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5"/>
  </p:notesMasterIdLst>
  <p:handoutMasterIdLst>
    <p:handoutMasterId r:id="rId26"/>
  </p:handoutMasterIdLst>
  <p:sldIdLst>
    <p:sldId id="297" r:id="rId2"/>
    <p:sldId id="480" r:id="rId3"/>
    <p:sldId id="439" r:id="rId4"/>
    <p:sldId id="440" r:id="rId5"/>
    <p:sldId id="405" r:id="rId6"/>
    <p:sldId id="459" r:id="rId7"/>
    <p:sldId id="458" r:id="rId8"/>
    <p:sldId id="474" r:id="rId9"/>
    <p:sldId id="448" r:id="rId10"/>
    <p:sldId id="449" r:id="rId11"/>
    <p:sldId id="450" r:id="rId12"/>
    <p:sldId id="497" r:id="rId13"/>
    <p:sldId id="498" r:id="rId14"/>
    <p:sldId id="484" r:id="rId15"/>
    <p:sldId id="470" r:id="rId16"/>
    <p:sldId id="469" r:id="rId17"/>
    <p:sldId id="494" r:id="rId18"/>
    <p:sldId id="452" r:id="rId19"/>
    <p:sldId id="453" r:id="rId20"/>
    <p:sldId id="482" r:id="rId21"/>
    <p:sldId id="466" r:id="rId22"/>
    <p:sldId id="404" r:id="rId23"/>
    <p:sldId id="454" r:id="rId24"/>
  </p:sldIdLst>
  <p:sldSz cx="9144000" cy="6858000" type="screen4x3"/>
  <p:notesSz cx="6745288" cy="9882188"/>
  <p:defaultTextStyle>
    <a:defPPr>
      <a:defRPr lang="en-US"/>
    </a:defPPr>
    <a:lvl1pPr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1pPr>
    <a:lvl2pPr marL="4572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2pPr>
    <a:lvl3pPr marL="9144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3pPr>
    <a:lvl4pPr marL="13716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4pPr>
    <a:lvl5pPr marL="18288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CC66"/>
    <a:srgbClr val="000066"/>
    <a:srgbClr val="0000CC"/>
    <a:srgbClr val="FCE7B4"/>
    <a:srgbClr val="0000FF"/>
    <a:srgbClr val="FFFFFF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664" autoAdjust="0"/>
    <p:restoredTop sz="82944" autoAdjust="0"/>
  </p:normalViewPr>
  <p:slideViewPr>
    <p:cSldViewPr>
      <p:cViewPr varScale="1">
        <p:scale>
          <a:sx n="84" d="100"/>
          <a:sy n="84" d="100"/>
        </p:scale>
        <p:origin x="-9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8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E2F1322-2DC5-4E18-A60D-FFFE5617DDD6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2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9B2B62C-14D5-4114-8CAC-BE3C75D1D39F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FA4767-6684-4FDC-841C-8959471B22D0}" type="slidenum">
              <a:rPr lang="he-IL"/>
              <a:pPr/>
              <a:t>1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l" rtl="0"/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674CB0-1022-426D-BBEE-FF9885A90F88}" type="slidenum">
              <a:rPr lang="he-IL"/>
              <a:pPr/>
              <a:t>10</a:t>
            </a:fld>
            <a:endParaRPr lang="en-US"/>
          </a:p>
        </p:txBody>
      </p:sp>
      <p:sp>
        <p:nvSpPr>
          <p:cNvPr id="157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l" rtl="0"/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65827C-DFDD-4B62-8D21-607062C32625}" type="slidenum">
              <a:rPr lang="he-IL"/>
              <a:pPr/>
              <a:t>11</a:t>
            </a:fld>
            <a:endParaRPr lang="en-US"/>
          </a:p>
        </p:txBody>
      </p:sp>
      <p:sp>
        <p:nvSpPr>
          <p:cNvPr id="158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l" rtl="0"/>
            <a:r>
              <a:rPr lang="en-US"/>
              <a:t>To Do:</a:t>
            </a:r>
          </a:p>
          <a:p>
            <a:pPr marL="228600" indent="-228600" algn="l" rtl="0"/>
            <a:r>
              <a:rPr lang="en-US"/>
              <a:t>1. reason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B78B6-3203-466E-B39D-38121EECDD48}" type="slidenum">
              <a:rPr lang="he-IL"/>
              <a:pPr/>
              <a:t>12</a:t>
            </a:fld>
            <a:endParaRPr lang="en-US"/>
          </a:p>
        </p:txBody>
      </p:sp>
      <p:sp>
        <p:nvSpPr>
          <p:cNvPr id="168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168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</p:spPr>
        <p:txBody>
          <a:bodyPr/>
          <a:lstStyle/>
          <a:p>
            <a:pPr algn="l" rtl="0"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4726F-D8B8-46F8-AB32-F41708D183D2}" type="slidenum">
              <a:rPr lang="he-IL"/>
              <a:pPr/>
              <a:t>13</a:t>
            </a:fld>
            <a:endParaRPr lang="en-US"/>
          </a:p>
        </p:txBody>
      </p:sp>
      <p:sp>
        <p:nvSpPr>
          <p:cNvPr id="168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168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</p:spPr>
        <p:txBody>
          <a:bodyPr/>
          <a:lstStyle/>
          <a:p>
            <a:pPr algn="l" rtl="0"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6A5F3-F61F-4A2F-8A60-AA51E654F15F}" type="slidenum">
              <a:rPr lang="he-IL"/>
              <a:pPr/>
              <a:t>14</a:t>
            </a:fld>
            <a:endParaRPr lang="en-US"/>
          </a:p>
        </p:txBody>
      </p:sp>
      <p:sp>
        <p:nvSpPr>
          <p:cNvPr id="165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165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</p:spPr>
        <p:txBody>
          <a:bodyPr/>
          <a:lstStyle/>
          <a:p>
            <a:pPr algn="l" rtl="0"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C898BD-AC9F-4134-918E-D7771BE7794E}" type="slidenum">
              <a:rPr lang="he-IL"/>
              <a:pPr/>
              <a:t>15</a:t>
            </a:fld>
            <a:endParaRPr lang="en-US"/>
          </a:p>
        </p:txBody>
      </p:sp>
      <p:sp>
        <p:nvSpPr>
          <p:cNvPr id="162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D3E7DC-995E-4AF7-9C6A-049A7BED920D}" type="slidenum">
              <a:rPr lang="he-IL"/>
              <a:pPr/>
              <a:t>16</a:t>
            </a:fld>
            <a:endParaRPr lang="en-US"/>
          </a:p>
        </p:txBody>
      </p:sp>
      <p:sp>
        <p:nvSpPr>
          <p:cNvPr id="161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AAC2F0-BEE7-4974-9150-DFF28F3C03A0}" type="slidenum">
              <a:rPr lang="he-IL"/>
              <a:pPr/>
              <a:t>17</a:t>
            </a:fld>
            <a:endParaRPr lang="en-US"/>
          </a:p>
        </p:txBody>
      </p:sp>
      <p:sp>
        <p:nvSpPr>
          <p:cNvPr id="167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42E1D-CBCA-4A51-89AD-FF5FC8DED74F}" type="slidenum">
              <a:rPr lang="he-IL"/>
              <a:pPr/>
              <a:t>18</a:t>
            </a:fld>
            <a:endParaRPr lang="en-US"/>
          </a:p>
        </p:txBody>
      </p:sp>
      <p:sp>
        <p:nvSpPr>
          <p:cNvPr id="158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57989-F0B0-4F7F-971A-A4BF7FC039E9}" type="slidenum">
              <a:rPr lang="he-IL"/>
              <a:pPr/>
              <a:t>19</a:t>
            </a:fld>
            <a:endParaRPr lang="en-US"/>
          </a:p>
        </p:txBody>
      </p:sp>
      <p:sp>
        <p:nvSpPr>
          <p:cNvPr id="168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0216A-7D0F-443A-9063-B66BB7E812F2}" type="slidenum">
              <a:rPr lang="he-IL"/>
              <a:pPr/>
              <a:t>2</a:t>
            </a:fld>
            <a:endParaRPr lang="en-US"/>
          </a:p>
        </p:txBody>
      </p:sp>
      <p:sp>
        <p:nvSpPr>
          <p:cNvPr id="164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64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he-I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14523C-F0D1-4B2C-99BB-E196B775C1FE}" type="slidenum">
              <a:rPr lang="he-IL"/>
              <a:pPr/>
              <a:t>20</a:t>
            </a:fld>
            <a:endParaRPr lang="en-US"/>
          </a:p>
        </p:txBody>
      </p:sp>
      <p:sp>
        <p:nvSpPr>
          <p:cNvPr id="165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1CD28-0A6D-4B68-97F4-0A65C6292F87}" type="slidenum">
              <a:rPr lang="he-IL"/>
              <a:pPr/>
              <a:t>21</a:t>
            </a:fld>
            <a:endParaRPr lang="en-US"/>
          </a:p>
        </p:txBody>
      </p:sp>
      <p:sp>
        <p:nvSpPr>
          <p:cNvPr id="161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EAD89-4343-46C9-8419-32D6DBA3FEFC}" type="slidenum">
              <a:rPr lang="he-IL"/>
              <a:pPr/>
              <a:t>22</a:t>
            </a:fld>
            <a:endParaRPr lang="en-US"/>
          </a:p>
        </p:txBody>
      </p:sp>
      <p:sp>
        <p:nvSpPr>
          <p:cNvPr id="148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4F1F1-A222-4D24-9381-D965034E60D7}" type="slidenum">
              <a:rPr lang="he-IL"/>
              <a:pPr/>
              <a:t>23</a:t>
            </a:fld>
            <a:endParaRPr lang="en-US"/>
          </a:p>
        </p:txBody>
      </p:sp>
      <p:sp>
        <p:nvSpPr>
          <p:cNvPr id="168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9D6AB-08DA-4326-B80F-67FC1B836A6B}" type="slidenum">
              <a:rPr lang="he-IL"/>
              <a:pPr/>
              <a:t>3</a:t>
            </a:fld>
            <a:endParaRPr lang="en-US"/>
          </a:p>
        </p:txBody>
      </p:sp>
      <p:sp>
        <p:nvSpPr>
          <p:cNvPr id="168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2EFDA4-423E-4C0A-9019-2C21F8261A6A}" type="slidenum">
              <a:rPr lang="he-IL"/>
              <a:pPr/>
              <a:t>4</a:t>
            </a:fld>
            <a:endParaRPr lang="en-US"/>
          </a:p>
        </p:txBody>
      </p:sp>
      <p:sp>
        <p:nvSpPr>
          <p:cNvPr id="168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AF63C7-D371-4AFC-8A40-D0CA320A8808}" type="slidenum">
              <a:rPr lang="he-IL"/>
              <a:pPr/>
              <a:t>5</a:t>
            </a:fld>
            <a:endParaRPr lang="en-US"/>
          </a:p>
        </p:txBody>
      </p:sp>
      <p:sp>
        <p:nvSpPr>
          <p:cNvPr id="148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ED091-F8A4-4DDC-8FFE-4681BFBDD23D}" type="slidenum">
              <a:rPr lang="he-IL"/>
              <a:pPr/>
              <a:t>6</a:t>
            </a:fld>
            <a:endParaRPr lang="en-US"/>
          </a:p>
        </p:txBody>
      </p:sp>
      <p:sp>
        <p:nvSpPr>
          <p:cNvPr id="159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l" rtl="0"/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FC3E9-7A5B-474E-A3DD-A115791AD70C}" type="slidenum">
              <a:rPr lang="he-IL"/>
              <a:pPr/>
              <a:t>7</a:t>
            </a:fld>
            <a:endParaRPr lang="en-US"/>
          </a:p>
        </p:txBody>
      </p:sp>
      <p:sp>
        <p:nvSpPr>
          <p:cNvPr id="159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l" rtl="0"/>
            <a:r>
              <a:rPr lang="en-US"/>
              <a:t>To Do:</a:t>
            </a:r>
          </a:p>
          <a:p>
            <a:pPr marL="228600" indent="-228600" algn="l" rtl="0"/>
            <a:r>
              <a:rPr lang="en-US"/>
              <a:t>1. title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D3611B-D79D-449E-89DF-3F2EA258C2A2}" type="slidenum">
              <a:rPr lang="he-IL"/>
              <a:pPr/>
              <a:t>8</a:t>
            </a:fld>
            <a:endParaRPr lang="en-US"/>
          </a:p>
        </p:txBody>
      </p:sp>
      <p:sp>
        <p:nvSpPr>
          <p:cNvPr id="163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1. What about </a:t>
            </a:r>
            <a:r>
              <a:rPr lang="en-US">
                <a:latin typeface="Arial"/>
              </a:rPr>
              <a:t>“</a:t>
            </a:r>
            <a:r>
              <a:rPr lang="en-US" sz="1000">
                <a:latin typeface="Garamond" pitchFamily="18" charset="0"/>
              </a:rPr>
              <a:t>public int foo(float a, float b) throws IOException”?</a:t>
            </a:r>
            <a:endParaRPr lang="en-US"/>
          </a:p>
          <a:p>
            <a:pPr algn="l" rtl="0"/>
            <a:endParaRPr lang="en-US"/>
          </a:p>
          <a:p>
            <a:pPr algn="l" rtl="0"/>
            <a:r>
              <a:rPr lang="en-US"/>
              <a:t>2 and 4 are correct. </a:t>
            </a:r>
          </a:p>
          <a:p>
            <a:pPr algn="l" rtl="0"/>
            <a:r>
              <a:rPr lang="en-US"/>
              <a:t>1 is illegal</a:t>
            </a:r>
            <a:r>
              <a:rPr lang="en-US">
                <a:latin typeface="Arial"/>
              </a:rPr>
              <a:t> </a:t>
            </a:r>
            <a:r>
              <a:rPr lang="en-US"/>
              <a:t> because it is less accessible than the original method, because method in A is public. And for any overriding method, accessibility must not be more restricted than the original method.</a:t>
            </a:r>
            <a:r>
              <a:rPr lang="en-US">
                <a:latin typeface="Arial"/>
              </a:rPr>
              <a:t> </a:t>
            </a:r>
            <a:endParaRPr lang="en-US"/>
          </a:p>
          <a:p>
            <a:pPr algn="l" rtl="0"/>
            <a:r>
              <a:rPr lang="en-US"/>
              <a:t>2 is legal as it is an example of method overloading.</a:t>
            </a:r>
            <a:r>
              <a:rPr lang="en-US">
                <a:latin typeface="Arial"/>
              </a:rPr>
              <a:t> </a:t>
            </a:r>
            <a:endParaRPr lang="en-US"/>
          </a:p>
          <a:p>
            <a:pPr algn="l" rtl="0"/>
            <a:r>
              <a:rPr lang="en-US"/>
              <a:t>3 is illegal because for overriding method, it must not throw checked exception of</a:t>
            </a:r>
            <a:r>
              <a:rPr lang="en-US">
                <a:latin typeface="Arial"/>
              </a:rPr>
              <a:t> </a:t>
            </a:r>
            <a:r>
              <a:rPr lang="en-US"/>
              <a:t>classes that are not possible for the original classes.</a:t>
            </a:r>
          </a:p>
          <a:p>
            <a:pPr algn="l" rtl="0"/>
            <a:r>
              <a:rPr lang="en-US"/>
              <a:t>4 is legal as it is an example of method overriding</a:t>
            </a:r>
          </a:p>
          <a:p>
            <a:pPr algn="l" rtl="0"/>
            <a:endParaRPr lang="en-US"/>
          </a:p>
          <a:p>
            <a:pPr algn="l" rtl="0"/>
            <a:r>
              <a:rPr lang="en-US" u="sng"/>
              <a:t>Comments</a:t>
            </a:r>
            <a:r>
              <a:rPr lang="en-US"/>
              <a:t>:</a:t>
            </a:r>
          </a:p>
          <a:p>
            <a:pPr algn="l" rtl="0">
              <a:buFontTx/>
              <a:buChar char="•"/>
            </a:pPr>
            <a:r>
              <a:rPr lang="en-US"/>
              <a:t>Checked exceptions are non-Runtime exceptions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CFC46-31E0-4FD3-A074-8B718D0E24D3}" type="slidenum">
              <a:rPr lang="he-IL"/>
              <a:pPr/>
              <a:t>9</a:t>
            </a:fld>
            <a:endParaRPr lang="en-US"/>
          </a:p>
        </p:txBody>
      </p:sp>
      <p:sp>
        <p:nvSpPr>
          <p:cNvPr id="157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l" rtl="0"/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38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723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72388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7238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/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239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/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239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272392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7239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/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239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27239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0ED87B-5303-45DA-97EE-4ECBD85A9AB7}" type="datetime4">
              <a:rPr lang="en-US" smtClean="0"/>
              <a:pPr/>
              <a:t>January 28, 2009</a:t>
            </a:fld>
            <a:endParaRPr lang="en-US"/>
          </a:p>
        </p:txBody>
      </p:sp>
      <p:sp>
        <p:nvSpPr>
          <p:cNvPr id="27239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Oranit Dror</a:t>
            </a:r>
          </a:p>
        </p:txBody>
      </p:sp>
      <p:sp>
        <p:nvSpPr>
          <p:cNvPr id="27239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5BA466-4192-4C7E-B4EC-336B8FF16C0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3B9149-90B0-4D3D-9596-CD09E05D12DB}" type="datetime4">
              <a:rPr lang="en-US" smtClean="0"/>
              <a:pPr/>
              <a:t>January 28,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Oranit Dror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C865C-A074-4FCB-92A6-5010849B36E1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0F24C-2093-4D37-9440-D5FC2B756CA2}" type="datetime4">
              <a:rPr lang="en-US" smtClean="0"/>
              <a:pPr/>
              <a:t>January 28,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Oranit Dror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C128-5E97-4652-A4EB-8FB40E7CFE1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89556-F9ED-461E-B85C-A031733469F1}" type="datetime4">
              <a:rPr lang="en-US" smtClean="0"/>
              <a:pPr/>
              <a:t>January 28,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Oranit Dror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CE93F-2EC3-41DC-88EE-9A18DFD8D588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573E04-E680-42E3-A603-34B4BDD41F72}" type="datetime4">
              <a:rPr lang="en-US" smtClean="0"/>
              <a:pPr/>
              <a:t>January 28,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Oranit Dror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02118-4D30-4034-8790-92E4B53ED95B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86221A-A5EB-4017-B9A7-A857610ADC36}" type="datetime4">
              <a:rPr lang="en-US" smtClean="0"/>
              <a:pPr/>
              <a:t>January 28,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Oranit Dror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8C209-9AC2-479A-8113-E114ADD7D7F8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CC9E9A-97D3-48E9-BEF7-0564B3C11BF9}" type="datetime4">
              <a:rPr lang="en-US" smtClean="0"/>
              <a:pPr/>
              <a:t>January 28, 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Oranit Dror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3F838-F5FD-4933-B561-79ED4D7D38D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968E7A-DC59-492E-8E2D-159AA60128E7}" type="datetime4">
              <a:rPr lang="en-US" smtClean="0"/>
              <a:pPr/>
              <a:t>January 28, 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Oranit Dror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A77FF-7921-407D-9BD9-CAF26F27762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963FE0-BB05-483F-8A98-6574D78CD846}" type="datetime4">
              <a:rPr lang="en-US" smtClean="0"/>
              <a:pPr/>
              <a:t>January 28, 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Oranit Dror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788F2-4713-4C39-AA77-C59C5A75E37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BB017-A9BE-4D54-B6AA-C4B713CF3290}" type="datetime4">
              <a:rPr lang="en-US" smtClean="0"/>
              <a:pPr/>
              <a:t>January 28,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Oranit Dror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C25D9-9266-432D-B28A-4B4A4FDF7CCF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6ED261-5540-4BCF-AFAD-97A5E4C23511}" type="datetime4">
              <a:rPr lang="en-US" smtClean="0"/>
              <a:pPr/>
              <a:t>January 28,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Oranit Dror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9E852-F55C-453C-B408-E0381B39B1F4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36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7136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/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</p:grpSp>
      </p:grpSp>
      <p:sp>
        <p:nvSpPr>
          <p:cNvPr id="2713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27136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cs typeface="+mn-cs"/>
              </a:defRPr>
            </a:lvl1pPr>
          </a:lstStyle>
          <a:p>
            <a:fld id="{75538345-CC6D-4C09-91A7-0A0EAF5F09E1}" type="datetime4">
              <a:rPr lang="en-US" smtClean="0"/>
              <a:pPr/>
              <a:t>January 28, 2009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cs typeface="+mn-cs"/>
              </a:defRPr>
            </a:lvl1pPr>
          </a:lstStyle>
          <a:p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cs typeface="+mn-cs"/>
              </a:defRPr>
            </a:lvl1pPr>
          </a:lstStyle>
          <a:p>
            <a:fld id="{1596426A-BE7C-4ACB-8D45-580006360AC9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E5B6079-B311-4B90-AFC6-1C6B8D3DDB28}" type="slidenum">
              <a:rPr lang="he-IL"/>
              <a:pPr/>
              <a:t>1</a:t>
            </a:fld>
            <a:endParaRPr lang="en-US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/>
            <a:r>
              <a:rPr lang="he-IL">
                <a:latin typeface="Comic Sans MS" pitchFamily="66" charset="0"/>
              </a:rPr>
              <a:t>תוכנה 1</a:t>
            </a:r>
            <a:br>
              <a:rPr lang="he-IL">
                <a:latin typeface="Comic Sans MS" pitchFamily="66" charset="0"/>
              </a:rPr>
            </a:br>
            <a:r>
              <a:rPr lang="he-IL">
                <a:latin typeface="Comic Sans MS" pitchFamily="66" charset="0"/>
              </a:rPr>
              <a:t>ג'אווה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he-IL" sz="3200" dirty="0">
                <a:solidFill>
                  <a:srgbClr val="000099"/>
                </a:solidFill>
                <a:latin typeface="Comic Sans MS" pitchFamily="66" charset="0"/>
              </a:rPr>
              <a:t>תרגול </a:t>
            </a:r>
            <a:r>
              <a:rPr lang="he-IL" sz="3200" dirty="0" smtClean="0">
                <a:solidFill>
                  <a:srgbClr val="000099"/>
                </a:solidFill>
                <a:latin typeface="Comic Sans MS" pitchFamily="66" charset="0"/>
              </a:rPr>
              <a:t>י"ג </a:t>
            </a:r>
            <a:r>
              <a:rPr lang="he-IL" sz="3200" dirty="0">
                <a:solidFill>
                  <a:srgbClr val="000099"/>
                </a:solidFill>
                <a:latin typeface="Comic Sans MS" pitchFamily="66" charset="0"/>
              </a:rPr>
              <a:t>– סיכום הסיכומים</a:t>
            </a:r>
            <a:endParaRPr lang="en-US" sz="3200" dirty="0">
              <a:solidFill>
                <a:srgbClr val="000099"/>
              </a:solidFill>
              <a:latin typeface="Comic Sans MS" pitchFamily="66" charset="0"/>
            </a:endParaRPr>
          </a:p>
          <a:p>
            <a:pPr rtl="0"/>
            <a:r>
              <a:rPr lang="he-IL" sz="3200" dirty="0"/>
              <a:t>ליאור שפירא </a:t>
            </a:r>
            <a:r>
              <a:rPr lang="he-IL" sz="3200" dirty="0" smtClean="0"/>
              <a:t>ומתי שמרת</a:t>
            </a:r>
            <a:endParaRPr lang="en-US" sz="3200" dirty="0"/>
          </a:p>
        </p:txBody>
      </p:sp>
      <p:pic>
        <p:nvPicPr>
          <p:cNvPr id="435205" name="Picture 5" descr="church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" y="44450"/>
            <a:ext cx="3429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D0E1-8506-41D8-9395-3163BA19A2D3}" type="slidenum">
              <a:rPr lang="he-IL"/>
              <a:pPr/>
              <a:t>10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1258888" y="3968750"/>
            <a:ext cx="1008062" cy="2873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576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Method Overriding &amp; Visibility</a:t>
            </a:r>
          </a:p>
        </p:txBody>
      </p:sp>
      <p:sp>
        <p:nvSpPr>
          <p:cNvPr id="15769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public class A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	public void print()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    System.out.println("A");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}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}</a:t>
            </a:r>
          </a:p>
          <a:p>
            <a:pPr algn="l" rtl="0">
              <a:buFont typeface="Wingdings" pitchFamily="2" charset="2"/>
              <a:buNone/>
            </a:pPr>
            <a:endParaRPr lang="en-US" sz="1800">
              <a:latin typeface="Garamond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public class B extends A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	protected void print()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    System.out.println("B");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}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}</a:t>
            </a:r>
          </a:p>
        </p:txBody>
      </p:sp>
      <p:sp>
        <p:nvSpPr>
          <p:cNvPr id="15769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64050" y="1600200"/>
            <a:ext cx="4078288" cy="4530725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public class C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	public static void main(String[] args)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		B b = new B();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	b.print();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	}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}</a:t>
            </a:r>
          </a:p>
        </p:txBody>
      </p:sp>
      <p:sp>
        <p:nvSpPr>
          <p:cNvPr id="1576967" name="AutoShape 7"/>
          <p:cNvSpPr>
            <a:spLocks/>
          </p:cNvSpPr>
          <p:nvPr/>
        </p:nvSpPr>
        <p:spPr bwMode="auto">
          <a:xfrm>
            <a:off x="4427538" y="4833938"/>
            <a:ext cx="4500562" cy="1079500"/>
          </a:xfrm>
          <a:prstGeom prst="borderCallout1">
            <a:avLst>
              <a:gd name="adj1" fmla="val 10588"/>
              <a:gd name="adj2" fmla="val -1694"/>
              <a:gd name="adj3" fmla="val 53384"/>
              <a:gd name="adj4" fmla="val -1694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Does the code compile? If no, why?</a:t>
            </a:r>
          </a:p>
          <a:p>
            <a:r>
              <a:rPr lang="en-US"/>
              <a:t>Does the code throw a runtime exception?</a:t>
            </a:r>
          </a:p>
          <a:p>
            <a:r>
              <a:rPr lang="en-US"/>
              <a:t>If yes, why? If no, what is the output?</a:t>
            </a: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4427538" y="4835525"/>
            <a:ext cx="2773362" cy="969963"/>
          </a:xfrm>
          <a:prstGeom prst="borderCallout1">
            <a:avLst>
              <a:gd name="adj1" fmla="val 11782"/>
              <a:gd name="adj2" fmla="val -2745"/>
              <a:gd name="adj3" fmla="val 61046"/>
              <a:gd name="adj4" fmla="val -2745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Compilation error:</a:t>
            </a:r>
          </a:p>
          <a:p>
            <a:r>
              <a:rPr lang="en-US">
                <a:latin typeface="Garamond" pitchFamily="18" charset="0"/>
              </a:rPr>
              <a:t>"Cannot reduce the visibility of the inherited method"</a:t>
            </a:r>
          </a:p>
        </p:txBody>
      </p:sp>
      <p:sp>
        <p:nvSpPr>
          <p:cNvPr id="1576969" name="Line 9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62" grpId="0" animBg="1"/>
      <p:bldP spid="15769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8989-DEB4-4E00-99F4-E1BE2CADB6B0}" type="slidenum">
              <a:rPr lang="he-IL"/>
              <a:pPr/>
              <a:t>11</a:t>
            </a:fld>
            <a:endParaRPr lang="en-US"/>
          </a:p>
        </p:txBody>
      </p:sp>
      <p:sp>
        <p:nvSpPr>
          <p:cNvPr id="1579017" name="AutoShape 9"/>
          <p:cNvSpPr>
            <a:spLocks/>
          </p:cNvSpPr>
          <p:nvPr/>
        </p:nvSpPr>
        <p:spPr bwMode="auto">
          <a:xfrm>
            <a:off x="4500563" y="4833938"/>
            <a:ext cx="2339975" cy="647700"/>
          </a:xfrm>
          <a:prstGeom prst="borderCallout1">
            <a:avLst>
              <a:gd name="adj1" fmla="val 17648"/>
              <a:gd name="adj2" fmla="val -3255"/>
              <a:gd name="adj3" fmla="val 75245"/>
              <a:gd name="adj4" fmla="val -3255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rtl="0"/>
            <a:r>
              <a:rPr lang="en-US"/>
              <a:t>What is the output?</a:t>
            </a:r>
            <a:endParaRPr lang="en-US">
              <a:latin typeface="Garamond" pitchFamily="18" charset="0"/>
            </a:endParaRPr>
          </a:p>
        </p:txBody>
      </p:sp>
      <p:sp>
        <p:nvSpPr>
          <p:cNvPr id="1579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Method Overriding &amp; Visibility</a:t>
            </a:r>
          </a:p>
        </p:txBody>
      </p:sp>
      <p:sp>
        <p:nvSpPr>
          <p:cNvPr id="157901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1800"/>
              <a:t> </a:t>
            </a:r>
            <a:r>
              <a:rPr lang="en-US" sz="1800">
                <a:latin typeface="Garamond" pitchFamily="18" charset="0"/>
              </a:rPr>
              <a:t>public class A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</a:t>
            </a:r>
            <a:r>
              <a:rPr lang="en-US" sz="1800" b="1">
                <a:latin typeface="Garamond" pitchFamily="18" charset="0"/>
              </a:rPr>
              <a:t>protected</a:t>
            </a:r>
            <a:r>
              <a:rPr lang="en-US" sz="1800">
                <a:latin typeface="Garamond" pitchFamily="18" charset="0"/>
              </a:rPr>
              <a:t> void print()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    System.out.println("A");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}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}</a:t>
            </a:r>
          </a:p>
          <a:p>
            <a:pPr algn="l" rtl="0">
              <a:buFont typeface="Wingdings" pitchFamily="2" charset="2"/>
              <a:buNone/>
            </a:pPr>
            <a:endParaRPr lang="en-US" sz="1800">
              <a:latin typeface="Garamond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public class B extends A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</a:t>
            </a:r>
            <a:r>
              <a:rPr lang="en-US" sz="1800" b="1">
                <a:latin typeface="Garamond" pitchFamily="18" charset="0"/>
              </a:rPr>
              <a:t>public</a:t>
            </a:r>
            <a:r>
              <a:rPr lang="en-US" sz="1800">
                <a:latin typeface="Garamond" pitchFamily="18" charset="0"/>
              </a:rPr>
              <a:t> void print()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    System.out.println("B");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}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}</a:t>
            </a:r>
          </a:p>
        </p:txBody>
      </p:sp>
      <p:sp>
        <p:nvSpPr>
          <p:cNvPr id="15790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08513" y="1600200"/>
            <a:ext cx="4078287" cy="4530725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public class C {</a:t>
            </a:r>
          </a:p>
          <a:p>
            <a:pPr algn="l" rtl="0">
              <a:buFont typeface="Wingdings" pitchFamily="2" charset="2"/>
              <a:buNone/>
            </a:pPr>
            <a:r>
              <a:rPr lang="he-IL" sz="1800">
                <a:latin typeface="Garamond" pitchFamily="18" charset="0"/>
              </a:rPr>
              <a:t>	</a:t>
            </a:r>
            <a:r>
              <a:rPr lang="en-US" sz="1800">
                <a:latin typeface="Garamond" pitchFamily="18" charset="0"/>
              </a:rPr>
              <a:t>public static void main(String[] args)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	B b = new B();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	b.print();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	}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}</a:t>
            </a:r>
          </a:p>
        </p:txBody>
      </p:sp>
      <p:sp>
        <p:nvSpPr>
          <p:cNvPr id="1579015" name="Line 7"/>
          <p:cNvSpPr>
            <a:spLocks noChangeShapeType="1"/>
          </p:cNvSpPr>
          <p:nvPr/>
        </p:nvSpPr>
        <p:spPr bwMode="auto">
          <a:xfrm>
            <a:off x="4176713" y="1592263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579016" name="AutoShape 8"/>
          <p:cNvSpPr>
            <a:spLocks/>
          </p:cNvSpPr>
          <p:nvPr/>
        </p:nvSpPr>
        <p:spPr bwMode="auto">
          <a:xfrm>
            <a:off x="4500563" y="4833938"/>
            <a:ext cx="1944687" cy="647700"/>
          </a:xfrm>
          <a:prstGeom prst="borderCallout1">
            <a:avLst>
              <a:gd name="adj1" fmla="val 17648"/>
              <a:gd name="adj2" fmla="val -3917"/>
              <a:gd name="adj3" fmla="val 86028"/>
              <a:gd name="adj4" fmla="val -3917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rtl="0"/>
            <a:r>
              <a:rPr lang="en-US"/>
              <a:t>The output is:</a:t>
            </a:r>
          </a:p>
          <a:p>
            <a:pPr rtl="0"/>
            <a:r>
              <a:rPr lang="en-US">
                <a:latin typeface="Garamond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9017" grpId="0" animBg="1"/>
      <p:bldP spid="157901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1259-D1DE-444E-B748-FAD7955F347D}" type="slidenum">
              <a:rPr lang="he-IL"/>
              <a:pPr/>
              <a:t>12</a:t>
            </a:fld>
            <a:endParaRPr lang="en-US"/>
          </a:p>
        </p:txBody>
      </p:sp>
      <p:sp>
        <p:nvSpPr>
          <p:cNvPr id="1682434" name="AutoShape 2"/>
          <p:cNvSpPr>
            <a:spLocks/>
          </p:cNvSpPr>
          <p:nvPr/>
        </p:nvSpPr>
        <p:spPr bwMode="auto">
          <a:xfrm>
            <a:off x="4248150" y="5481638"/>
            <a:ext cx="4645025" cy="1079500"/>
          </a:xfrm>
          <a:prstGeom prst="borderCallout1">
            <a:avLst>
              <a:gd name="adj1" fmla="val 10588"/>
              <a:gd name="adj2" fmla="val -1639"/>
              <a:gd name="adj3" fmla="val 53384"/>
              <a:gd name="adj4" fmla="val -1639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Does the code compile? If no, why?</a:t>
            </a:r>
          </a:p>
          <a:p>
            <a:r>
              <a:rPr lang="en-US"/>
              <a:t>Does the code throw a runtime exception?</a:t>
            </a:r>
          </a:p>
          <a:p>
            <a:r>
              <a:rPr lang="en-US"/>
              <a:t>If yes, why? If no, what is the output?</a:t>
            </a:r>
          </a:p>
        </p:txBody>
      </p:sp>
      <p:sp>
        <p:nvSpPr>
          <p:cNvPr id="1682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Inheritance</a:t>
            </a:r>
          </a:p>
        </p:txBody>
      </p:sp>
      <p:sp>
        <p:nvSpPr>
          <p:cNvPr id="1682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25488" y="1598613"/>
            <a:ext cx="3810000" cy="4530725"/>
          </a:xfrm>
        </p:spPr>
        <p:txBody>
          <a:bodyPr/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800">
                <a:latin typeface="Garamond" pitchFamily="18" charset="0"/>
              </a:rPr>
              <a:t> A 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he-IL" sz="1800">
                <a:latin typeface="Garamond" pitchFamily="18" charset="0"/>
              </a:rPr>
              <a:t>	</a:t>
            </a:r>
            <a:r>
              <a:rPr lang="en-US" sz="1800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1800">
                <a:latin typeface="Garamond" pitchFamily="18" charset="0"/>
              </a:rPr>
              <a:t> foo() 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	  	System.out.println("A.foo()");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latin typeface="Garamond" pitchFamily="18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</a:t>
            </a:r>
            <a:r>
              <a:rPr lang="en-US" sz="1800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1800">
                <a:latin typeface="Garamond" pitchFamily="18" charset="0"/>
              </a:rPr>
              <a:t> bar() 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    	System.out.println("A.bar()");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    	foo();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latin typeface="Garamond" pitchFamily="18" charset="0"/>
            </a:endParaRPr>
          </a:p>
        </p:txBody>
      </p:sp>
      <p:sp>
        <p:nvSpPr>
          <p:cNvPr id="168243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he-IL" sz="1200"/>
              <a:t> </a:t>
            </a:r>
            <a:endParaRPr lang="en-US" sz="1600">
              <a:latin typeface="Garamond" pitchFamily="18" charset="0"/>
            </a:endParaRPr>
          </a:p>
        </p:txBody>
      </p:sp>
      <p:sp>
        <p:nvSpPr>
          <p:cNvPr id="1682438" name="AutoShape 6"/>
          <p:cNvSpPr>
            <a:spLocks/>
          </p:cNvSpPr>
          <p:nvPr/>
        </p:nvSpPr>
        <p:spPr bwMode="auto">
          <a:xfrm>
            <a:off x="4248150" y="5481638"/>
            <a:ext cx="2195513" cy="1006475"/>
          </a:xfrm>
          <a:prstGeom prst="borderCallout1">
            <a:avLst>
              <a:gd name="adj1" fmla="val 11356"/>
              <a:gd name="adj2" fmla="val -3472"/>
              <a:gd name="adj3" fmla="val 58833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The output is:</a:t>
            </a:r>
          </a:p>
          <a:p>
            <a:r>
              <a:rPr lang="en-US">
                <a:latin typeface="Garamond" pitchFamily="18" charset="0"/>
              </a:rPr>
              <a:t>A.bar()</a:t>
            </a:r>
          </a:p>
          <a:p>
            <a:r>
              <a:rPr lang="en-US">
                <a:latin typeface="Garamond" pitchFamily="18" charset="0"/>
              </a:rPr>
              <a:t>B.foo()</a:t>
            </a:r>
          </a:p>
        </p:txBody>
      </p:sp>
      <p:sp>
        <p:nvSpPr>
          <p:cNvPr id="1682439" name="Rectangle 7"/>
          <p:cNvSpPr>
            <a:spLocks noChangeArrowheads="1"/>
          </p:cNvSpPr>
          <p:nvPr/>
        </p:nvSpPr>
        <p:spPr bwMode="auto">
          <a:xfrm>
            <a:off x="4967288" y="1562100"/>
            <a:ext cx="403225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solidFill>
                  <a:srgbClr val="990033"/>
                </a:solidFill>
                <a:latin typeface="Garamond" pitchFamily="18" charset="0"/>
                <a:cs typeface="Arial" pitchFamily="34" charset="0"/>
              </a:rPr>
              <a:t>public class</a:t>
            </a:r>
            <a:r>
              <a:rPr lang="en-US">
                <a:latin typeface="Garamond" pitchFamily="18" charset="0"/>
                <a:cs typeface="Arial" pitchFamily="34" charset="0"/>
              </a:rPr>
              <a:t> B extends A {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latin typeface="Garamond" pitchFamily="18" charset="0"/>
                <a:cs typeface="Arial" pitchFamily="34" charset="0"/>
              </a:rPr>
              <a:t>	</a:t>
            </a:r>
            <a:r>
              <a:rPr lang="en-US">
                <a:solidFill>
                  <a:srgbClr val="990033"/>
                </a:solidFill>
                <a:latin typeface="Garamond" pitchFamily="18" charset="0"/>
                <a:cs typeface="Arial" pitchFamily="34" charset="0"/>
              </a:rPr>
              <a:t>public void</a:t>
            </a:r>
            <a:r>
              <a:rPr lang="en-US">
                <a:latin typeface="Garamond" pitchFamily="18" charset="0"/>
                <a:cs typeface="Arial" pitchFamily="34" charset="0"/>
              </a:rPr>
              <a:t> foo() {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latin typeface="Garamond" pitchFamily="18" charset="0"/>
                <a:cs typeface="Arial" pitchFamily="34" charset="0"/>
              </a:rPr>
              <a:t>        	System.out.println("B.foo()");                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latin typeface="Garamond" pitchFamily="18" charset="0"/>
                <a:cs typeface="Arial" pitchFamily="34" charset="0"/>
              </a:rPr>
              <a:t>        }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>
              <a:latin typeface="Garamond" pitchFamily="18" charset="0"/>
              <a:cs typeface="Arial" pitchFamily="34" charset="0"/>
            </a:endParaRP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latin typeface="Garamond" pitchFamily="18" charset="0"/>
                <a:cs typeface="Arial" pitchFamily="34" charset="0"/>
              </a:rPr>
              <a:t>	public static void main(String[] args) {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>
                <a:latin typeface="Garamond" pitchFamily="18" charset="0"/>
                <a:cs typeface="Arial" pitchFamily="34" charset="0"/>
              </a:rPr>
              <a:t>        </a:t>
            </a:r>
            <a:r>
              <a:rPr lang="en-US">
                <a:latin typeface="Garamond" pitchFamily="18" charset="0"/>
                <a:cs typeface="Arial" pitchFamily="34" charset="0"/>
              </a:rPr>
              <a:t>	A a = </a:t>
            </a:r>
            <a:r>
              <a:rPr lang="en-US">
                <a:solidFill>
                  <a:srgbClr val="990033"/>
                </a:solidFill>
                <a:latin typeface="Garamond" pitchFamily="18" charset="0"/>
                <a:cs typeface="Arial" pitchFamily="34" charset="0"/>
              </a:rPr>
              <a:t>new</a:t>
            </a:r>
            <a:r>
              <a:rPr lang="en-US">
                <a:latin typeface="Garamond" pitchFamily="18" charset="0"/>
                <a:cs typeface="Arial" pitchFamily="34" charset="0"/>
              </a:rPr>
              <a:t> B();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>
                <a:latin typeface="Garamond" pitchFamily="18" charset="0"/>
                <a:cs typeface="Arial" pitchFamily="34" charset="0"/>
              </a:rPr>
              <a:t>        </a:t>
            </a:r>
            <a:r>
              <a:rPr lang="en-US">
                <a:latin typeface="Garamond" pitchFamily="18" charset="0"/>
                <a:cs typeface="Arial" pitchFamily="34" charset="0"/>
              </a:rPr>
              <a:t>	a.bar();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latin typeface="Garamond" pitchFamily="18" charset="0"/>
                <a:cs typeface="Arial" pitchFamily="34" charset="0"/>
              </a:rPr>
              <a:t>	}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latin typeface="Garamond" pitchFamily="18" charset="0"/>
                <a:cs typeface="Arial" pitchFamily="34" charset="0"/>
              </a:rPr>
              <a:t>}</a:t>
            </a:r>
          </a:p>
        </p:txBody>
      </p:sp>
      <p:sp>
        <p:nvSpPr>
          <p:cNvPr id="1682440" name="Line 8"/>
          <p:cNvSpPr>
            <a:spLocks noChangeShapeType="1"/>
          </p:cNvSpPr>
          <p:nvPr/>
        </p:nvSpPr>
        <p:spPr bwMode="auto">
          <a:xfrm>
            <a:off x="4716463" y="1628775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2434" grpId="0" animBg="1"/>
      <p:bldP spid="16824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39970-344F-4C76-B261-09609D363C8C}" type="slidenum">
              <a:rPr lang="he-IL"/>
              <a:pPr/>
              <a:t>13</a:t>
            </a:fld>
            <a:endParaRPr lang="en-US"/>
          </a:p>
        </p:txBody>
      </p:sp>
      <p:sp>
        <p:nvSpPr>
          <p:cNvPr id="1684482" name="AutoShape 2"/>
          <p:cNvSpPr>
            <a:spLocks/>
          </p:cNvSpPr>
          <p:nvPr/>
        </p:nvSpPr>
        <p:spPr bwMode="auto">
          <a:xfrm>
            <a:off x="4248150" y="5481638"/>
            <a:ext cx="2195513" cy="1006475"/>
          </a:xfrm>
          <a:prstGeom prst="borderCallout1">
            <a:avLst>
              <a:gd name="adj1" fmla="val 11356"/>
              <a:gd name="adj2" fmla="val -3472"/>
              <a:gd name="adj3" fmla="val 58833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The output is:</a:t>
            </a:r>
          </a:p>
          <a:p>
            <a:r>
              <a:rPr lang="en-US">
                <a:latin typeface="Garamond" pitchFamily="18" charset="0"/>
              </a:rPr>
              <a:t>A.bar()</a:t>
            </a:r>
          </a:p>
          <a:p>
            <a:r>
              <a:rPr lang="en-US">
                <a:latin typeface="Garamond" pitchFamily="18" charset="0"/>
              </a:rPr>
              <a:t>A.foo()</a:t>
            </a:r>
          </a:p>
        </p:txBody>
      </p:sp>
      <p:sp>
        <p:nvSpPr>
          <p:cNvPr id="1684483" name="Rectangle 3"/>
          <p:cNvSpPr>
            <a:spLocks noChangeArrowheads="1"/>
          </p:cNvSpPr>
          <p:nvPr/>
        </p:nvSpPr>
        <p:spPr bwMode="auto">
          <a:xfrm>
            <a:off x="1116013" y="1952625"/>
            <a:ext cx="1152525" cy="2524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84484" name="AutoShape 4"/>
          <p:cNvSpPr>
            <a:spLocks/>
          </p:cNvSpPr>
          <p:nvPr/>
        </p:nvSpPr>
        <p:spPr bwMode="auto">
          <a:xfrm>
            <a:off x="4248150" y="5481638"/>
            <a:ext cx="4645025" cy="1079500"/>
          </a:xfrm>
          <a:prstGeom prst="borderCallout1">
            <a:avLst>
              <a:gd name="adj1" fmla="val 10588"/>
              <a:gd name="adj2" fmla="val -1639"/>
              <a:gd name="adj3" fmla="val 53384"/>
              <a:gd name="adj4" fmla="val -1639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Does the code compile? If no, why?</a:t>
            </a:r>
          </a:p>
          <a:p>
            <a:r>
              <a:rPr lang="en-US"/>
              <a:t>Does the code throw a runtime exception?</a:t>
            </a:r>
          </a:p>
          <a:p>
            <a:r>
              <a:rPr lang="en-US"/>
              <a:t>If yes, why? If no, what is the output?</a:t>
            </a:r>
          </a:p>
        </p:txBody>
      </p:sp>
      <p:sp>
        <p:nvSpPr>
          <p:cNvPr id="16844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Inheritance</a:t>
            </a:r>
          </a:p>
        </p:txBody>
      </p:sp>
      <p:sp>
        <p:nvSpPr>
          <p:cNvPr id="16844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725488" y="1598613"/>
            <a:ext cx="3810000" cy="4530725"/>
          </a:xfrm>
        </p:spPr>
        <p:txBody>
          <a:bodyPr/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800" dirty="0">
                <a:latin typeface="Garamond" pitchFamily="18" charset="0"/>
              </a:rPr>
              <a:t> A 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he-IL" sz="1800" dirty="0">
                <a:latin typeface="Garamond" pitchFamily="18" charset="0"/>
              </a:rPr>
              <a:t>	</a:t>
            </a:r>
            <a:r>
              <a:rPr lang="en-US" sz="1800" dirty="0">
                <a:solidFill>
                  <a:srgbClr val="990033"/>
                </a:solidFill>
                <a:latin typeface="Garamond" pitchFamily="18" charset="0"/>
              </a:rPr>
              <a:t>private void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en-US" sz="1800" dirty="0" err="1">
                <a:latin typeface="Garamond" pitchFamily="18" charset="0"/>
              </a:rPr>
              <a:t>foo</a:t>
            </a:r>
            <a:r>
              <a:rPr lang="en-US" sz="1800" dirty="0">
                <a:latin typeface="Garamond" pitchFamily="18" charset="0"/>
              </a:rPr>
              <a:t>() 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Garamond" pitchFamily="18" charset="0"/>
              </a:rPr>
              <a:t>   	  	</a:t>
            </a:r>
            <a:r>
              <a:rPr lang="en-US" sz="1800" dirty="0" err="1">
                <a:latin typeface="Garamond" pitchFamily="18" charset="0"/>
              </a:rPr>
              <a:t>System.out.println</a:t>
            </a:r>
            <a:r>
              <a:rPr lang="en-US" sz="1800" dirty="0">
                <a:latin typeface="Garamond" pitchFamily="18" charset="0"/>
              </a:rPr>
              <a:t>("A.foo()");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Garamond" pitchFamily="18" charset="0"/>
              </a:rPr>
              <a:t>        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latin typeface="Garamond" pitchFamily="18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Garamond" pitchFamily="18" charset="0"/>
              </a:rPr>
              <a:t>        </a:t>
            </a:r>
            <a:r>
              <a:rPr lang="en-US" sz="1800" dirty="0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1800" dirty="0">
                <a:latin typeface="Garamond" pitchFamily="18" charset="0"/>
              </a:rPr>
              <a:t> bar() 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Garamond" pitchFamily="18" charset="0"/>
              </a:rPr>
              <a:t>            	</a:t>
            </a:r>
            <a:r>
              <a:rPr lang="en-US" sz="1800" dirty="0" err="1">
                <a:latin typeface="Garamond" pitchFamily="18" charset="0"/>
              </a:rPr>
              <a:t>System.out.println</a:t>
            </a:r>
            <a:r>
              <a:rPr lang="en-US" sz="1800" dirty="0">
                <a:latin typeface="Garamond" pitchFamily="18" charset="0"/>
              </a:rPr>
              <a:t>("A.bar()");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Garamond" pitchFamily="18" charset="0"/>
              </a:rPr>
              <a:t>            	</a:t>
            </a:r>
            <a:r>
              <a:rPr lang="en-US" sz="1800" dirty="0" err="1">
                <a:latin typeface="Garamond" pitchFamily="18" charset="0"/>
              </a:rPr>
              <a:t>foo</a:t>
            </a:r>
            <a:r>
              <a:rPr lang="en-US" sz="1800" dirty="0">
                <a:latin typeface="Garamond" pitchFamily="18" charset="0"/>
              </a:rPr>
              <a:t>();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Garamond" pitchFamily="18" charset="0"/>
              </a:rPr>
              <a:t>        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Garamond" pitchFamily="18" charset="0"/>
              </a:rPr>
              <a:t>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latin typeface="Garamond" pitchFamily="18" charset="0"/>
            </a:endParaRPr>
          </a:p>
        </p:txBody>
      </p:sp>
      <p:sp>
        <p:nvSpPr>
          <p:cNvPr id="168448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he-IL" sz="1200"/>
              <a:t> </a:t>
            </a:r>
            <a:endParaRPr lang="en-US" sz="1600">
              <a:latin typeface="Garamond" pitchFamily="18" charset="0"/>
            </a:endParaRPr>
          </a:p>
        </p:txBody>
      </p:sp>
      <p:sp>
        <p:nvSpPr>
          <p:cNvPr id="1684488" name="Rectangle 8"/>
          <p:cNvSpPr>
            <a:spLocks noChangeArrowheads="1"/>
          </p:cNvSpPr>
          <p:nvPr/>
        </p:nvSpPr>
        <p:spPr bwMode="auto">
          <a:xfrm>
            <a:off x="4967288" y="1562100"/>
            <a:ext cx="403225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dirty="0">
                <a:solidFill>
                  <a:srgbClr val="990033"/>
                </a:solidFill>
                <a:latin typeface="Garamond" pitchFamily="18" charset="0"/>
                <a:cs typeface="Arial" pitchFamily="34" charset="0"/>
              </a:rPr>
              <a:t>public class</a:t>
            </a:r>
            <a:r>
              <a:rPr lang="en-US" dirty="0">
                <a:latin typeface="Garamond" pitchFamily="18" charset="0"/>
                <a:cs typeface="Arial" pitchFamily="34" charset="0"/>
              </a:rPr>
              <a:t> B extends A {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dirty="0">
                <a:latin typeface="Garamond" pitchFamily="18" charset="0"/>
                <a:cs typeface="Arial" pitchFamily="34" charset="0"/>
              </a:rPr>
              <a:t>	</a:t>
            </a:r>
            <a:r>
              <a:rPr lang="en-US" dirty="0">
                <a:solidFill>
                  <a:srgbClr val="990033"/>
                </a:solidFill>
                <a:latin typeface="Garamond" pitchFamily="18" charset="0"/>
                <a:cs typeface="Arial" pitchFamily="34" charset="0"/>
              </a:rPr>
              <a:t>public void</a:t>
            </a:r>
            <a:r>
              <a:rPr lang="en-US" dirty="0">
                <a:latin typeface="Garamond" pitchFamily="18" charset="0"/>
                <a:cs typeface="Arial" pitchFamily="34" charset="0"/>
              </a:rPr>
              <a:t> </a:t>
            </a:r>
            <a:r>
              <a:rPr lang="en-US" dirty="0" err="1">
                <a:latin typeface="Garamond" pitchFamily="18" charset="0"/>
                <a:cs typeface="Arial" pitchFamily="34" charset="0"/>
              </a:rPr>
              <a:t>foo</a:t>
            </a:r>
            <a:r>
              <a:rPr lang="en-US" dirty="0">
                <a:latin typeface="Garamond" pitchFamily="18" charset="0"/>
                <a:cs typeface="Arial" pitchFamily="34" charset="0"/>
              </a:rPr>
              <a:t>() {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dirty="0">
                <a:latin typeface="Garamond" pitchFamily="18" charset="0"/>
                <a:cs typeface="Arial" pitchFamily="34" charset="0"/>
              </a:rPr>
              <a:t>        	</a:t>
            </a:r>
            <a:r>
              <a:rPr lang="en-US" dirty="0" err="1">
                <a:latin typeface="Garamond" pitchFamily="18" charset="0"/>
                <a:cs typeface="Arial" pitchFamily="34" charset="0"/>
              </a:rPr>
              <a:t>System.out.println</a:t>
            </a:r>
            <a:r>
              <a:rPr lang="en-US" dirty="0">
                <a:latin typeface="Garamond" pitchFamily="18" charset="0"/>
                <a:cs typeface="Arial" pitchFamily="34" charset="0"/>
              </a:rPr>
              <a:t>("B.foo()");                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dirty="0">
                <a:latin typeface="Garamond" pitchFamily="18" charset="0"/>
                <a:cs typeface="Arial" pitchFamily="34" charset="0"/>
              </a:rPr>
              <a:t>        }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dirty="0">
              <a:latin typeface="Garamond" pitchFamily="18" charset="0"/>
              <a:cs typeface="Arial" pitchFamily="34" charset="0"/>
            </a:endParaRP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dirty="0">
                <a:latin typeface="Garamond" pitchFamily="18" charset="0"/>
                <a:cs typeface="Arial" pitchFamily="34" charset="0"/>
              </a:rPr>
              <a:t>	public static void main(String[] </a:t>
            </a:r>
            <a:r>
              <a:rPr lang="en-US" dirty="0" err="1">
                <a:latin typeface="Garamond" pitchFamily="18" charset="0"/>
                <a:cs typeface="Arial" pitchFamily="34" charset="0"/>
              </a:rPr>
              <a:t>args</a:t>
            </a:r>
            <a:r>
              <a:rPr lang="en-US" dirty="0">
                <a:latin typeface="Garamond" pitchFamily="18" charset="0"/>
                <a:cs typeface="Arial" pitchFamily="34" charset="0"/>
              </a:rPr>
              <a:t>) {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dirty="0">
                <a:latin typeface="Garamond" pitchFamily="18" charset="0"/>
                <a:cs typeface="Arial" pitchFamily="34" charset="0"/>
              </a:rPr>
              <a:t>        </a:t>
            </a:r>
            <a:r>
              <a:rPr lang="en-US" dirty="0">
                <a:latin typeface="Garamond" pitchFamily="18" charset="0"/>
                <a:cs typeface="Arial" pitchFamily="34" charset="0"/>
              </a:rPr>
              <a:t>	A </a:t>
            </a:r>
            <a:r>
              <a:rPr lang="en-US" dirty="0" err="1">
                <a:latin typeface="Garamond" pitchFamily="18" charset="0"/>
                <a:cs typeface="Arial" pitchFamily="34" charset="0"/>
              </a:rPr>
              <a:t>a</a:t>
            </a:r>
            <a:r>
              <a:rPr lang="en-US" dirty="0">
                <a:latin typeface="Garamond" pitchFamily="18" charset="0"/>
                <a:cs typeface="Arial" pitchFamily="34" charset="0"/>
              </a:rPr>
              <a:t> = </a:t>
            </a:r>
            <a:r>
              <a:rPr lang="en-US" dirty="0">
                <a:solidFill>
                  <a:srgbClr val="990033"/>
                </a:solidFill>
                <a:latin typeface="Garamond" pitchFamily="18" charset="0"/>
                <a:cs typeface="Arial" pitchFamily="34" charset="0"/>
              </a:rPr>
              <a:t>new</a:t>
            </a:r>
            <a:r>
              <a:rPr lang="en-US" dirty="0">
                <a:latin typeface="Garamond" pitchFamily="18" charset="0"/>
                <a:cs typeface="Arial" pitchFamily="34" charset="0"/>
              </a:rPr>
              <a:t> B();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dirty="0">
                <a:latin typeface="Garamond" pitchFamily="18" charset="0"/>
                <a:cs typeface="Arial" pitchFamily="34" charset="0"/>
              </a:rPr>
              <a:t>        </a:t>
            </a:r>
            <a:r>
              <a:rPr lang="en-US" dirty="0">
                <a:latin typeface="Garamond" pitchFamily="18" charset="0"/>
                <a:cs typeface="Arial" pitchFamily="34" charset="0"/>
              </a:rPr>
              <a:t>	a.bar();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dirty="0">
                <a:latin typeface="Garamond" pitchFamily="18" charset="0"/>
                <a:cs typeface="Arial" pitchFamily="34" charset="0"/>
              </a:rPr>
              <a:t>	}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dirty="0">
                <a:latin typeface="Garamond" pitchFamily="18" charset="0"/>
                <a:cs typeface="Arial" pitchFamily="34" charset="0"/>
              </a:rPr>
              <a:t>}</a:t>
            </a:r>
          </a:p>
        </p:txBody>
      </p:sp>
      <p:sp>
        <p:nvSpPr>
          <p:cNvPr id="1684489" name="Line 9"/>
          <p:cNvSpPr>
            <a:spLocks noChangeShapeType="1"/>
          </p:cNvSpPr>
          <p:nvPr/>
        </p:nvSpPr>
        <p:spPr bwMode="auto">
          <a:xfrm>
            <a:off x="4716463" y="1628775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4482" grpId="0" animBg="1"/>
      <p:bldP spid="16844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7402-B19D-45CE-9166-3E25375C7958}" type="slidenum">
              <a:rPr lang="he-IL"/>
              <a:pPr/>
              <a:t>14</a:t>
            </a:fld>
            <a:endParaRPr lang="en-US"/>
          </a:p>
        </p:txBody>
      </p:sp>
      <p:sp>
        <p:nvSpPr>
          <p:cNvPr id="1651714" name="AutoShape 2"/>
          <p:cNvSpPr>
            <a:spLocks/>
          </p:cNvSpPr>
          <p:nvPr/>
        </p:nvSpPr>
        <p:spPr bwMode="auto">
          <a:xfrm>
            <a:off x="4248150" y="5481638"/>
            <a:ext cx="4645025" cy="1079500"/>
          </a:xfrm>
          <a:prstGeom prst="borderCallout1">
            <a:avLst>
              <a:gd name="adj1" fmla="val 10588"/>
              <a:gd name="adj2" fmla="val -1639"/>
              <a:gd name="adj3" fmla="val 53384"/>
              <a:gd name="adj4" fmla="val -1639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Does the code compile? If no, why?</a:t>
            </a:r>
          </a:p>
          <a:p>
            <a:r>
              <a:rPr lang="en-US"/>
              <a:t>Does the code throw a runtime exception?</a:t>
            </a:r>
          </a:p>
          <a:p>
            <a:r>
              <a:rPr lang="en-US"/>
              <a:t>If yes, why? If no, what is the output?</a:t>
            </a:r>
          </a:p>
        </p:txBody>
      </p:sp>
      <p:sp>
        <p:nvSpPr>
          <p:cNvPr id="16517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Inheritance</a:t>
            </a:r>
          </a:p>
        </p:txBody>
      </p:sp>
      <p:sp>
        <p:nvSpPr>
          <p:cNvPr id="16517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25488" y="1598613"/>
            <a:ext cx="3810000" cy="4530725"/>
          </a:xfrm>
        </p:spPr>
        <p:txBody>
          <a:bodyPr/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990033"/>
                </a:solidFill>
                <a:latin typeface="Garamond" pitchFamily="18" charset="0"/>
              </a:rPr>
              <a:t>package </a:t>
            </a:r>
            <a:r>
              <a:rPr lang="en-US" sz="1800">
                <a:latin typeface="Garamond" pitchFamily="18" charset="0"/>
              </a:rPr>
              <a:t>a;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800">
                <a:latin typeface="Garamond" pitchFamily="18" charset="0"/>
              </a:rPr>
              <a:t> A 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he-IL" sz="1800">
                <a:latin typeface="Garamond" pitchFamily="18" charset="0"/>
              </a:rPr>
              <a:t>	</a:t>
            </a:r>
            <a:r>
              <a:rPr lang="en-US" sz="1800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1800">
                <a:latin typeface="Garamond" pitchFamily="18" charset="0"/>
              </a:rPr>
              <a:t> foo() 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	  	System.out.println("A.foo()");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latin typeface="Garamond" pitchFamily="18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</a:t>
            </a:r>
            <a:r>
              <a:rPr lang="en-US" sz="1800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1800">
                <a:latin typeface="Garamond" pitchFamily="18" charset="0"/>
              </a:rPr>
              <a:t> bar() 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    	System.out.println("A.bar()");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    	foo();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latin typeface="Garamond" pitchFamily="18" charset="0"/>
            </a:endParaRPr>
          </a:p>
        </p:txBody>
      </p:sp>
      <p:sp>
        <p:nvSpPr>
          <p:cNvPr id="165171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he-IL" sz="1200"/>
              <a:t> </a:t>
            </a:r>
            <a:endParaRPr lang="en-US" sz="1600">
              <a:latin typeface="Garamond" pitchFamily="18" charset="0"/>
            </a:endParaRPr>
          </a:p>
        </p:txBody>
      </p:sp>
      <p:sp>
        <p:nvSpPr>
          <p:cNvPr id="1651718" name="AutoShape 6"/>
          <p:cNvSpPr>
            <a:spLocks/>
          </p:cNvSpPr>
          <p:nvPr/>
        </p:nvSpPr>
        <p:spPr bwMode="auto">
          <a:xfrm>
            <a:off x="4248150" y="5481638"/>
            <a:ext cx="2195513" cy="1006475"/>
          </a:xfrm>
          <a:prstGeom prst="borderCallout1">
            <a:avLst>
              <a:gd name="adj1" fmla="val 11356"/>
              <a:gd name="adj2" fmla="val -3472"/>
              <a:gd name="adj3" fmla="val 58833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The output is:</a:t>
            </a:r>
          </a:p>
          <a:p>
            <a:r>
              <a:rPr lang="en-US">
                <a:latin typeface="Garamond" pitchFamily="18" charset="0"/>
              </a:rPr>
              <a:t>A.bar()</a:t>
            </a:r>
          </a:p>
          <a:p>
            <a:r>
              <a:rPr lang="en-US">
                <a:latin typeface="Garamond" pitchFamily="18" charset="0"/>
              </a:rPr>
              <a:t>B.foo()</a:t>
            </a:r>
          </a:p>
        </p:txBody>
      </p:sp>
      <p:sp>
        <p:nvSpPr>
          <p:cNvPr id="1651719" name="Rectangle 7"/>
          <p:cNvSpPr>
            <a:spLocks noChangeArrowheads="1"/>
          </p:cNvSpPr>
          <p:nvPr/>
        </p:nvSpPr>
        <p:spPr bwMode="auto">
          <a:xfrm>
            <a:off x="4967288" y="1562100"/>
            <a:ext cx="403225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solidFill>
                  <a:srgbClr val="990033"/>
                </a:solidFill>
                <a:latin typeface="Garamond" pitchFamily="18" charset="0"/>
                <a:cs typeface="Arial" pitchFamily="34" charset="0"/>
              </a:rPr>
              <a:t>package</a:t>
            </a:r>
            <a:r>
              <a:rPr lang="en-US">
                <a:latin typeface="Garamond" pitchFamily="18" charset="0"/>
                <a:cs typeface="Arial" pitchFamily="34" charset="0"/>
              </a:rPr>
              <a:t> b;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>
                <a:latin typeface="Garamond" pitchFamily="18" charset="0"/>
                <a:cs typeface="Arial" pitchFamily="34" charset="0"/>
              </a:rPr>
              <a:t> </a:t>
            </a:r>
            <a:r>
              <a:rPr lang="en-US">
                <a:solidFill>
                  <a:srgbClr val="990033"/>
                </a:solidFill>
                <a:latin typeface="Garamond" pitchFamily="18" charset="0"/>
                <a:cs typeface="Arial" pitchFamily="34" charset="0"/>
              </a:rPr>
              <a:t>public class</a:t>
            </a:r>
            <a:r>
              <a:rPr lang="en-US">
                <a:latin typeface="Garamond" pitchFamily="18" charset="0"/>
                <a:cs typeface="Arial" pitchFamily="34" charset="0"/>
              </a:rPr>
              <a:t> B extends A {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latin typeface="Garamond" pitchFamily="18" charset="0"/>
                <a:cs typeface="Arial" pitchFamily="34" charset="0"/>
              </a:rPr>
              <a:t>	</a:t>
            </a:r>
            <a:r>
              <a:rPr lang="en-US">
                <a:solidFill>
                  <a:srgbClr val="990033"/>
                </a:solidFill>
                <a:latin typeface="Garamond" pitchFamily="18" charset="0"/>
                <a:cs typeface="Arial" pitchFamily="34" charset="0"/>
              </a:rPr>
              <a:t>public void</a:t>
            </a:r>
            <a:r>
              <a:rPr lang="en-US">
                <a:latin typeface="Garamond" pitchFamily="18" charset="0"/>
                <a:cs typeface="Arial" pitchFamily="34" charset="0"/>
              </a:rPr>
              <a:t> foo() {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latin typeface="Garamond" pitchFamily="18" charset="0"/>
                <a:cs typeface="Arial" pitchFamily="34" charset="0"/>
              </a:rPr>
              <a:t>        	System.out.println("B.foo()");                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latin typeface="Garamond" pitchFamily="18" charset="0"/>
                <a:cs typeface="Arial" pitchFamily="34" charset="0"/>
              </a:rPr>
              <a:t>        }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>
              <a:latin typeface="Garamond" pitchFamily="18" charset="0"/>
              <a:cs typeface="Arial" pitchFamily="34" charset="0"/>
            </a:endParaRP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latin typeface="Garamond" pitchFamily="18" charset="0"/>
                <a:cs typeface="Arial" pitchFamily="34" charset="0"/>
              </a:rPr>
              <a:t>	public static void main(String[] args) {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>
                <a:latin typeface="Garamond" pitchFamily="18" charset="0"/>
                <a:cs typeface="Arial" pitchFamily="34" charset="0"/>
              </a:rPr>
              <a:t>        </a:t>
            </a:r>
            <a:r>
              <a:rPr lang="en-US">
                <a:latin typeface="Garamond" pitchFamily="18" charset="0"/>
                <a:cs typeface="Arial" pitchFamily="34" charset="0"/>
              </a:rPr>
              <a:t>	A a = </a:t>
            </a:r>
            <a:r>
              <a:rPr lang="en-US">
                <a:solidFill>
                  <a:srgbClr val="990033"/>
                </a:solidFill>
                <a:latin typeface="Garamond" pitchFamily="18" charset="0"/>
                <a:cs typeface="Arial" pitchFamily="34" charset="0"/>
              </a:rPr>
              <a:t>new</a:t>
            </a:r>
            <a:r>
              <a:rPr lang="en-US">
                <a:latin typeface="Garamond" pitchFamily="18" charset="0"/>
                <a:cs typeface="Arial" pitchFamily="34" charset="0"/>
              </a:rPr>
              <a:t> B();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>
                <a:latin typeface="Garamond" pitchFamily="18" charset="0"/>
                <a:cs typeface="Arial" pitchFamily="34" charset="0"/>
              </a:rPr>
              <a:t>        </a:t>
            </a:r>
            <a:r>
              <a:rPr lang="en-US">
                <a:latin typeface="Garamond" pitchFamily="18" charset="0"/>
                <a:cs typeface="Arial" pitchFamily="34" charset="0"/>
              </a:rPr>
              <a:t>	a.bar();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latin typeface="Garamond" pitchFamily="18" charset="0"/>
                <a:cs typeface="Arial" pitchFamily="34" charset="0"/>
              </a:rPr>
              <a:t>	}</a:t>
            </a:r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latin typeface="Garamond" pitchFamily="18" charset="0"/>
                <a:cs typeface="Arial" pitchFamily="34" charset="0"/>
              </a:rPr>
              <a:t>}</a:t>
            </a:r>
          </a:p>
        </p:txBody>
      </p:sp>
      <p:sp>
        <p:nvSpPr>
          <p:cNvPr id="1651721" name="Line 9"/>
          <p:cNvSpPr>
            <a:spLocks noChangeShapeType="1"/>
          </p:cNvSpPr>
          <p:nvPr/>
        </p:nvSpPr>
        <p:spPr bwMode="auto">
          <a:xfrm>
            <a:off x="4716463" y="1628775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1714" grpId="0" animBg="1"/>
      <p:bldP spid="16517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CF16-A628-4253-B652-129F18E99CF2}" type="slidenum">
              <a:rPr lang="he-IL"/>
              <a:pPr/>
              <a:t>15</a:t>
            </a:fld>
            <a:endParaRPr lang="en-US"/>
          </a:p>
        </p:txBody>
      </p:sp>
      <p:sp>
        <p:nvSpPr>
          <p:cNvPr id="162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Inheritance</a:t>
            </a:r>
          </a:p>
        </p:txBody>
      </p:sp>
      <p:sp>
        <p:nvSpPr>
          <p:cNvPr id="162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2400" b="1">
                <a:latin typeface="Garamond" pitchFamily="18" charset="0"/>
              </a:rPr>
              <a:t> A {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        </a:t>
            </a: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2400" b="1">
                <a:latin typeface="Garamond" pitchFamily="18" charset="0"/>
              </a:rPr>
              <a:t> foo() {…}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}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  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2400" b="1">
                <a:latin typeface="Garamond" pitchFamily="18" charset="0"/>
              </a:rPr>
              <a:t> B </a:t>
            </a: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extends</a:t>
            </a:r>
            <a:r>
              <a:rPr lang="en-US" sz="2400" b="1">
                <a:latin typeface="Garamond" pitchFamily="18" charset="0"/>
              </a:rPr>
              <a:t> A {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	</a:t>
            </a: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2400" b="1">
                <a:latin typeface="Garamond" pitchFamily="18" charset="0"/>
              </a:rPr>
              <a:t> foo() {…}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}</a:t>
            </a:r>
          </a:p>
          <a:p>
            <a:pPr algn="l" rtl="0">
              <a:buFont typeface="Wingdings" pitchFamily="2" charset="2"/>
              <a:buNone/>
            </a:pPr>
            <a:r>
              <a:rPr lang="en-US" b="1">
                <a:latin typeface="Garamond" pitchFamily="18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275013" cy="1223963"/>
          </a:xfrm>
          <a:prstGeom prst="borderCallout1">
            <a:avLst>
              <a:gd name="adj1" fmla="val 9338"/>
              <a:gd name="adj2" fmla="val -2329"/>
              <a:gd name="adj3" fmla="val 47083"/>
              <a:gd name="adj4" fmla="val -2329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How can you invoke the </a:t>
            </a:r>
            <a:r>
              <a:rPr lang="en-US">
                <a:latin typeface="Garamond" pitchFamily="18" charset="0"/>
              </a:rPr>
              <a:t>foo</a:t>
            </a:r>
            <a:r>
              <a:rPr lang="en-US"/>
              <a:t> method of </a:t>
            </a:r>
            <a:r>
              <a:rPr lang="en-US">
                <a:latin typeface="Garamond" pitchFamily="18" charset="0"/>
              </a:rPr>
              <a:t>A</a:t>
            </a:r>
            <a:r>
              <a:rPr lang="en-US"/>
              <a:t> within </a:t>
            </a:r>
            <a:r>
              <a:rPr lang="en-US">
                <a:latin typeface="Garamond" pitchFamily="18" charset="0"/>
              </a:rPr>
              <a:t>B</a:t>
            </a:r>
            <a:r>
              <a:rPr lang="en-US"/>
              <a:t>?</a:t>
            </a:r>
          </a:p>
          <a:p>
            <a:r>
              <a:rPr lang="en-US" u="sng"/>
              <a:t>Answer</a:t>
            </a:r>
            <a:r>
              <a:rPr lang="en-US"/>
              <a:t>:</a:t>
            </a:r>
          </a:p>
          <a:p>
            <a:r>
              <a:rPr lang="en-US"/>
              <a:t>Use </a:t>
            </a:r>
            <a:r>
              <a:rPr lang="en-US">
                <a:latin typeface="Garamond" pitchFamily="18" charset="0"/>
              </a:rPr>
              <a:t>super.foo()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9E6C-4EAB-45C3-A85E-66CACAC108B4}" type="slidenum">
              <a:rPr lang="he-IL"/>
              <a:pPr/>
              <a:t>16</a:t>
            </a:fld>
            <a:endParaRPr lang="en-US"/>
          </a:p>
        </p:txBody>
      </p:sp>
      <p:sp>
        <p:nvSpPr>
          <p:cNvPr id="161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Inheritance</a:t>
            </a:r>
          </a:p>
        </p:txBody>
      </p:sp>
      <p:sp>
        <p:nvSpPr>
          <p:cNvPr id="161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2400" b="1">
                <a:latin typeface="Garamond" pitchFamily="18" charset="0"/>
              </a:rPr>
              <a:t> A 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        </a:t>
            </a: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2400" b="1">
                <a:latin typeface="Garamond" pitchFamily="18" charset="0"/>
              </a:rPr>
              <a:t> foo() {…}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 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2400" b="1">
                <a:latin typeface="Garamond" pitchFamily="18" charset="0"/>
              </a:rPr>
              <a:t> B </a:t>
            </a: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extends</a:t>
            </a:r>
            <a:r>
              <a:rPr lang="en-US" sz="2400" b="1">
                <a:latin typeface="Garamond" pitchFamily="18" charset="0"/>
              </a:rPr>
              <a:t> A 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	</a:t>
            </a: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2400" b="1">
                <a:latin typeface="Garamond" pitchFamily="18" charset="0"/>
              </a:rPr>
              <a:t> foo() {…}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 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public  class</a:t>
            </a:r>
            <a:r>
              <a:rPr lang="en-US" sz="2400" b="1">
                <a:latin typeface="Garamond" pitchFamily="18" charset="0"/>
              </a:rPr>
              <a:t> C </a:t>
            </a: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extends</a:t>
            </a:r>
            <a:r>
              <a:rPr lang="en-US" sz="2400" b="1">
                <a:latin typeface="Garamond" pitchFamily="18" charset="0"/>
              </a:rPr>
              <a:t> B 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     </a:t>
            </a: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2400" b="1">
                <a:latin typeface="Garamond" pitchFamily="18" charset="0"/>
              </a:rPr>
              <a:t> foo() {…}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}</a:t>
            </a:r>
          </a:p>
        </p:txBody>
      </p:sp>
      <p:sp>
        <p:nvSpPr>
          <p:cNvPr id="1618948" name="AutoShape 4"/>
          <p:cNvSpPr>
            <a:spLocks/>
          </p:cNvSpPr>
          <p:nvPr/>
        </p:nvSpPr>
        <p:spPr bwMode="auto">
          <a:xfrm>
            <a:off x="5184775" y="1844675"/>
            <a:ext cx="3275013" cy="1512888"/>
          </a:xfrm>
          <a:prstGeom prst="borderCallout1">
            <a:avLst>
              <a:gd name="adj1" fmla="val 7556"/>
              <a:gd name="adj2" fmla="val -2329"/>
              <a:gd name="adj3" fmla="val 38088"/>
              <a:gd name="adj4" fmla="val -2329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How can you invoke the </a:t>
            </a:r>
            <a:r>
              <a:rPr lang="en-US">
                <a:latin typeface="Garamond" pitchFamily="18" charset="0"/>
              </a:rPr>
              <a:t>foo</a:t>
            </a:r>
            <a:r>
              <a:rPr lang="en-US"/>
              <a:t> method of </a:t>
            </a:r>
            <a:r>
              <a:rPr lang="en-US">
                <a:latin typeface="Garamond" pitchFamily="18" charset="0"/>
              </a:rPr>
              <a:t>A</a:t>
            </a:r>
            <a:r>
              <a:rPr lang="en-US"/>
              <a:t> within </a:t>
            </a:r>
            <a:r>
              <a:rPr lang="en-US">
                <a:latin typeface="Garamond" pitchFamily="18" charset="0"/>
              </a:rPr>
              <a:t>C</a:t>
            </a:r>
            <a:r>
              <a:rPr lang="en-US"/>
              <a:t>?</a:t>
            </a:r>
          </a:p>
          <a:p>
            <a:r>
              <a:rPr lang="en-US" u="sng">
                <a:cs typeface="Arial" pitchFamily="34" charset="0"/>
              </a:rPr>
              <a:t>Answer</a:t>
            </a:r>
            <a:r>
              <a:rPr lang="en-US">
                <a:cs typeface="Arial" pitchFamily="34" charset="0"/>
              </a:rPr>
              <a:t>:</a:t>
            </a:r>
          </a:p>
          <a:p>
            <a:r>
              <a:rPr lang="en-US">
                <a:cs typeface="Arial" pitchFamily="34" charset="0"/>
              </a:rPr>
              <a:t>Not possible</a:t>
            </a:r>
            <a:r>
              <a:rPr lang="en-US">
                <a:latin typeface="Garamond" pitchFamily="18" charset="0"/>
              </a:rPr>
              <a:t> </a:t>
            </a:r>
          </a:p>
          <a:p>
            <a:r>
              <a:rPr lang="en-US">
                <a:latin typeface="Garamond" pitchFamily="18" charset="0"/>
              </a:rPr>
              <a:t>(super.super.foo()</a:t>
            </a:r>
            <a:r>
              <a:rPr lang="en-US"/>
              <a:t> is illegal)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454A-7B4D-4CFD-8519-9EB3DE8B2FB6}" type="slidenum">
              <a:rPr lang="he-IL"/>
              <a:pPr/>
              <a:t>17</a:t>
            </a:fld>
            <a:endParaRPr lang="en-US"/>
          </a:p>
        </p:txBody>
      </p:sp>
      <p:sp>
        <p:nvSpPr>
          <p:cNvPr id="167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Inheritance &amp; Constructors</a:t>
            </a:r>
          </a:p>
        </p:txBody>
      </p:sp>
      <p:sp>
        <p:nvSpPr>
          <p:cNvPr id="1676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00200"/>
            <a:ext cx="4378325" cy="4530725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1500" dirty="0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500" dirty="0">
                <a:latin typeface="Garamond" pitchFamily="18" charset="0"/>
              </a:rPr>
              <a:t> A {</a:t>
            </a:r>
          </a:p>
          <a:p>
            <a:pPr algn="l" rtl="0">
              <a:buFont typeface="Wingdings" pitchFamily="2" charset="2"/>
              <a:buNone/>
            </a:pPr>
            <a:r>
              <a:rPr lang="en-US" sz="1500" dirty="0">
                <a:latin typeface="Garamond" pitchFamily="18" charset="0"/>
              </a:rPr>
              <a:t>	String bar = "A.bar";</a:t>
            </a:r>
          </a:p>
          <a:p>
            <a:pPr algn="l" rtl="0">
              <a:buFont typeface="Wingdings" pitchFamily="2" charset="2"/>
              <a:buNone/>
            </a:pPr>
            <a:r>
              <a:rPr lang="en-US" sz="700" dirty="0">
                <a:latin typeface="Garamond" pitchFamily="18" charset="0"/>
              </a:rPr>
              <a:t>	</a:t>
            </a:r>
            <a:r>
              <a:rPr lang="en-US" sz="500" dirty="0">
                <a:latin typeface="Garamond" pitchFamily="18" charset="0"/>
              </a:rPr>
              <a:t>        </a:t>
            </a:r>
          </a:p>
          <a:p>
            <a:pPr algn="l" rtl="0">
              <a:buFont typeface="Wingdings" pitchFamily="2" charset="2"/>
              <a:buNone/>
            </a:pPr>
            <a:r>
              <a:rPr lang="en-US" sz="1500" dirty="0">
                <a:latin typeface="Garamond" pitchFamily="18" charset="0"/>
              </a:rPr>
              <a:t>	A() { </a:t>
            </a:r>
            <a:r>
              <a:rPr lang="en-US" sz="1500" dirty="0" err="1">
                <a:latin typeface="Garamond" pitchFamily="18" charset="0"/>
              </a:rPr>
              <a:t>foo</a:t>
            </a:r>
            <a:r>
              <a:rPr lang="en-US" sz="1500" dirty="0">
                <a:latin typeface="Garamond" pitchFamily="18" charset="0"/>
              </a:rPr>
              <a:t>(); }</a:t>
            </a:r>
          </a:p>
          <a:p>
            <a:pPr algn="l" rtl="0">
              <a:buFont typeface="Wingdings" pitchFamily="2" charset="2"/>
              <a:buNone/>
            </a:pPr>
            <a:r>
              <a:rPr lang="en-US" sz="800" dirty="0">
                <a:latin typeface="Garamond" pitchFamily="18" charset="0"/>
              </a:rPr>
              <a:t>	</a:t>
            </a:r>
            <a:r>
              <a:rPr lang="en-US" sz="700" dirty="0">
                <a:latin typeface="Garamond" pitchFamily="18" charset="0"/>
              </a:rPr>
              <a:t> </a:t>
            </a:r>
            <a:r>
              <a:rPr lang="en-US" sz="800" dirty="0">
                <a:latin typeface="Garamond" pitchFamily="18" charset="0"/>
              </a:rPr>
              <a:t>  </a:t>
            </a:r>
            <a:r>
              <a:rPr lang="en-US" sz="500" dirty="0">
                <a:latin typeface="Garamond" pitchFamily="18" charset="0"/>
              </a:rPr>
              <a:t>     </a:t>
            </a:r>
          </a:p>
          <a:p>
            <a:pPr algn="l" rtl="0">
              <a:buFont typeface="Wingdings" pitchFamily="2" charset="2"/>
              <a:buNone/>
            </a:pPr>
            <a:r>
              <a:rPr lang="en-US" sz="1500" dirty="0">
                <a:latin typeface="Garamond" pitchFamily="18" charset="0"/>
              </a:rPr>
              <a:t>	</a:t>
            </a:r>
            <a:r>
              <a:rPr lang="en-US" sz="1500" dirty="0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1500" dirty="0">
                <a:latin typeface="Garamond" pitchFamily="18" charset="0"/>
              </a:rPr>
              <a:t> </a:t>
            </a:r>
            <a:r>
              <a:rPr lang="en-US" sz="1500" dirty="0" err="1">
                <a:latin typeface="Garamond" pitchFamily="18" charset="0"/>
              </a:rPr>
              <a:t>foo</a:t>
            </a:r>
            <a:r>
              <a:rPr lang="en-US" sz="1500" dirty="0">
                <a:latin typeface="Garamond" pitchFamily="18" charset="0"/>
              </a:rPr>
              <a:t>() {</a:t>
            </a:r>
          </a:p>
          <a:p>
            <a:pPr algn="l" rtl="0">
              <a:buFont typeface="Wingdings" pitchFamily="2" charset="2"/>
              <a:buNone/>
            </a:pPr>
            <a:r>
              <a:rPr lang="en-US" sz="1500" dirty="0">
                <a:latin typeface="Garamond" pitchFamily="18" charset="0"/>
              </a:rPr>
              <a:t>		</a:t>
            </a:r>
            <a:r>
              <a:rPr lang="en-US" sz="1500" dirty="0" err="1">
                <a:latin typeface="Garamond" pitchFamily="18" charset="0"/>
              </a:rPr>
              <a:t>System.out.println</a:t>
            </a:r>
            <a:r>
              <a:rPr lang="en-US" sz="1500" dirty="0">
                <a:solidFill>
                  <a:srgbClr val="0000CC"/>
                </a:solidFill>
                <a:latin typeface="Garamond" pitchFamily="18" charset="0"/>
              </a:rPr>
              <a:t>("A.foo(): bar = "</a:t>
            </a:r>
            <a:r>
              <a:rPr lang="en-US" sz="1500" dirty="0">
                <a:latin typeface="Garamond" pitchFamily="18" charset="0"/>
              </a:rPr>
              <a:t> + bar);</a:t>
            </a:r>
          </a:p>
          <a:p>
            <a:pPr algn="l" rtl="0">
              <a:buFont typeface="Wingdings" pitchFamily="2" charset="2"/>
              <a:buNone/>
            </a:pPr>
            <a:r>
              <a:rPr lang="en-US" sz="1500" dirty="0">
                <a:latin typeface="Garamond" pitchFamily="18" charset="0"/>
              </a:rPr>
              <a:t>	}</a:t>
            </a:r>
          </a:p>
          <a:p>
            <a:pPr algn="l" rtl="0">
              <a:buFont typeface="Wingdings" pitchFamily="2" charset="2"/>
              <a:buNone/>
            </a:pPr>
            <a:r>
              <a:rPr lang="en-US" sz="1500" dirty="0">
                <a:latin typeface="Garamond" pitchFamily="18" charset="0"/>
              </a:rPr>
              <a:t>}</a:t>
            </a:r>
          </a:p>
          <a:p>
            <a:pPr algn="l" rtl="0">
              <a:buFont typeface="Wingdings" pitchFamily="2" charset="2"/>
              <a:buNone/>
            </a:pPr>
            <a:endParaRPr lang="en-US" sz="1000" dirty="0">
              <a:latin typeface="Garamond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dirty="0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500" dirty="0">
                <a:latin typeface="Garamond" pitchFamily="18" charset="0"/>
              </a:rPr>
              <a:t> B</a:t>
            </a:r>
            <a:r>
              <a:rPr lang="en-US" sz="1500" dirty="0">
                <a:solidFill>
                  <a:srgbClr val="990033"/>
                </a:solidFill>
                <a:latin typeface="Garamond" pitchFamily="18" charset="0"/>
              </a:rPr>
              <a:t> extends</a:t>
            </a:r>
            <a:r>
              <a:rPr lang="en-US" sz="1500" dirty="0">
                <a:latin typeface="Garamond" pitchFamily="18" charset="0"/>
              </a:rPr>
              <a:t> A {</a:t>
            </a:r>
          </a:p>
          <a:p>
            <a:pPr algn="l" rtl="0">
              <a:buFont typeface="Wingdings" pitchFamily="2" charset="2"/>
              <a:buNone/>
            </a:pPr>
            <a:r>
              <a:rPr lang="en-US" sz="1500" dirty="0">
                <a:latin typeface="Garamond" pitchFamily="18" charset="0"/>
              </a:rPr>
              <a:t>	String bar = "B.bar";</a:t>
            </a:r>
          </a:p>
          <a:p>
            <a:pPr algn="l" rtl="0">
              <a:buFont typeface="Wingdings" pitchFamily="2" charset="2"/>
              <a:buNone/>
            </a:pPr>
            <a:endParaRPr lang="en-US" sz="700" dirty="0">
              <a:latin typeface="Garamond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dirty="0">
                <a:latin typeface="Garamond" pitchFamily="18" charset="0"/>
              </a:rPr>
              <a:t>	B() { </a:t>
            </a:r>
            <a:r>
              <a:rPr lang="en-US" sz="1500" dirty="0" err="1">
                <a:latin typeface="Garamond" pitchFamily="18" charset="0"/>
              </a:rPr>
              <a:t>foo</a:t>
            </a:r>
            <a:r>
              <a:rPr lang="en-US" sz="1500" dirty="0">
                <a:latin typeface="Garamond" pitchFamily="18" charset="0"/>
              </a:rPr>
              <a:t>(); }</a:t>
            </a:r>
          </a:p>
          <a:p>
            <a:pPr algn="l" rtl="0">
              <a:buFont typeface="Wingdings" pitchFamily="2" charset="2"/>
              <a:buNone/>
            </a:pPr>
            <a:endParaRPr lang="en-US" sz="700" dirty="0">
              <a:latin typeface="Garamond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dirty="0">
                <a:latin typeface="Garamond" pitchFamily="18" charset="0"/>
              </a:rPr>
              <a:t>	</a:t>
            </a:r>
            <a:r>
              <a:rPr lang="en-US" sz="1500" dirty="0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1500" dirty="0">
                <a:latin typeface="Garamond" pitchFamily="18" charset="0"/>
              </a:rPr>
              <a:t> </a:t>
            </a:r>
            <a:r>
              <a:rPr lang="en-US" sz="1500" dirty="0" err="1">
                <a:latin typeface="Garamond" pitchFamily="18" charset="0"/>
              </a:rPr>
              <a:t>foo</a:t>
            </a:r>
            <a:r>
              <a:rPr lang="en-US" sz="1500" dirty="0">
                <a:latin typeface="Garamond" pitchFamily="18" charset="0"/>
              </a:rPr>
              <a:t>() {</a:t>
            </a:r>
          </a:p>
          <a:p>
            <a:pPr algn="l" rtl="0">
              <a:buFont typeface="Wingdings" pitchFamily="2" charset="2"/>
              <a:buNone/>
            </a:pPr>
            <a:r>
              <a:rPr lang="en-US" sz="1500" dirty="0">
                <a:latin typeface="Garamond" pitchFamily="18" charset="0"/>
              </a:rPr>
              <a:t>		</a:t>
            </a:r>
            <a:r>
              <a:rPr lang="en-US" sz="1500" dirty="0" err="1">
                <a:latin typeface="Garamond" pitchFamily="18" charset="0"/>
              </a:rPr>
              <a:t>System.out.println</a:t>
            </a:r>
            <a:r>
              <a:rPr lang="en-US" sz="1500" dirty="0">
                <a:solidFill>
                  <a:srgbClr val="0000CC"/>
                </a:solidFill>
                <a:latin typeface="Garamond" pitchFamily="18" charset="0"/>
              </a:rPr>
              <a:t>("B.foo(): bar = "</a:t>
            </a:r>
            <a:r>
              <a:rPr lang="en-US" sz="1500" dirty="0">
                <a:latin typeface="Garamond" pitchFamily="18" charset="0"/>
              </a:rPr>
              <a:t> + bar);</a:t>
            </a:r>
          </a:p>
          <a:p>
            <a:pPr algn="l" rtl="0">
              <a:buFont typeface="Wingdings" pitchFamily="2" charset="2"/>
              <a:buNone/>
            </a:pPr>
            <a:r>
              <a:rPr lang="en-US" sz="1500" dirty="0">
                <a:latin typeface="Garamond" pitchFamily="18" charset="0"/>
              </a:rPr>
              <a:t>	}</a:t>
            </a:r>
          </a:p>
          <a:p>
            <a:pPr algn="l" rtl="0">
              <a:buFont typeface="Wingdings" pitchFamily="2" charset="2"/>
              <a:buNone/>
            </a:pPr>
            <a:r>
              <a:rPr lang="en-US" sz="1500" dirty="0">
                <a:latin typeface="Garamond" pitchFamily="18" charset="0"/>
              </a:rPr>
              <a:t>}</a:t>
            </a:r>
          </a:p>
        </p:txBody>
      </p:sp>
      <p:sp>
        <p:nvSpPr>
          <p:cNvPr id="1676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4775" y="1600200"/>
            <a:ext cx="3743325" cy="4530725"/>
          </a:xfrm>
        </p:spPr>
        <p:txBody>
          <a:bodyPr/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500" dirty="0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500" dirty="0">
                <a:latin typeface="Garamond" pitchFamily="18" charset="0"/>
              </a:rPr>
              <a:t> D 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500" dirty="0">
                <a:latin typeface="Garamond" pitchFamily="18" charset="0"/>
              </a:rPr>
              <a:t>     </a:t>
            </a:r>
            <a:r>
              <a:rPr lang="en-US" sz="1500" dirty="0">
                <a:solidFill>
                  <a:srgbClr val="990033"/>
                </a:solidFill>
                <a:latin typeface="Garamond" pitchFamily="18" charset="0"/>
              </a:rPr>
              <a:t>public static void</a:t>
            </a:r>
            <a:r>
              <a:rPr lang="en-US" sz="1500" dirty="0">
                <a:latin typeface="Garamond" pitchFamily="18" charset="0"/>
              </a:rPr>
              <a:t> main(String[] </a:t>
            </a:r>
            <a:r>
              <a:rPr lang="en-US" sz="1500" dirty="0" err="1">
                <a:latin typeface="Garamond" pitchFamily="18" charset="0"/>
              </a:rPr>
              <a:t>args</a:t>
            </a:r>
            <a:r>
              <a:rPr lang="en-US" sz="1500" dirty="0">
                <a:latin typeface="Garamond" pitchFamily="18" charset="0"/>
              </a:rPr>
              <a:t>) 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500" dirty="0">
                <a:latin typeface="Garamond" pitchFamily="18" charset="0"/>
              </a:rPr>
              <a:t>           A </a:t>
            </a:r>
            <a:r>
              <a:rPr lang="en-US" sz="1500" dirty="0" err="1">
                <a:latin typeface="Garamond" pitchFamily="18" charset="0"/>
              </a:rPr>
              <a:t>a</a:t>
            </a:r>
            <a:r>
              <a:rPr lang="en-US" sz="1500" dirty="0">
                <a:latin typeface="Garamond" pitchFamily="18" charset="0"/>
              </a:rPr>
              <a:t> =</a:t>
            </a:r>
            <a:r>
              <a:rPr lang="en-US" sz="1500" dirty="0">
                <a:solidFill>
                  <a:srgbClr val="990033"/>
                </a:solidFill>
                <a:latin typeface="Garamond" pitchFamily="18" charset="0"/>
              </a:rPr>
              <a:t> new</a:t>
            </a:r>
            <a:r>
              <a:rPr lang="en-US" sz="1500" dirty="0">
                <a:latin typeface="Garamond" pitchFamily="18" charset="0"/>
              </a:rPr>
              <a:t> B();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he-IL" sz="1500" dirty="0">
                <a:latin typeface="Garamond" pitchFamily="18" charset="0"/>
              </a:rPr>
              <a:t>        </a:t>
            </a:r>
            <a:r>
              <a:rPr lang="en-US" sz="1500" dirty="0">
                <a:latin typeface="Garamond" pitchFamily="18" charset="0"/>
              </a:rPr>
              <a:t>  </a:t>
            </a:r>
            <a:r>
              <a:rPr lang="en-US" sz="1500" dirty="0" err="1">
                <a:latin typeface="Garamond" pitchFamily="18" charset="0"/>
              </a:rPr>
              <a:t>System.out.println</a:t>
            </a:r>
            <a:r>
              <a:rPr lang="en-US" sz="1500" dirty="0">
                <a:solidFill>
                  <a:srgbClr val="0000CC"/>
                </a:solidFill>
                <a:latin typeface="Garamond" pitchFamily="18" charset="0"/>
              </a:rPr>
              <a:t>(“a.bar = “</a:t>
            </a:r>
            <a:r>
              <a:rPr lang="en-US" sz="1500" dirty="0">
                <a:latin typeface="Garamond" pitchFamily="18" charset="0"/>
              </a:rPr>
              <a:t> + a.bar)</a:t>
            </a:r>
            <a:r>
              <a:rPr lang="he-IL" sz="1500" dirty="0">
                <a:latin typeface="Garamond" pitchFamily="18" charset="0"/>
              </a:rPr>
              <a:t>;</a:t>
            </a:r>
            <a:endParaRPr lang="en-US" sz="1500" dirty="0">
              <a:latin typeface="Garamond" pitchFamily="18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he-IL" sz="1500" dirty="0">
                <a:latin typeface="Garamond" pitchFamily="18" charset="0"/>
              </a:rPr>
              <a:t>        </a:t>
            </a:r>
            <a:r>
              <a:rPr lang="en-US" sz="1500" dirty="0">
                <a:latin typeface="Garamond" pitchFamily="18" charset="0"/>
              </a:rPr>
              <a:t>  a.foo();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500" dirty="0">
                <a:latin typeface="Garamond" pitchFamily="18" charset="0"/>
              </a:rPr>
              <a:t>     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500" dirty="0">
                <a:latin typeface="Garamond" pitchFamily="18" charset="0"/>
              </a:rPr>
              <a:t>}</a:t>
            </a:r>
          </a:p>
        </p:txBody>
      </p:sp>
      <p:sp>
        <p:nvSpPr>
          <p:cNvPr id="1676293" name="AutoShape 5"/>
          <p:cNvSpPr>
            <a:spLocks/>
          </p:cNvSpPr>
          <p:nvPr/>
        </p:nvSpPr>
        <p:spPr bwMode="auto">
          <a:xfrm>
            <a:off x="6013450" y="4581525"/>
            <a:ext cx="2195513" cy="503238"/>
          </a:xfrm>
          <a:prstGeom prst="borderCallout1">
            <a:avLst>
              <a:gd name="adj1" fmla="val 15773"/>
              <a:gd name="adj2" fmla="val -3472"/>
              <a:gd name="adj3" fmla="val 11072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What is the output?</a:t>
            </a:r>
          </a:p>
        </p:txBody>
      </p:sp>
      <p:sp>
        <p:nvSpPr>
          <p:cNvPr id="1676294" name="AutoShape 6"/>
          <p:cNvSpPr>
            <a:spLocks/>
          </p:cNvSpPr>
          <p:nvPr/>
        </p:nvSpPr>
        <p:spPr bwMode="auto">
          <a:xfrm>
            <a:off x="6013450" y="4581525"/>
            <a:ext cx="2195513" cy="1547813"/>
          </a:xfrm>
          <a:prstGeom prst="borderCallout1">
            <a:avLst>
              <a:gd name="adj1" fmla="val 5130"/>
              <a:gd name="adj2" fmla="val -3472"/>
              <a:gd name="adj3" fmla="val 36000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The output is:</a:t>
            </a:r>
          </a:p>
          <a:p>
            <a:r>
              <a:rPr lang="en-US">
                <a:latin typeface="Garamond" pitchFamily="18" charset="0"/>
              </a:rPr>
              <a:t>B.foo(): bar = null</a:t>
            </a:r>
          </a:p>
          <a:p>
            <a:r>
              <a:rPr lang="en-US">
                <a:latin typeface="Garamond" pitchFamily="18" charset="0"/>
              </a:rPr>
              <a:t>B.foo(): bar = B.bar</a:t>
            </a:r>
          </a:p>
          <a:p>
            <a:r>
              <a:rPr lang="en-US">
                <a:latin typeface="Garamond" pitchFamily="18" charset="0"/>
              </a:rPr>
              <a:t>a.bar = A.bar</a:t>
            </a:r>
          </a:p>
          <a:p>
            <a:r>
              <a:rPr lang="en-US">
                <a:latin typeface="Garamond" pitchFamily="18" charset="0"/>
              </a:rPr>
              <a:t>B.foo(): bar = B.bar</a:t>
            </a:r>
          </a:p>
        </p:txBody>
      </p:sp>
      <p:sp>
        <p:nvSpPr>
          <p:cNvPr id="1676295" name="Line 7"/>
          <p:cNvSpPr>
            <a:spLocks noChangeShapeType="1"/>
          </p:cNvSpPr>
          <p:nvPr/>
        </p:nvSpPr>
        <p:spPr bwMode="auto">
          <a:xfrm>
            <a:off x="5111750" y="1592263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6293" grpId="0" animBg="1"/>
      <p:bldP spid="16762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060D6-CE3F-4F9F-9507-C97E0D9B6395}" type="slidenum">
              <a:rPr lang="he-IL"/>
              <a:pPr/>
              <a:t>18</a:t>
            </a:fld>
            <a:endParaRPr lang="en-US"/>
          </a:p>
        </p:txBody>
      </p:sp>
      <p:sp>
        <p:nvSpPr>
          <p:cNvPr id="1585154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5851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Inheritance &amp; Constructors</a:t>
            </a:r>
          </a:p>
        </p:txBody>
      </p:sp>
      <p:sp>
        <p:nvSpPr>
          <p:cNvPr id="15851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500" b="1">
                <a:latin typeface="Garamond" pitchFamily="18" charset="0"/>
              </a:rPr>
              <a:t> A {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protected</a:t>
            </a:r>
            <a:r>
              <a:rPr lang="en-US" sz="1500" b="1">
                <a:latin typeface="Garamond" pitchFamily="18" charset="0"/>
              </a:rPr>
              <a:t> B b = 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new</a:t>
            </a:r>
            <a:r>
              <a:rPr lang="en-US" sz="1500" b="1">
                <a:latin typeface="Garamond" pitchFamily="18" charset="0"/>
              </a:rPr>
              <a:t> B();   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</a:t>
            </a:r>
            <a:r>
              <a:rPr lang="en-US" sz="1500" b="1">
                <a:latin typeface="Garamond" pitchFamily="18" charset="0"/>
              </a:rPr>
              <a:t> A() { System.out.println</a:t>
            </a:r>
            <a:r>
              <a:rPr lang="en-US" sz="1500" b="1">
                <a:solidFill>
                  <a:srgbClr val="0000CC"/>
                </a:solidFill>
                <a:latin typeface="Garamond" pitchFamily="18" charset="0"/>
              </a:rPr>
              <a:t>("in A: no args."</a:t>
            </a:r>
            <a:r>
              <a:rPr lang="en-US" sz="1500" b="1">
                <a:latin typeface="Garamond" pitchFamily="18" charset="0"/>
              </a:rPr>
              <a:t>); 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 </a:t>
            </a:r>
            <a:r>
              <a:rPr lang="en-US" sz="1500" b="1">
                <a:latin typeface="Garamond" pitchFamily="18" charset="0"/>
              </a:rPr>
              <a:t>A(String s) { System.out.println("</a:t>
            </a:r>
            <a:r>
              <a:rPr lang="en-US" sz="1500" b="1">
                <a:solidFill>
                  <a:srgbClr val="000066"/>
                </a:solidFill>
                <a:latin typeface="Garamond" pitchFamily="18" charset="0"/>
              </a:rPr>
              <a:t>in A: s =</a:t>
            </a:r>
            <a:r>
              <a:rPr lang="en-US" sz="1500" b="1">
                <a:latin typeface="Garamond" pitchFamily="18" charset="0"/>
              </a:rPr>
              <a:t> " + s); }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>
                <a:latin typeface="Garamond" pitchFamily="18" charset="0"/>
              </a:rPr>
              <a:t>	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500" b="1">
                <a:latin typeface="Garamond" pitchFamily="18" charset="0"/>
              </a:rPr>
              <a:t> B {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public B() { System.out.println</a:t>
            </a:r>
            <a:r>
              <a:rPr lang="en-US" sz="1500" b="1">
                <a:solidFill>
                  <a:srgbClr val="0000CC"/>
                </a:solidFill>
                <a:latin typeface="Garamond" pitchFamily="18" charset="0"/>
              </a:rPr>
              <a:t>("in B: no args."</a:t>
            </a:r>
            <a:r>
              <a:rPr lang="en-US" sz="1500" b="1">
                <a:latin typeface="Garamond" pitchFamily="18" charset="0"/>
              </a:rPr>
              <a:t>); 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}</a:t>
            </a:r>
            <a:r>
              <a:rPr lang="en-US" sz="1600" b="1">
                <a:latin typeface="Garamond" pitchFamily="18" charset="0"/>
              </a:rPr>
              <a:t>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000" b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500" b="1">
                <a:latin typeface="Garamond" pitchFamily="18" charset="0"/>
              </a:rPr>
              <a:t> C extends A {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protected</a:t>
            </a:r>
            <a:r>
              <a:rPr lang="en-US" sz="1500" b="1">
                <a:latin typeface="Garamond" pitchFamily="18" charset="0"/>
              </a:rPr>
              <a:t> B b;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 </a:t>
            </a:r>
            <a:r>
              <a:rPr lang="en-US" sz="1500" b="1">
                <a:latin typeface="Garamond" pitchFamily="18" charset="0"/>
              </a:rPr>
              <a:t>C() { System.out.println</a:t>
            </a:r>
            <a:r>
              <a:rPr lang="en-US" sz="1500" b="1">
                <a:solidFill>
                  <a:srgbClr val="0000CC"/>
                </a:solidFill>
                <a:latin typeface="Garamond" pitchFamily="18" charset="0"/>
              </a:rPr>
              <a:t>("in C: no args."</a:t>
            </a:r>
            <a:r>
              <a:rPr lang="en-US" sz="1500" b="1">
                <a:latin typeface="Garamond" pitchFamily="18" charset="0"/>
              </a:rPr>
              <a:t>); 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</a:t>
            </a:r>
            <a:r>
              <a:rPr lang="en-US" sz="1500" b="1">
                <a:latin typeface="Garamond" pitchFamily="18" charset="0"/>
              </a:rPr>
              <a:t> C(String s) { System.out.println(</a:t>
            </a:r>
            <a:r>
              <a:rPr lang="en-US" sz="1500" b="1">
                <a:solidFill>
                  <a:srgbClr val="0000CC"/>
                </a:solidFill>
                <a:latin typeface="Garamond" pitchFamily="18" charset="0"/>
              </a:rPr>
              <a:t>"in C: s = "</a:t>
            </a:r>
            <a:r>
              <a:rPr lang="en-US" sz="1500" b="1">
                <a:latin typeface="Garamond" pitchFamily="18" charset="0"/>
              </a:rPr>
              <a:t> + s); }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>
                <a:latin typeface="Garamond" pitchFamily="18" charset="0"/>
              </a:rPr>
              <a:t>	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500" b="1">
                <a:latin typeface="Garamond" pitchFamily="18" charset="0"/>
              </a:rPr>
              <a:t> D {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 static void</a:t>
            </a:r>
            <a:r>
              <a:rPr lang="en-US" sz="1500" b="1">
                <a:latin typeface="Garamond" pitchFamily="18" charset="0"/>
              </a:rPr>
              <a:t> main(String args[]) {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	C c = 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new</a:t>
            </a:r>
            <a:r>
              <a:rPr lang="en-US" sz="1500" b="1">
                <a:latin typeface="Garamond" pitchFamily="18" charset="0"/>
              </a:rPr>
              <a:t> C();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	A a = 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new </a:t>
            </a:r>
            <a:r>
              <a:rPr lang="en-US" sz="1500" b="1">
                <a:latin typeface="Garamond" pitchFamily="18" charset="0"/>
              </a:rPr>
              <a:t>C();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}</a:t>
            </a:r>
            <a:r>
              <a:rPr lang="en-US" sz="1600" b="1">
                <a:latin typeface="Garamond" pitchFamily="18" charset="0"/>
              </a:rPr>
              <a:t> </a:t>
            </a: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195513" cy="2087562"/>
          </a:xfrm>
          <a:prstGeom prst="borderCallout1">
            <a:avLst>
              <a:gd name="adj1" fmla="val 5477"/>
              <a:gd name="adj2" fmla="val -3472"/>
              <a:gd name="adj3" fmla="val 28366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The output is:</a:t>
            </a:r>
          </a:p>
          <a:p>
            <a:r>
              <a:rPr lang="en-US">
                <a:latin typeface="Garamond" pitchFamily="18" charset="0"/>
              </a:rPr>
              <a:t>in B: no args.</a:t>
            </a:r>
          </a:p>
          <a:p>
            <a:r>
              <a:rPr lang="en-US">
                <a:latin typeface="Garamond" pitchFamily="18" charset="0"/>
              </a:rPr>
              <a:t>in A: no args.</a:t>
            </a:r>
          </a:p>
          <a:p>
            <a:r>
              <a:rPr lang="en-US">
                <a:latin typeface="Garamond" pitchFamily="18" charset="0"/>
              </a:rPr>
              <a:t>in C: no args.</a:t>
            </a:r>
          </a:p>
          <a:p>
            <a:r>
              <a:rPr lang="en-US">
                <a:latin typeface="Garamond" pitchFamily="18" charset="0"/>
              </a:rPr>
              <a:t>in B: no args.</a:t>
            </a:r>
          </a:p>
          <a:p>
            <a:r>
              <a:rPr lang="en-US">
                <a:latin typeface="Garamond" pitchFamily="18" charset="0"/>
              </a:rPr>
              <a:t>in A: no args.</a:t>
            </a:r>
          </a:p>
          <a:p>
            <a:r>
              <a:rPr lang="en-US">
                <a:latin typeface="Garamond" pitchFamily="18" charset="0"/>
              </a:rPr>
              <a:t>in C: no args.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5157" grpId="0" animBg="1"/>
      <p:bldP spid="15851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D4B4-EED9-4944-967A-4B8FCF5F5647}" type="slidenum">
              <a:rPr lang="he-IL"/>
              <a:pPr/>
              <a:t>19</a:t>
            </a:fld>
            <a:endParaRPr lang="en-US"/>
          </a:p>
        </p:txBody>
      </p:sp>
      <p:sp>
        <p:nvSpPr>
          <p:cNvPr id="1587207" name="Rectangle 7"/>
          <p:cNvSpPr>
            <a:spLocks noChangeArrowheads="1"/>
          </p:cNvSpPr>
          <p:nvPr/>
        </p:nvSpPr>
        <p:spPr bwMode="auto">
          <a:xfrm>
            <a:off x="1762125" y="5589588"/>
            <a:ext cx="1873250" cy="6111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587202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587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Inheritance &amp; Constructors</a:t>
            </a:r>
          </a:p>
        </p:txBody>
      </p:sp>
      <p:sp>
        <p:nvSpPr>
          <p:cNvPr id="15872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500" b="1">
                <a:latin typeface="Garamond" pitchFamily="18" charset="0"/>
              </a:rPr>
              <a:t> A {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protected </a:t>
            </a:r>
            <a:r>
              <a:rPr lang="en-US" sz="1500" b="1">
                <a:latin typeface="Garamond" pitchFamily="18" charset="0"/>
              </a:rPr>
              <a:t>B b = new B();   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 </a:t>
            </a:r>
            <a:r>
              <a:rPr lang="en-US" sz="1500" b="1">
                <a:latin typeface="Garamond" pitchFamily="18" charset="0"/>
              </a:rPr>
              <a:t>A() { System.out.println(</a:t>
            </a:r>
            <a:r>
              <a:rPr lang="en-US" sz="1500" b="1">
                <a:solidFill>
                  <a:srgbClr val="0000FF"/>
                </a:solidFill>
                <a:latin typeface="Garamond" pitchFamily="18" charset="0"/>
              </a:rPr>
              <a:t>"in A: no args."</a:t>
            </a:r>
            <a:r>
              <a:rPr lang="en-US" sz="1500" b="1">
                <a:latin typeface="Garamond" pitchFamily="18" charset="0"/>
              </a:rPr>
              <a:t>); 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</a:t>
            </a:r>
            <a:r>
              <a:rPr lang="en-US" sz="1500" b="1">
                <a:latin typeface="Garamond" pitchFamily="18" charset="0"/>
              </a:rPr>
              <a:t> A(String s) { System.out.println(</a:t>
            </a:r>
            <a:r>
              <a:rPr lang="en-US" sz="1500" b="1">
                <a:solidFill>
                  <a:srgbClr val="0000FF"/>
                </a:solidFill>
                <a:latin typeface="Garamond" pitchFamily="18" charset="0"/>
              </a:rPr>
              <a:t>"in A: s = "</a:t>
            </a:r>
            <a:r>
              <a:rPr lang="en-US" sz="1500" b="1">
                <a:latin typeface="Garamond" pitchFamily="18" charset="0"/>
              </a:rPr>
              <a:t> + s); }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>
                <a:latin typeface="Garamond" pitchFamily="18" charset="0"/>
              </a:rPr>
              <a:t>	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500" b="1">
                <a:latin typeface="Garamond" pitchFamily="18" charset="0"/>
              </a:rPr>
              <a:t> B {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</a:t>
            </a:r>
            <a:r>
              <a:rPr lang="en-US" sz="1500" b="1">
                <a:latin typeface="Garamond" pitchFamily="18" charset="0"/>
              </a:rPr>
              <a:t> B() { System.out.println(</a:t>
            </a:r>
            <a:r>
              <a:rPr lang="en-US" sz="1500" b="1">
                <a:solidFill>
                  <a:srgbClr val="0000FF"/>
                </a:solidFill>
                <a:latin typeface="Garamond" pitchFamily="18" charset="0"/>
              </a:rPr>
              <a:t>"in B: no args."</a:t>
            </a:r>
            <a:r>
              <a:rPr lang="en-US" sz="1500" b="1">
                <a:latin typeface="Garamond" pitchFamily="18" charset="0"/>
              </a:rPr>
              <a:t>); 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}</a:t>
            </a:r>
            <a:r>
              <a:rPr lang="en-US" sz="1600" b="1">
                <a:latin typeface="Garamond" pitchFamily="18" charset="0"/>
              </a:rPr>
              <a:t>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000" b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500" b="1">
                <a:latin typeface="Garamond" pitchFamily="18" charset="0"/>
              </a:rPr>
              <a:t> C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 extends</a:t>
            </a:r>
            <a:r>
              <a:rPr lang="en-US" sz="1500" b="1">
                <a:latin typeface="Garamond" pitchFamily="18" charset="0"/>
              </a:rPr>
              <a:t> A {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protected</a:t>
            </a:r>
            <a:r>
              <a:rPr lang="en-US" sz="1500" b="1">
                <a:latin typeface="Garamond" pitchFamily="18" charset="0"/>
              </a:rPr>
              <a:t> B b;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 </a:t>
            </a:r>
            <a:r>
              <a:rPr lang="en-US" sz="1500" b="1">
                <a:latin typeface="Garamond" pitchFamily="18" charset="0"/>
              </a:rPr>
              <a:t>C() { System.out.println(</a:t>
            </a:r>
            <a:r>
              <a:rPr lang="en-US" sz="1500" b="1">
                <a:solidFill>
                  <a:srgbClr val="0000FF"/>
                </a:solidFill>
                <a:latin typeface="Garamond" pitchFamily="18" charset="0"/>
              </a:rPr>
              <a:t>"in C: no args."</a:t>
            </a:r>
            <a:r>
              <a:rPr lang="en-US" sz="1500" b="1">
                <a:latin typeface="Garamond" pitchFamily="18" charset="0"/>
              </a:rPr>
              <a:t>); 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</a:t>
            </a:r>
            <a:r>
              <a:rPr lang="en-US" sz="1500" b="1">
                <a:latin typeface="Garamond" pitchFamily="18" charset="0"/>
              </a:rPr>
              <a:t> C(String s) { System.out.println(</a:t>
            </a:r>
            <a:r>
              <a:rPr lang="en-US" sz="1500" b="1">
                <a:solidFill>
                  <a:srgbClr val="0000FF"/>
                </a:solidFill>
                <a:latin typeface="Garamond" pitchFamily="18" charset="0"/>
              </a:rPr>
              <a:t>"in C: s = "</a:t>
            </a:r>
            <a:r>
              <a:rPr lang="en-US" sz="1500" b="1">
                <a:latin typeface="Garamond" pitchFamily="18" charset="0"/>
              </a:rPr>
              <a:t> + s); }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>
                <a:latin typeface="Garamond" pitchFamily="18" charset="0"/>
              </a:rPr>
              <a:t>	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500" b="1">
                <a:latin typeface="Garamond" pitchFamily="18" charset="0"/>
              </a:rPr>
              <a:t> D {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public static void</a:t>
            </a:r>
            <a:r>
              <a:rPr lang="en-US" sz="1500" b="1">
                <a:latin typeface="Garamond" pitchFamily="18" charset="0"/>
              </a:rPr>
              <a:t> main(String args[]) {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	C c = 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new</a:t>
            </a:r>
            <a:r>
              <a:rPr lang="en-US" sz="1500" b="1">
                <a:latin typeface="Garamond" pitchFamily="18" charset="0"/>
              </a:rPr>
              <a:t> C("c");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	A a =</a:t>
            </a:r>
            <a:r>
              <a:rPr lang="en-US" sz="1500" b="1">
                <a:solidFill>
                  <a:srgbClr val="990033"/>
                </a:solidFill>
                <a:latin typeface="Garamond" pitchFamily="18" charset="0"/>
              </a:rPr>
              <a:t> new </a:t>
            </a:r>
            <a:r>
              <a:rPr lang="en-US" sz="1500" b="1">
                <a:latin typeface="Garamond" pitchFamily="18" charset="0"/>
              </a:rPr>
              <a:t>C("a");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	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>
                <a:latin typeface="Garamond" pitchFamily="18" charset="0"/>
              </a:rPr>
              <a:t>} </a:t>
            </a:r>
          </a:p>
        </p:txBody>
      </p:sp>
      <p:sp>
        <p:nvSpPr>
          <p:cNvPr id="1587205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What is the output?</a:t>
            </a:r>
          </a:p>
        </p:txBody>
      </p:sp>
      <p:sp>
        <p:nvSpPr>
          <p:cNvPr id="1587206" name="AutoShape 6"/>
          <p:cNvSpPr>
            <a:spLocks/>
          </p:cNvSpPr>
          <p:nvPr/>
        </p:nvSpPr>
        <p:spPr bwMode="auto">
          <a:xfrm>
            <a:off x="6480175" y="1773238"/>
            <a:ext cx="2195513" cy="2124075"/>
          </a:xfrm>
          <a:prstGeom prst="borderCallout1">
            <a:avLst>
              <a:gd name="adj1" fmla="val 5380"/>
              <a:gd name="adj2" fmla="val -3472"/>
              <a:gd name="adj3" fmla="val 27880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The output is:</a:t>
            </a:r>
          </a:p>
          <a:p>
            <a:r>
              <a:rPr lang="en-US">
                <a:latin typeface="Garamond" pitchFamily="18" charset="0"/>
              </a:rPr>
              <a:t>in B: no args.</a:t>
            </a:r>
          </a:p>
          <a:p>
            <a:r>
              <a:rPr lang="en-US">
                <a:latin typeface="Garamond" pitchFamily="18" charset="0"/>
              </a:rPr>
              <a:t>in A: no args.</a:t>
            </a:r>
          </a:p>
          <a:p>
            <a:r>
              <a:rPr lang="en-US">
                <a:latin typeface="Garamond" pitchFamily="18" charset="0"/>
              </a:rPr>
              <a:t>in C: s = c</a:t>
            </a:r>
          </a:p>
          <a:p>
            <a:r>
              <a:rPr lang="en-US">
                <a:latin typeface="Garamond" pitchFamily="18" charset="0"/>
              </a:rPr>
              <a:t>in B: no args.</a:t>
            </a:r>
          </a:p>
          <a:p>
            <a:r>
              <a:rPr lang="en-US">
                <a:latin typeface="Garamond" pitchFamily="18" charset="0"/>
              </a:rPr>
              <a:t>in A: no args.</a:t>
            </a:r>
          </a:p>
          <a:p>
            <a:r>
              <a:rPr lang="en-US">
                <a:latin typeface="Garamond" pitchFamily="18" charset="0"/>
              </a:rPr>
              <a:t>in C: s =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05" grpId="0" animBg="1"/>
      <p:bldP spid="15872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9672-846D-4448-8704-23B13D7636EA}" type="slidenum">
              <a:rPr lang="he-IL"/>
              <a:pPr/>
              <a:t>2</a:t>
            </a:fld>
            <a:endParaRPr lang="en-US"/>
          </a:p>
        </p:txBody>
      </p:sp>
      <p:sp>
        <p:nvSpPr>
          <p:cNvPr id="164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קצת על מנשקים</a:t>
            </a:r>
            <a:endParaRPr lang="en-US" b="1" dirty="0"/>
          </a:p>
        </p:txBody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e-IL" dirty="0" smtClean="0"/>
              <a:t>מנשק יכול להרחיב </a:t>
            </a:r>
            <a:r>
              <a:rPr lang="he-IL" b="1" dirty="0" smtClean="0"/>
              <a:t>יותר ממנשק אחד</a:t>
            </a:r>
            <a:endParaRPr lang="en-US" dirty="0"/>
          </a:p>
          <a:p>
            <a:pPr algn="r"/>
            <a:r>
              <a:rPr lang="he-IL" dirty="0" smtClean="0"/>
              <a:t>שירותים במנשק הם תמיד </a:t>
            </a:r>
            <a:r>
              <a:rPr lang="he-IL" b="1" dirty="0" smtClean="0"/>
              <a:t>מופשטים וציבוריים</a:t>
            </a:r>
            <a:endParaRPr lang="en-US" b="1" dirty="0"/>
          </a:p>
          <a:p>
            <a:pPr lvl="1" algn="l" rtl="0">
              <a:buClr>
                <a:srgbClr val="FFCC66"/>
              </a:buClr>
              <a:buFontTx/>
              <a:buNone/>
            </a:pPr>
            <a:r>
              <a:rPr lang="en-US" sz="2400" b="1" dirty="0">
                <a:solidFill>
                  <a:srgbClr val="990033"/>
                </a:solidFill>
                <a:latin typeface="Courier New" pitchFamily="49" charset="0"/>
                <a:cs typeface="Courier New" pitchFamily="49" charset="0"/>
              </a:rPr>
              <a:t>public interface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MyInterface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urier New" pitchFamily="49" charset="0"/>
                <a:cs typeface="Courier New" pitchFamily="49" charset="0"/>
              </a:rPr>
              <a:t>public abstract </a:t>
            </a:r>
            <a:r>
              <a:rPr lang="en-US" sz="2400" b="1" dirty="0" err="1">
                <a:solidFill>
                  <a:srgbClr val="990033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foo1(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400" b="1" dirty="0" err="1">
                <a:solidFill>
                  <a:srgbClr val="990033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foo2(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Clr>
                <a:srgbClr val="FFCC66"/>
              </a:buClr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/>
              <a:t>The “type” of foo1 and foo2 is the same.</a:t>
            </a:r>
          </a:p>
          <a:p>
            <a:pPr algn="l" rtl="0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291F-5950-4280-9612-DEBEF351A3AC}" type="slidenum">
              <a:rPr lang="he-IL"/>
              <a:pPr/>
              <a:t>20</a:t>
            </a:fld>
            <a:endParaRPr lang="en-US"/>
          </a:p>
        </p:txBody>
      </p:sp>
      <p:sp>
        <p:nvSpPr>
          <p:cNvPr id="1647623" name="AutoShape 7"/>
          <p:cNvSpPr>
            <a:spLocks/>
          </p:cNvSpPr>
          <p:nvPr/>
        </p:nvSpPr>
        <p:spPr bwMode="auto">
          <a:xfrm>
            <a:off x="6288088" y="2205038"/>
            <a:ext cx="2605087" cy="682625"/>
          </a:xfrm>
          <a:prstGeom prst="borderCallout1">
            <a:avLst>
              <a:gd name="adj1" fmla="val -11162"/>
              <a:gd name="adj2" fmla="val 95611"/>
              <a:gd name="adj3" fmla="val -11162"/>
              <a:gd name="adj4" fmla="val -14199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Compilation error without this line</a:t>
            </a:r>
          </a:p>
        </p:txBody>
      </p:sp>
      <p:sp>
        <p:nvSpPr>
          <p:cNvPr id="1647618" name="Rectangle 2"/>
          <p:cNvSpPr>
            <a:spLocks noChangeArrowheads="1"/>
          </p:cNvSpPr>
          <p:nvPr/>
        </p:nvSpPr>
        <p:spPr bwMode="auto">
          <a:xfrm>
            <a:off x="1295400" y="2060575"/>
            <a:ext cx="4284663" cy="2524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4761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476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Inheritance &amp; Constructors</a:t>
            </a:r>
          </a:p>
        </p:txBody>
      </p:sp>
      <p:sp>
        <p:nvSpPr>
          <p:cNvPr id="16476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500" b="1" dirty="0">
                <a:latin typeface="Garamond" pitchFamily="18" charset="0"/>
              </a:rPr>
              <a:t> A {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990033"/>
                </a:solidFill>
                <a:latin typeface="Garamond" pitchFamily="18" charset="0"/>
              </a:rPr>
              <a:t>protecte</a:t>
            </a:r>
            <a:r>
              <a:rPr lang="en-US" sz="1500" b="1" dirty="0">
                <a:latin typeface="Garamond" pitchFamily="18" charset="0"/>
              </a:rPr>
              <a:t>d B </a:t>
            </a:r>
            <a:r>
              <a:rPr lang="en-US" sz="1500" b="1" dirty="0" err="1">
                <a:latin typeface="Garamond" pitchFamily="18" charset="0"/>
              </a:rPr>
              <a:t>b</a:t>
            </a:r>
            <a:r>
              <a:rPr lang="en-US" sz="1500" b="1" dirty="0">
                <a:latin typeface="Garamond" pitchFamily="18" charset="0"/>
              </a:rPr>
              <a:t> =</a:t>
            </a:r>
            <a:r>
              <a:rPr lang="en-US" sz="1500" b="1" dirty="0">
                <a:solidFill>
                  <a:srgbClr val="990033"/>
                </a:solidFill>
                <a:latin typeface="Garamond" pitchFamily="18" charset="0"/>
              </a:rPr>
              <a:t> new</a:t>
            </a:r>
            <a:r>
              <a:rPr lang="en-US" sz="1500" b="1" dirty="0">
                <a:latin typeface="Garamond" pitchFamily="18" charset="0"/>
              </a:rPr>
              <a:t> B();   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990033"/>
                </a:solidFill>
                <a:latin typeface="Garamond" pitchFamily="18" charset="0"/>
              </a:rPr>
              <a:t>public</a:t>
            </a:r>
            <a:r>
              <a:rPr lang="en-US" sz="1500" b="1" dirty="0">
                <a:latin typeface="Garamond" pitchFamily="18" charset="0"/>
              </a:rPr>
              <a:t> A() { </a:t>
            </a:r>
            <a:r>
              <a:rPr lang="en-US" sz="1500" b="1" dirty="0" err="1">
                <a:latin typeface="Garamond" pitchFamily="18" charset="0"/>
              </a:rPr>
              <a:t>System.out.println</a:t>
            </a:r>
            <a:r>
              <a:rPr lang="en-US" sz="1500" b="1" dirty="0">
                <a:latin typeface="Garamond" pitchFamily="18" charset="0"/>
              </a:rPr>
              <a:t>("in A: no </a:t>
            </a:r>
            <a:r>
              <a:rPr lang="en-US" sz="1500" b="1" dirty="0" err="1">
                <a:latin typeface="Garamond" pitchFamily="18" charset="0"/>
              </a:rPr>
              <a:t>args</a:t>
            </a:r>
            <a:r>
              <a:rPr lang="en-US" sz="1500" b="1" dirty="0">
                <a:latin typeface="Garamond" pitchFamily="18" charset="0"/>
              </a:rPr>
              <a:t>."); 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990033"/>
                </a:solidFill>
                <a:latin typeface="Garamond" pitchFamily="18" charset="0"/>
              </a:rPr>
              <a:t>public</a:t>
            </a:r>
            <a:r>
              <a:rPr lang="en-US" sz="1500" b="1" dirty="0">
                <a:latin typeface="Garamond" pitchFamily="18" charset="0"/>
              </a:rPr>
              <a:t> A(String s) { </a:t>
            </a:r>
            <a:r>
              <a:rPr lang="en-US" sz="1500" b="1" dirty="0" err="1">
                <a:latin typeface="Garamond" pitchFamily="18" charset="0"/>
              </a:rPr>
              <a:t>System.out.println</a:t>
            </a:r>
            <a:r>
              <a:rPr lang="en-US" sz="1500" b="1" dirty="0">
                <a:latin typeface="Garamond" pitchFamily="18" charset="0"/>
              </a:rPr>
              <a:t>("in A: s = " + s); }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latin typeface="Garamond" pitchFamily="18" charset="0"/>
              </a:rPr>
              <a:t>	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500" b="1" dirty="0">
                <a:latin typeface="Garamond" pitchFamily="18" charset="0"/>
              </a:rPr>
              <a:t> B {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990033"/>
                </a:solidFill>
                <a:latin typeface="Garamond" pitchFamily="18" charset="0"/>
              </a:rPr>
              <a:t>public </a:t>
            </a:r>
            <a:r>
              <a:rPr lang="en-US" sz="1500" b="1" dirty="0">
                <a:latin typeface="Garamond" pitchFamily="18" charset="0"/>
              </a:rPr>
              <a:t>B() { </a:t>
            </a:r>
            <a:r>
              <a:rPr lang="en-US" sz="1500" b="1" dirty="0" err="1">
                <a:latin typeface="Garamond" pitchFamily="18" charset="0"/>
              </a:rPr>
              <a:t>System.out.println</a:t>
            </a:r>
            <a:r>
              <a:rPr lang="en-US" sz="1500" b="1" dirty="0">
                <a:latin typeface="Garamond" pitchFamily="18" charset="0"/>
              </a:rPr>
              <a:t>("in B: no </a:t>
            </a:r>
            <a:r>
              <a:rPr lang="en-US" sz="1500" b="1" dirty="0" err="1">
                <a:latin typeface="Garamond" pitchFamily="18" charset="0"/>
              </a:rPr>
              <a:t>args</a:t>
            </a:r>
            <a:r>
              <a:rPr lang="en-US" sz="1500" b="1" dirty="0">
                <a:latin typeface="Garamond" pitchFamily="18" charset="0"/>
              </a:rPr>
              <a:t>."); 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}</a:t>
            </a:r>
            <a:r>
              <a:rPr lang="en-US" sz="1600" b="1" dirty="0">
                <a:latin typeface="Garamond" pitchFamily="18" charset="0"/>
              </a:rPr>
              <a:t>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000" b="1" dirty="0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500" b="1" dirty="0">
                <a:latin typeface="Garamond" pitchFamily="18" charset="0"/>
              </a:rPr>
              <a:t> C </a:t>
            </a:r>
            <a:r>
              <a:rPr lang="en-US" sz="1500" b="1" dirty="0">
                <a:solidFill>
                  <a:srgbClr val="990033"/>
                </a:solidFill>
                <a:latin typeface="Garamond" pitchFamily="18" charset="0"/>
              </a:rPr>
              <a:t>extends </a:t>
            </a:r>
            <a:r>
              <a:rPr lang="en-US" sz="1500" b="1" dirty="0">
                <a:latin typeface="Garamond" pitchFamily="18" charset="0"/>
              </a:rPr>
              <a:t>A {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990033"/>
                </a:solidFill>
                <a:latin typeface="Garamond" pitchFamily="18" charset="0"/>
              </a:rPr>
              <a:t>protected</a:t>
            </a:r>
            <a:r>
              <a:rPr lang="en-US" sz="1500" b="1" dirty="0">
                <a:latin typeface="Garamond" pitchFamily="18" charset="0"/>
              </a:rPr>
              <a:t> B </a:t>
            </a:r>
            <a:r>
              <a:rPr lang="en-US" sz="1500" b="1" dirty="0" err="1">
                <a:latin typeface="Garamond" pitchFamily="18" charset="0"/>
              </a:rPr>
              <a:t>b</a:t>
            </a:r>
            <a:r>
              <a:rPr lang="en-US" sz="1500" b="1" dirty="0">
                <a:latin typeface="Garamond" pitchFamily="18" charset="0"/>
              </a:rPr>
              <a:t>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990033"/>
                </a:solidFill>
                <a:latin typeface="Garamond" pitchFamily="18" charset="0"/>
              </a:rPr>
              <a:t>public</a:t>
            </a:r>
            <a:r>
              <a:rPr lang="en-US" sz="1500" b="1" dirty="0">
                <a:latin typeface="Garamond" pitchFamily="18" charset="0"/>
              </a:rPr>
              <a:t> C() { </a:t>
            </a:r>
            <a:r>
              <a:rPr lang="en-US" sz="1500" b="1" dirty="0" err="1">
                <a:latin typeface="Garamond" pitchFamily="18" charset="0"/>
              </a:rPr>
              <a:t>System.out.println</a:t>
            </a:r>
            <a:r>
              <a:rPr lang="en-US" sz="1500" b="1" dirty="0">
                <a:latin typeface="Garamond" pitchFamily="18" charset="0"/>
              </a:rPr>
              <a:t>("in C: no </a:t>
            </a:r>
            <a:r>
              <a:rPr lang="en-US" sz="1500" b="1" dirty="0" err="1">
                <a:latin typeface="Garamond" pitchFamily="18" charset="0"/>
              </a:rPr>
              <a:t>args</a:t>
            </a:r>
            <a:r>
              <a:rPr lang="en-US" sz="1500" b="1" dirty="0">
                <a:latin typeface="Garamond" pitchFamily="18" charset="0"/>
              </a:rPr>
              <a:t>."); 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990033"/>
                </a:solidFill>
                <a:latin typeface="Garamond" pitchFamily="18" charset="0"/>
              </a:rPr>
              <a:t>public</a:t>
            </a:r>
            <a:r>
              <a:rPr lang="en-US" sz="1500" b="1" dirty="0">
                <a:latin typeface="Garamond" pitchFamily="18" charset="0"/>
              </a:rPr>
              <a:t> C(String s) { </a:t>
            </a:r>
            <a:r>
              <a:rPr lang="en-US" sz="1500" b="1" dirty="0" err="1">
                <a:latin typeface="Garamond" pitchFamily="18" charset="0"/>
              </a:rPr>
              <a:t>System.out.println</a:t>
            </a:r>
            <a:r>
              <a:rPr lang="en-US" sz="1500" b="1" dirty="0">
                <a:latin typeface="Garamond" pitchFamily="18" charset="0"/>
              </a:rPr>
              <a:t>("in C: s = " + s); }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dirty="0">
                <a:latin typeface="Garamond" pitchFamily="18" charset="0"/>
              </a:rPr>
              <a:t>	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500" b="1" dirty="0">
                <a:latin typeface="Garamond" pitchFamily="18" charset="0"/>
              </a:rPr>
              <a:t> D {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990033"/>
                </a:solidFill>
                <a:latin typeface="Garamond" pitchFamily="18" charset="0"/>
              </a:rPr>
              <a:t>public static void</a:t>
            </a:r>
            <a:r>
              <a:rPr lang="en-US" sz="1500" b="1" dirty="0">
                <a:latin typeface="Garamond" pitchFamily="18" charset="0"/>
              </a:rPr>
              <a:t> main(String </a:t>
            </a:r>
            <a:r>
              <a:rPr lang="en-US" sz="1500" b="1" dirty="0" err="1">
                <a:latin typeface="Garamond" pitchFamily="18" charset="0"/>
              </a:rPr>
              <a:t>args</a:t>
            </a:r>
            <a:r>
              <a:rPr lang="en-US" sz="1500" b="1" dirty="0">
                <a:latin typeface="Garamond" pitchFamily="18" charset="0"/>
              </a:rPr>
              <a:t>[]) {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	C </a:t>
            </a:r>
            <a:r>
              <a:rPr lang="en-US" sz="1500" b="1" dirty="0" err="1">
                <a:latin typeface="Garamond" pitchFamily="18" charset="0"/>
              </a:rPr>
              <a:t>c</a:t>
            </a:r>
            <a:r>
              <a:rPr lang="en-US" sz="1500" b="1" dirty="0">
                <a:latin typeface="Garamond" pitchFamily="18" charset="0"/>
              </a:rPr>
              <a:t> =</a:t>
            </a:r>
            <a:r>
              <a:rPr lang="en-US" sz="1500" b="1" dirty="0">
                <a:solidFill>
                  <a:srgbClr val="990033"/>
                </a:solidFill>
                <a:latin typeface="Garamond" pitchFamily="18" charset="0"/>
              </a:rPr>
              <a:t> new</a:t>
            </a:r>
            <a:r>
              <a:rPr lang="en-US" sz="1500" b="1" dirty="0">
                <a:latin typeface="Garamond" pitchFamily="18" charset="0"/>
              </a:rPr>
              <a:t> C("c");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	A </a:t>
            </a:r>
            <a:r>
              <a:rPr lang="en-US" sz="1500" b="1" dirty="0" err="1">
                <a:latin typeface="Garamond" pitchFamily="18" charset="0"/>
              </a:rPr>
              <a:t>a</a:t>
            </a:r>
            <a:r>
              <a:rPr lang="en-US" sz="1500" b="1" dirty="0">
                <a:latin typeface="Garamond" pitchFamily="18" charset="0"/>
              </a:rPr>
              <a:t> = </a:t>
            </a:r>
            <a:r>
              <a:rPr lang="en-US" sz="1500" b="1" dirty="0">
                <a:solidFill>
                  <a:srgbClr val="990033"/>
                </a:solidFill>
                <a:latin typeface="Garamond" pitchFamily="18" charset="0"/>
              </a:rPr>
              <a:t>new</a:t>
            </a:r>
            <a:r>
              <a:rPr lang="en-US" sz="1500" b="1" dirty="0">
                <a:latin typeface="Garamond" pitchFamily="18" charset="0"/>
              </a:rPr>
              <a:t> C("a");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} </a:t>
            </a:r>
          </a:p>
        </p:txBody>
      </p:sp>
      <p:sp>
        <p:nvSpPr>
          <p:cNvPr id="1647622" name="AutoShape 6"/>
          <p:cNvSpPr>
            <a:spLocks/>
          </p:cNvSpPr>
          <p:nvPr/>
        </p:nvSpPr>
        <p:spPr bwMode="auto">
          <a:xfrm>
            <a:off x="6288088" y="2208213"/>
            <a:ext cx="2605087" cy="695325"/>
          </a:xfrm>
          <a:prstGeom prst="borderCallout1">
            <a:avLst>
              <a:gd name="adj1" fmla="val -10958"/>
              <a:gd name="adj2" fmla="val 95611"/>
              <a:gd name="adj3" fmla="val -10958"/>
              <a:gd name="adj4" fmla="val -23583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What will happen if we remove this line?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7623" grpId="0" animBg="1"/>
      <p:bldP spid="16476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DCE8-326C-4A6D-B97E-82648183A037}" type="slidenum">
              <a:rPr lang="he-IL"/>
              <a:pPr/>
              <a:t>21</a:t>
            </a:fld>
            <a:endParaRPr lang="en-US"/>
          </a:p>
        </p:txBody>
      </p:sp>
      <p:sp>
        <p:nvSpPr>
          <p:cNvPr id="1612811" name="Rectangle 11"/>
          <p:cNvSpPr>
            <a:spLocks noChangeArrowheads="1"/>
          </p:cNvSpPr>
          <p:nvPr/>
        </p:nvSpPr>
        <p:spPr bwMode="auto">
          <a:xfrm>
            <a:off x="142875" y="6057900"/>
            <a:ext cx="2916238" cy="539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12802" name="Rectangle 2"/>
          <p:cNvSpPr>
            <a:spLocks noChangeArrowheads="1"/>
          </p:cNvSpPr>
          <p:nvPr/>
        </p:nvSpPr>
        <p:spPr bwMode="auto">
          <a:xfrm>
            <a:off x="1871663" y="5553075"/>
            <a:ext cx="755650" cy="2524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128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Inheritance &amp; Constructors</a:t>
            </a:r>
          </a:p>
        </p:txBody>
      </p:sp>
      <p:sp>
        <p:nvSpPr>
          <p:cNvPr id="16128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700" b="1">
                <a:latin typeface="Garamond" pitchFamily="18" charset="0"/>
              </a:rPr>
              <a:t> A {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>
                <a:latin typeface="Garamond" pitchFamily="18" charset="0"/>
              </a:rPr>
              <a:t>	String bar = "A.bar";	       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>
                <a:latin typeface="Garamond" pitchFamily="18" charset="0"/>
              </a:rPr>
              <a:t>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700" b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700" b="1">
                <a:latin typeface="Garamond" pitchFamily="18" charset="0"/>
              </a:rPr>
              <a:t> B</a:t>
            </a:r>
            <a:r>
              <a:rPr lang="en-US" sz="1700" b="1">
                <a:solidFill>
                  <a:srgbClr val="990033"/>
                </a:solidFill>
                <a:latin typeface="Garamond" pitchFamily="18" charset="0"/>
              </a:rPr>
              <a:t> extends</a:t>
            </a:r>
            <a:r>
              <a:rPr lang="en-US" sz="1700" b="1">
                <a:latin typeface="Garamond" pitchFamily="18" charset="0"/>
              </a:rPr>
              <a:t> A {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>
                <a:latin typeface="Garamond" pitchFamily="18" charset="0"/>
              </a:rPr>
              <a:t>	String bar = "B.bar";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200" b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>
                <a:latin typeface="Garamond" pitchFamily="18" charset="0"/>
              </a:rPr>
              <a:t>	B() { foo(); 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200" b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>
                <a:latin typeface="Garamond" pitchFamily="18" charset="0"/>
              </a:rPr>
              <a:t>	</a:t>
            </a:r>
            <a:r>
              <a:rPr lang="en-US" sz="1700" b="1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1700" b="1">
                <a:latin typeface="Garamond" pitchFamily="18" charset="0"/>
              </a:rPr>
              <a:t> foo() {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>
                <a:latin typeface="Garamond" pitchFamily="18" charset="0"/>
              </a:rPr>
              <a:t>		System.out.println(</a:t>
            </a:r>
            <a:r>
              <a:rPr lang="en-US" sz="1700" b="1">
                <a:solidFill>
                  <a:srgbClr val="0000FF"/>
                </a:solidFill>
                <a:latin typeface="Garamond" pitchFamily="18" charset="0"/>
              </a:rPr>
              <a:t>"B.foo(): bar = "</a:t>
            </a:r>
            <a:r>
              <a:rPr lang="en-US" sz="1700" b="1">
                <a:latin typeface="Garamond" pitchFamily="18" charset="0"/>
              </a:rPr>
              <a:t> + bar);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>
                <a:latin typeface="Garamond" pitchFamily="18" charset="0"/>
              </a:rPr>
              <a:t>	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200" b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>
                <a:latin typeface="Garamond" pitchFamily="18" charset="0"/>
              </a:rPr>
              <a:t>	</a:t>
            </a:r>
            <a:r>
              <a:rPr lang="en-US" sz="1700" b="1">
                <a:solidFill>
                  <a:srgbClr val="990033"/>
                </a:solidFill>
                <a:latin typeface="Garamond" pitchFamily="18" charset="0"/>
              </a:rPr>
              <a:t>public static void</a:t>
            </a:r>
            <a:r>
              <a:rPr lang="en-US" sz="1700" b="1">
                <a:latin typeface="Garamond" pitchFamily="18" charset="0"/>
              </a:rPr>
              <a:t> main(String[] args) {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>
                <a:latin typeface="Garamond" pitchFamily="18" charset="0"/>
              </a:rPr>
              <a:t>		A a = </a:t>
            </a:r>
            <a:r>
              <a:rPr lang="en-US" sz="1700" b="1">
                <a:solidFill>
                  <a:srgbClr val="990033"/>
                </a:solidFill>
                <a:latin typeface="Garamond" pitchFamily="18" charset="0"/>
              </a:rPr>
              <a:t>new</a:t>
            </a:r>
            <a:r>
              <a:rPr lang="en-US" sz="1700" b="1">
                <a:latin typeface="Garamond" pitchFamily="18" charset="0"/>
              </a:rPr>
              <a:t> B();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he-IL" sz="1700" b="1">
                <a:latin typeface="Garamond" pitchFamily="18" charset="0"/>
              </a:rPr>
              <a:t>        </a:t>
            </a:r>
            <a:r>
              <a:rPr lang="en-US" sz="1700" b="1">
                <a:latin typeface="Garamond" pitchFamily="18" charset="0"/>
              </a:rPr>
              <a:t>	System.out.println(a.bar)</a:t>
            </a:r>
            <a:r>
              <a:rPr lang="he-IL" sz="1700" b="1">
                <a:latin typeface="Garamond" pitchFamily="18" charset="0"/>
              </a:rPr>
              <a:t>;</a:t>
            </a:r>
            <a:endParaRPr lang="en-US" sz="1700" b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he-IL" sz="1700" b="1">
                <a:latin typeface="Garamond" pitchFamily="18" charset="0"/>
              </a:rPr>
              <a:t>        </a:t>
            </a:r>
            <a:r>
              <a:rPr lang="en-US" sz="1700" b="1">
                <a:latin typeface="Garamond" pitchFamily="18" charset="0"/>
              </a:rPr>
              <a:t>	a.foo();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>
                <a:latin typeface="Garamond" pitchFamily="18" charset="0"/>
              </a:rPr>
              <a:t>	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>
                <a:latin typeface="Garamond" pitchFamily="18" charset="0"/>
              </a:rPr>
              <a:t>}</a:t>
            </a:r>
          </a:p>
        </p:txBody>
      </p:sp>
      <p:sp>
        <p:nvSpPr>
          <p:cNvPr id="1612807" name="AutoShape 7"/>
          <p:cNvSpPr>
            <a:spLocks/>
          </p:cNvSpPr>
          <p:nvPr/>
        </p:nvSpPr>
        <p:spPr bwMode="auto">
          <a:xfrm>
            <a:off x="6013450" y="4583113"/>
            <a:ext cx="2554288" cy="933450"/>
          </a:xfrm>
          <a:prstGeom prst="borderCallout1">
            <a:avLst>
              <a:gd name="adj1" fmla="val 12245"/>
              <a:gd name="adj2" fmla="val -2981"/>
              <a:gd name="adj3" fmla="val 63435"/>
              <a:gd name="adj4" fmla="val -2981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Compilation Error:</a:t>
            </a:r>
          </a:p>
          <a:p>
            <a:r>
              <a:rPr lang="en-US">
                <a:latin typeface="Garamond" pitchFamily="18" charset="0"/>
              </a:rPr>
              <a:t>"The method foo is undefined for the type A"</a:t>
            </a:r>
          </a:p>
        </p:txBody>
      </p:sp>
      <p:sp>
        <p:nvSpPr>
          <p:cNvPr id="1612808" name="AutoShape 8"/>
          <p:cNvSpPr>
            <a:spLocks/>
          </p:cNvSpPr>
          <p:nvPr/>
        </p:nvSpPr>
        <p:spPr bwMode="auto">
          <a:xfrm>
            <a:off x="6013450" y="4581525"/>
            <a:ext cx="2662238" cy="1476375"/>
          </a:xfrm>
          <a:prstGeom prst="borderCallout1">
            <a:avLst>
              <a:gd name="adj1" fmla="val 7741"/>
              <a:gd name="adj2" fmla="val -2861"/>
              <a:gd name="adj3" fmla="val 37741"/>
              <a:gd name="adj4" fmla="val -2861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Will this compile?</a:t>
            </a:r>
          </a:p>
          <a:p>
            <a:r>
              <a:rPr lang="en-US"/>
              <a:t>Will there be a RTE?</a:t>
            </a:r>
            <a:endParaRPr lang="he-IL"/>
          </a:p>
          <a:p>
            <a:r>
              <a:rPr lang="en-US"/>
              <a:t>What is the result?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2802" grpId="0" animBg="1"/>
      <p:bldP spid="1612807" grpId="0" animBg="1"/>
      <p:bldP spid="161280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07F4-1F3A-45E7-91A3-CE5CF35CF8EE}" type="slidenum">
              <a:rPr lang="he-IL"/>
              <a:pPr/>
              <a:t>22</a:t>
            </a:fld>
            <a:endParaRPr lang="en-US"/>
          </a:p>
        </p:txBody>
      </p:sp>
      <p:sp>
        <p:nvSpPr>
          <p:cNvPr id="1481735" name="AutoShape 7"/>
          <p:cNvSpPr>
            <a:spLocks/>
          </p:cNvSpPr>
          <p:nvPr/>
        </p:nvSpPr>
        <p:spPr bwMode="auto">
          <a:xfrm>
            <a:off x="4248150" y="1773238"/>
            <a:ext cx="4105275" cy="684212"/>
          </a:xfrm>
          <a:prstGeom prst="borderCallout1">
            <a:avLst>
              <a:gd name="adj1" fmla="val 16704"/>
              <a:gd name="adj2" fmla="val -1856"/>
              <a:gd name="adj3" fmla="val 84222"/>
              <a:gd name="adj4" fmla="val -1856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Only </a:t>
            </a:r>
            <a:r>
              <a:rPr lang="en-US">
                <a:latin typeface="Garamond" pitchFamily="18" charset="0"/>
              </a:rPr>
              <a:t>a</a:t>
            </a:r>
            <a:r>
              <a:rPr lang="en-US"/>
              <a:t>,</a:t>
            </a:r>
            <a:r>
              <a:rPr lang="en-US">
                <a:latin typeface="Garamond" pitchFamily="18" charset="0"/>
              </a:rPr>
              <a:t>b</a:t>
            </a:r>
            <a:r>
              <a:rPr lang="en-US"/>
              <a:t>,</a:t>
            </a:r>
            <a:r>
              <a:rPr lang="en-US">
                <a:latin typeface="Garamond" pitchFamily="18" charset="0"/>
              </a:rPr>
              <a:t>c</a:t>
            </a:r>
            <a:r>
              <a:rPr lang="en-US"/>
              <a:t> and </a:t>
            </a:r>
            <a:r>
              <a:rPr lang="en-US">
                <a:latin typeface="Garamond" pitchFamily="18" charset="0"/>
              </a:rPr>
              <a:t>e</a:t>
            </a:r>
            <a:r>
              <a:rPr lang="en-US"/>
              <a:t> are accessible at the highlighted line.</a:t>
            </a:r>
          </a:p>
        </p:txBody>
      </p:sp>
      <p:sp>
        <p:nvSpPr>
          <p:cNvPr id="1481737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481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Inner Class</a:t>
            </a:r>
          </a:p>
        </p:txBody>
      </p:sp>
      <p:sp>
        <p:nvSpPr>
          <p:cNvPr id="14817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18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800" b="1">
                <a:latin typeface="Garamond" pitchFamily="18" charset="0"/>
              </a:rPr>
              <a:t> Test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>
                <a:latin typeface="Garamond" pitchFamily="18" charset="0"/>
              </a:rPr>
              <a:t>	</a:t>
            </a:r>
            <a:r>
              <a:rPr lang="en-US" sz="1800" b="1">
                <a:solidFill>
                  <a:srgbClr val="990033"/>
                </a:solidFill>
                <a:latin typeface="Garamond" pitchFamily="18" charset="0"/>
              </a:rPr>
              <a:t>public int</a:t>
            </a:r>
            <a:r>
              <a:rPr lang="en-US" sz="1800" b="1">
                <a:latin typeface="Garamond" pitchFamily="18" charset="0"/>
              </a:rPr>
              <a:t> a = 0;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>
                <a:latin typeface="Garamond" pitchFamily="18" charset="0"/>
              </a:rPr>
              <a:t>    	</a:t>
            </a:r>
            <a:r>
              <a:rPr lang="en-US" sz="1800" b="1">
                <a:solidFill>
                  <a:srgbClr val="990033"/>
                </a:solidFill>
                <a:latin typeface="Garamond" pitchFamily="18" charset="0"/>
              </a:rPr>
              <a:t>private int</a:t>
            </a:r>
            <a:r>
              <a:rPr lang="en-US" sz="1800" b="1">
                <a:latin typeface="Garamond" pitchFamily="18" charset="0"/>
              </a:rPr>
              <a:t> b = 1;</a:t>
            </a:r>
          </a:p>
          <a:p>
            <a:pPr algn="l" rtl="0">
              <a:buFont typeface="Wingdings" pitchFamily="2" charset="2"/>
              <a:buNone/>
            </a:pPr>
            <a:endParaRPr lang="en-US" sz="1800" b="1">
              <a:latin typeface="Garamond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800" b="1">
                <a:latin typeface="Garamond" pitchFamily="18" charset="0"/>
              </a:rPr>
              <a:t>    	</a:t>
            </a:r>
            <a:r>
              <a:rPr lang="en-US" sz="1800" b="1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1800" b="1">
                <a:latin typeface="Garamond" pitchFamily="18" charset="0"/>
              </a:rPr>
              <a:t> foo(</a:t>
            </a:r>
            <a:r>
              <a:rPr lang="en-US" sz="1800" b="1">
                <a:solidFill>
                  <a:srgbClr val="990033"/>
                </a:solidFill>
                <a:latin typeface="Garamond" pitchFamily="18" charset="0"/>
              </a:rPr>
              <a:t>final int</a:t>
            </a:r>
            <a:r>
              <a:rPr lang="en-US" sz="1800" b="1">
                <a:latin typeface="Garamond" pitchFamily="18" charset="0"/>
              </a:rPr>
              <a:t> c)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>
                <a:latin typeface="Garamond" pitchFamily="18" charset="0"/>
              </a:rPr>
              <a:t>      	</a:t>
            </a:r>
            <a:r>
              <a:rPr lang="en-US" sz="1800" b="1">
                <a:solidFill>
                  <a:srgbClr val="990033"/>
                </a:solidFill>
                <a:latin typeface="Garamond" pitchFamily="18" charset="0"/>
              </a:rPr>
              <a:t>int </a:t>
            </a:r>
            <a:r>
              <a:rPr lang="en-US" sz="1800" b="1">
                <a:latin typeface="Garamond" pitchFamily="18" charset="0"/>
              </a:rPr>
              <a:t>d = 2;</a:t>
            </a:r>
          </a:p>
          <a:p>
            <a:pPr algn="l" rtl="0">
              <a:buFont typeface="Wingdings" pitchFamily="2" charset="2"/>
              <a:buNone/>
            </a:pPr>
            <a:r>
              <a:rPr lang="en-US" sz="1000" b="1">
                <a:latin typeface="Garamond" pitchFamily="18" charset="0"/>
              </a:rPr>
              <a:t>        	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>
                <a:latin typeface="Garamond" pitchFamily="18" charset="0"/>
              </a:rPr>
              <a:t>        	</a:t>
            </a:r>
            <a:r>
              <a:rPr lang="en-US" sz="1800" b="1">
                <a:solidFill>
                  <a:srgbClr val="990033"/>
                </a:solidFill>
                <a:latin typeface="Garamond" pitchFamily="18" charset="0"/>
              </a:rPr>
              <a:t>class</a:t>
            </a:r>
            <a:r>
              <a:rPr lang="en-US" sz="1800" b="1">
                <a:latin typeface="Garamond" pitchFamily="18" charset="0"/>
              </a:rPr>
              <a:t> InnerTest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>
                <a:latin typeface="Garamond" pitchFamily="18" charset="0"/>
              </a:rPr>
              <a:t>            		</a:t>
            </a:r>
            <a:r>
              <a:rPr lang="en-US" sz="1800" b="1">
                <a:solidFill>
                  <a:srgbClr val="990033"/>
                </a:solidFill>
                <a:latin typeface="Garamond" pitchFamily="18" charset="0"/>
              </a:rPr>
              <a:t>private void</a:t>
            </a:r>
            <a:r>
              <a:rPr lang="en-US" sz="1800" b="1">
                <a:latin typeface="Garamond" pitchFamily="18" charset="0"/>
              </a:rPr>
              <a:t> bar(</a:t>
            </a:r>
            <a:r>
              <a:rPr lang="en-US" sz="1800" b="1">
                <a:solidFill>
                  <a:srgbClr val="990033"/>
                </a:solidFill>
                <a:latin typeface="Garamond" pitchFamily="18" charset="0"/>
              </a:rPr>
              <a:t>int</a:t>
            </a:r>
            <a:r>
              <a:rPr lang="en-US" sz="1800" b="1">
                <a:latin typeface="Garamond" pitchFamily="18" charset="0"/>
              </a:rPr>
              <a:t> e) {</a:t>
            </a:r>
          </a:p>
          <a:p>
            <a:pPr algn="l" rtl="0">
              <a:buFont typeface="Wingdings" pitchFamily="2" charset="2"/>
              <a:buNone/>
            </a:pPr>
            <a:r>
              <a:rPr lang="he-IL" sz="1800" b="1">
                <a:latin typeface="Garamond" pitchFamily="18" charset="0"/>
              </a:rPr>
              <a:t>		</a:t>
            </a:r>
            <a:r>
              <a:rPr lang="en-US" sz="1800" b="1">
                <a:latin typeface="Garamond" pitchFamily="18" charset="0"/>
              </a:rPr>
              <a:t>            	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>
                <a:latin typeface="Garamond" pitchFamily="18" charset="0"/>
              </a:rPr>
              <a:t>			}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>
                <a:latin typeface="Garamond" pitchFamily="18" charset="0"/>
              </a:rPr>
              <a:t>        	}   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>
                <a:latin typeface="Garamond" pitchFamily="18" charset="0"/>
              </a:rPr>
              <a:t>    }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>
                <a:latin typeface="Garamond" pitchFamily="18" charset="0"/>
              </a:rPr>
              <a:t>}	</a:t>
            </a:r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248150" y="1773238"/>
            <a:ext cx="3636963" cy="684212"/>
          </a:xfrm>
          <a:prstGeom prst="borderCallout1">
            <a:avLst>
              <a:gd name="adj1" fmla="val 16704"/>
              <a:gd name="adj2" fmla="val -2097"/>
              <a:gd name="adj3" fmla="val 84222"/>
              <a:gd name="adj4" fmla="val -2097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rtl="0"/>
            <a:r>
              <a:rPr lang="en-US"/>
              <a:t>Which variables (</a:t>
            </a:r>
            <a:r>
              <a:rPr lang="en-US">
                <a:latin typeface="Garamond" pitchFamily="18" charset="0"/>
              </a:rPr>
              <a:t>a, b, c, d, e</a:t>
            </a:r>
            <a:r>
              <a:rPr lang="en-US"/>
              <a:t>) are accessible at the highlighted line? </a:t>
            </a:r>
          </a:p>
        </p:txBody>
      </p:sp>
      <p:sp>
        <p:nvSpPr>
          <p:cNvPr id="1481736" name="Rectangle 8"/>
          <p:cNvSpPr>
            <a:spLocks noChangeArrowheads="1"/>
          </p:cNvSpPr>
          <p:nvPr/>
        </p:nvSpPr>
        <p:spPr bwMode="auto">
          <a:xfrm>
            <a:off x="3059113" y="4471988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5" grpId="0" animBg="1"/>
      <p:bldP spid="14817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42B1-EB46-4C21-B136-1A435C911394}" type="slidenum">
              <a:rPr lang="he-IL"/>
              <a:pPr/>
              <a:t>23</a:t>
            </a:fld>
            <a:endParaRPr lang="en-US"/>
          </a:p>
        </p:txBody>
      </p:sp>
      <p:sp>
        <p:nvSpPr>
          <p:cNvPr id="1589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/>
              <a:t>בחינה באופק!</a:t>
            </a:r>
            <a:endParaRPr lang="en-US"/>
          </a:p>
        </p:txBody>
      </p:sp>
      <p:sp>
        <p:nvSpPr>
          <p:cNvPr id="15892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הבחינה </a:t>
            </a:r>
            <a:r>
              <a:rPr lang="he-IL" dirty="0" smtClean="0"/>
              <a:t>ב-15 בפברואר ב-2 בצהריים</a:t>
            </a:r>
            <a:endParaRPr lang="he-IL" dirty="0"/>
          </a:p>
          <a:p>
            <a:r>
              <a:rPr lang="he-IL" dirty="0"/>
              <a:t>עצות לקראת המבחן:</a:t>
            </a:r>
          </a:p>
          <a:p>
            <a:pPr lvl="1"/>
            <a:r>
              <a:rPr lang="he-IL" dirty="0"/>
              <a:t>תתכוננו</a:t>
            </a:r>
          </a:p>
          <a:p>
            <a:pPr lvl="1"/>
            <a:r>
              <a:rPr lang="he-IL" dirty="0"/>
              <a:t>תשתו הרבה מים</a:t>
            </a:r>
          </a:p>
          <a:p>
            <a:pPr lvl="1"/>
            <a:r>
              <a:rPr lang="he-IL" dirty="0"/>
              <a:t>להשתדל להימנע מתשובות כאלו</a:t>
            </a:r>
            <a:endParaRPr lang="en-US" dirty="0"/>
          </a:p>
        </p:txBody>
      </p:sp>
      <p:pic>
        <p:nvPicPr>
          <p:cNvPr id="15892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3033713"/>
            <a:ext cx="2484438" cy="1743075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09518" y="5181624"/>
            <a:ext cx="127795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latin typeface="Calibri" pitchFamily="34" charset="0"/>
              </a:rPr>
              <a:t>בהצלחה!</a:t>
            </a:r>
            <a:endParaRPr lang="he-IL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27CD-430E-47C5-A3A9-8F33202546B6}" type="slidenum">
              <a:rPr lang="he-IL"/>
              <a:pPr/>
              <a:t>3</a:t>
            </a:fld>
            <a:endParaRPr lang="en-US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3" y="4976813"/>
            <a:ext cx="971550" cy="2889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563651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563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מנשקים</a:t>
            </a:r>
            <a:endParaRPr lang="en-US" b="1" dirty="0"/>
          </a:p>
        </p:txBody>
      </p:sp>
      <p:sp>
        <p:nvSpPr>
          <p:cNvPr id="15636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Garamond" pitchFamily="18" charset="0"/>
              </a:rPr>
              <a:t>public interface</a:t>
            </a:r>
            <a:r>
              <a:rPr lang="en-US" sz="1800" b="1" dirty="0">
                <a:latin typeface="Garamond" pitchFamily="18" charset="0"/>
              </a:rPr>
              <a:t> </a:t>
            </a:r>
            <a:r>
              <a:rPr lang="en-US" sz="1800" b="1" dirty="0" err="1">
                <a:latin typeface="Garamond" pitchFamily="18" charset="0"/>
              </a:rPr>
              <a:t>Foo</a:t>
            </a:r>
            <a:r>
              <a:rPr lang="en-US" sz="1800" b="1" dirty="0">
                <a:latin typeface="Garamond" pitchFamily="18" charset="0"/>
              </a:rPr>
              <a:t> {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1800" b="1" dirty="0">
                <a:latin typeface="Garamond" pitchFamily="18" charset="0"/>
              </a:rPr>
              <a:t> bar() </a:t>
            </a:r>
            <a:r>
              <a:rPr lang="en-US" sz="1800" b="1" dirty="0">
                <a:solidFill>
                  <a:srgbClr val="990033"/>
                </a:solidFill>
                <a:latin typeface="Garamond" pitchFamily="18" charset="0"/>
              </a:rPr>
              <a:t>throws</a:t>
            </a:r>
            <a:r>
              <a:rPr lang="en-US" sz="1800" b="1" dirty="0">
                <a:latin typeface="Garamond" pitchFamily="18" charset="0"/>
              </a:rPr>
              <a:t> Exception;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}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800" b="1" dirty="0">
              <a:latin typeface="Garamond" pitchFamily="18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800" b="1" dirty="0">
                <a:latin typeface="Garamond" pitchFamily="18" charset="0"/>
              </a:rPr>
              <a:t> </a:t>
            </a:r>
            <a:r>
              <a:rPr lang="en-US" sz="1800" b="1" dirty="0" err="1">
                <a:latin typeface="Garamond" pitchFamily="18" charset="0"/>
              </a:rPr>
              <a:t>FooImpl</a:t>
            </a:r>
            <a:r>
              <a:rPr lang="en-US" sz="1800" b="1" dirty="0">
                <a:latin typeface="Garamond" pitchFamily="18" charset="0"/>
              </a:rPr>
              <a:t> implements </a:t>
            </a:r>
            <a:r>
              <a:rPr lang="en-US" sz="1800" b="1" dirty="0" err="1">
                <a:latin typeface="Garamond" pitchFamily="18" charset="0"/>
              </a:rPr>
              <a:t>Foo</a:t>
            </a:r>
            <a:r>
              <a:rPr lang="en-US" sz="1800" b="1" dirty="0">
                <a:latin typeface="Garamond" pitchFamily="18" charset="0"/>
              </a:rPr>
              <a:t> {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  	</a:t>
            </a:r>
            <a:r>
              <a:rPr lang="en-US" sz="1800" b="1" dirty="0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1800" b="1" dirty="0">
                <a:latin typeface="Garamond" pitchFamily="18" charset="0"/>
              </a:rPr>
              <a:t> bar() { 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sz="1800" b="1" dirty="0">
                <a:latin typeface="Garamond" pitchFamily="18" charset="0"/>
              </a:rPr>
              <a:t>      	</a:t>
            </a:r>
            <a:r>
              <a:rPr lang="en-US" sz="1800" b="1" dirty="0" err="1">
                <a:latin typeface="Garamond" pitchFamily="18" charset="0"/>
              </a:rPr>
              <a:t>System.out.println</a:t>
            </a:r>
            <a:r>
              <a:rPr lang="en-US" sz="1800" b="1" dirty="0" smtClean="0">
                <a:latin typeface="Garamond" pitchFamily="18" charset="0"/>
              </a:rPr>
              <a:t>("</a:t>
            </a:r>
            <a:r>
              <a:rPr lang="en-US" sz="1800" b="1" dirty="0" smtClean="0">
                <a:solidFill>
                  <a:srgbClr val="000066"/>
                </a:solidFill>
                <a:latin typeface="Garamond" pitchFamily="18" charset="0"/>
              </a:rPr>
              <a:t>No  </a:t>
            </a:r>
            <a:r>
              <a:rPr lang="en-US" sz="1800" b="1" dirty="0">
                <a:solidFill>
                  <a:srgbClr val="000066"/>
                </a:solidFill>
                <a:latin typeface="Garamond" pitchFamily="18" charset="0"/>
              </a:rPr>
              <a:t>exception is thrown</a:t>
            </a:r>
            <a:r>
              <a:rPr lang="en-US" sz="1800" b="1" dirty="0">
                <a:latin typeface="Garamond" pitchFamily="18" charset="0"/>
              </a:rPr>
              <a:t>");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 	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800" b="1" dirty="0">
              <a:latin typeface="Garamond" pitchFamily="18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Garamond" pitchFamily="18" charset="0"/>
              </a:rPr>
              <a:t>public static void</a:t>
            </a:r>
            <a:r>
              <a:rPr lang="en-US" sz="1800" b="1" dirty="0">
                <a:latin typeface="Garamond" pitchFamily="18" charset="0"/>
              </a:rPr>
              <a:t> main(String </a:t>
            </a:r>
            <a:r>
              <a:rPr lang="en-US" sz="1800" b="1" dirty="0" err="1">
                <a:latin typeface="Garamond" pitchFamily="18" charset="0"/>
              </a:rPr>
              <a:t>args</a:t>
            </a:r>
            <a:r>
              <a:rPr lang="en-US" sz="1800" b="1" dirty="0">
                <a:latin typeface="Garamond" pitchFamily="18" charset="0"/>
              </a:rPr>
              <a:t>[]) {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		</a:t>
            </a:r>
            <a:r>
              <a:rPr lang="en-US" sz="1800" b="1" dirty="0" err="1">
                <a:latin typeface="Garamond" pitchFamily="18" charset="0"/>
              </a:rPr>
              <a:t>Foo</a:t>
            </a:r>
            <a:r>
              <a:rPr lang="en-US" sz="1800" b="1" dirty="0">
                <a:latin typeface="Garamond" pitchFamily="18" charset="0"/>
              </a:rPr>
              <a:t> </a:t>
            </a:r>
            <a:r>
              <a:rPr lang="en-US" sz="1800" b="1" dirty="0" err="1">
                <a:latin typeface="Garamond" pitchFamily="18" charset="0"/>
              </a:rPr>
              <a:t>foo</a:t>
            </a:r>
            <a:r>
              <a:rPr lang="en-US" sz="1800" b="1" dirty="0">
                <a:latin typeface="Garamond" pitchFamily="18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Garamond" pitchFamily="18" charset="0"/>
              </a:rPr>
              <a:t>new</a:t>
            </a:r>
            <a:r>
              <a:rPr lang="en-US" sz="1800" b="1" dirty="0">
                <a:latin typeface="Garamond" pitchFamily="18" charset="0"/>
              </a:rPr>
              <a:t> </a:t>
            </a:r>
            <a:r>
              <a:rPr lang="en-US" sz="1800" b="1" dirty="0" err="1">
                <a:latin typeface="Garamond" pitchFamily="18" charset="0"/>
              </a:rPr>
              <a:t>FooImpl</a:t>
            </a:r>
            <a:r>
              <a:rPr lang="en-US" sz="1800" b="1" dirty="0">
                <a:latin typeface="Garamond" pitchFamily="18" charset="0"/>
              </a:rPr>
              <a:t>();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		foo.bar();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	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140200" y="5445125"/>
            <a:ext cx="4645025" cy="1079500"/>
          </a:xfrm>
          <a:prstGeom prst="borderCallout1">
            <a:avLst>
              <a:gd name="adj1" fmla="val 10588"/>
              <a:gd name="adj2" fmla="val -1639"/>
              <a:gd name="adj3" fmla="val 53384"/>
              <a:gd name="adj4" fmla="val -1639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Does the code compile? If no, why?</a:t>
            </a:r>
          </a:p>
          <a:p>
            <a:r>
              <a:rPr lang="en-US"/>
              <a:t>Does the code throw a runtime exception?</a:t>
            </a:r>
          </a:p>
          <a:p>
            <a:r>
              <a:rPr lang="en-US"/>
              <a:t>If yes, why? If no, what is the output?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4140200" y="5445125"/>
            <a:ext cx="3744913" cy="647700"/>
          </a:xfrm>
          <a:prstGeom prst="borderCallout1">
            <a:avLst>
              <a:gd name="adj1" fmla="val 17648"/>
              <a:gd name="adj2" fmla="val -2037"/>
              <a:gd name="adj3" fmla="val 88972"/>
              <a:gd name="adj4" fmla="val -2037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Compilation Error: </a:t>
            </a:r>
          </a:p>
          <a:p>
            <a:r>
              <a:rPr lang="en-US">
                <a:latin typeface="Garamond" pitchFamily="18" charset="0"/>
              </a:rPr>
              <a:t>"Unhandled exception type Exception"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0" grpId="0" animBg="1"/>
      <p:bldP spid="1563654" grpId="0" animBg="1"/>
      <p:bldP spid="15636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8915-C7F3-4556-8053-97D8FB8E32B0}" type="slidenum">
              <a:rPr lang="he-IL"/>
              <a:pPr/>
              <a:t>4</a:t>
            </a:fld>
            <a:endParaRPr lang="en-US"/>
          </a:p>
        </p:txBody>
      </p:sp>
      <p:sp>
        <p:nvSpPr>
          <p:cNvPr id="1564681" name="Rectangle 9"/>
          <p:cNvSpPr>
            <a:spLocks noChangeArrowheads="1"/>
          </p:cNvSpPr>
          <p:nvPr/>
        </p:nvSpPr>
        <p:spPr bwMode="auto">
          <a:xfrm>
            <a:off x="1871663" y="4724400"/>
            <a:ext cx="936625" cy="3254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564674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564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מנשקים</a:t>
            </a:r>
            <a:endParaRPr lang="en-US" b="1" dirty="0"/>
          </a:p>
        </p:txBody>
      </p:sp>
      <p:sp>
        <p:nvSpPr>
          <p:cNvPr id="15646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Garamond" pitchFamily="18" charset="0"/>
              </a:rPr>
              <a:t>public interface</a:t>
            </a:r>
            <a:r>
              <a:rPr lang="en-US" sz="1800" b="1" dirty="0">
                <a:latin typeface="Garamond" pitchFamily="18" charset="0"/>
              </a:rPr>
              <a:t> </a:t>
            </a:r>
            <a:r>
              <a:rPr lang="en-US" sz="1800" b="1" dirty="0" err="1">
                <a:latin typeface="Garamond" pitchFamily="18" charset="0"/>
              </a:rPr>
              <a:t>Foo</a:t>
            </a:r>
            <a:r>
              <a:rPr lang="en-US" sz="1800" b="1" dirty="0">
                <a:latin typeface="Garamond" pitchFamily="18" charset="0"/>
              </a:rPr>
              <a:t> { 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1800" b="1" dirty="0">
                <a:latin typeface="Garamond" pitchFamily="18" charset="0"/>
              </a:rPr>
              <a:t> bar() throws Exception; 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}</a:t>
            </a:r>
            <a:r>
              <a:rPr lang="en-US" sz="1700" b="1" dirty="0">
                <a:latin typeface="Garamond" pitchFamily="18" charset="0"/>
              </a:rPr>
              <a:t> </a:t>
            </a:r>
          </a:p>
          <a:p>
            <a:pPr algn="l" rtl="0">
              <a:buFont typeface="Wingdings" pitchFamily="2" charset="2"/>
              <a:buNone/>
            </a:pPr>
            <a:endParaRPr lang="en-US" sz="1200" b="1" dirty="0">
              <a:latin typeface="Garamond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800" b="1" dirty="0">
                <a:latin typeface="Garamond" pitchFamily="18" charset="0"/>
              </a:rPr>
              <a:t> </a:t>
            </a:r>
            <a:r>
              <a:rPr lang="en-US" sz="1800" b="1" dirty="0" err="1">
                <a:latin typeface="Garamond" pitchFamily="18" charset="0"/>
              </a:rPr>
              <a:t>FooImpl</a:t>
            </a:r>
            <a:r>
              <a:rPr lang="en-US" sz="1800" b="1" dirty="0">
                <a:solidFill>
                  <a:srgbClr val="990033"/>
                </a:solidFill>
                <a:latin typeface="Garamond" pitchFamily="18" charset="0"/>
              </a:rPr>
              <a:t> implements</a:t>
            </a:r>
            <a:r>
              <a:rPr lang="en-US" sz="1800" b="1" dirty="0">
                <a:latin typeface="Garamond" pitchFamily="18" charset="0"/>
              </a:rPr>
              <a:t> </a:t>
            </a:r>
            <a:r>
              <a:rPr lang="en-US" sz="1800" b="1" dirty="0" err="1">
                <a:latin typeface="Garamond" pitchFamily="18" charset="0"/>
              </a:rPr>
              <a:t>Foo</a:t>
            </a:r>
            <a:r>
              <a:rPr lang="en-US" sz="1800" b="1" dirty="0">
                <a:latin typeface="Garamond" pitchFamily="18" charset="0"/>
              </a:rPr>
              <a:t> { 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  	</a:t>
            </a:r>
            <a:r>
              <a:rPr lang="en-US" sz="1800" b="1" dirty="0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1800" b="1" dirty="0">
                <a:latin typeface="Garamond" pitchFamily="18" charset="0"/>
              </a:rPr>
              <a:t> bar() { </a:t>
            </a:r>
          </a:p>
          <a:p>
            <a:pPr algn="l" rtl="0">
              <a:buNone/>
            </a:pPr>
            <a:r>
              <a:rPr lang="en-US" sz="1800" b="1" dirty="0">
                <a:latin typeface="Garamond" pitchFamily="18" charset="0"/>
              </a:rPr>
              <a:t>      	</a:t>
            </a:r>
            <a:r>
              <a:rPr lang="en-US" sz="1800" b="1" dirty="0" err="1" smtClean="0">
                <a:latin typeface="Garamond" pitchFamily="18" charset="0"/>
              </a:rPr>
              <a:t>System.out.println</a:t>
            </a:r>
            <a:r>
              <a:rPr lang="en-US" sz="1800" b="1" dirty="0" smtClean="0">
                <a:latin typeface="Garamond" pitchFamily="18" charset="0"/>
              </a:rPr>
              <a:t>("</a:t>
            </a:r>
            <a:r>
              <a:rPr lang="en-US" sz="1800" b="1" dirty="0" smtClean="0">
                <a:solidFill>
                  <a:srgbClr val="000066"/>
                </a:solidFill>
                <a:latin typeface="Garamond" pitchFamily="18" charset="0"/>
              </a:rPr>
              <a:t>No </a:t>
            </a:r>
            <a:r>
              <a:rPr lang="en-US" sz="1800" b="1" dirty="0">
                <a:solidFill>
                  <a:srgbClr val="000066"/>
                </a:solidFill>
                <a:latin typeface="Garamond" pitchFamily="18" charset="0"/>
              </a:rPr>
              <a:t>exception is thrown</a:t>
            </a:r>
            <a:r>
              <a:rPr lang="en-US" sz="1800" b="1" dirty="0">
                <a:latin typeface="Garamond" pitchFamily="18" charset="0"/>
              </a:rPr>
              <a:t>"); 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 	}</a:t>
            </a:r>
          </a:p>
          <a:p>
            <a:pPr algn="l" rtl="0">
              <a:buFont typeface="Wingdings" pitchFamily="2" charset="2"/>
              <a:buNone/>
            </a:pPr>
            <a:endParaRPr lang="en-US" sz="1200" b="1" dirty="0">
              <a:latin typeface="Garamond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Garamond" pitchFamily="18" charset="0"/>
              </a:rPr>
              <a:t>public static void</a:t>
            </a:r>
            <a:r>
              <a:rPr lang="en-US" sz="1800" b="1" dirty="0">
                <a:latin typeface="Garamond" pitchFamily="18" charset="0"/>
              </a:rPr>
              <a:t> main(String </a:t>
            </a:r>
            <a:r>
              <a:rPr lang="en-US" sz="1800" b="1" dirty="0" err="1">
                <a:latin typeface="Garamond" pitchFamily="18" charset="0"/>
              </a:rPr>
              <a:t>args</a:t>
            </a:r>
            <a:r>
              <a:rPr lang="en-US" sz="1800" b="1" dirty="0">
                <a:latin typeface="Garamond" pitchFamily="18" charset="0"/>
              </a:rPr>
              <a:t>[]) { 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		</a:t>
            </a:r>
            <a:r>
              <a:rPr lang="en-US" sz="1800" b="1" dirty="0" err="1">
                <a:latin typeface="Garamond" pitchFamily="18" charset="0"/>
              </a:rPr>
              <a:t>FooImpl</a:t>
            </a:r>
            <a:r>
              <a:rPr lang="en-US" sz="1800" b="1" dirty="0">
                <a:latin typeface="Garamond" pitchFamily="18" charset="0"/>
              </a:rPr>
              <a:t> </a:t>
            </a:r>
            <a:r>
              <a:rPr lang="en-US" sz="1800" b="1" dirty="0" err="1">
                <a:latin typeface="Garamond" pitchFamily="18" charset="0"/>
              </a:rPr>
              <a:t>foo</a:t>
            </a:r>
            <a:r>
              <a:rPr lang="en-US" sz="1800" b="1" dirty="0">
                <a:latin typeface="Garamond" pitchFamily="18" charset="0"/>
              </a:rPr>
              <a:t> =</a:t>
            </a:r>
            <a:r>
              <a:rPr lang="en-US" sz="1800" b="1" dirty="0">
                <a:solidFill>
                  <a:srgbClr val="990033"/>
                </a:solidFill>
                <a:latin typeface="Garamond" pitchFamily="18" charset="0"/>
              </a:rPr>
              <a:t> new </a:t>
            </a:r>
            <a:r>
              <a:rPr lang="en-US" sz="1800" b="1" dirty="0" err="1">
                <a:latin typeface="Garamond" pitchFamily="18" charset="0"/>
              </a:rPr>
              <a:t>FooImpl</a:t>
            </a:r>
            <a:r>
              <a:rPr lang="en-US" sz="1800" b="1" dirty="0">
                <a:latin typeface="Garamond" pitchFamily="18" charset="0"/>
              </a:rPr>
              <a:t>();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		foo.bar();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	}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b="1" dirty="0">
                <a:latin typeface="Garamond" pitchFamily="18" charset="0"/>
              </a:rPr>
              <a:t>}</a:t>
            </a:r>
          </a:p>
        </p:txBody>
      </p:sp>
      <p:sp>
        <p:nvSpPr>
          <p:cNvPr id="1564679" name="AutoShape 7"/>
          <p:cNvSpPr>
            <a:spLocks/>
          </p:cNvSpPr>
          <p:nvPr/>
        </p:nvSpPr>
        <p:spPr bwMode="auto">
          <a:xfrm>
            <a:off x="4140200" y="5445125"/>
            <a:ext cx="4645025" cy="1116013"/>
          </a:xfrm>
          <a:prstGeom prst="borderCallout1">
            <a:avLst>
              <a:gd name="adj1" fmla="val 10241"/>
              <a:gd name="adj2" fmla="val -1639"/>
              <a:gd name="adj3" fmla="val 51634"/>
              <a:gd name="adj4" fmla="val -1639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Does the code compile? If no, why?</a:t>
            </a:r>
          </a:p>
          <a:p>
            <a:r>
              <a:rPr lang="en-US"/>
              <a:t>Does the code throw a runtime exception?</a:t>
            </a:r>
          </a:p>
          <a:p>
            <a:r>
              <a:rPr lang="en-US"/>
              <a:t>If yes, why? If no, what is the output?</a:t>
            </a:r>
          </a:p>
        </p:txBody>
      </p:sp>
      <p:sp>
        <p:nvSpPr>
          <p:cNvPr id="1564680" name="AutoShape 8"/>
          <p:cNvSpPr>
            <a:spLocks/>
          </p:cNvSpPr>
          <p:nvPr/>
        </p:nvSpPr>
        <p:spPr bwMode="auto">
          <a:xfrm>
            <a:off x="4140200" y="5445125"/>
            <a:ext cx="4105275" cy="684213"/>
          </a:xfrm>
          <a:prstGeom prst="borderCallout1">
            <a:avLst>
              <a:gd name="adj1" fmla="val 16704"/>
              <a:gd name="adj2" fmla="val -1856"/>
              <a:gd name="adj3" fmla="val 84222"/>
              <a:gd name="adj4" fmla="val -1856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Output:</a:t>
            </a:r>
          </a:p>
          <a:p>
            <a:r>
              <a:rPr lang="en-US">
                <a:latin typeface="Garamond" pitchFamily="18" charset="0"/>
              </a:rPr>
              <a:t>No exception is thrown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4679" grpId="0" animBg="1"/>
      <p:bldP spid="15646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56C0-D26E-43D3-8840-10EB663E8CFE}" type="slidenum">
              <a:rPr lang="he-IL"/>
              <a:pPr/>
              <a:t>5</a:t>
            </a:fld>
            <a:endParaRPr lang="en-US"/>
          </a:p>
        </p:txBody>
      </p:sp>
      <p:sp>
        <p:nvSpPr>
          <p:cNvPr id="1483785" name="Rectangle 9"/>
          <p:cNvSpPr>
            <a:spLocks noChangeArrowheads="1"/>
          </p:cNvSpPr>
          <p:nvPr/>
        </p:nvSpPr>
        <p:spPr bwMode="auto">
          <a:xfrm>
            <a:off x="971550" y="5664200"/>
            <a:ext cx="1728788" cy="2857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4837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מנשקים וירושה</a:t>
            </a:r>
            <a:endParaRPr lang="en-US" b="1" dirty="0"/>
          </a:p>
        </p:txBody>
      </p:sp>
      <p:sp>
        <p:nvSpPr>
          <p:cNvPr id="1483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Consider the following class hierarchy: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Garamond" pitchFamily="18" charset="0"/>
              </a:rPr>
              <a:t>Interface</a:t>
            </a:r>
            <a:r>
              <a:rPr lang="en-US" sz="2200" b="1" dirty="0">
                <a:latin typeface="Garamond" pitchFamily="18" charset="0"/>
              </a:rPr>
              <a:t> Animal {…}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Garamond" pitchFamily="18" charset="0"/>
              </a:rPr>
              <a:t>class</a:t>
            </a:r>
            <a:r>
              <a:rPr lang="en-US" sz="2200" b="1" dirty="0">
                <a:latin typeface="Garamond" pitchFamily="18" charset="0"/>
              </a:rPr>
              <a:t> Dog </a:t>
            </a:r>
            <a:r>
              <a:rPr lang="en-US" sz="2200" b="1" dirty="0">
                <a:solidFill>
                  <a:srgbClr val="990033"/>
                </a:solidFill>
                <a:latin typeface="Garamond" pitchFamily="18" charset="0"/>
              </a:rPr>
              <a:t>implements </a:t>
            </a:r>
            <a:r>
              <a:rPr lang="en-US" sz="2200" b="1" dirty="0">
                <a:latin typeface="Garamond" pitchFamily="18" charset="0"/>
              </a:rPr>
              <a:t>Animal{…}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Garamond" pitchFamily="18" charset="0"/>
              </a:rPr>
              <a:t>class</a:t>
            </a:r>
            <a:r>
              <a:rPr lang="en-US" sz="2200" b="1" dirty="0">
                <a:latin typeface="Garamond" pitchFamily="18" charset="0"/>
              </a:rPr>
              <a:t> Poodle </a:t>
            </a:r>
            <a:r>
              <a:rPr lang="en-US" sz="2200" b="1" dirty="0">
                <a:solidFill>
                  <a:srgbClr val="990033"/>
                </a:solidFill>
                <a:latin typeface="Garamond" pitchFamily="18" charset="0"/>
              </a:rPr>
              <a:t>extends</a:t>
            </a:r>
            <a:r>
              <a:rPr lang="en-US" sz="2200" b="1" dirty="0">
                <a:latin typeface="Garamond" pitchFamily="18" charset="0"/>
              </a:rPr>
              <a:t> Dog {…}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Garamond" pitchFamily="18" charset="0"/>
              </a:rPr>
              <a:t>class</a:t>
            </a:r>
            <a:r>
              <a:rPr lang="en-US" sz="2200" b="1" dirty="0">
                <a:latin typeface="Garamond" pitchFamily="18" charset="0"/>
              </a:rPr>
              <a:t> Labrador  </a:t>
            </a:r>
            <a:r>
              <a:rPr lang="en-US" sz="2200" b="1" dirty="0">
                <a:solidFill>
                  <a:srgbClr val="990033"/>
                </a:solidFill>
                <a:latin typeface="Garamond" pitchFamily="18" charset="0"/>
              </a:rPr>
              <a:t>extends</a:t>
            </a:r>
            <a:r>
              <a:rPr lang="en-US" sz="2200" b="1" dirty="0">
                <a:latin typeface="Garamond" pitchFamily="18" charset="0"/>
              </a:rPr>
              <a:t> Dog {…}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500" dirty="0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Which of the following lines (if any) will not compile?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Garamond" pitchFamily="18" charset="0"/>
              </a:rPr>
              <a:t>Poodle </a:t>
            </a:r>
            <a:r>
              <a:rPr lang="en-US" sz="2200" b="1" dirty="0" err="1">
                <a:latin typeface="Garamond" pitchFamily="18" charset="0"/>
              </a:rPr>
              <a:t>poodle</a:t>
            </a:r>
            <a:r>
              <a:rPr lang="en-US" sz="2200" b="1" dirty="0">
                <a:latin typeface="Garamond" pitchFamily="18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Garamond" pitchFamily="18" charset="0"/>
              </a:rPr>
              <a:t>new</a:t>
            </a:r>
            <a:r>
              <a:rPr lang="en-US" sz="2200" b="1" dirty="0">
                <a:latin typeface="Garamond" pitchFamily="18" charset="0"/>
              </a:rPr>
              <a:t> Poodle();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Garamond" pitchFamily="18" charset="0"/>
              </a:rPr>
              <a:t>Animal </a:t>
            </a:r>
            <a:r>
              <a:rPr lang="en-US" sz="2200" b="1" dirty="0" err="1">
                <a:latin typeface="Garamond" pitchFamily="18" charset="0"/>
              </a:rPr>
              <a:t>animal</a:t>
            </a:r>
            <a:r>
              <a:rPr lang="en-US" sz="2200" b="1" dirty="0">
                <a:latin typeface="Garamond" pitchFamily="18" charset="0"/>
              </a:rPr>
              <a:t> = (Animal) poodle;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Garamond" pitchFamily="18" charset="0"/>
              </a:rPr>
              <a:t>Dog </a:t>
            </a:r>
            <a:r>
              <a:rPr lang="en-US" sz="2200" b="1" dirty="0" err="1">
                <a:latin typeface="Garamond" pitchFamily="18" charset="0"/>
              </a:rPr>
              <a:t>dog</a:t>
            </a:r>
            <a:r>
              <a:rPr lang="en-US" sz="2200" b="1" dirty="0">
                <a:latin typeface="Garamond" pitchFamily="18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Garamond" pitchFamily="18" charset="0"/>
              </a:rPr>
              <a:t>new</a:t>
            </a:r>
            <a:r>
              <a:rPr lang="en-US" sz="2200" b="1" dirty="0">
                <a:latin typeface="Garamond" pitchFamily="18" charset="0"/>
              </a:rPr>
              <a:t> Labrador();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Garamond" pitchFamily="18" charset="0"/>
              </a:rPr>
              <a:t>animal = dog;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Garamond" pitchFamily="18" charset="0"/>
              </a:rPr>
              <a:t>poodle = dog;</a:t>
            </a:r>
          </a:p>
        </p:txBody>
      </p:sp>
      <p:sp>
        <p:nvSpPr>
          <p:cNvPr id="1483784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483786" name="AutoShape 10"/>
          <p:cNvSpPr>
            <a:spLocks/>
          </p:cNvSpPr>
          <p:nvPr/>
        </p:nvSpPr>
        <p:spPr bwMode="auto">
          <a:xfrm>
            <a:off x="6011863" y="4232286"/>
            <a:ext cx="2843212" cy="936625"/>
          </a:xfrm>
          <a:prstGeom prst="accentBorderCallout2">
            <a:avLst>
              <a:gd name="adj1" fmla="val 12204"/>
              <a:gd name="adj2" fmla="val -2681"/>
              <a:gd name="adj3" fmla="val 12204"/>
              <a:gd name="adj4" fmla="val -12898"/>
              <a:gd name="adj5" fmla="val 172996"/>
              <a:gd name="adj6" fmla="val -115174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poodle = (Poodle) dog;</a:t>
            </a:r>
          </a:p>
          <a:p>
            <a:pPr rtl="0">
              <a:buFontTx/>
              <a:buChar char="-"/>
            </a:pPr>
            <a:r>
              <a:rPr lang="en-US" dirty="0"/>
              <a:t>No compilation error</a:t>
            </a:r>
          </a:p>
          <a:p>
            <a:pPr rtl="0">
              <a:buFontTx/>
              <a:buChar char="-"/>
            </a:pPr>
            <a:r>
              <a:rPr lang="en-US" dirty="0"/>
              <a:t>Runtime Exception</a:t>
            </a:r>
          </a:p>
        </p:txBody>
      </p:sp>
      <p:sp>
        <p:nvSpPr>
          <p:cNvPr id="1483788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Animal</a:t>
            </a:r>
          </a:p>
        </p:txBody>
      </p:sp>
      <p:sp>
        <p:nvSpPr>
          <p:cNvPr id="148379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Dog</a:t>
            </a:r>
          </a:p>
        </p:txBody>
      </p:sp>
      <p:sp>
        <p:nvSpPr>
          <p:cNvPr id="148379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Labrador</a:t>
            </a:r>
          </a:p>
        </p:txBody>
      </p:sp>
      <p:sp>
        <p:nvSpPr>
          <p:cNvPr id="148379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Poodle</a:t>
            </a:r>
          </a:p>
        </p:txBody>
      </p:sp>
      <p:cxnSp>
        <p:nvCxnSpPr>
          <p:cNvPr id="1483793" name="AutoShape 17"/>
          <p:cNvCxnSpPr>
            <a:cxnSpLocks noChangeShapeType="1"/>
            <a:stCxn id="1483788" idx="2"/>
            <a:endCxn id="148379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83794" name="AutoShape 18"/>
          <p:cNvCxnSpPr>
            <a:cxnSpLocks noChangeShapeType="1"/>
            <a:stCxn id="1483790" idx="2"/>
            <a:endCxn id="148379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83795" name="AutoShape 19"/>
          <p:cNvCxnSpPr>
            <a:cxnSpLocks noChangeShapeType="1"/>
            <a:stCxn id="1483790" idx="2"/>
            <a:endCxn id="148379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pic>
        <p:nvPicPr>
          <p:cNvPr id="148379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0274" y="206375"/>
            <a:ext cx="854026" cy="1060532"/>
          </a:xfrm>
          <a:prstGeom prst="rect">
            <a:avLst/>
          </a:prstGeom>
          <a:noFill/>
        </p:spPr>
      </p:pic>
      <p:sp>
        <p:nvSpPr>
          <p:cNvPr id="18" name="AutoShape 10"/>
          <p:cNvSpPr>
            <a:spLocks/>
          </p:cNvSpPr>
          <p:nvPr/>
        </p:nvSpPr>
        <p:spPr bwMode="auto">
          <a:xfrm>
            <a:off x="4900617" y="5254650"/>
            <a:ext cx="2843212" cy="936625"/>
          </a:xfrm>
          <a:prstGeom prst="accentBorderCallout2">
            <a:avLst>
              <a:gd name="adj1" fmla="val 12204"/>
              <a:gd name="adj2" fmla="val -2681"/>
              <a:gd name="adj3" fmla="val 12204"/>
              <a:gd name="adj4" fmla="val -12898"/>
              <a:gd name="adj5" fmla="val 64909"/>
              <a:gd name="adj6" fmla="val -76887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rtl="0">
              <a:buFontTx/>
              <a:buChar char="-"/>
            </a:pPr>
            <a:r>
              <a:rPr lang="en-US" dirty="0" smtClean="0"/>
              <a:t> Compilation Error</a:t>
            </a:r>
          </a:p>
          <a:p>
            <a:pPr rtl="0"/>
            <a:r>
              <a:rPr lang="en-US" sz="1400" dirty="0" smtClean="0"/>
              <a:t>Type mismatch: cannot convert from Dog to Poodle</a:t>
            </a:r>
          </a:p>
        </p:txBody>
      </p:sp>
      <p:sp>
        <p:nvSpPr>
          <p:cNvPr id="1483787" name="AutoShape 11"/>
          <p:cNvSpPr>
            <a:spLocks/>
          </p:cNvSpPr>
          <p:nvPr/>
        </p:nvSpPr>
        <p:spPr bwMode="auto">
          <a:xfrm>
            <a:off x="4464050" y="5768975"/>
            <a:ext cx="4319588" cy="936625"/>
          </a:xfrm>
          <a:prstGeom prst="accentBorderCallout2">
            <a:avLst>
              <a:gd name="adj1" fmla="val 12204"/>
              <a:gd name="adj2" fmla="val -1764"/>
              <a:gd name="adj3" fmla="val 12204"/>
              <a:gd name="adj4" fmla="val -6028"/>
              <a:gd name="adj5" fmla="val 11019"/>
              <a:gd name="adj6" fmla="val -40685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rtl="0"/>
            <a:r>
              <a:rPr lang="en-US">
                <a:latin typeface="Garamond" pitchFamily="18" charset="0"/>
              </a:rPr>
              <a:t>Labrador labrador = (Labrador) animal;</a:t>
            </a:r>
          </a:p>
          <a:p>
            <a:pPr rtl="0">
              <a:buFontTx/>
              <a:buChar char="-"/>
            </a:pPr>
            <a:r>
              <a:rPr lang="en-US"/>
              <a:t>No compilation error</a:t>
            </a:r>
          </a:p>
          <a:p>
            <a:pPr rtl="0">
              <a:buFontTx/>
              <a:buChar char="-"/>
            </a:pPr>
            <a:r>
              <a:rPr lang="en-US"/>
              <a:t>No Runtime Exception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3786" grpId="0" animBg="1"/>
      <p:bldP spid="18" grpId="0" animBg="1"/>
      <p:bldP spid="14837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07C2-B935-4A25-858C-621CCB047ABD}" type="slidenum">
              <a:rPr lang="he-IL"/>
              <a:pPr/>
              <a:t>6</a:t>
            </a:fld>
            <a:endParaRPr lang="en-US"/>
          </a:p>
        </p:txBody>
      </p:sp>
      <p:sp>
        <p:nvSpPr>
          <p:cNvPr id="159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מנשקים וירושה</a:t>
            </a:r>
            <a:endParaRPr lang="en-US" b="1" dirty="0"/>
          </a:p>
        </p:txBody>
      </p:sp>
      <p:sp>
        <p:nvSpPr>
          <p:cNvPr id="159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Garamond" pitchFamily="18" charset="0"/>
              </a:rPr>
              <a:t>class</a:t>
            </a:r>
            <a:r>
              <a:rPr lang="en-US" sz="2400" b="1" dirty="0">
                <a:latin typeface="Garamond" pitchFamily="18" charset="0"/>
              </a:rPr>
              <a:t> A {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Garamond" pitchFamily="18" charset="0"/>
              </a:rPr>
              <a:t>public void</a:t>
            </a:r>
            <a:r>
              <a:rPr lang="en-US" sz="2400" b="1" dirty="0">
                <a:latin typeface="Garamond" pitchFamily="18" charset="0"/>
              </a:rPr>
              <a:t> print() {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</a:rPr>
              <a:t>        </a:t>
            </a:r>
            <a:r>
              <a:rPr lang="en-US" sz="2400" b="1" dirty="0" err="1">
                <a:latin typeface="Garamond" pitchFamily="18" charset="0"/>
              </a:rPr>
              <a:t>System.out.println</a:t>
            </a:r>
            <a:r>
              <a:rPr lang="en-US" sz="2400" b="1" dirty="0">
                <a:latin typeface="Garamond" pitchFamily="18" charset="0"/>
              </a:rPr>
              <a:t>("</a:t>
            </a:r>
            <a:r>
              <a:rPr lang="en-US" sz="2400" b="1" dirty="0">
                <a:solidFill>
                  <a:srgbClr val="000066"/>
                </a:solidFill>
                <a:latin typeface="Garamond" pitchFamily="18" charset="0"/>
              </a:rPr>
              <a:t>A</a:t>
            </a:r>
            <a:r>
              <a:rPr lang="en-US" sz="2400" b="1" dirty="0">
                <a:latin typeface="Garamond" pitchFamily="18" charset="0"/>
              </a:rPr>
              <a:t>");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</a:rPr>
              <a:t>   	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</a:rPr>
              <a:t>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</a:rPr>
              <a:t>       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Garamond" pitchFamily="18" charset="0"/>
              </a:rPr>
              <a:t>class</a:t>
            </a:r>
            <a:r>
              <a:rPr lang="en-US" sz="2400" b="1" dirty="0">
                <a:latin typeface="Garamond" pitchFamily="18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Garamond" pitchFamily="18" charset="0"/>
              </a:rPr>
              <a:t>extends</a:t>
            </a:r>
            <a:r>
              <a:rPr lang="en-US" sz="2400" b="1" dirty="0">
                <a:latin typeface="Garamond" pitchFamily="18" charset="0"/>
              </a:rPr>
              <a:t> A</a:t>
            </a:r>
            <a:r>
              <a:rPr lang="en-US" sz="2400" b="1" dirty="0">
                <a:solidFill>
                  <a:srgbClr val="990033"/>
                </a:solidFill>
                <a:latin typeface="Garamond" pitchFamily="18" charset="0"/>
              </a:rPr>
              <a:t> implements</a:t>
            </a:r>
            <a:r>
              <a:rPr lang="en-US" sz="2400" b="1" dirty="0">
                <a:latin typeface="Garamond" pitchFamily="18" charset="0"/>
              </a:rPr>
              <a:t> C {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</a:rPr>
              <a:t>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Garamond" pitchFamily="18" charset="0"/>
              </a:rPr>
              <a:t>interface</a:t>
            </a:r>
            <a:r>
              <a:rPr lang="en-US" sz="2400" b="1" dirty="0">
                <a:latin typeface="Garamond" pitchFamily="18" charset="0"/>
              </a:rPr>
              <a:t> C {  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Garamond" pitchFamily="18" charset="0"/>
              </a:rPr>
              <a:t>void</a:t>
            </a:r>
            <a:r>
              <a:rPr lang="en-US" sz="2400" b="1" dirty="0">
                <a:latin typeface="Garamond" pitchFamily="18" charset="0"/>
              </a:rPr>
              <a:t> print();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759450" y="4905375"/>
            <a:ext cx="2449513" cy="468313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149153"/>
              <a:gd name="adj6" fmla="val -47699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No compilation errors</a:t>
            </a: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5759450" y="4905375"/>
            <a:ext cx="2160588" cy="37623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Is there </a:t>
            </a:r>
            <a:r>
              <a:rPr lang="en-US" dirty="0" smtClean="0"/>
              <a:t>an </a:t>
            </a:r>
            <a:r>
              <a:rPr lang="en-US" dirty="0"/>
              <a:t>error?</a:t>
            </a:r>
          </a:p>
        </p:txBody>
      </p:sp>
      <p:sp>
        <p:nvSpPr>
          <p:cNvPr id="1598471" name="AutoShape 7"/>
          <p:cNvSpPr>
            <a:spLocks/>
          </p:cNvSpPr>
          <p:nvPr/>
        </p:nvSpPr>
        <p:spPr bwMode="auto">
          <a:xfrm>
            <a:off x="3887788" y="6129338"/>
            <a:ext cx="1908175" cy="468312"/>
          </a:xfrm>
          <a:prstGeom prst="accentBorderCallout2">
            <a:avLst>
              <a:gd name="adj1" fmla="val 24407"/>
              <a:gd name="adj2" fmla="val -3995"/>
              <a:gd name="adj3" fmla="val 24407"/>
              <a:gd name="adj4" fmla="val -18218"/>
              <a:gd name="adj5" fmla="val -103389"/>
              <a:gd name="adj6" fmla="val -66889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public by default</a:t>
            </a:r>
          </a:p>
        </p:txBody>
      </p:sp>
      <p:pic>
        <p:nvPicPr>
          <p:cNvPr id="1598472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94683" y="215856"/>
            <a:ext cx="917533" cy="9461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  <p:bldP spid="15984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5FEA-068B-4949-9BF2-398F79A96793}" type="slidenum">
              <a:rPr lang="he-IL"/>
              <a:pPr/>
              <a:t>7</a:t>
            </a:fld>
            <a:endParaRPr lang="en-US"/>
          </a:p>
        </p:txBody>
      </p:sp>
      <p:sp>
        <p:nvSpPr>
          <p:cNvPr id="1596422" name="Rectangle 6"/>
          <p:cNvSpPr>
            <a:spLocks noChangeArrowheads="1"/>
          </p:cNvSpPr>
          <p:nvPr/>
        </p:nvSpPr>
        <p:spPr bwMode="auto">
          <a:xfrm>
            <a:off x="1293813" y="1952625"/>
            <a:ext cx="1549400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59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מנשקים וירושה</a:t>
            </a:r>
            <a:endParaRPr lang="en-US" b="1" dirty="0"/>
          </a:p>
        </p:txBody>
      </p:sp>
      <p:sp>
        <p:nvSpPr>
          <p:cNvPr id="159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class</a:t>
            </a:r>
            <a:r>
              <a:rPr lang="en-US" sz="2400" b="1">
                <a:latin typeface="Garamond" pitchFamily="18" charset="0"/>
              </a:rPr>
              <a:t> A {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    </a:t>
            </a: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void</a:t>
            </a:r>
            <a:r>
              <a:rPr lang="en-US" sz="2400" b="1">
                <a:latin typeface="Garamond" pitchFamily="18" charset="0"/>
              </a:rPr>
              <a:t> print() {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        System.out.println("</a:t>
            </a:r>
            <a:r>
              <a:rPr lang="en-US" sz="2400" b="1">
                <a:solidFill>
                  <a:srgbClr val="000066"/>
                </a:solidFill>
                <a:latin typeface="Garamond" pitchFamily="18" charset="0"/>
              </a:rPr>
              <a:t>A</a:t>
            </a:r>
            <a:r>
              <a:rPr lang="en-US" sz="2400" b="1">
                <a:latin typeface="Garamond" pitchFamily="18" charset="0"/>
              </a:rPr>
              <a:t>");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   	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       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class</a:t>
            </a:r>
            <a:r>
              <a:rPr lang="en-US" sz="2400" b="1">
                <a:latin typeface="Garamond" pitchFamily="18" charset="0"/>
              </a:rPr>
              <a:t> B </a:t>
            </a: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extends</a:t>
            </a:r>
            <a:r>
              <a:rPr lang="en-US" sz="2400" b="1">
                <a:latin typeface="Garamond" pitchFamily="18" charset="0"/>
              </a:rPr>
              <a:t> A </a:t>
            </a: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implements</a:t>
            </a:r>
            <a:r>
              <a:rPr lang="en-US" sz="2400" b="1">
                <a:latin typeface="Garamond" pitchFamily="18" charset="0"/>
              </a:rPr>
              <a:t> C {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2400" b="1">
              <a:latin typeface="Garamond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interface</a:t>
            </a:r>
            <a:r>
              <a:rPr lang="en-US" sz="2400" b="1">
                <a:latin typeface="Garamond" pitchFamily="18" charset="0"/>
              </a:rPr>
              <a:t> C {  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    </a:t>
            </a:r>
            <a:r>
              <a:rPr lang="en-US" sz="2400" b="1">
                <a:solidFill>
                  <a:srgbClr val="990033"/>
                </a:solidFill>
                <a:latin typeface="Garamond" pitchFamily="18" charset="0"/>
              </a:rPr>
              <a:t>void</a:t>
            </a:r>
            <a:r>
              <a:rPr lang="en-US" sz="2400" b="1">
                <a:latin typeface="Garamond" pitchFamily="18" charset="0"/>
              </a:rPr>
              <a:t> print();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Garamond" pitchFamily="18" charset="0"/>
              </a:rPr>
              <a:t>}</a:t>
            </a:r>
          </a:p>
        </p:txBody>
      </p:sp>
      <p:sp>
        <p:nvSpPr>
          <p:cNvPr id="1596420" name="AutoShape 4"/>
          <p:cNvSpPr>
            <a:spLocks/>
          </p:cNvSpPr>
          <p:nvPr/>
        </p:nvSpPr>
        <p:spPr bwMode="auto">
          <a:xfrm>
            <a:off x="5472113" y="4905375"/>
            <a:ext cx="3455987" cy="1187450"/>
          </a:xfrm>
          <a:prstGeom prst="accentBorderCallout2">
            <a:avLst>
              <a:gd name="adj1" fmla="val 9625"/>
              <a:gd name="adj2" fmla="val -2204"/>
              <a:gd name="adj3" fmla="val 9625"/>
              <a:gd name="adj4" fmla="val -7259"/>
              <a:gd name="adj5" fmla="val -58824"/>
              <a:gd name="adj6" fmla="val -25495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u="sng"/>
              <a:t>Compilation error</a:t>
            </a:r>
            <a:r>
              <a:rPr lang="en-US"/>
              <a:t>:</a:t>
            </a:r>
          </a:p>
          <a:p>
            <a:r>
              <a:rPr lang="en-US"/>
              <a:t>The inherited package method A.print() cannot hide the public abstract method in C</a:t>
            </a:r>
          </a:p>
        </p:txBody>
      </p:sp>
      <p:sp>
        <p:nvSpPr>
          <p:cNvPr id="1596421" name="Text Box 5"/>
          <p:cNvSpPr txBox="1">
            <a:spLocks noChangeArrowheads="1"/>
          </p:cNvSpPr>
          <p:nvPr/>
        </p:nvSpPr>
        <p:spPr bwMode="auto">
          <a:xfrm>
            <a:off x="5470525" y="4905375"/>
            <a:ext cx="2197100" cy="37623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Is there </a:t>
            </a:r>
            <a:r>
              <a:rPr lang="en-US" dirty="0" smtClean="0"/>
              <a:t>an </a:t>
            </a:r>
            <a:r>
              <a:rPr lang="en-US" dirty="0"/>
              <a:t>error?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6420" grpId="0" animBg="1"/>
      <p:bldP spid="15964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989A-CAE2-4389-9631-0446F30D0D25}" type="slidenum">
              <a:rPr lang="he-IL"/>
              <a:pPr/>
              <a:t>8</a:t>
            </a:fld>
            <a:endParaRPr lang="en-US"/>
          </a:p>
        </p:txBody>
      </p:sp>
      <p:sp>
        <p:nvSpPr>
          <p:cNvPr id="1629186" name="Rectangle 2"/>
          <p:cNvSpPr>
            <a:spLocks noChangeArrowheads="1"/>
          </p:cNvSpPr>
          <p:nvPr/>
        </p:nvSpPr>
        <p:spPr bwMode="auto">
          <a:xfrm>
            <a:off x="900113" y="5624513"/>
            <a:ext cx="4211637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29187" name="Rectangle 3"/>
          <p:cNvSpPr>
            <a:spLocks noChangeArrowheads="1"/>
          </p:cNvSpPr>
          <p:nvPr/>
        </p:nvSpPr>
        <p:spPr bwMode="auto">
          <a:xfrm>
            <a:off x="900113" y="4941888"/>
            <a:ext cx="5580062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29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800" b="1" dirty="0"/>
              <a:t>Method Overloading &amp; Overriding</a:t>
            </a:r>
          </a:p>
        </p:txBody>
      </p:sp>
      <p:sp>
        <p:nvSpPr>
          <p:cNvPr id="16291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800" b="1">
                <a:latin typeface="Garamond" pitchFamily="18" charset="0"/>
              </a:rPr>
              <a:t> A {      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latin typeface="Garamond" pitchFamily="18" charset="0"/>
              </a:rPr>
              <a:t>	</a:t>
            </a:r>
            <a:r>
              <a:rPr lang="en-US" sz="1800" b="1">
                <a:solidFill>
                  <a:srgbClr val="990033"/>
                </a:solidFill>
                <a:latin typeface="Garamond" pitchFamily="18" charset="0"/>
              </a:rPr>
              <a:t>public float</a:t>
            </a:r>
            <a:r>
              <a:rPr lang="en-US" sz="1800" b="1">
                <a:latin typeface="Garamond" pitchFamily="18" charset="0"/>
              </a:rPr>
              <a:t> foo(</a:t>
            </a:r>
            <a:r>
              <a:rPr lang="en-US" sz="1800" b="1">
                <a:solidFill>
                  <a:srgbClr val="990033"/>
                </a:solidFill>
                <a:latin typeface="Garamond" pitchFamily="18" charset="0"/>
              </a:rPr>
              <a:t>float</a:t>
            </a:r>
            <a:r>
              <a:rPr lang="en-US" sz="1800" b="1">
                <a:latin typeface="Garamond" pitchFamily="18" charset="0"/>
              </a:rPr>
              <a:t> a, </a:t>
            </a:r>
            <a:r>
              <a:rPr lang="en-US" sz="1800" b="1">
                <a:solidFill>
                  <a:srgbClr val="990033"/>
                </a:solidFill>
                <a:latin typeface="Garamond" pitchFamily="18" charset="0"/>
              </a:rPr>
              <a:t>float</a:t>
            </a:r>
            <a:r>
              <a:rPr lang="en-US" sz="1800" b="1">
                <a:latin typeface="Garamond" pitchFamily="18" charset="0"/>
              </a:rPr>
              <a:t> b) </a:t>
            </a:r>
            <a:r>
              <a:rPr lang="en-US" sz="1800" b="1">
                <a:solidFill>
                  <a:srgbClr val="990033"/>
                </a:solidFill>
                <a:latin typeface="Garamond" pitchFamily="18" charset="0"/>
              </a:rPr>
              <a:t>throws</a:t>
            </a:r>
            <a:r>
              <a:rPr lang="en-US" sz="1800" b="1">
                <a:latin typeface="Garamond" pitchFamily="18" charset="0"/>
              </a:rPr>
              <a:t> IOException{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latin typeface="Garamond" pitchFamily="18" charset="0"/>
              </a:rPr>
              <a:t>	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latin typeface="Garamond" pitchFamily="18" charset="0"/>
              </a:rPr>
              <a:t>}</a:t>
            </a:r>
            <a:br>
              <a:rPr lang="en-US" sz="1800" b="1">
                <a:latin typeface="Garamond" pitchFamily="18" charset="0"/>
              </a:rPr>
            </a:br>
            <a:endParaRPr lang="en-US" sz="1800" b="1">
              <a:latin typeface="Garamond" pitchFamily="18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solidFill>
                  <a:srgbClr val="990033"/>
                </a:solidFill>
                <a:latin typeface="Garamond" pitchFamily="18" charset="0"/>
              </a:rPr>
              <a:t>public class</a:t>
            </a:r>
            <a:r>
              <a:rPr lang="en-US" sz="1800" b="1">
                <a:latin typeface="Garamond" pitchFamily="18" charset="0"/>
              </a:rPr>
              <a:t> B </a:t>
            </a:r>
            <a:r>
              <a:rPr lang="en-US" sz="1800" b="1">
                <a:solidFill>
                  <a:srgbClr val="990033"/>
                </a:solidFill>
                <a:latin typeface="Garamond" pitchFamily="18" charset="0"/>
              </a:rPr>
              <a:t>extends</a:t>
            </a:r>
            <a:r>
              <a:rPr lang="en-US" sz="1800" b="1">
                <a:latin typeface="Garamond" pitchFamily="18" charset="0"/>
              </a:rPr>
              <a:t> A 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latin typeface="Garamond" pitchFamily="18" charset="0"/>
              </a:rPr>
              <a:t>	…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latin typeface="Garamond" pitchFamily="18" charset="0"/>
              </a:rPr>
              <a:t>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800" b="1">
              <a:latin typeface="Garamond" pitchFamily="18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Which of the following methods can be defined in B: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1.</a:t>
            </a:r>
            <a:r>
              <a:rPr lang="en-US" sz="2000">
                <a:latin typeface="Garamond" pitchFamily="18" charset="0"/>
              </a:rPr>
              <a:t> </a:t>
            </a:r>
            <a:r>
              <a:rPr lang="en-US" sz="2000" b="1">
                <a:solidFill>
                  <a:srgbClr val="990033"/>
                </a:solidFill>
                <a:latin typeface="Garamond" pitchFamily="18" charset="0"/>
              </a:rPr>
              <a:t>float</a:t>
            </a:r>
            <a:r>
              <a:rPr lang="en-US" sz="2000" b="1">
                <a:latin typeface="Garamond" pitchFamily="18" charset="0"/>
              </a:rPr>
              <a:t> foo(</a:t>
            </a:r>
            <a:r>
              <a:rPr lang="en-US" sz="2000" b="1">
                <a:solidFill>
                  <a:srgbClr val="990033"/>
                </a:solidFill>
                <a:latin typeface="Garamond" pitchFamily="18" charset="0"/>
              </a:rPr>
              <a:t>float</a:t>
            </a:r>
            <a:r>
              <a:rPr lang="en-US" sz="2000" b="1">
                <a:latin typeface="Garamond" pitchFamily="18" charset="0"/>
              </a:rPr>
              <a:t> a,</a:t>
            </a:r>
            <a:r>
              <a:rPr lang="en-US" sz="2000" b="1">
                <a:solidFill>
                  <a:srgbClr val="990033"/>
                </a:solidFill>
                <a:latin typeface="Garamond" pitchFamily="18" charset="0"/>
              </a:rPr>
              <a:t> float</a:t>
            </a:r>
            <a:r>
              <a:rPr lang="en-US" sz="2000" b="1">
                <a:latin typeface="Garamond" pitchFamily="18" charset="0"/>
              </a:rPr>
              <a:t> b){…}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2.</a:t>
            </a:r>
            <a:r>
              <a:rPr lang="en-US" sz="2000">
                <a:latin typeface="Garamond" pitchFamily="18" charset="0"/>
              </a:rPr>
              <a:t> </a:t>
            </a:r>
            <a:r>
              <a:rPr lang="en-US" sz="2000" b="1">
                <a:solidFill>
                  <a:srgbClr val="990033"/>
                </a:solidFill>
                <a:latin typeface="Garamond" pitchFamily="18" charset="0"/>
              </a:rPr>
              <a:t>public int</a:t>
            </a:r>
            <a:r>
              <a:rPr lang="en-US" sz="2000" b="1">
                <a:latin typeface="Garamond" pitchFamily="18" charset="0"/>
              </a:rPr>
              <a:t> foo(int a, </a:t>
            </a:r>
            <a:r>
              <a:rPr lang="en-US" sz="2000" b="1">
                <a:solidFill>
                  <a:srgbClr val="990033"/>
                </a:solidFill>
                <a:latin typeface="Garamond" pitchFamily="18" charset="0"/>
              </a:rPr>
              <a:t>int</a:t>
            </a:r>
            <a:r>
              <a:rPr lang="en-US" sz="2000" b="1">
                <a:latin typeface="Garamond" pitchFamily="18" charset="0"/>
              </a:rPr>
              <a:t> b) </a:t>
            </a:r>
            <a:r>
              <a:rPr lang="en-US" sz="2000" b="1">
                <a:solidFill>
                  <a:srgbClr val="990033"/>
                </a:solidFill>
                <a:latin typeface="Garamond" pitchFamily="18" charset="0"/>
              </a:rPr>
              <a:t>throws</a:t>
            </a:r>
            <a:r>
              <a:rPr lang="en-US" sz="2000" b="1">
                <a:latin typeface="Garamond" pitchFamily="18" charset="0"/>
              </a:rPr>
              <a:t> Exception{…}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3.</a:t>
            </a:r>
            <a:r>
              <a:rPr lang="en-US" sz="2000">
                <a:latin typeface="Garamond" pitchFamily="18" charset="0"/>
              </a:rPr>
              <a:t> </a:t>
            </a:r>
            <a:r>
              <a:rPr lang="en-US" sz="2000" b="1">
                <a:solidFill>
                  <a:srgbClr val="990033"/>
                </a:solidFill>
                <a:latin typeface="Garamond" pitchFamily="18" charset="0"/>
              </a:rPr>
              <a:t>public float</a:t>
            </a:r>
            <a:r>
              <a:rPr lang="en-US" sz="2000" b="1">
                <a:latin typeface="Garamond" pitchFamily="18" charset="0"/>
              </a:rPr>
              <a:t> foo(</a:t>
            </a:r>
            <a:r>
              <a:rPr lang="en-US" sz="2000" b="1">
                <a:solidFill>
                  <a:srgbClr val="990033"/>
                </a:solidFill>
                <a:latin typeface="Garamond" pitchFamily="18" charset="0"/>
              </a:rPr>
              <a:t>float </a:t>
            </a:r>
            <a:r>
              <a:rPr lang="en-US" sz="2000" b="1">
                <a:latin typeface="Garamond" pitchFamily="18" charset="0"/>
              </a:rPr>
              <a:t>a, </a:t>
            </a:r>
            <a:r>
              <a:rPr lang="en-US" sz="2000" b="1">
                <a:solidFill>
                  <a:srgbClr val="990033"/>
                </a:solidFill>
                <a:latin typeface="Garamond" pitchFamily="18" charset="0"/>
              </a:rPr>
              <a:t>float</a:t>
            </a:r>
            <a:r>
              <a:rPr lang="en-US" sz="2000" b="1">
                <a:latin typeface="Garamond" pitchFamily="18" charset="0"/>
              </a:rPr>
              <a:t> b) </a:t>
            </a:r>
            <a:r>
              <a:rPr lang="en-US" sz="2000" b="1">
                <a:solidFill>
                  <a:srgbClr val="990033"/>
                </a:solidFill>
                <a:latin typeface="Garamond" pitchFamily="18" charset="0"/>
              </a:rPr>
              <a:t>throws </a:t>
            </a:r>
            <a:r>
              <a:rPr lang="en-US" sz="2000" b="1">
                <a:latin typeface="Garamond" pitchFamily="18" charset="0"/>
              </a:rPr>
              <a:t>Exception{…}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4.</a:t>
            </a:r>
            <a:r>
              <a:rPr lang="en-US" sz="2000">
                <a:latin typeface="Garamond" pitchFamily="18" charset="0"/>
              </a:rPr>
              <a:t> </a:t>
            </a:r>
            <a:r>
              <a:rPr lang="en-US" sz="2000" b="1">
                <a:solidFill>
                  <a:srgbClr val="990033"/>
                </a:solidFill>
                <a:latin typeface="Garamond" pitchFamily="18" charset="0"/>
              </a:rPr>
              <a:t>public float</a:t>
            </a:r>
            <a:r>
              <a:rPr lang="en-US" sz="2000" b="1">
                <a:latin typeface="Garamond" pitchFamily="18" charset="0"/>
              </a:rPr>
              <a:t> foo(</a:t>
            </a:r>
            <a:r>
              <a:rPr lang="en-US" sz="2000" b="1">
                <a:solidFill>
                  <a:srgbClr val="990033"/>
                </a:solidFill>
                <a:latin typeface="Garamond" pitchFamily="18" charset="0"/>
              </a:rPr>
              <a:t>float</a:t>
            </a:r>
            <a:r>
              <a:rPr lang="en-US" sz="2000" b="1">
                <a:latin typeface="Garamond" pitchFamily="18" charset="0"/>
              </a:rPr>
              <a:t> p, </a:t>
            </a:r>
            <a:r>
              <a:rPr lang="en-US" sz="2000" b="1">
                <a:solidFill>
                  <a:srgbClr val="990033"/>
                </a:solidFill>
                <a:latin typeface="Garamond" pitchFamily="18" charset="0"/>
              </a:rPr>
              <a:t>float</a:t>
            </a:r>
            <a:r>
              <a:rPr lang="en-US" sz="2000" b="1">
                <a:latin typeface="Garamond" pitchFamily="18" charset="0"/>
              </a:rPr>
              <a:t> q) {…}</a:t>
            </a:r>
          </a:p>
        </p:txBody>
      </p:sp>
      <p:sp>
        <p:nvSpPr>
          <p:cNvPr id="1629190" name="Text Box 6"/>
          <p:cNvSpPr txBox="1">
            <a:spLocks noChangeArrowheads="1"/>
          </p:cNvSpPr>
          <p:nvPr/>
        </p:nvSpPr>
        <p:spPr bwMode="auto">
          <a:xfrm>
            <a:off x="900113" y="6165850"/>
            <a:ext cx="4932362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Answer: 2 and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186" grpId="0" animBg="1"/>
      <p:bldP spid="1629187" grpId="0" animBg="1"/>
      <p:bldP spid="16291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247-A1A7-4646-A8D1-00B6F2706036}" type="slidenum">
              <a:rPr lang="he-IL"/>
              <a:pPr/>
              <a:t>9</a:t>
            </a:fld>
            <a:endParaRPr lang="en-US"/>
          </a:p>
        </p:txBody>
      </p:sp>
      <p:sp>
        <p:nvSpPr>
          <p:cNvPr id="1574914" name="Rectangle 2"/>
          <p:cNvSpPr>
            <a:spLocks noChangeArrowheads="1"/>
          </p:cNvSpPr>
          <p:nvPr/>
        </p:nvSpPr>
        <p:spPr bwMode="auto">
          <a:xfrm>
            <a:off x="5400675" y="2600325"/>
            <a:ext cx="900113" cy="3603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574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Method Overriding</a:t>
            </a:r>
          </a:p>
        </p:txBody>
      </p:sp>
      <p:sp>
        <p:nvSpPr>
          <p:cNvPr id="15749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441700" cy="4530725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public class A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public void print()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System.out.println("A");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	}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}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public class B extends A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public void print(){ 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  System.out.println("B");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}	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}</a:t>
            </a:r>
          </a:p>
        </p:txBody>
      </p:sp>
      <p:sp>
        <p:nvSpPr>
          <p:cNvPr id="15749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65638" y="1600200"/>
            <a:ext cx="4319587" cy="4530725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	public class C 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	public static void main(String args[]){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		B b = new B();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	A a = b;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	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	b.print();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	a.print();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      }</a:t>
            </a:r>
          </a:p>
          <a:p>
            <a:pPr algn="l" rtl="0"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}</a:t>
            </a:r>
          </a:p>
        </p:txBody>
      </p:sp>
      <p:sp>
        <p:nvSpPr>
          <p:cNvPr id="1574918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538" y="5480050"/>
            <a:ext cx="4500562" cy="1079500"/>
          </a:xfrm>
          <a:prstGeom prst="borderCallout1">
            <a:avLst>
              <a:gd name="adj1" fmla="val 7352"/>
              <a:gd name="adj2" fmla="val -1694"/>
              <a:gd name="adj3" fmla="val 50148"/>
              <a:gd name="adj4" fmla="val -1694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Does the code compile? If no, why?</a:t>
            </a:r>
          </a:p>
          <a:p>
            <a:r>
              <a:rPr lang="en-US"/>
              <a:t>Does the code throw a runtime exception?</a:t>
            </a:r>
          </a:p>
          <a:p>
            <a:r>
              <a:rPr lang="en-US"/>
              <a:t>If yes, why? If no, what is the output?</a:t>
            </a:r>
          </a:p>
        </p:txBody>
      </p:sp>
      <p:sp>
        <p:nvSpPr>
          <p:cNvPr id="1574920" name="AutoShape 8"/>
          <p:cNvSpPr>
            <a:spLocks/>
          </p:cNvSpPr>
          <p:nvPr/>
        </p:nvSpPr>
        <p:spPr bwMode="auto">
          <a:xfrm>
            <a:off x="4427538" y="5480050"/>
            <a:ext cx="1692275" cy="936625"/>
          </a:xfrm>
          <a:prstGeom prst="borderCallout1">
            <a:avLst>
              <a:gd name="adj1" fmla="val 12204"/>
              <a:gd name="adj2" fmla="val -4505"/>
              <a:gd name="adj3" fmla="val 59491"/>
              <a:gd name="adj4" fmla="val -4505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The output is:</a:t>
            </a:r>
          </a:p>
          <a:p>
            <a:r>
              <a:rPr lang="en-US">
                <a:latin typeface="Garamond" pitchFamily="18" charset="0"/>
              </a:rPr>
              <a:t>B</a:t>
            </a:r>
          </a:p>
          <a:p>
            <a:r>
              <a:rPr lang="en-US">
                <a:latin typeface="Garamond" pitchFamily="18" charset="0"/>
              </a:rPr>
              <a:t>B</a:t>
            </a:r>
          </a:p>
        </p:txBody>
      </p:sp>
      <p:sp>
        <p:nvSpPr>
          <p:cNvPr id="1574921" name="AutoShape 9"/>
          <p:cNvSpPr>
            <a:spLocks/>
          </p:cNvSpPr>
          <p:nvPr/>
        </p:nvSpPr>
        <p:spPr bwMode="auto">
          <a:xfrm>
            <a:off x="7524750" y="3357563"/>
            <a:ext cx="1404938" cy="720725"/>
          </a:xfrm>
          <a:prstGeom prst="accentBorderCallout2">
            <a:avLst>
              <a:gd name="adj1" fmla="val 15861"/>
              <a:gd name="adj2" fmla="val -5426"/>
              <a:gd name="adj3" fmla="val 15861"/>
              <a:gd name="adj4" fmla="val -22597"/>
              <a:gd name="adj5" fmla="val -51102"/>
              <a:gd name="adj6" fmla="val -84519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Casting is unneeded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14" grpId="0" animBg="1"/>
      <p:bldP spid="1574919" grpId="0" animBg="1"/>
      <p:bldP spid="1574920" grpId="0" animBg="1"/>
      <p:bldP spid="1574921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33945</TotalTime>
  <Words>1089</Words>
  <Application>Microsoft PowerPoint</Application>
  <PresentationFormat>On-screen Show (4:3)</PresentationFormat>
  <Paragraphs>539</Paragraphs>
  <Slides>23</Slides>
  <Notes>23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Layers</vt:lpstr>
      <vt:lpstr>תוכנה 1 ג'אווה</vt:lpstr>
      <vt:lpstr>קצת על מנשקים</vt:lpstr>
      <vt:lpstr>מנשקים</vt:lpstr>
      <vt:lpstr>מנשקים</vt:lpstr>
      <vt:lpstr>מנשקים וירושה</vt:lpstr>
      <vt:lpstr>מנשקים וירושה</vt:lpstr>
      <vt:lpstr>מנשקים וירושה</vt:lpstr>
      <vt:lpstr>Method Overloading &amp; Overriding</vt:lpstr>
      <vt:lpstr>Method Overriding</vt:lpstr>
      <vt:lpstr>Method Overriding &amp; Visibility</vt:lpstr>
      <vt:lpstr>Method Overriding &amp; Visibility</vt:lpstr>
      <vt:lpstr>Inheritance</vt:lpstr>
      <vt:lpstr>Inheritance</vt:lpstr>
      <vt:lpstr>Inheritance</vt:lpstr>
      <vt:lpstr>Inheritance</vt:lpstr>
      <vt:lpstr>Inheritance</vt:lpstr>
      <vt:lpstr>Inheritance &amp; Constructors</vt:lpstr>
      <vt:lpstr>Inheritance &amp; Constructors</vt:lpstr>
      <vt:lpstr>Inheritance &amp; Constructors</vt:lpstr>
      <vt:lpstr>Inheritance &amp; Constructors</vt:lpstr>
      <vt:lpstr>Inheritance &amp; Constructors</vt:lpstr>
      <vt:lpstr>Inner Class</vt:lpstr>
      <vt:lpstr>בחינה באופק!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ליאור שפירא</cp:lastModifiedBy>
  <cp:revision>4181</cp:revision>
  <cp:lastPrinted>1601-01-01T00:00:00Z</cp:lastPrinted>
  <dcterms:created xsi:type="dcterms:W3CDTF">1601-01-01T00:00:00Z</dcterms:created>
  <dcterms:modified xsi:type="dcterms:W3CDTF">2009-01-28T08:14:29Z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