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348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DDDFF"/>
    <a:srgbClr val="CCCCFF"/>
    <a:srgbClr val="FFE38B"/>
    <a:srgbClr val="CCECFF"/>
    <a:srgbClr val="99CCFF"/>
    <a:srgbClr val="81DF81"/>
    <a:srgbClr val="FFCC66"/>
    <a:srgbClr val="CCFFFF"/>
    <a:srgbClr val="00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91600" autoAdjust="0"/>
    <p:restoredTop sz="93563" autoAdjust="0"/>
  </p:normalViewPr>
  <p:slideViewPr>
    <p:cSldViewPr snapToGrid="0" snapToObjects="1">
      <p:cViewPr varScale="1">
        <p:scale>
          <a:sx n="108" d="100"/>
          <a:sy n="108" d="100"/>
        </p:scale>
        <p:origin x="-2094" y="-90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792" y="-96"/>
      </p:cViewPr>
      <p:guideLst>
        <p:guide orient="horz" pos="3024"/>
        <p:guide pos="230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http://docs.oracle.com/javase/tutorial/java/generics/genTypeInference.html#type-inference-instantiation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collections/interfaces/order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dirty="0" smtClean="0"/>
              <a:t>תרגול 8 – מבני נתונים גנריים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מפורש </a:t>
            </a:r>
            <a:r>
              <a:rPr lang="he-IL" sz="2800" b="0" kern="0" dirty="0" err="1" smtClean="0">
                <a:latin typeface="+mn-lt"/>
                <a:cs typeface="+mn-cs"/>
              </a:rPr>
              <a:t>באיטרטור</a:t>
            </a:r>
            <a:r>
              <a:rPr lang="he-IL" sz="2800" b="0" kern="0" dirty="0" smtClean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ב </a:t>
            </a:r>
            <a:r>
              <a:rPr lang="en-US" sz="2800" b="0" kern="0" dirty="0" err="1" smtClean="0">
                <a:latin typeface="+mn-lt"/>
                <a:cs typeface="+mn-cs"/>
              </a:rPr>
              <a:t>foreach</a:t>
            </a:r>
            <a:r>
              <a:rPr lang="he-IL" sz="2800" b="0" kern="0" dirty="0" smtClean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487863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 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foreach</a:t>
            </a:r>
            <a:r>
              <a:rPr lang="he-IL" sz="2400" b="0" kern="0" dirty="0" smtClean="0">
                <a:latin typeface="+mn-lt"/>
                <a:cs typeface="+mn-cs"/>
              </a:rPr>
              <a:t> יכול לגרום לשגיאה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iterator</a:t>
            </a:r>
            <a:r>
              <a:rPr lang="he-IL" sz="2400" b="0" kern="0" dirty="0" smtClean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 smtClean="0"/>
              <a:t>מה לא בסדר בקוד הבא?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האיבר הראשון ב </a:t>
            </a:r>
            <a:r>
              <a:rPr lang="en-US" dirty="0" err="1" smtClean="0"/>
              <a:t>lst</a:t>
            </a:r>
            <a:r>
              <a:rPr lang="he-IL" dirty="0" smtClean="0"/>
              <a:t> הוא שלילי, הפונקציה תסתיים אחרי </a:t>
            </a:r>
            <a:r>
              <a:rPr lang="he-IL" dirty="0" err="1" smtClean="0"/>
              <a:t>איטרציה</a:t>
            </a:r>
            <a:r>
              <a:rPr lang="he-IL" dirty="0" smtClean="0"/>
              <a:t> אחת ותחזיר את האיבר הנכון.</a:t>
            </a:r>
          </a:p>
          <a:p>
            <a:r>
              <a:rPr lang="he-IL" dirty="0" smtClean="0"/>
              <a:t>אחרת – לולאה אינסופית.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Incorrect usage of </a:t>
            </a:r>
            <a:r>
              <a:rPr lang="en-US" b="1" dirty="0" err="1" smtClean="0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(item &gt; 0){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he-IL" sz="1400" b="0" kern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 smtClean="0"/>
                <a:t>בכל </a:t>
              </a:r>
              <a:r>
                <a:rPr lang="he-IL" sz="1600" b="0" dirty="0" err="1" smtClean="0"/>
                <a:t>איטרציה</a:t>
              </a:r>
              <a:r>
                <a:rPr lang="he-IL" sz="1600" b="0" dirty="0" smtClean="0"/>
                <a:t> נקבל </a:t>
              </a:r>
              <a:r>
                <a:rPr lang="he-IL" sz="1600" b="0" dirty="0" err="1" smtClean="0"/>
                <a:t>איטרטור</a:t>
              </a:r>
              <a:r>
                <a:rPr lang="he-IL" sz="1600" b="0" dirty="0" smtClean="0"/>
                <a:t> שמתחיל מתחילת הרשימה, כך שלמעשה אנחנו בודקים את אותו האיבר בכל </a:t>
              </a:r>
              <a:r>
                <a:rPr lang="he-IL" sz="1600" b="0" dirty="0" err="1" smtClean="0"/>
                <a:t>איטרציה</a:t>
              </a:r>
              <a:endParaRPr lang="he-IL" sz="1600" b="0" dirty="0" smtClean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cs typeface="Times New Roman" pitchFamily="18" charset="0"/>
              </a:rPr>
              <a:t>General Purpose Implementations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 smtClean="0"/>
              <a:t>Class Name Convention:  &lt;Data structure&gt; &lt;Interface&gt;</a:t>
            </a:r>
            <a:r>
              <a:rPr lang="en-US" dirty="0" smtClean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/>
                <a:gridCol w="1335024"/>
                <a:gridCol w="1362456"/>
                <a:gridCol w="1133856"/>
                <a:gridCol w="960120"/>
                <a:gridCol w="1442466"/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cs typeface="Times New Roman" pitchFamily="18" charset="0"/>
              </a:rPr>
              <a:t>Adding Implementations to the Picture</a:t>
            </a:r>
            <a:endParaRPr lang="en-US" sz="3600" dirty="0" smtClean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Collection&lt;E&gt;</a:t>
            </a:r>
            <a:r>
              <a:rPr lang="he-IL" sz="2000" b="0" dirty="0" smtClean="0">
                <a:latin typeface="+mn-lt"/>
                <a:cs typeface="+mn-cs"/>
              </a:rPr>
              <a:t>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http://docs.oracle.com/javase/7/docs/api/java/util/Collection.html</a:t>
            </a:r>
            <a:endParaRPr lang="he-IL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/>
                <a:gridCol w="42646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remove</a:t>
                      </a:r>
                      <a:r>
                        <a:rPr lang="en-US" sz="1300" baseline="0" dirty="0" smtClean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Map&lt;K,V&gt;</a:t>
            </a:r>
            <a:r>
              <a:rPr lang="he-IL" sz="2000" b="0" dirty="0" smtClean="0">
                <a:latin typeface="+mn-lt"/>
                <a:cs typeface="+mn-cs"/>
              </a:rPr>
              <a:t> 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http://docs.oracle.com/javase/7/docs/api/java/util/Map.html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/>
                <a:gridCol w="4163308"/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 smtClean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 smtClean="0"/>
              <a:t>ל </a:t>
            </a:r>
            <a:r>
              <a:rPr lang="en-US" b="0" dirty="0" smtClean="0"/>
              <a:t>remove</a:t>
            </a:r>
            <a:r>
              <a:rPr lang="he-IL" b="0" dirty="0" smtClean="0"/>
              <a:t> את האינדקס של האובייקט שאנו רוצים למחוק, או המצביע אליו.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/>
              <a:t>שימוש במתודה </a:t>
            </a:r>
            <a:r>
              <a:rPr lang="en-US" b="0" dirty="0" err="1" smtClean="0"/>
              <a:t>toString</a:t>
            </a:r>
            <a:r>
              <a:rPr lang="he-IL" b="0" dirty="0" smtClean="0"/>
              <a:t> של </a:t>
            </a:r>
            <a:r>
              <a:rPr lang="en-US" b="0" dirty="0" err="1" smtClean="0"/>
              <a:t>ArrayList</a:t>
            </a:r>
            <a:r>
              <a:rPr lang="he-IL" b="0" dirty="0" smtClean="0"/>
              <a:t>. סדר האיברים הוא לפי סדר הכנסתם לרשימה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 smtClean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 smtClean="0"/>
              <a:t> שני איברים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 smtClean="0"/>
              <a:t>שניהם הם </a:t>
            </a:r>
            <a:r>
              <a:rPr lang="en-US" sz="1600" b="0" dirty="0" smtClean="0"/>
              <a:t>null</a:t>
            </a:r>
            <a:endParaRPr lang="he-IL" sz="1600" b="0" dirty="0" smtClean="0"/>
          </a:p>
          <a:p>
            <a:pPr marL="800100" lvl="1" indent="-342900" algn="r" rtl="1">
              <a:buAutoNum type="arabicPeriod"/>
            </a:pPr>
            <a:r>
              <a:rPr lang="en-US" sz="1600" b="0" dirty="0" err="1" smtClean="0"/>
              <a:t>x.equals</a:t>
            </a:r>
            <a:r>
              <a:rPr lang="en-US" sz="1600" b="0" dirty="0" smtClean="0"/>
              <a:t>(y) == true</a:t>
            </a:r>
            <a:r>
              <a:rPr lang="he-IL" sz="1600" b="0" dirty="0" smtClean="0"/>
              <a:t> (בפרט מתקיים כאשר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מצביעים לאותו האובייקט).</a:t>
            </a:r>
            <a:endParaRPr lang="en-US" sz="1600" b="0" dirty="0" smtClean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remove()</a:t>
            </a:r>
            <a:r>
              <a:rPr lang="he-IL" b="0" dirty="0" smtClean="0"/>
              <a:t> יכול לקבל רק אובייקט, כיוון שאין משמעות לאינדקס באוסף שלא שומר על סדר</a:t>
            </a:r>
            <a:endParaRPr lang="en-US" sz="1600" b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 smtClean="0"/>
                <a:t>השתמשו ב </a:t>
              </a:r>
            </a:p>
            <a:p>
              <a:pPr algn="ctr" rtl="1"/>
              <a:r>
                <a:rPr lang="he-IL" b="0" dirty="0" smtClean="0"/>
                <a:t>ב </a:t>
              </a:r>
              <a:r>
                <a:rPr lang="en-US" b="0" dirty="0" err="1" smtClean="0"/>
                <a:t>TreeSet</a:t>
              </a:r>
              <a:r>
                <a:rPr lang="he-IL" b="0" dirty="0" smtClean="0"/>
                <a:t> או ב </a:t>
              </a:r>
              <a:r>
                <a:rPr lang="en-US" b="0" dirty="0" err="1" smtClean="0"/>
                <a:t>LinkedHashSet</a:t>
              </a:r>
              <a:endParaRPr lang="he-IL" b="0" dirty="0" smtClean="0"/>
            </a:p>
            <a:p>
              <a:pPr algn="ctr" rtl="1"/>
              <a:r>
                <a:rPr lang="he-IL" b="0" dirty="0" smtClean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 smtClean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 smtClean="0"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latin typeface="Consolas"/>
                <a:ea typeface="Calibri"/>
              </a:rPr>
              <a:t>.println</a:t>
            </a:r>
            <a:r>
              <a:rPr lang="en-US" sz="2000" dirty="0" smtClean="0">
                <a:latin typeface="Consolas"/>
                <a:ea typeface="Calibri"/>
              </a:rPr>
              <a:t>(map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 smtClean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/>
              <a:t>Collection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group of elements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u="sng" dirty="0" smtClean="0"/>
              <a:t>Interface Based Design</a:t>
            </a:r>
            <a:r>
              <a:rPr lang="en-US" sz="3200" dirty="0" smtClean="0"/>
              <a:t>: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 smtClean="0"/>
              <a:t>Three views of a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 smtClean="0"/>
              <a:t> as a collection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</a:t>
            </a:r>
            <a:r>
              <a:rPr lang="en-US" sz="2000" b="0" dirty="0" smtClean="0"/>
              <a:t>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/>
                <a:ea typeface="Calibri"/>
              </a:rPr>
              <a:t> 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the Keys of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 smtClean="0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/>
              <a:t>Iterating Over the Key-Value Pairs of a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25836"/>
                <a:gd name="adj2" fmla="val 65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מחזיר אובייקט מטיפוס</a:t>
              </a:r>
            </a:p>
            <a:p>
              <a:pPr algn="ctr"/>
              <a:r>
                <a:rPr lang="en-US" sz="1600" b="0" dirty="0" smtClean="0"/>
                <a:t> Set&lt;</a:t>
              </a:r>
              <a:r>
                <a:rPr lang="en-US" sz="1600" b="0" dirty="0" err="1" smtClean="0"/>
                <a:t>Map.Entry</a:t>
              </a:r>
              <a:r>
                <a:rPr lang="en-US" sz="1600" b="0" dirty="0" smtClean="0"/>
                <a:t>&lt;K,V&gt;&gt;</a:t>
              </a:r>
              <a:endParaRPr lang="he-IL" sz="1600" b="0" dirty="0" smtClean="0"/>
            </a:p>
            <a:p>
              <a:pPr algn="ctr"/>
              <a:r>
                <a:rPr lang="he-IL" sz="1600" b="0" dirty="0" smtClean="0"/>
                <a:t>המכיל את כל המיפויים במילון.</a:t>
              </a:r>
              <a:endParaRPr lang="he-IL" sz="1600" b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 smtClean="0"/>
              <a:t>Defined in the </a:t>
            </a:r>
            <a:r>
              <a:rPr lang="en-US" sz="3200" dirty="0" smtClean="0">
                <a:hlinkClick r:id="rId3"/>
              </a:rPr>
              <a:t>Collections</a:t>
            </a:r>
            <a:r>
              <a:rPr lang="en-US" sz="3200" dirty="0" smtClean="0"/>
              <a:t> class</a:t>
            </a:r>
          </a:p>
          <a:p>
            <a:pPr algn="l" rtl="0" eaLnBrk="1" hangingPunct="1"/>
            <a:r>
              <a:rPr lang="en-US" sz="3200" dirty="0" smtClean="0"/>
              <a:t>Main algorithms:</a:t>
            </a:r>
          </a:p>
          <a:p>
            <a:pPr lvl="1" algn="l" rtl="0" eaLnBrk="1" hangingPunct="1"/>
            <a:r>
              <a:rPr lang="en-US" sz="3000" dirty="0" smtClean="0"/>
              <a:t>sort </a:t>
            </a:r>
          </a:p>
          <a:p>
            <a:pPr lvl="1" algn="l" rtl="0" eaLnBrk="1" hangingPunct="1"/>
            <a:r>
              <a:rPr lang="en-US" sz="3000" dirty="0" err="1" smtClean="0"/>
              <a:t>binarySearch</a:t>
            </a:r>
            <a:endParaRPr lang="en-US" sz="3000" dirty="0" smtClean="0"/>
          </a:p>
          <a:p>
            <a:pPr lvl="1" algn="l" rtl="0" eaLnBrk="1" hangingPunct="1"/>
            <a:r>
              <a:rPr lang="en-US" sz="3000" dirty="0" smtClean="0"/>
              <a:t>reverse</a:t>
            </a:r>
          </a:p>
          <a:p>
            <a:pPr lvl="1" algn="l" rtl="0" eaLnBrk="1" hangingPunct="1"/>
            <a:r>
              <a:rPr lang="en-US" sz="3000" dirty="0" smtClean="0"/>
              <a:t>shuffle</a:t>
            </a:r>
          </a:p>
          <a:p>
            <a:pPr lvl="1" algn="l" rtl="0" eaLnBrk="1" hangingPunct="1"/>
            <a:r>
              <a:rPr lang="en-US" sz="3000" dirty="0" smtClean="0"/>
              <a:t>min</a:t>
            </a:r>
          </a:p>
          <a:p>
            <a:pPr lvl="1" algn="l" rtl="0" eaLnBrk="1" hangingPunct="1"/>
            <a:r>
              <a:rPr lang="en-US" sz="3000" dirty="0" smtClean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 smtClean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 smtClean="0"/>
              <a:t>’s</a:t>
            </a:r>
            <a:r>
              <a:rPr lang="en-US" dirty="0" smtClean="0"/>
              <a:t> elements implement </a:t>
            </a:r>
            <a:r>
              <a:rPr lang="en-US" b="1" dirty="0" smtClean="0"/>
              <a:t>Comparable&lt;T&gt;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implement </a:t>
            </a:r>
            <a:r>
              <a:rPr lang="en-US" b="1" dirty="0" smtClean="0"/>
              <a:t>Comparator&lt;T&gt;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The comparator interface enables us to sort a list of the same object by different </a:t>
            </a:r>
            <a:r>
              <a:rPr lang="en-US" dirty="0" err="1" smtClean="0"/>
              <a:t>critiria</a:t>
            </a:r>
            <a:r>
              <a:rPr lang="en-US" dirty="0" smtClean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 smtClean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Write the class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 smtClean="0"/>
              <a:t> that represents a point in the plane</a:t>
            </a:r>
          </a:p>
          <a:p>
            <a:pPr algn="l" rtl="0"/>
            <a:r>
              <a:rPr lang="en-US" dirty="0" smtClean="0"/>
              <a:t>How to sort List&lt;Point&gt;?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700" dirty="0" smtClean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Make Point implement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 smtClean="0">
                <a:latin typeface="Calibri"/>
                <a:ea typeface="Calibri"/>
              </a:rPr>
              <a:t>, and use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Write a class that implements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 smtClean="0">
                <a:latin typeface="Calibri"/>
                <a:ea typeface="Calibri"/>
              </a:rPr>
              <a:t>, and pass it as an argument to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 smtClean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 smtClean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 smtClean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 smtClean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 smtClean="0">
                <a:latin typeface="Calibri"/>
                <a:ea typeface="Calibri"/>
              </a:rPr>
              <a:t>Recommended Tutorial: </a:t>
            </a:r>
            <a:r>
              <a:rPr lang="en-US" sz="2200" dirty="0" smtClean="0">
                <a:latin typeface="Calibri"/>
                <a:ea typeface="Calibri"/>
                <a:hlinkClick r:id="rId3"/>
              </a:rPr>
              <a:t>http://docs.oracle.com/javase/tutorial/collections/interfaces/order.html</a:t>
            </a:r>
            <a:endParaRPr lang="en-US" sz="2700" dirty="0" smtClean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latin typeface="Consolas"/>
                <a:ea typeface="Calibri"/>
              </a:rPr>
              <a:t> 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latin typeface="Consolas"/>
                <a:ea typeface="Calibri"/>
              </a:rPr>
              <a:t>...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Java 7 API Specification of the Collections Framework:</a:t>
            </a:r>
            <a:br>
              <a:rPr lang="en-US" sz="3200" dirty="0" smtClean="0"/>
            </a:br>
            <a:r>
              <a:rPr lang="en-US" sz="2500" dirty="0" smtClean="0">
                <a:hlinkClick r:id="rId3"/>
              </a:rPr>
              <a:t>https://docs.oracle.com/javase/7/docs/technotes/guides/collections/reference.html</a:t>
            </a:r>
            <a:endParaRPr lang="en-US" sz="25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dirty="0" smtClean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500" dirty="0" smtClean="0">
                <a:hlinkClick r:id="rId4"/>
              </a:rPr>
              <a:t>http://docs.oracle.com/javase/tutorial/collections/</a:t>
            </a:r>
            <a:endParaRPr lang="en-US" sz="25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</a:rPr>
              <a:t>Output:</a:t>
            </a:r>
            <a:r>
              <a:rPr lang="he-IL" sz="3100" dirty="0" smtClean="0">
                <a:latin typeface="Calibri"/>
              </a:rPr>
              <a:t>   </a:t>
            </a:r>
            <a:r>
              <a:rPr lang="en-US" sz="3100" dirty="0" smtClean="0"/>
              <a:t>[(0,6), (1,3)]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Implementing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//also possible: return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ea typeface="Calibri"/>
              </a:rPr>
              <a:t>this.x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-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ea typeface="Calibri"/>
              </a:rPr>
              <a:t>other.x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;</a:t>
            </a:r>
            <a:endParaRPr lang="he-IL" sz="1600" dirty="0" smtClean="0">
              <a:solidFill>
                <a:srgbClr val="008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 smtClean="0">
                <a:latin typeface="Calibri"/>
              </a:rPr>
              <a:t>The output: </a:t>
            </a:r>
            <a:r>
              <a:rPr lang="en-US" sz="3100" dirty="0" smtClean="0"/>
              <a:t>[(1,3), (0,6)]</a:t>
            </a:r>
            <a:endParaRPr lang="he-IL" sz="3100" dirty="0" smtClean="0"/>
          </a:p>
          <a:p>
            <a:pPr algn="l" rtl="0"/>
            <a:r>
              <a:rPr lang="en-US" sz="3100" dirty="0" smtClean="0">
                <a:latin typeface="Calibri"/>
              </a:rPr>
              <a:t>Useful for sorting existing classes (e.g., String)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(p1.getY(), p2.getY());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//also possible: return p1.getY() – p2.get(X);</a:t>
            </a:r>
            <a:endParaRPr lang="en-US" sz="1400" dirty="0" smtClean="0">
              <a:solidFill>
                <a:srgbClr val="008000"/>
              </a:solidFill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/>
              <a:t> invokes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 smtClean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 smtClean="0"/>
              <a:t>Not the same as: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 smtClean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 smtClean="0"/>
              <a:t>No need to specify the generic type in a “new” statement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 smtClean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כאשר </a:t>
            </a:r>
            <a:r>
              <a:rPr lang="en-US" b="0" dirty="0" smtClean="0"/>
              <a:t>remove</a:t>
            </a:r>
            <a:r>
              <a:rPr lang="he-IL" b="0" dirty="0" smtClean="0"/>
              <a:t> לא מקבלת ארגומנטים, האיבר שמוסר מהרשימה הוא האיבר הראשון שנכנס (הראשון בתור)</a:t>
            </a:r>
            <a:endParaRPr lang="en-US" sz="1600" b="0" dirty="0" smtClean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האיברים מסודרים לפי סדר ההכנסה</a:t>
            </a:r>
            <a:endParaRPr lang="en-US" sz="1600" b="0" dirty="0" smtClean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 smtClean="0"/>
              <a:t>SortedSet</a:t>
            </a:r>
            <a:r>
              <a:rPr lang="en-US" sz="2000" b="0" dirty="0" smtClean="0"/>
              <a:t>&lt;E</a:t>
            </a:r>
            <a:r>
              <a:rPr lang="en-US" sz="2000" b="0" dirty="0"/>
              <a:t>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 smtClean="0"/>
              <a:t> extends </a:t>
            </a:r>
            <a:r>
              <a:rPr lang="en-US" sz="4000" b="1" dirty="0" err="1" smtClean="0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המנשק </a:t>
            </a:r>
            <a:r>
              <a:rPr lang="en-US" b="1" dirty="0" err="1" smtClean="0"/>
              <a:t>Iterator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מספק דרך לגשת לאיברים של אוסף (</a:t>
            </a:r>
            <a:r>
              <a:rPr lang="en-US" dirty="0" smtClean="0"/>
              <a:t>collection</a:t>
            </a:r>
            <a:r>
              <a:rPr lang="he-IL" dirty="0" smtClean="0"/>
              <a:t>) מבלי לחשוף את המימוש שלו.</a:t>
            </a:r>
          </a:p>
          <a:p>
            <a:r>
              <a:rPr lang="he-IL" dirty="0" smtClean="0"/>
              <a:t>שירותים: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  <a:endParaRPr lang="he-IL" dirty="0" smtClean="0"/>
          </a:p>
          <a:p>
            <a:pPr lvl="2"/>
            <a:r>
              <a:rPr lang="he-IL" dirty="0" smtClean="0"/>
              <a:t> מחזיר </a:t>
            </a:r>
            <a:r>
              <a:rPr lang="en-US" dirty="0" smtClean="0"/>
              <a:t>true</a:t>
            </a:r>
            <a:r>
              <a:rPr lang="he-IL" dirty="0" smtClean="0"/>
              <a:t> אם יש עוד איברים שלא עברנו עליהם באוסף, </a:t>
            </a:r>
            <a:r>
              <a:rPr lang="en-US" dirty="0" smtClean="0"/>
              <a:t>false</a:t>
            </a:r>
            <a:r>
              <a:rPr lang="he-IL" dirty="0" smtClean="0"/>
              <a:t> אחרת.</a:t>
            </a:r>
          </a:p>
          <a:p>
            <a:pPr lvl="1"/>
            <a:r>
              <a:rPr lang="en-US" dirty="0" smtClean="0"/>
              <a:t>next()</a:t>
            </a:r>
          </a:p>
          <a:p>
            <a:pPr lvl="2"/>
            <a:r>
              <a:rPr lang="he-IL" dirty="0" smtClean="0"/>
              <a:t>מחזיר את האיבר הבא באוסף</a:t>
            </a:r>
          </a:p>
          <a:p>
            <a:pPr lvl="2"/>
            <a:r>
              <a:rPr lang="he-IL" dirty="0" smtClean="0"/>
              <a:t>גם שאילתא וגם פעולה, זאת כיוון ש </a:t>
            </a:r>
            <a:r>
              <a:rPr lang="en-US" dirty="0" smtClean="0"/>
              <a:t>next</a:t>
            </a:r>
            <a:r>
              <a:rPr lang="he-IL" dirty="0" smtClean="0"/>
              <a:t> זו מקדם את </a:t>
            </a:r>
            <a:r>
              <a:rPr lang="he-IL" dirty="0" err="1" smtClean="0"/>
              <a:t>האיטרטור</a:t>
            </a:r>
            <a:r>
              <a:rPr lang="he-IL" dirty="0" smtClean="0"/>
              <a:t>.</a:t>
            </a:r>
          </a:p>
          <a:p>
            <a:pPr lvl="1"/>
            <a:r>
              <a:rPr lang="en-US" dirty="0" smtClean="0"/>
              <a:t>remove()</a:t>
            </a:r>
          </a:p>
          <a:p>
            <a:pPr lvl="2"/>
            <a:r>
              <a:rPr lang="he-IL" dirty="0" smtClean="0"/>
              <a:t>מוחק את האיבר האחרון שהוחזר על ידי </a:t>
            </a:r>
            <a:r>
              <a:rPr lang="he-IL" dirty="0" err="1" smtClean="0"/>
              <a:t>האיטרטור</a:t>
            </a:r>
            <a:r>
              <a:rPr lang="he-IL" dirty="0" smtClean="0"/>
              <a:t>. </a:t>
            </a:r>
          </a:p>
          <a:p>
            <a:pPr lvl="2"/>
            <a:r>
              <a:rPr lang="he-IL" dirty="0" smtClean="0"/>
              <a:t>מתודה </a:t>
            </a:r>
            <a:r>
              <a:rPr lang="he-IL" dirty="0" err="1" smtClean="0"/>
              <a:t>אופציונלית</a:t>
            </a:r>
            <a:r>
              <a:rPr lang="he-IL" dirty="0" smtClean="0"/>
              <a:t>. אם לא ממומשת תיזרק שגיאת זמן ריצה מסוג </a:t>
            </a:r>
            <a:r>
              <a:rPr lang="en-US" dirty="0" err="1" smtClean="0"/>
              <a:t>UnsupportedOperationException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18453</TotalTime>
  <Words>1770</Words>
  <Application>Microsoft Office PowerPoint</Application>
  <PresentationFormat>On-screen Show (4:3)</PresentationFormat>
  <Paragraphs>637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lenadank</cp:lastModifiedBy>
  <cp:revision>1845</cp:revision>
  <cp:lastPrinted>1601-01-01T00:00:00Z</cp:lastPrinted>
  <dcterms:created xsi:type="dcterms:W3CDTF">1601-01-01T00:00:00Z</dcterms:created>
  <dcterms:modified xsi:type="dcterms:W3CDTF">2016-01-24T14:47:34Z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