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25"/>
  </p:notesMasterIdLst>
  <p:handoutMasterIdLst>
    <p:handoutMasterId r:id="rId26"/>
  </p:handoutMasterIdLst>
  <p:sldIdLst>
    <p:sldId id="348" r:id="rId2"/>
    <p:sldId id="429" r:id="rId3"/>
    <p:sldId id="430" r:id="rId4"/>
    <p:sldId id="431" r:id="rId5"/>
    <p:sldId id="432" r:id="rId6"/>
    <p:sldId id="433" r:id="rId7"/>
    <p:sldId id="435" r:id="rId8"/>
    <p:sldId id="436" r:id="rId9"/>
    <p:sldId id="437" r:id="rId10"/>
    <p:sldId id="439" r:id="rId11"/>
    <p:sldId id="440" r:id="rId12"/>
    <p:sldId id="441" r:id="rId13"/>
    <p:sldId id="403" r:id="rId14"/>
    <p:sldId id="404" r:id="rId15"/>
    <p:sldId id="405" r:id="rId16"/>
    <p:sldId id="427" r:id="rId17"/>
    <p:sldId id="406" r:id="rId18"/>
    <p:sldId id="407" r:id="rId19"/>
    <p:sldId id="408" r:id="rId20"/>
    <p:sldId id="409" r:id="rId21"/>
    <p:sldId id="410" r:id="rId22"/>
    <p:sldId id="428" r:id="rId23"/>
    <p:sldId id="401" r:id="rId24"/>
  </p:sldIdLst>
  <p:sldSz cx="9144000" cy="6858000" type="screen4x3"/>
  <p:notesSz cx="6794500" cy="9906000"/>
  <p:defaultTextStyle>
    <a:defPPr>
      <a:defRPr lang="en-US"/>
    </a:defPPr>
    <a:lvl1pPr algn="r" rtl="1" fontAlgn="base">
      <a:spcBef>
        <a:spcPct val="0"/>
      </a:spcBef>
      <a:spcAft>
        <a:spcPct val="0"/>
      </a:spcAft>
      <a:defRPr b="1" kern="1200">
        <a:solidFill>
          <a:schemeClr val="tx1"/>
        </a:solidFill>
        <a:latin typeface="Arial" charset="0"/>
        <a:ea typeface="+mn-ea"/>
        <a:cs typeface="Arial" charset="0"/>
      </a:defRPr>
    </a:lvl1pPr>
    <a:lvl2pPr marL="457200" algn="r" rtl="1" fontAlgn="base">
      <a:spcBef>
        <a:spcPct val="0"/>
      </a:spcBef>
      <a:spcAft>
        <a:spcPct val="0"/>
      </a:spcAft>
      <a:defRPr b="1" kern="1200">
        <a:solidFill>
          <a:schemeClr val="tx1"/>
        </a:solidFill>
        <a:latin typeface="Arial" charset="0"/>
        <a:ea typeface="+mn-ea"/>
        <a:cs typeface="Arial" charset="0"/>
      </a:defRPr>
    </a:lvl2pPr>
    <a:lvl3pPr marL="914400" algn="r" rtl="1" fontAlgn="base">
      <a:spcBef>
        <a:spcPct val="0"/>
      </a:spcBef>
      <a:spcAft>
        <a:spcPct val="0"/>
      </a:spcAft>
      <a:defRPr b="1" kern="1200">
        <a:solidFill>
          <a:schemeClr val="tx1"/>
        </a:solidFill>
        <a:latin typeface="Arial" charset="0"/>
        <a:ea typeface="+mn-ea"/>
        <a:cs typeface="Arial" charset="0"/>
      </a:defRPr>
    </a:lvl3pPr>
    <a:lvl4pPr marL="1371600" algn="r" rtl="1" fontAlgn="base">
      <a:spcBef>
        <a:spcPct val="0"/>
      </a:spcBef>
      <a:spcAft>
        <a:spcPct val="0"/>
      </a:spcAft>
      <a:defRPr b="1" kern="1200">
        <a:solidFill>
          <a:schemeClr val="tx1"/>
        </a:solidFill>
        <a:latin typeface="Arial" charset="0"/>
        <a:ea typeface="+mn-ea"/>
        <a:cs typeface="Arial" charset="0"/>
      </a:defRPr>
    </a:lvl4pPr>
    <a:lvl5pPr marL="1828800" algn="r" rtl="1" fontAlgn="base">
      <a:spcBef>
        <a:spcPct val="0"/>
      </a:spcBef>
      <a:spcAft>
        <a:spcPct val="0"/>
      </a:spcAft>
      <a:defRPr b="1" kern="1200">
        <a:solidFill>
          <a:schemeClr val="tx1"/>
        </a:solidFill>
        <a:latin typeface="Arial" charset="0"/>
        <a:ea typeface="+mn-ea"/>
        <a:cs typeface="Arial" charset="0"/>
      </a:defRPr>
    </a:lvl5pPr>
    <a:lvl6pPr marL="2286000" algn="r" defTabSz="914400" rtl="1" eaLnBrk="1" latinLnBrk="0" hangingPunct="1">
      <a:defRPr b="1" kern="1200">
        <a:solidFill>
          <a:schemeClr val="tx1"/>
        </a:solidFill>
        <a:latin typeface="Arial" charset="0"/>
        <a:ea typeface="+mn-ea"/>
        <a:cs typeface="Arial" charset="0"/>
      </a:defRPr>
    </a:lvl6pPr>
    <a:lvl7pPr marL="2743200" algn="r" defTabSz="914400" rtl="1" eaLnBrk="1" latinLnBrk="0" hangingPunct="1">
      <a:defRPr b="1" kern="1200">
        <a:solidFill>
          <a:schemeClr val="tx1"/>
        </a:solidFill>
        <a:latin typeface="Arial" charset="0"/>
        <a:ea typeface="+mn-ea"/>
        <a:cs typeface="Arial" charset="0"/>
      </a:defRPr>
    </a:lvl7pPr>
    <a:lvl8pPr marL="3200400" algn="r" defTabSz="914400" rtl="1" eaLnBrk="1" latinLnBrk="0" hangingPunct="1">
      <a:defRPr b="1" kern="1200">
        <a:solidFill>
          <a:schemeClr val="tx1"/>
        </a:solidFill>
        <a:latin typeface="Arial" charset="0"/>
        <a:ea typeface="+mn-ea"/>
        <a:cs typeface="Arial" charset="0"/>
      </a:defRPr>
    </a:lvl8pPr>
    <a:lvl9pPr marL="3657600" algn="r" defTabSz="914400" rtl="1" eaLnBrk="1" latinLnBrk="0" hangingPunct="1">
      <a:defRPr b="1"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66CC"/>
    <a:srgbClr val="CCECFF"/>
    <a:srgbClr val="FFCC66"/>
    <a:srgbClr val="FFCC00"/>
    <a:srgbClr val="FF9933"/>
    <a:srgbClr val="FFDAB5"/>
    <a:srgbClr val="7F005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4" autoAdjust="0"/>
    <p:restoredTop sz="90460" autoAdjust="0"/>
  </p:normalViewPr>
  <p:slideViewPr>
    <p:cSldViewPr snapToGrid="0" snapToObjects="1">
      <p:cViewPr varScale="1">
        <p:scale>
          <a:sx n="66" d="100"/>
          <a:sy n="66" d="100"/>
        </p:scale>
        <p:origin x="-16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notesViewPr>
    <p:cSldViewPr snapToGrid="0" snapToObjects="1">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34821418-9BA2-467F-ADEF-5E352C458BB2}" type="slidenum">
              <a:rPr lang="he-IL"/>
              <a:pPr>
                <a:defRPr/>
              </a:pPr>
              <a:t>‹#›</a:t>
            </a:fld>
            <a:endParaRPr lang="en-US"/>
          </a:p>
        </p:txBody>
      </p:sp>
    </p:spTree>
    <p:extLst>
      <p:ext uri="{BB962C8B-B14F-4D97-AF65-F5344CB8AC3E}">
        <p14:creationId xmlns="" xmlns:p14="http://schemas.microsoft.com/office/powerpoint/2010/main" val="168852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1" name="Rectangle 2051"/>
          <p:cNvSpPr>
            <a:spLocks noGrp="1" noChangeArrowheads="1"/>
          </p:cNvSpPr>
          <p:nvPr>
            <p:ph type="dt"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14340" name="Rectangle 2052"/>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7174" name="Rectangle 2054"/>
          <p:cNvSpPr>
            <a:spLocks noGrp="1" noChangeArrowheads="1"/>
          </p:cNvSpPr>
          <p:nvPr>
            <p:ph type="ftr" sz="quarter" idx="4"/>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5" name="Rectangle 2055"/>
          <p:cNvSpPr>
            <a:spLocks noGrp="1" noChangeArrowheads="1"/>
          </p:cNvSpPr>
          <p:nvPr>
            <p:ph type="sldNum" sz="quarter" idx="5"/>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C389542B-A589-4D7D-9E57-A16AAB84789A}" type="slidenum">
              <a:rPr lang="he-IL"/>
              <a:pPr>
                <a:defRPr/>
              </a:pPr>
              <a:t>‹#›</a:t>
            </a:fld>
            <a:endParaRPr lang="en-US"/>
          </a:p>
        </p:txBody>
      </p:sp>
    </p:spTree>
    <p:extLst>
      <p:ext uri="{BB962C8B-B14F-4D97-AF65-F5344CB8AC3E}">
        <p14:creationId xmlns="" xmlns:p14="http://schemas.microsoft.com/office/powerpoint/2010/main" val="26612063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he-IL" dirty="0" smtClean="0">
              <a:cs typeface="Arial" pitchFamily="34" charset="0"/>
            </a:endParaRPr>
          </a:p>
        </p:txBody>
      </p:sp>
      <p:sp>
        <p:nvSpPr>
          <p:cNvPr id="54276" name="Slide Number Placeholder 3"/>
          <p:cNvSpPr>
            <a:spLocks noGrp="1"/>
          </p:cNvSpPr>
          <p:nvPr>
            <p:ph type="sldNum" sz="quarter" idx="5"/>
          </p:nvPr>
        </p:nvSpPr>
        <p:spPr>
          <a:noFill/>
        </p:spPr>
        <p:txBody>
          <a:bodyPr/>
          <a:lstStyle/>
          <a:p>
            <a:fld id="{AEC80ED6-19BA-45F9-A3D7-638EDBF40014}" type="slidenum">
              <a:rPr lang="ar-SA" smtClean="0"/>
              <a:pPr/>
              <a:t>19</a:t>
            </a:fld>
            <a:endParaRPr lang="en-US" smtClean="0"/>
          </a:p>
        </p:txBody>
      </p:sp>
    </p:spTree>
    <p:extLst>
      <p:ext uri="{BB962C8B-B14F-4D97-AF65-F5344CB8AC3E}">
        <p14:creationId xmlns="" xmlns:p14="http://schemas.microsoft.com/office/powerpoint/2010/main" val="3246965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he-IL" dirty="0" smtClean="0">
              <a:cs typeface="Arial" pitchFamily="34" charset="0"/>
            </a:endParaRPr>
          </a:p>
        </p:txBody>
      </p:sp>
      <p:sp>
        <p:nvSpPr>
          <p:cNvPr id="55300" name="Slide Number Placeholder 3"/>
          <p:cNvSpPr>
            <a:spLocks noGrp="1"/>
          </p:cNvSpPr>
          <p:nvPr>
            <p:ph type="sldNum" sz="quarter" idx="5"/>
          </p:nvPr>
        </p:nvSpPr>
        <p:spPr>
          <a:noFill/>
        </p:spPr>
        <p:txBody>
          <a:bodyPr/>
          <a:lstStyle/>
          <a:p>
            <a:fld id="{B652B1F0-AA3C-4ECE-ADD8-3C5577D7D69E}" type="slidenum">
              <a:rPr lang="ar-SA" smtClean="0"/>
              <a:pPr/>
              <a:t>20</a:t>
            </a:fld>
            <a:endParaRPr lang="en-US" smtClean="0"/>
          </a:p>
        </p:txBody>
      </p:sp>
    </p:spTree>
    <p:extLst>
      <p:ext uri="{BB962C8B-B14F-4D97-AF65-F5344CB8AC3E}">
        <p14:creationId xmlns="" xmlns:p14="http://schemas.microsoft.com/office/powerpoint/2010/main" val="789655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endParaRPr lang="he-IL" smtClean="0"/>
          </a:p>
        </p:txBody>
      </p:sp>
      <p:sp>
        <p:nvSpPr>
          <p:cNvPr id="68611" name="Slide Number Placeholder 3"/>
          <p:cNvSpPr>
            <a:spLocks noGrp="1"/>
          </p:cNvSpPr>
          <p:nvPr>
            <p:ph type="sldNum" sz="quarter" idx="5"/>
          </p:nvPr>
        </p:nvSpPr>
        <p:spPr>
          <a:noFill/>
        </p:spPr>
        <p:txBody>
          <a:bodyPr/>
          <a:lstStyle/>
          <a:p>
            <a:fld id="{6D124A2B-1790-43E4-B29D-D0F20E487F29}" type="slidenum">
              <a:rPr lang="he-IL" smtClean="0"/>
              <a:pPr/>
              <a:t>23</a:t>
            </a:fld>
            <a:endParaRPr lang="en-US" smtClean="0"/>
          </a:p>
        </p:txBody>
      </p:sp>
    </p:spTree>
    <p:extLst>
      <p:ext uri="{BB962C8B-B14F-4D97-AF65-F5344CB8AC3E}">
        <p14:creationId xmlns="" xmlns:p14="http://schemas.microsoft.com/office/powerpoint/2010/main" val="2821819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Tree>
    <p:extLst>
      <p:ext uri="{BB962C8B-B14F-4D97-AF65-F5344CB8AC3E}">
        <p14:creationId xmlns="" xmlns:p14="http://schemas.microsoft.com/office/powerpoint/2010/main" val="2088185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pPr eaLnBrk="1" hangingPunct="1">
              <a:spcBef>
                <a:spcPct val="0"/>
              </a:spcBef>
            </a:pPr>
            <a:endParaRPr lang="he-IL" smtClean="0"/>
          </a:p>
        </p:txBody>
      </p:sp>
    </p:spTree>
    <p:extLst>
      <p:ext uri="{BB962C8B-B14F-4D97-AF65-F5344CB8AC3E}">
        <p14:creationId xmlns="" xmlns:p14="http://schemas.microsoft.com/office/powerpoint/2010/main" val="260531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he-IL" smtClean="0"/>
          </a:p>
        </p:txBody>
      </p:sp>
    </p:spTree>
    <p:extLst>
      <p:ext uri="{BB962C8B-B14F-4D97-AF65-F5344CB8AC3E}">
        <p14:creationId xmlns="" xmlns:p14="http://schemas.microsoft.com/office/powerpoint/2010/main" val="375373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ניתן</a:t>
            </a:r>
            <a:r>
              <a:rPr lang="he-IL" baseline="0" dirty="0" smtClean="0"/>
              <a:t> ליצור מופע של המחלקה הפנימית בתוך המחלקה עצמה</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13</a:t>
            </a:fld>
            <a:endParaRPr lang="en-US"/>
          </a:p>
        </p:txBody>
      </p:sp>
    </p:spTree>
    <p:extLst>
      <p:ext uri="{BB962C8B-B14F-4D97-AF65-F5344CB8AC3E}">
        <p14:creationId xmlns="" xmlns:p14="http://schemas.microsoft.com/office/powerpoint/2010/main" val="3057699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cs typeface="Arial" pitchFamily="34" charset="0"/>
              </a:rPr>
              <a:t>Static binding</a:t>
            </a:r>
            <a:endParaRPr lang="he-IL" dirty="0" smtClean="0">
              <a:cs typeface="Arial" pitchFamily="34" charset="0"/>
            </a:endParaRPr>
          </a:p>
        </p:txBody>
      </p:sp>
      <p:sp>
        <p:nvSpPr>
          <p:cNvPr id="52228" name="Slide Number Placeholder 3"/>
          <p:cNvSpPr>
            <a:spLocks noGrp="1"/>
          </p:cNvSpPr>
          <p:nvPr>
            <p:ph type="sldNum" sz="quarter" idx="5"/>
          </p:nvPr>
        </p:nvSpPr>
        <p:spPr>
          <a:noFill/>
        </p:spPr>
        <p:txBody>
          <a:bodyPr/>
          <a:lstStyle/>
          <a:p>
            <a:fld id="{3D5976F2-4503-4151-8859-8BC764EA4FB3}" type="slidenum">
              <a:rPr lang="ar-SA" smtClean="0"/>
              <a:pPr/>
              <a:t>14</a:t>
            </a:fld>
            <a:endParaRPr lang="en-US" smtClean="0"/>
          </a:p>
        </p:txBody>
      </p:sp>
    </p:spTree>
    <p:extLst>
      <p:ext uri="{BB962C8B-B14F-4D97-AF65-F5344CB8AC3E}">
        <p14:creationId xmlns="" xmlns:p14="http://schemas.microsoft.com/office/powerpoint/2010/main" val="4112502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sz="1200" b="0" i="0" kern="1200" dirty="0" smtClean="0">
                <a:solidFill>
                  <a:schemeClr val="tx1"/>
                </a:solidFill>
                <a:effectLst/>
                <a:latin typeface="Times New Roman" pitchFamily="18" charset="0"/>
                <a:ea typeface="+mn-ea"/>
                <a:cs typeface="Arial" charset="0"/>
              </a:rPr>
              <a:t>Compiler knows that all such methods cannot be overridden and will always be accessed by object of local class. Hence compiler doesn’t have any difficulty to determine object of class (local class for sure). That’s the reason binding for such methods is static.</a:t>
            </a:r>
            <a:endParaRPr lang="he-IL" dirty="0" smtClean="0">
              <a:cs typeface="Arial" pitchFamily="34" charset="0"/>
            </a:endParaRPr>
          </a:p>
        </p:txBody>
      </p:sp>
      <p:sp>
        <p:nvSpPr>
          <p:cNvPr id="53252" name="Slide Number Placeholder 3"/>
          <p:cNvSpPr>
            <a:spLocks noGrp="1"/>
          </p:cNvSpPr>
          <p:nvPr>
            <p:ph type="sldNum" sz="quarter" idx="5"/>
          </p:nvPr>
        </p:nvSpPr>
        <p:spPr>
          <a:noFill/>
        </p:spPr>
        <p:txBody>
          <a:bodyPr/>
          <a:lstStyle/>
          <a:p>
            <a:fld id="{41A2C087-E619-47DB-9316-E8C397B0C90E}" type="slidenum">
              <a:rPr lang="ar-SA" smtClean="0"/>
              <a:pPr/>
              <a:t>17</a:t>
            </a:fld>
            <a:endParaRPr lang="en-US" smtClean="0"/>
          </a:p>
        </p:txBody>
      </p:sp>
    </p:spTree>
    <p:extLst>
      <p:ext uri="{BB962C8B-B14F-4D97-AF65-F5344CB8AC3E}">
        <p14:creationId xmlns="" xmlns:p14="http://schemas.microsoft.com/office/powerpoint/2010/main" val="546947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he-IL" dirty="0" smtClean="0">
              <a:cs typeface="Arial" pitchFamily="34" charset="0"/>
            </a:endParaRPr>
          </a:p>
        </p:txBody>
      </p:sp>
      <p:sp>
        <p:nvSpPr>
          <p:cNvPr id="54276" name="Slide Number Placeholder 3"/>
          <p:cNvSpPr>
            <a:spLocks noGrp="1"/>
          </p:cNvSpPr>
          <p:nvPr>
            <p:ph type="sldNum" sz="quarter" idx="5"/>
          </p:nvPr>
        </p:nvSpPr>
        <p:spPr>
          <a:noFill/>
        </p:spPr>
        <p:txBody>
          <a:bodyPr/>
          <a:lstStyle/>
          <a:p>
            <a:fld id="{AEC80ED6-19BA-45F9-A3D7-638EDBF40014}" type="slidenum">
              <a:rPr lang="ar-SA" smtClean="0"/>
              <a:pPr/>
              <a:t>18</a:t>
            </a:fld>
            <a:endParaRPr lang="en-US" smtClean="0"/>
          </a:p>
        </p:txBody>
      </p:sp>
    </p:spTree>
    <p:extLst>
      <p:ext uri="{BB962C8B-B14F-4D97-AF65-F5344CB8AC3E}">
        <p14:creationId xmlns="" xmlns:p14="http://schemas.microsoft.com/office/powerpoint/2010/main" val="553539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lgn="ct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lgn="ctr">
                  <a:defRPr/>
                </a:pPr>
                <a:endParaRPr lang="en-US"/>
              </a:p>
            </p:txBody>
          </p:sp>
        </p:grpSp>
      </p:grpSp>
      <p:sp>
        <p:nvSpPr>
          <p:cNvPr id="272395" name="Rectangle 11"/>
          <p:cNvSpPr>
            <a:spLocks noGrp="1" noChangeArrowheads="1"/>
          </p:cNvSpPr>
          <p:nvPr>
            <p:ph type="ctrTitle"/>
          </p:nvPr>
        </p:nvSpPr>
        <p:spPr>
          <a:xfrm>
            <a:off x="2057400" y="1143000"/>
            <a:ext cx="6629400" cy="2209800"/>
          </a:xfrm>
        </p:spPr>
        <p:txBody>
          <a:bodyPr/>
          <a:lstStyle>
            <a:lvl1pPr>
              <a:defRPr sz="4800"/>
            </a:lvl1pPr>
          </a:lstStyle>
          <a:p>
            <a:r>
              <a:rPr lang="he-IL"/>
              <a:t>לחץ כדי לערוך סגנון כותרת של תבנית בסיס</a:t>
            </a:r>
          </a:p>
        </p:txBody>
      </p:sp>
      <p:sp>
        <p:nvSpPr>
          <p:cNvPr id="272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he-IL"/>
              <a:t>לחץ כדי לערוך סגנון כותרת משנה של תבנית בסיס</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a:t>Software 1 in Java - Week 2</a:t>
            </a:r>
          </a:p>
        </p:txBody>
      </p:sp>
      <p:sp>
        <p:nvSpPr>
          <p:cNvPr id="15" name="Rectangle 15"/>
          <p:cNvSpPr>
            <a:spLocks noGrp="1" noChangeArrowheads="1"/>
          </p:cNvSpPr>
          <p:nvPr>
            <p:ph type="sldNum" sz="quarter" idx="12"/>
          </p:nvPr>
        </p:nvSpPr>
        <p:spPr/>
        <p:txBody>
          <a:bodyPr/>
          <a:lstStyle>
            <a:lvl1pPr>
              <a:defRPr/>
            </a:lvl1pPr>
          </a:lstStyle>
          <a:p>
            <a:pPr>
              <a:defRPr/>
            </a:pPr>
            <a:fld id="{BE55CAC8-73F3-4E93-8867-F508E21F3AC2}"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A41E61B-3BFD-41B4-A2EB-0EE11B0DC972}"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0A965F2-EE08-4115-B1DD-4AD1D042180D}"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A2604CEA-88EF-43B4-8948-F9D89F540B96}"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B7D3F673-F234-49C5-9393-686355F9BC64}"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E61600D0-8F24-43FC-B38E-64491354DFBA}"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45C2B667-802F-4EB3-B8B6-5F5670B4F4DD}"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9" name="Rectangle 11"/>
          <p:cNvSpPr>
            <a:spLocks noGrp="1" noChangeArrowheads="1"/>
          </p:cNvSpPr>
          <p:nvPr>
            <p:ph type="sldNum" sz="quarter" idx="12"/>
          </p:nvPr>
        </p:nvSpPr>
        <p:spPr>
          <a:ln/>
        </p:spPr>
        <p:txBody>
          <a:bodyPr/>
          <a:lstStyle>
            <a:lvl1pPr>
              <a:defRPr/>
            </a:lvl1pPr>
          </a:lstStyle>
          <a:p>
            <a:pPr>
              <a:defRPr/>
            </a:pPr>
            <a:fld id="{783FD66F-6904-48FD-AC7C-32D8C6E5ECAC}"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5" name="Rectangle 11"/>
          <p:cNvSpPr>
            <a:spLocks noGrp="1" noChangeArrowheads="1"/>
          </p:cNvSpPr>
          <p:nvPr>
            <p:ph type="sldNum" sz="quarter" idx="12"/>
          </p:nvPr>
        </p:nvSpPr>
        <p:spPr>
          <a:ln/>
        </p:spPr>
        <p:txBody>
          <a:bodyPr/>
          <a:lstStyle>
            <a:lvl1pPr>
              <a:defRPr/>
            </a:lvl1pPr>
          </a:lstStyle>
          <a:p>
            <a:pPr>
              <a:defRPr/>
            </a:pPr>
            <a:fld id="{8CD6F154-8009-40BB-B5C7-32B34A76EBB0}"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4" name="Rectangle 11"/>
          <p:cNvSpPr>
            <a:spLocks noGrp="1" noChangeArrowheads="1"/>
          </p:cNvSpPr>
          <p:nvPr>
            <p:ph type="sldNum" sz="quarter" idx="12"/>
          </p:nvPr>
        </p:nvSpPr>
        <p:spPr>
          <a:ln/>
        </p:spPr>
        <p:txBody>
          <a:bodyPr/>
          <a:lstStyle>
            <a:lvl1pPr>
              <a:defRPr/>
            </a:lvl1pPr>
          </a:lstStyle>
          <a:p>
            <a:pPr>
              <a:defRPr/>
            </a:pPr>
            <a:fld id="{474249F6-6BD3-4739-8FF9-A0F58162DC78}"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9258D4A5-4CB2-4FC3-B40B-A898187F504A}"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10898099-F30E-4349-8947-C5B4180EA0FD}"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71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71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271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lgn="ct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713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b="0">
                <a:latin typeface="Arial" charset="0"/>
                <a:cs typeface="Arial" charset="0"/>
              </a:defRPr>
            </a:lvl1pPr>
          </a:lstStyle>
          <a:p>
            <a:pPr>
              <a:defRPr/>
            </a:pPr>
            <a:endParaRPr lang="en-US"/>
          </a:p>
        </p:txBody>
      </p:sp>
      <p:sp>
        <p:nvSpPr>
          <p:cNvPr id="2713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b="0">
                <a:latin typeface="Arial" charset="0"/>
                <a:cs typeface="Arial" charset="0"/>
              </a:defRPr>
            </a:lvl1pPr>
          </a:lstStyle>
          <a:p>
            <a:pPr>
              <a:defRPr/>
            </a:pPr>
            <a:r>
              <a:rPr lang="en-US"/>
              <a:t>Software 1 in Java - Week 2</a:t>
            </a:r>
          </a:p>
        </p:txBody>
      </p:sp>
      <p:sp>
        <p:nvSpPr>
          <p:cNvPr id="2713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b="0">
                <a:latin typeface="Arial" charset="0"/>
                <a:cs typeface="Arial" charset="0"/>
              </a:defRPr>
            </a:lvl1pPr>
          </a:lstStyle>
          <a:p>
            <a:pPr>
              <a:defRPr/>
            </a:pPr>
            <a:fld id="{ED0BCD90-852B-47C6-BC99-B4B4B7C08C22}" type="slidenum">
              <a:rPr lang="he-IL"/>
              <a:pPr>
                <a:defRPr/>
              </a:pPr>
              <a:t>‹#›</a:t>
            </a:fld>
            <a:endParaRPr lang="en-US"/>
          </a:p>
        </p:txBody>
      </p:sp>
      <p:sp>
        <p:nvSpPr>
          <p:cNvPr id="2713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 id="2147483812" r:id="rId12"/>
  </p:sldLayoutIdLst>
  <p:timing>
    <p:tnLst>
      <p:par>
        <p:cTn id="1" dur="indefinite" restart="never" nodeType="tmRoot"/>
      </p:par>
    </p:tnLst>
  </p:timing>
  <p:hf hdr="0" ftr="0" dt="0"/>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charset="0"/>
        </a:defRPr>
      </a:lvl2pPr>
      <a:lvl3pPr algn="l" rtl="1" eaLnBrk="0" fontAlgn="base" hangingPunct="0">
        <a:spcBef>
          <a:spcPct val="0"/>
        </a:spcBef>
        <a:spcAft>
          <a:spcPct val="0"/>
        </a:spcAft>
        <a:defRPr sz="4200">
          <a:solidFill>
            <a:schemeClr val="tx2"/>
          </a:solidFill>
          <a:latin typeface="Times New Roman" pitchFamily="18" charset="0"/>
          <a:cs typeface="Arial" charset="0"/>
        </a:defRPr>
      </a:lvl3pPr>
      <a:lvl4pPr algn="l" rtl="1" eaLnBrk="0" fontAlgn="base" hangingPunct="0">
        <a:spcBef>
          <a:spcPct val="0"/>
        </a:spcBef>
        <a:spcAft>
          <a:spcPct val="0"/>
        </a:spcAft>
        <a:defRPr sz="4200">
          <a:solidFill>
            <a:schemeClr val="tx2"/>
          </a:solidFill>
          <a:latin typeface="Times New Roman" pitchFamily="18" charset="0"/>
          <a:cs typeface="Arial" charset="0"/>
        </a:defRPr>
      </a:lvl4pPr>
      <a:lvl5pPr algn="l" rtl="1" eaLnBrk="0" fontAlgn="base" hangingPunct="0">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algn="ctr" eaLnBrk="1" hangingPunct="1"/>
            <a:r>
              <a:rPr lang="he-IL" dirty="0" smtClean="0">
                <a:latin typeface="Comic Sans MS" pitchFamily="66" charset="0"/>
              </a:rPr>
              <a:t>תוכנה 1</a:t>
            </a:r>
            <a:endParaRPr lang="en-US" dirty="0" smtClean="0">
              <a:latin typeface="Comic Sans MS" pitchFamily="66" charset="0"/>
            </a:endParaRPr>
          </a:p>
        </p:txBody>
      </p:sp>
      <p:sp>
        <p:nvSpPr>
          <p:cNvPr id="16386" name="Rectangle 3"/>
          <p:cNvSpPr>
            <a:spLocks noGrp="1" noChangeArrowheads="1"/>
          </p:cNvSpPr>
          <p:nvPr>
            <p:ph type="subTitle" idx="1"/>
          </p:nvPr>
        </p:nvSpPr>
        <p:spPr>
          <a:xfrm>
            <a:off x="1371600" y="4284371"/>
            <a:ext cx="6858000" cy="1600200"/>
          </a:xfrm>
        </p:spPr>
        <p:txBody>
          <a:bodyPr/>
          <a:lstStyle/>
          <a:p>
            <a:r>
              <a:rPr lang="he-IL" dirty="0" smtClean="0">
                <a:solidFill>
                  <a:srgbClr val="0066CC"/>
                </a:solidFill>
              </a:rPr>
              <a:t>תרגול </a:t>
            </a:r>
            <a:r>
              <a:rPr lang="he-IL" dirty="0">
                <a:solidFill>
                  <a:srgbClr val="0066CC"/>
                </a:solidFill>
              </a:rPr>
              <a:t>מספר 11:</a:t>
            </a:r>
          </a:p>
          <a:p>
            <a:r>
              <a:rPr lang="en-US" i="1" dirty="0">
                <a:solidFill>
                  <a:srgbClr val="0066CC"/>
                </a:solidFill>
              </a:rPr>
              <a:t>Static vs. Dynamic Binding</a:t>
            </a:r>
            <a:endParaRPr lang="he-IL" i="1" dirty="0">
              <a:solidFill>
                <a:srgbClr val="0066CC"/>
              </a:solidFill>
            </a:endParaRPr>
          </a:p>
          <a:p>
            <a:r>
              <a:rPr lang="he-IL" dirty="0">
                <a:solidFill>
                  <a:srgbClr val="0066CC"/>
                </a:solidFill>
              </a:rPr>
              <a:t>מחלקות מקוננות </a:t>
            </a:r>
            <a:r>
              <a:rPr lang="en-US" dirty="0">
                <a:solidFill>
                  <a:srgbClr val="0066CC"/>
                </a:solidFill>
              </a:rPr>
              <a:t>Nested Classes</a:t>
            </a:r>
            <a:endParaRPr lang="he-IL" dirty="0">
              <a:solidFill>
                <a:srgbClr val="0066CC"/>
              </a:solidFill>
            </a:endParaRPr>
          </a:p>
          <a:p>
            <a:endParaRPr lang="en-US" i="1" dirty="0">
              <a:solidFill>
                <a:srgbClr val="0066CC"/>
              </a:solidFill>
            </a:endParaRPr>
          </a:p>
          <a:p>
            <a:pPr eaLnBrk="1" hangingPunct="1"/>
            <a:endParaRPr lang="he-IL" dirty="0" smtClean="0">
              <a:solidFill>
                <a:srgbClr val="0066C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Classes</a:t>
            </a:r>
            <a:endParaRPr lang="he-IL" dirty="0"/>
          </a:p>
        </p:txBody>
      </p:sp>
      <p:sp>
        <p:nvSpPr>
          <p:cNvPr id="3" name="Content Placeholder 2"/>
          <p:cNvSpPr>
            <a:spLocks noGrp="1"/>
          </p:cNvSpPr>
          <p:nvPr>
            <p:ph idx="1"/>
          </p:nvPr>
        </p:nvSpPr>
        <p:spPr>
          <a:xfrm>
            <a:off x="914400" y="1600200"/>
            <a:ext cx="7772400" cy="5105400"/>
          </a:xfrm>
        </p:spPr>
        <p:txBody>
          <a:bodyPr/>
          <a:lstStyle/>
          <a:p>
            <a:pPr algn="l" rtl="0">
              <a:buNone/>
            </a:pPr>
            <a:r>
              <a:rPr lang="en-US" sz="1600" dirty="0" smtClean="0"/>
              <a:t>public class House {</a:t>
            </a:r>
          </a:p>
          <a:p>
            <a:pPr algn="l" rtl="0">
              <a:buNone/>
            </a:pPr>
            <a:r>
              <a:rPr lang="en-US" sz="1600" dirty="0" smtClean="0"/>
              <a:t>private String address;</a:t>
            </a:r>
          </a:p>
          <a:p>
            <a:pPr algn="l" rtl="0">
              <a:buNone/>
            </a:pPr>
            <a:r>
              <a:rPr lang="en-US" sz="1600" dirty="0" smtClean="0"/>
              <a:t>private List&lt;Room&gt; rooms;</a:t>
            </a:r>
          </a:p>
          <a:p>
            <a:pPr algn="l" rtl="0">
              <a:buNone/>
            </a:pPr>
            <a:endParaRPr lang="he-IL" sz="1600" dirty="0" smtClean="0"/>
          </a:p>
          <a:p>
            <a:pPr algn="l" rtl="0">
              <a:buNone/>
            </a:pPr>
            <a:r>
              <a:rPr lang="en-US" sz="1600" dirty="0" smtClean="0"/>
              <a:t>public House(String  add){</a:t>
            </a:r>
          </a:p>
          <a:p>
            <a:pPr algn="l" rtl="0">
              <a:buNone/>
            </a:pPr>
            <a:r>
              <a:rPr lang="en-US" sz="1600" dirty="0" smtClean="0"/>
              <a:t>	address = add;</a:t>
            </a:r>
          </a:p>
          <a:p>
            <a:pPr algn="l" rtl="0">
              <a:buNone/>
            </a:pPr>
            <a:r>
              <a:rPr lang="en-US" sz="1600" dirty="0" smtClean="0"/>
              <a:t>	rooms = new </a:t>
            </a:r>
            <a:r>
              <a:rPr lang="en-US" sz="1600" dirty="0" err="1" smtClean="0"/>
              <a:t>ArrayList</a:t>
            </a:r>
            <a:r>
              <a:rPr lang="en-US" sz="1600" dirty="0" smtClean="0"/>
              <a:t>&lt;Room&gt;();</a:t>
            </a:r>
          </a:p>
          <a:p>
            <a:pPr algn="l" rtl="0">
              <a:buNone/>
            </a:pPr>
            <a:r>
              <a:rPr lang="he-IL" sz="1600" dirty="0" smtClean="0"/>
              <a:t>}</a:t>
            </a:r>
          </a:p>
          <a:p>
            <a:pPr algn="l" rtl="0">
              <a:buNone/>
            </a:pPr>
            <a:endParaRPr lang="he-IL" sz="1600" dirty="0" smtClean="0"/>
          </a:p>
          <a:p>
            <a:pPr algn="l" rtl="0">
              <a:buNone/>
            </a:pPr>
            <a:r>
              <a:rPr lang="en-US" sz="1600" dirty="0" smtClean="0"/>
              <a:t>public void </a:t>
            </a:r>
            <a:r>
              <a:rPr lang="en-US" sz="1600" dirty="0" err="1" smtClean="0"/>
              <a:t>addRoom</a:t>
            </a:r>
            <a:r>
              <a:rPr lang="en-US" sz="1600" dirty="0" smtClean="0"/>
              <a:t>(double width, double height){</a:t>
            </a:r>
          </a:p>
          <a:p>
            <a:pPr algn="l" rtl="0">
              <a:buNone/>
            </a:pPr>
            <a:r>
              <a:rPr lang="en-US" sz="1600" dirty="0" smtClean="0"/>
              <a:t>	Room </a:t>
            </a:r>
            <a:r>
              <a:rPr lang="en-US" sz="1600" dirty="0" err="1" smtClean="0"/>
              <a:t>room</a:t>
            </a:r>
            <a:r>
              <a:rPr lang="en-US" sz="1600" dirty="0" smtClean="0"/>
              <a:t> = new Room(</a:t>
            </a:r>
            <a:r>
              <a:rPr lang="en-US" sz="1600" dirty="0" err="1" smtClean="0"/>
              <a:t>width,height</a:t>
            </a:r>
            <a:r>
              <a:rPr lang="en-US" sz="1600" dirty="0" smtClean="0"/>
              <a:t>);</a:t>
            </a:r>
          </a:p>
          <a:p>
            <a:pPr algn="l" rtl="0">
              <a:buNone/>
            </a:pPr>
            <a:r>
              <a:rPr lang="en-US" sz="1600" dirty="0" smtClean="0"/>
              <a:t>	</a:t>
            </a:r>
            <a:r>
              <a:rPr lang="en-US" sz="1600" dirty="0" err="1" smtClean="0"/>
              <a:t>rooms.add</a:t>
            </a:r>
            <a:r>
              <a:rPr lang="en-US" sz="1600" dirty="0" smtClean="0"/>
              <a:t>(room);</a:t>
            </a:r>
          </a:p>
          <a:p>
            <a:pPr algn="l" rtl="0">
              <a:buNone/>
            </a:pPr>
            <a:r>
              <a:rPr lang="he-IL" sz="1600" dirty="0" smtClean="0"/>
              <a:t>{</a:t>
            </a:r>
          </a:p>
          <a:p>
            <a:pPr algn="l" rtl="0">
              <a:buNone/>
            </a:pPr>
            <a:r>
              <a:rPr lang="en-US" sz="1600" dirty="0" smtClean="0"/>
              <a:t>public Room </a:t>
            </a:r>
            <a:r>
              <a:rPr lang="en-US" sz="1600" dirty="0" err="1" smtClean="0"/>
              <a:t>getRoom</a:t>
            </a:r>
            <a:r>
              <a:rPr lang="en-US" sz="1600" dirty="0" smtClean="0"/>
              <a:t>(</a:t>
            </a:r>
            <a:r>
              <a:rPr lang="en-US" sz="1600" dirty="0" err="1" smtClean="0"/>
              <a:t>int</a:t>
            </a:r>
            <a:r>
              <a:rPr lang="en-US" sz="1600" dirty="0" smtClean="0"/>
              <a:t> </a:t>
            </a:r>
            <a:r>
              <a:rPr lang="en-US" sz="1600" dirty="0" err="1" smtClean="0"/>
              <a:t>i</a:t>
            </a:r>
            <a:r>
              <a:rPr lang="en-US" sz="1600" dirty="0" smtClean="0"/>
              <a:t>){</a:t>
            </a:r>
          </a:p>
          <a:p>
            <a:pPr algn="l" rtl="0">
              <a:buNone/>
            </a:pPr>
            <a:r>
              <a:rPr lang="en-US" sz="1600" dirty="0" smtClean="0"/>
              <a:t>return </a:t>
            </a:r>
            <a:r>
              <a:rPr lang="en-US" sz="1600" dirty="0" err="1" smtClean="0"/>
              <a:t>rooms.get</a:t>
            </a:r>
            <a:r>
              <a:rPr lang="en-US" sz="1600" dirty="0" smtClean="0"/>
              <a:t>(</a:t>
            </a:r>
            <a:r>
              <a:rPr lang="en-US" sz="1600" dirty="0" err="1" smtClean="0"/>
              <a:t>i</a:t>
            </a:r>
            <a:r>
              <a:rPr lang="en-US" sz="1600" dirty="0" smtClean="0"/>
              <a:t>);</a:t>
            </a:r>
          </a:p>
          <a:p>
            <a:pPr algn="l" rtl="0">
              <a:buNone/>
            </a:pPr>
            <a:r>
              <a:rPr lang="he-IL" sz="1600" dirty="0" smtClean="0"/>
              <a:t>{</a:t>
            </a:r>
          </a:p>
          <a:p>
            <a:pPr algn="l" rtl="0">
              <a:buNone/>
            </a:pPr>
            <a:r>
              <a:rPr lang="en-US" sz="1600" dirty="0" smtClean="0"/>
              <a:t>…</a:t>
            </a:r>
            <a:endParaRPr lang="he-IL" sz="1600" dirty="0" smtClean="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10</a:t>
            </a:fld>
            <a:endParaRPr lang="en-US"/>
          </a:p>
        </p:txBody>
      </p:sp>
      <p:sp>
        <p:nvSpPr>
          <p:cNvPr id="5" name="AutoShape 4"/>
          <p:cNvSpPr>
            <a:spLocks noChangeArrowheads="1"/>
          </p:cNvSpPr>
          <p:nvPr/>
        </p:nvSpPr>
        <p:spPr bwMode="auto">
          <a:xfrm>
            <a:off x="6299200" y="3149600"/>
            <a:ext cx="2092325" cy="776514"/>
          </a:xfrm>
          <a:prstGeom prst="wedgeRectCallout">
            <a:avLst>
              <a:gd name="adj1" fmla="val -142491"/>
              <a:gd name="adj2" fmla="val 130208"/>
            </a:avLst>
          </a:prstGeom>
          <a:solidFill>
            <a:srgbClr val="FFFFCC"/>
          </a:solidFill>
          <a:ln w="9525" algn="ctr">
            <a:solidFill>
              <a:schemeClr val="tx1"/>
            </a:solidFill>
            <a:miter lim="800000"/>
            <a:headEnd/>
            <a:tailEnd/>
          </a:ln>
        </p:spPr>
        <p:txBody>
          <a:bodyPr/>
          <a:lstStyle/>
          <a:p>
            <a:pPr algn="ctr">
              <a:spcBef>
                <a:spcPct val="50000"/>
              </a:spcBef>
            </a:pPr>
            <a:r>
              <a:rPr lang="en-US" sz="2000" dirty="0" smtClean="0">
                <a:solidFill>
                  <a:srgbClr val="000000"/>
                </a:solidFill>
                <a:latin typeface="Times New Roman" pitchFamily="18" charset="0"/>
                <a:cs typeface="Times New Roman" pitchFamily="18" charset="0"/>
              </a:rPr>
              <a:t>Create new Room</a:t>
            </a:r>
            <a:endParaRPr lang="en-US" sz="2000" i="1"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Classes</a:t>
            </a:r>
            <a:endParaRPr lang="he-IL" dirty="0"/>
          </a:p>
        </p:txBody>
      </p:sp>
      <p:sp>
        <p:nvSpPr>
          <p:cNvPr id="3" name="Content Placeholder 2"/>
          <p:cNvSpPr>
            <a:spLocks noGrp="1"/>
          </p:cNvSpPr>
          <p:nvPr>
            <p:ph idx="1"/>
          </p:nvPr>
        </p:nvSpPr>
        <p:spPr/>
        <p:txBody>
          <a:bodyPr/>
          <a:lstStyle/>
          <a:p>
            <a:pPr algn="l" rtl="0">
              <a:buNone/>
            </a:pPr>
            <a:r>
              <a:rPr lang="en-US" sz="2000" dirty="0" smtClean="0"/>
              <a:t>public static void main(String [] </a:t>
            </a:r>
            <a:r>
              <a:rPr lang="en-US" sz="2000" dirty="0" err="1" smtClean="0"/>
              <a:t>args</a:t>
            </a:r>
            <a:r>
              <a:rPr lang="en-US" sz="2000" dirty="0" smtClean="0"/>
              <a:t>) {</a:t>
            </a:r>
          </a:p>
          <a:p>
            <a:pPr algn="l" rtl="0">
              <a:buNone/>
            </a:pPr>
            <a:endParaRPr lang="en-US" sz="2000" dirty="0" smtClean="0"/>
          </a:p>
          <a:p>
            <a:pPr algn="l" rtl="0">
              <a:buNone/>
            </a:pPr>
            <a:r>
              <a:rPr lang="en-US" sz="2000" dirty="0" smtClean="0"/>
              <a:t>  House </a:t>
            </a:r>
            <a:r>
              <a:rPr lang="en-US" sz="2000" dirty="0" err="1" smtClean="0"/>
              <a:t>house</a:t>
            </a:r>
            <a:r>
              <a:rPr lang="en-US" sz="2000" dirty="0" smtClean="0"/>
              <a:t> = new House("</a:t>
            </a:r>
            <a:r>
              <a:rPr lang="en-US" sz="2000" dirty="0" err="1" smtClean="0"/>
              <a:t>Hashlom</a:t>
            </a:r>
            <a:r>
              <a:rPr lang="en-US" sz="2000" dirty="0" smtClean="0"/>
              <a:t> 6");</a:t>
            </a:r>
          </a:p>
          <a:p>
            <a:pPr algn="l" rtl="0">
              <a:buNone/>
            </a:pPr>
            <a:r>
              <a:rPr lang="en-US" sz="2000" dirty="0" smtClean="0"/>
              <a:t>  </a:t>
            </a:r>
            <a:r>
              <a:rPr lang="en-US" sz="2000" dirty="0" err="1" smtClean="0"/>
              <a:t>house.addRoom</a:t>
            </a:r>
            <a:r>
              <a:rPr lang="en-US" sz="2000" dirty="0" smtClean="0"/>
              <a:t>(1.5,3.8); </a:t>
            </a:r>
          </a:p>
          <a:p>
            <a:pPr algn="l" rtl="0">
              <a:buNone/>
            </a:pPr>
            <a:endParaRPr lang="en-US" sz="2000" dirty="0" smtClean="0"/>
          </a:p>
          <a:p>
            <a:pPr algn="l" rtl="0">
              <a:buNone/>
            </a:pPr>
            <a:r>
              <a:rPr lang="en-US" sz="2000" dirty="0" smtClean="0"/>
              <a:t>  Room r = </a:t>
            </a:r>
            <a:r>
              <a:rPr lang="en-US" sz="2000" dirty="0" err="1" smtClean="0"/>
              <a:t>house.getRoom</a:t>
            </a:r>
            <a:r>
              <a:rPr lang="en-US" sz="2000" dirty="0" smtClean="0"/>
              <a:t>(0);</a:t>
            </a:r>
          </a:p>
          <a:p>
            <a:pPr algn="l" rtl="0">
              <a:buNone/>
            </a:pPr>
            <a:endParaRPr lang="en-US" sz="2000" dirty="0" smtClean="0"/>
          </a:p>
          <a:p>
            <a:pPr algn="l" rtl="0">
              <a:buNone/>
            </a:pPr>
            <a:r>
              <a:rPr lang="en-US" sz="2000" dirty="0" smtClean="0"/>
              <a:t>  Room </a:t>
            </a:r>
            <a:r>
              <a:rPr lang="en-US" sz="2000" dirty="0" err="1" smtClean="0"/>
              <a:t>room</a:t>
            </a:r>
            <a:r>
              <a:rPr lang="en-US" sz="2000" dirty="0" smtClean="0"/>
              <a:t> = new Room(1.5,3.8);</a:t>
            </a:r>
          </a:p>
          <a:p>
            <a:pPr algn="l" rtl="0">
              <a:buNone/>
            </a:pPr>
            <a:r>
              <a:rPr lang="en-US" sz="2000" dirty="0" smtClean="0"/>
              <a:t>  Room room1 = new House("</a:t>
            </a:r>
            <a:r>
              <a:rPr lang="en-US" sz="2000" dirty="0" err="1" smtClean="0"/>
              <a:t>Hashalom</a:t>
            </a:r>
            <a:r>
              <a:rPr lang="en-US" sz="2000" dirty="0" smtClean="0"/>
              <a:t> 7").new Room(1.5,3.8);</a:t>
            </a:r>
          </a:p>
          <a:p>
            <a:pPr algn="l" rtl="0">
              <a:buNone/>
            </a:pPr>
            <a:r>
              <a:rPr lang="he-IL" sz="2000" dirty="0" smtClean="0"/>
              <a:t>  {</a:t>
            </a:r>
            <a:endParaRPr lang="he-IL" sz="2000" dirty="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11</a:t>
            </a:fld>
            <a:endParaRPr lang="en-US"/>
          </a:p>
        </p:txBody>
      </p:sp>
      <p:sp>
        <p:nvSpPr>
          <p:cNvPr id="5" name="AutoShape 4"/>
          <p:cNvSpPr>
            <a:spLocks noChangeArrowheads="1"/>
          </p:cNvSpPr>
          <p:nvPr/>
        </p:nvSpPr>
        <p:spPr bwMode="auto">
          <a:xfrm>
            <a:off x="6594475" y="2761343"/>
            <a:ext cx="2092325" cy="776514"/>
          </a:xfrm>
          <a:prstGeom prst="wedgeRectCallout">
            <a:avLst>
              <a:gd name="adj1" fmla="val -142491"/>
              <a:gd name="adj2" fmla="val 130208"/>
            </a:avLst>
          </a:prstGeom>
          <a:solidFill>
            <a:srgbClr val="FFFFCC"/>
          </a:solidFill>
          <a:ln w="9525" algn="ctr">
            <a:solidFill>
              <a:schemeClr val="tx1"/>
            </a:solidFill>
            <a:miter lim="800000"/>
            <a:headEnd/>
            <a:tailEnd/>
          </a:ln>
        </p:spPr>
        <p:txBody>
          <a:bodyPr/>
          <a:lstStyle/>
          <a:p>
            <a:pPr algn="ctr">
              <a:spcBef>
                <a:spcPct val="50000"/>
              </a:spcBef>
            </a:pPr>
            <a:r>
              <a:rPr lang="en-US" sz="2000" dirty="0" smtClean="0">
                <a:solidFill>
                  <a:srgbClr val="000000"/>
                </a:solidFill>
                <a:latin typeface="Times New Roman" pitchFamily="18" charset="0"/>
                <a:cs typeface="Times New Roman" pitchFamily="18" charset="0"/>
              </a:rPr>
              <a:t>Compilation error</a:t>
            </a:r>
            <a:endParaRPr lang="en-US" sz="2000" i="1"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Classes: static </a:t>
            </a:r>
            <a:r>
              <a:rPr lang="en-US" dirty="0" err="1" smtClean="0"/>
              <a:t>vs</a:t>
            </a:r>
            <a:r>
              <a:rPr lang="en-US" dirty="0" smtClean="0"/>
              <a:t> non-static</a:t>
            </a:r>
            <a:endParaRPr lang="he-IL" dirty="0"/>
          </a:p>
        </p:txBody>
      </p:sp>
      <p:sp>
        <p:nvSpPr>
          <p:cNvPr id="3" name="Content Placeholder 2"/>
          <p:cNvSpPr>
            <a:spLocks noGrp="1"/>
          </p:cNvSpPr>
          <p:nvPr>
            <p:ph idx="1"/>
          </p:nvPr>
        </p:nvSpPr>
        <p:spPr>
          <a:xfrm>
            <a:off x="914400" y="1600200"/>
            <a:ext cx="7772400" cy="5105400"/>
          </a:xfrm>
        </p:spPr>
        <p:txBody>
          <a:bodyPr/>
          <a:lstStyle/>
          <a:p>
            <a:pPr algn="l">
              <a:buNone/>
            </a:pPr>
            <a:r>
              <a:rPr lang="en-US" sz="1400" dirty="0" smtClean="0"/>
              <a:t>public class Parent {</a:t>
            </a:r>
          </a:p>
          <a:p>
            <a:pPr algn="l">
              <a:buNone/>
            </a:pPr>
            <a:endParaRPr lang="he-IL" sz="1400" dirty="0" smtClean="0"/>
          </a:p>
          <a:p>
            <a:pPr algn="l">
              <a:buNone/>
            </a:pPr>
            <a:r>
              <a:rPr lang="en-US" sz="1400" dirty="0" smtClean="0"/>
              <a:t>    public static class Nested {</a:t>
            </a:r>
          </a:p>
          <a:p>
            <a:pPr algn="l">
              <a:buNone/>
            </a:pPr>
            <a:r>
              <a:rPr lang="en-US" sz="1400" dirty="0" smtClean="0"/>
              <a:t>        public Nested() {</a:t>
            </a:r>
          </a:p>
          <a:p>
            <a:pPr algn="l">
              <a:buNone/>
            </a:pPr>
            <a:r>
              <a:rPr lang="en-US" sz="1400" dirty="0" smtClean="0"/>
              <a:t>            </a:t>
            </a:r>
            <a:r>
              <a:rPr lang="en-US" sz="1400" dirty="0" err="1" smtClean="0"/>
              <a:t>System.</a:t>
            </a:r>
            <a:r>
              <a:rPr lang="en-US" sz="1400" i="1" dirty="0" err="1" smtClean="0"/>
              <a:t>out.println</a:t>
            </a:r>
            <a:r>
              <a:rPr lang="en-US" sz="1400" i="1" dirty="0" smtClean="0"/>
              <a:t>("Nested constructed");</a:t>
            </a:r>
          </a:p>
          <a:p>
            <a:pPr algn="l">
              <a:buNone/>
            </a:pPr>
            <a:r>
              <a:rPr lang="he-IL" sz="1400" dirty="0" smtClean="0"/>
              <a:t>   {		</a:t>
            </a:r>
          </a:p>
          <a:p>
            <a:pPr algn="l">
              <a:buNone/>
            </a:pPr>
            <a:r>
              <a:rPr lang="he-IL" sz="1400" dirty="0" smtClean="0"/>
              <a:t>{	</a:t>
            </a:r>
          </a:p>
          <a:p>
            <a:pPr algn="l">
              <a:buNone/>
            </a:pPr>
            <a:r>
              <a:rPr lang="en-US" sz="1400" dirty="0" smtClean="0"/>
              <a:t>    public class Inner {</a:t>
            </a:r>
          </a:p>
          <a:p>
            <a:pPr algn="l">
              <a:buNone/>
            </a:pPr>
            <a:r>
              <a:rPr lang="en-US" sz="1400" dirty="0" smtClean="0"/>
              <a:t>        public Inner() {</a:t>
            </a:r>
          </a:p>
          <a:p>
            <a:pPr algn="l">
              <a:buNone/>
            </a:pPr>
            <a:r>
              <a:rPr lang="en-US" sz="1400" dirty="0" smtClean="0"/>
              <a:t>            </a:t>
            </a:r>
            <a:r>
              <a:rPr lang="en-US" sz="1400" dirty="0" err="1" smtClean="0"/>
              <a:t>System.</a:t>
            </a:r>
            <a:r>
              <a:rPr lang="en-US" sz="1400" i="1" dirty="0" err="1" smtClean="0"/>
              <a:t>out.println</a:t>
            </a:r>
            <a:r>
              <a:rPr lang="en-US" sz="1400" i="1" dirty="0" smtClean="0"/>
              <a:t>("Inner constructed");</a:t>
            </a:r>
          </a:p>
          <a:p>
            <a:pPr algn="l">
              <a:buNone/>
            </a:pPr>
            <a:r>
              <a:rPr lang="he-IL" sz="1400" dirty="0" smtClean="0"/>
              <a:t>         {		</a:t>
            </a:r>
          </a:p>
          <a:p>
            <a:pPr algn="l">
              <a:buNone/>
            </a:pPr>
            <a:r>
              <a:rPr lang="he-IL" sz="1400" dirty="0" smtClean="0"/>
              <a:t>{	</a:t>
            </a:r>
          </a:p>
          <a:p>
            <a:pPr algn="l">
              <a:buNone/>
            </a:pPr>
            <a:r>
              <a:rPr lang="en-US" sz="1400" dirty="0" smtClean="0"/>
              <a:t>    public static void main(String[] </a:t>
            </a:r>
            <a:r>
              <a:rPr lang="en-US" sz="1400" dirty="0" err="1" smtClean="0"/>
              <a:t>args</a:t>
            </a:r>
            <a:r>
              <a:rPr lang="en-US" sz="1400" dirty="0" smtClean="0"/>
              <a:t>)  {</a:t>
            </a:r>
          </a:p>
          <a:p>
            <a:pPr algn="l">
              <a:buNone/>
            </a:pPr>
            <a:r>
              <a:rPr lang="en-US" sz="1400" dirty="0" smtClean="0"/>
              <a:t>        Nested </a:t>
            </a:r>
            <a:r>
              <a:rPr lang="en-US" sz="1400" dirty="0" err="1" smtClean="0"/>
              <a:t>nested</a:t>
            </a:r>
            <a:r>
              <a:rPr lang="en-US" sz="1400" dirty="0" smtClean="0"/>
              <a:t> = new Nested();</a:t>
            </a:r>
            <a:endParaRPr lang="he-IL" sz="1400" dirty="0" smtClean="0"/>
          </a:p>
          <a:p>
            <a:pPr algn="l">
              <a:buNone/>
            </a:pPr>
            <a:r>
              <a:rPr lang="nn-NO" sz="1400" dirty="0" smtClean="0"/>
              <a:t>	        Inner inner = new Parent().new Inner();  </a:t>
            </a:r>
          </a:p>
          <a:p>
            <a:pPr algn="l">
              <a:buNone/>
            </a:pPr>
            <a:r>
              <a:rPr lang="he-IL" sz="1400" dirty="0" smtClean="0"/>
              <a:t>{</a:t>
            </a:r>
          </a:p>
          <a:p>
            <a:pPr algn="l">
              <a:buNone/>
            </a:pPr>
            <a:r>
              <a:rPr lang="he-IL" sz="1400" dirty="0" smtClean="0"/>
              <a:t>{</a:t>
            </a:r>
            <a:endParaRPr lang="he-IL" sz="1400" dirty="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12</a:t>
            </a:fld>
            <a:endParaRPr lang="en-US"/>
          </a:p>
        </p:txBody>
      </p:sp>
      <p:sp>
        <p:nvSpPr>
          <p:cNvPr id="6" name="AutoShape 4"/>
          <p:cNvSpPr>
            <a:spLocks noChangeArrowheads="1"/>
          </p:cNvSpPr>
          <p:nvPr/>
        </p:nvSpPr>
        <p:spPr bwMode="auto">
          <a:xfrm>
            <a:off x="5995761" y="3280229"/>
            <a:ext cx="2092325" cy="1034143"/>
          </a:xfrm>
          <a:prstGeom prst="wedgeRectCallout">
            <a:avLst>
              <a:gd name="adj1" fmla="val -142491"/>
              <a:gd name="adj2" fmla="val 130208"/>
            </a:avLst>
          </a:prstGeom>
          <a:solidFill>
            <a:srgbClr val="FFFFCC"/>
          </a:solidFill>
          <a:ln w="9525" algn="ctr">
            <a:solidFill>
              <a:schemeClr val="tx1"/>
            </a:solidFill>
            <a:miter lim="800000"/>
            <a:headEnd/>
            <a:tailEnd/>
          </a:ln>
        </p:spPr>
        <p:txBody>
          <a:bodyPr/>
          <a:lstStyle/>
          <a:p>
            <a:pPr algn="ctr">
              <a:spcBef>
                <a:spcPct val="50000"/>
              </a:spcBef>
            </a:pPr>
            <a:r>
              <a:rPr lang="en-US" sz="2000" dirty="0" smtClean="0"/>
              <a:t>Construct nested  static class  </a:t>
            </a:r>
            <a:endParaRPr lang="en-US" sz="2000" i="1" dirty="0">
              <a:solidFill>
                <a:srgbClr val="000000"/>
              </a:solidFill>
              <a:latin typeface="Times New Roman" pitchFamily="18" charset="0"/>
              <a:cs typeface="Times New Roman" pitchFamily="18" charset="0"/>
            </a:endParaRPr>
          </a:p>
        </p:txBody>
      </p:sp>
      <p:sp>
        <p:nvSpPr>
          <p:cNvPr id="7" name="AutoShape 4"/>
          <p:cNvSpPr>
            <a:spLocks noChangeArrowheads="1"/>
          </p:cNvSpPr>
          <p:nvPr/>
        </p:nvSpPr>
        <p:spPr bwMode="auto">
          <a:xfrm>
            <a:off x="6148161" y="4669972"/>
            <a:ext cx="2092325" cy="772885"/>
          </a:xfrm>
          <a:prstGeom prst="wedgeRectCallout">
            <a:avLst>
              <a:gd name="adj1" fmla="val -127230"/>
              <a:gd name="adj2" fmla="val 38980"/>
            </a:avLst>
          </a:prstGeom>
          <a:solidFill>
            <a:srgbClr val="FFFFCC"/>
          </a:solidFill>
          <a:ln w="9525" algn="ctr">
            <a:solidFill>
              <a:schemeClr val="tx1"/>
            </a:solidFill>
            <a:miter lim="800000"/>
            <a:headEnd/>
            <a:tailEnd/>
          </a:ln>
        </p:spPr>
        <p:txBody>
          <a:bodyPr/>
          <a:lstStyle/>
          <a:p>
            <a:pPr algn="ctr">
              <a:spcBef>
                <a:spcPct val="50000"/>
              </a:spcBef>
            </a:pPr>
            <a:r>
              <a:rPr lang="en-US" sz="2000" dirty="0" smtClean="0"/>
              <a:t>Construct nested class </a:t>
            </a:r>
            <a:endParaRPr lang="en-US" sz="2000" i="1"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i="1" dirty="0" smtClean="0"/>
              <a:t>Static vs. Dynamic </a:t>
            </a:r>
            <a:r>
              <a:rPr lang="en-US" i="1" dirty="0"/>
              <a:t>Binding</a:t>
            </a:r>
            <a:br>
              <a:rPr lang="en-US" i="1" dirty="0"/>
            </a:br>
            <a:endParaRPr lang="he-IL" dirty="0"/>
          </a:p>
        </p:txBody>
      </p:sp>
      <p:sp>
        <p:nvSpPr>
          <p:cNvPr id="6" name="Text Placeholder 5"/>
          <p:cNvSpPr>
            <a:spLocks noGrp="1"/>
          </p:cNvSpPr>
          <p:nvPr>
            <p:ph type="body" idx="1"/>
          </p:nvPr>
        </p:nvSpPr>
        <p:spPr/>
        <p:txBody>
          <a:bodyPr>
            <a:normAutofit/>
          </a:bodyPr>
          <a:lstStyle/>
          <a:p>
            <a:endParaRPr lang="he-IL" sz="2800" dirty="0"/>
          </a:p>
        </p:txBody>
      </p:sp>
      <p:sp>
        <p:nvSpPr>
          <p:cNvPr id="7" name="Slide Number Placeholder 6"/>
          <p:cNvSpPr>
            <a:spLocks noGrp="1"/>
          </p:cNvSpPr>
          <p:nvPr>
            <p:ph type="sldNum" sz="quarter" idx="12"/>
          </p:nvPr>
        </p:nvSpPr>
        <p:spPr/>
        <p:txBody>
          <a:bodyPr/>
          <a:lstStyle/>
          <a:p>
            <a:fld id="{38789D86-1AA1-4D6C-BBBC-7EAB5B60D3E1}" type="slidenum">
              <a:rPr lang="he-IL" smtClean="0"/>
              <a:pPr/>
              <a:t>13</a:t>
            </a:fld>
            <a:endParaRPr lang="he-IL"/>
          </a:p>
        </p:txBody>
      </p:sp>
    </p:spTree>
    <p:extLst>
      <p:ext uri="{BB962C8B-B14F-4D97-AF65-F5344CB8AC3E}">
        <p14:creationId xmlns="" xmlns:p14="http://schemas.microsoft.com/office/powerpoint/2010/main" val="2667276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BC72DB78-3606-4313-B9F8-0EA1CADD5254}" type="slidenum">
              <a:rPr lang="ar-SA" smtClean="0">
                <a:latin typeface="Arial" pitchFamily="34" charset="0"/>
                <a:cs typeface="Arial" pitchFamily="34" charset="0"/>
              </a:rPr>
              <a:pPr/>
              <a:t>14</a:t>
            </a:fld>
            <a:endParaRPr lang="en-US" smtClean="0">
              <a:latin typeface="Arial" pitchFamily="34" charset="0"/>
              <a:cs typeface="Arial" pitchFamily="34" charset="0"/>
            </a:endParaRPr>
          </a:p>
        </p:txBody>
      </p:sp>
      <p:sp>
        <p:nvSpPr>
          <p:cNvPr id="16387" name="Rectangle 2"/>
          <p:cNvSpPr>
            <a:spLocks noGrp="1" noChangeArrowheads="1"/>
          </p:cNvSpPr>
          <p:nvPr>
            <p:ph type="title" idx="4294967295"/>
          </p:nvPr>
        </p:nvSpPr>
        <p:spPr/>
        <p:txBody>
          <a:bodyPr/>
          <a:lstStyle/>
          <a:p>
            <a:r>
              <a:rPr lang="en-US" altLang="zh-TW" dirty="0" smtClean="0">
                <a:ea typeface="PMingLiU" pitchFamily="18" charset="-120"/>
              </a:rPr>
              <a:t>Static versus Dynamic </a:t>
            </a:r>
            <a:r>
              <a:rPr lang="en-US" altLang="zh-TW" dirty="0">
                <a:ea typeface="PMingLiU" pitchFamily="18" charset="-120"/>
              </a:rPr>
              <a:t>B</a:t>
            </a:r>
            <a:r>
              <a:rPr lang="en-US" altLang="zh-TW" dirty="0" smtClean="0">
                <a:ea typeface="PMingLiU" pitchFamily="18" charset="-120"/>
              </a:rPr>
              <a:t>inding</a:t>
            </a:r>
          </a:p>
        </p:txBody>
      </p:sp>
      <p:sp>
        <p:nvSpPr>
          <p:cNvPr id="16388" name="Rectangle 3"/>
          <p:cNvSpPr>
            <a:spLocks noGrp="1" noChangeArrowheads="1"/>
          </p:cNvSpPr>
          <p:nvPr>
            <p:ph type="body" idx="4294967295"/>
          </p:nvPr>
        </p:nvSpPr>
        <p:spPr>
          <a:xfrm>
            <a:off x="914400" y="1600200"/>
            <a:ext cx="8050213" cy="4968875"/>
          </a:xfrm>
        </p:spPr>
        <p:txBody>
          <a:bodyPr/>
          <a:lstStyle/>
          <a:p>
            <a:pPr algn="l" rtl="0">
              <a:lnSpc>
                <a:spcPct val="80000"/>
              </a:lnSpc>
            </a:pPr>
            <a:r>
              <a:rPr lang="en-US" altLang="zh-TW" sz="1800" b="1" dirty="0" smtClean="0">
                <a:latin typeface="Courier New" pitchFamily="49" charset="0"/>
                <a:ea typeface="PMingLiU" pitchFamily="18" charset="-120"/>
              </a:rPr>
              <a:t>public class </a:t>
            </a:r>
            <a:r>
              <a:rPr lang="en-US" altLang="zh-TW" sz="1800" b="1" dirty="0" smtClean="0">
                <a:solidFill>
                  <a:srgbClr val="0070C0"/>
                </a:solidFill>
                <a:latin typeface="Courier New" pitchFamily="49" charset="0"/>
                <a:ea typeface="PMingLiU" pitchFamily="18" charset="-120"/>
              </a:rPr>
              <a:t>Account</a:t>
            </a:r>
            <a:r>
              <a:rPr lang="en-US" altLang="zh-TW" sz="1800" b="1" dirty="0" smtClean="0">
                <a:latin typeface="Courier New" pitchFamily="49" charset="0"/>
                <a:ea typeface="PMingLiU" pitchFamily="18" charset="-120"/>
              </a:rPr>
              <a:t> {</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	public String </a:t>
            </a:r>
            <a:r>
              <a:rPr lang="en-US" altLang="zh-TW" sz="1700" b="1" dirty="0" err="1" smtClean="0">
                <a:latin typeface="Courier New" pitchFamily="49" charset="0"/>
                <a:ea typeface="PMingLiU" pitchFamily="18" charset="-120"/>
              </a:rPr>
              <a:t>getName</a:t>
            </a:r>
            <a:r>
              <a:rPr lang="en-US" altLang="zh-TW" sz="1700" b="1" dirty="0" smtClean="0">
                <a:latin typeface="Courier New" pitchFamily="49" charset="0"/>
                <a:ea typeface="PMingLiU" pitchFamily="18" charset="-120"/>
              </a:rPr>
              <a:t>(){...};</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	public void deposit(</a:t>
            </a:r>
            <a:r>
              <a:rPr lang="en-US" altLang="zh-TW" sz="1700" b="1" dirty="0" err="1" smtClean="0">
                <a:latin typeface="Courier New" pitchFamily="49" charset="0"/>
                <a:ea typeface="PMingLiU" pitchFamily="18" charset="-120"/>
              </a:rPr>
              <a:t>int</a:t>
            </a:r>
            <a:r>
              <a:rPr lang="en-US" altLang="zh-TW" sz="1700" b="1" dirty="0" smtClean="0">
                <a:latin typeface="Courier New" pitchFamily="49" charset="0"/>
                <a:ea typeface="PMingLiU" pitchFamily="18" charset="-120"/>
              </a:rPr>
              <a:t> amount) {...}; </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a:t>
            </a:r>
            <a:br>
              <a:rPr lang="en-US" altLang="zh-TW" sz="1700" b="1" dirty="0" smtClean="0">
                <a:latin typeface="Courier New" pitchFamily="49" charset="0"/>
                <a:ea typeface="PMingLiU" pitchFamily="18" charset="-120"/>
              </a:rPr>
            </a:br>
            <a:endParaRPr lang="en-US" altLang="zh-TW" sz="1700" b="1" dirty="0" smtClean="0">
              <a:latin typeface="Courier New" pitchFamily="49" charset="0"/>
              <a:ea typeface="PMingLiU" pitchFamily="18" charset="-120"/>
            </a:endParaRP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public class </a:t>
            </a:r>
            <a:r>
              <a:rPr lang="en-US" altLang="zh-TW" sz="1700" b="1" dirty="0" err="1" smtClean="0">
                <a:solidFill>
                  <a:srgbClr val="FF0000"/>
                </a:solidFill>
                <a:latin typeface="Courier New" pitchFamily="49" charset="0"/>
                <a:ea typeface="PMingLiU" pitchFamily="18" charset="-120"/>
              </a:rPr>
              <a:t>SavingsAccount</a:t>
            </a:r>
            <a:r>
              <a:rPr lang="en-US" altLang="zh-TW" sz="1700" b="1" dirty="0" smtClean="0">
                <a:latin typeface="Courier New" pitchFamily="49" charset="0"/>
                <a:ea typeface="PMingLiU" pitchFamily="18" charset="-120"/>
              </a:rPr>
              <a:t> extends Account {	</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	public void deposit(</a:t>
            </a:r>
            <a:r>
              <a:rPr lang="en-US" altLang="zh-TW" sz="1700" b="1" dirty="0" err="1" smtClean="0">
                <a:latin typeface="Courier New" pitchFamily="49" charset="0"/>
                <a:ea typeface="PMingLiU" pitchFamily="18" charset="-120"/>
              </a:rPr>
              <a:t>int</a:t>
            </a:r>
            <a:r>
              <a:rPr lang="en-US" altLang="zh-TW" sz="1700" b="1" dirty="0" smtClean="0">
                <a:latin typeface="Courier New" pitchFamily="49" charset="0"/>
                <a:ea typeface="PMingLiU" pitchFamily="18" charset="-120"/>
              </a:rPr>
              <a:t> amount) {...};</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a:t>
            </a:r>
          </a:p>
          <a:p>
            <a:pPr lvl="1" algn="l" rtl="0">
              <a:lnSpc>
                <a:spcPct val="80000"/>
              </a:lnSpc>
              <a:buFont typeface="Wingdings" pitchFamily="2" charset="2"/>
              <a:buNone/>
            </a:pPr>
            <a:r>
              <a:rPr lang="en-US" altLang="zh-TW" sz="1700" b="1" dirty="0" smtClean="0">
                <a:latin typeface="Courier New" pitchFamily="49" charset="0"/>
                <a:ea typeface="PMingLiU" pitchFamily="18" charset="-120"/>
              </a:rPr>
              <a:t> </a:t>
            </a:r>
          </a:p>
          <a:p>
            <a:pPr algn="l" rtl="0">
              <a:lnSpc>
                <a:spcPct val="80000"/>
              </a:lnSpc>
            </a:pPr>
            <a:r>
              <a:rPr lang="en-US" altLang="zh-TW" sz="1800" b="1" dirty="0" smtClean="0">
                <a:solidFill>
                  <a:srgbClr val="0070C0"/>
                </a:solidFill>
                <a:latin typeface="Courier New" pitchFamily="49" charset="0"/>
                <a:ea typeface="PMingLiU" pitchFamily="18" charset="-120"/>
              </a:rPr>
              <a:t>Account</a:t>
            </a: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a:t>
            </a:r>
            <a:r>
              <a:rPr lang="en-US" altLang="zh-TW" sz="1800" b="1" dirty="0" smtClean="0">
                <a:latin typeface="Courier New" pitchFamily="49" charset="0"/>
                <a:ea typeface="PMingLiU" pitchFamily="18" charset="-120"/>
              </a:rPr>
              <a:t> = new </a:t>
            </a:r>
            <a:r>
              <a:rPr lang="en-US" altLang="zh-TW" sz="1800" b="1" dirty="0" smtClean="0">
                <a:solidFill>
                  <a:srgbClr val="0070C0"/>
                </a:solidFill>
                <a:latin typeface="Courier New" pitchFamily="49" charset="0"/>
                <a:ea typeface="PMingLiU" pitchFamily="18" charset="-120"/>
              </a:rPr>
              <a:t>Account</a:t>
            </a:r>
            <a:r>
              <a:rPr lang="en-US" altLang="zh-TW" sz="1800" b="1" dirty="0" smtClean="0">
                <a:latin typeface="Courier New" pitchFamily="49" charset="0"/>
                <a:ea typeface="PMingLiU" pitchFamily="18" charset="-120"/>
              </a:rPr>
              <a:t>();</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obj.getName</a:t>
            </a:r>
            <a:r>
              <a:rPr lang="en-US" altLang="zh-TW" sz="1800" b="1" dirty="0" smtClean="0">
                <a:latin typeface="Courier New" pitchFamily="49" charset="0"/>
                <a:ea typeface="PMingLiU" pitchFamily="18" charset="-120"/>
              </a:rPr>
              <a:t>();  	</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obj.deposit</a:t>
            </a:r>
            <a:r>
              <a:rPr lang="en-US" altLang="zh-TW" sz="1800" b="1" dirty="0" smtClean="0">
                <a:latin typeface="Courier New" pitchFamily="49" charset="0"/>
                <a:ea typeface="PMingLiU" pitchFamily="18" charset="-120"/>
              </a:rPr>
              <a:t>(…);</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smtClean="0">
                <a:solidFill>
                  <a:srgbClr val="0070C0"/>
                </a:solidFill>
                <a:latin typeface="Courier New" pitchFamily="49" charset="0"/>
                <a:ea typeface="PMingLiU" pitchFamily="18" charset="-120"/>
              </a:rPr>
              <a:t>Account</a:t>
            </a: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a:t>
            </a:r>
            <a:r>
              <a:rPr lang="en-US" altLang="zh-TW" sz="1800" b="1" dirty="0" smtClean="0">
                <a:latin typeface="Courier New" pitchFamily="49" charset="0"/>
                <a:ea typeface="PMingLiU" pitchFamily="18" charset="-120"/>
              </a:rPr>
              <a:t> = new </a:t>
            </a:r>
            <a:r>
              <a:rPr lang="en-US" altLang="zh-TW" sz="1800" b="1" dirty="0" err="1" smtClean="0">
                <a:solidFill>
                  <a:srgbClr val="FF0000"/>
                </a:solidFill>
                <a:latin typeface="Courier New" pitchFamily="49" charset="0"/>
                <a:ea typeface="PMingLiU" pitchFamily="18" charset="-120"/>
              </a:rPr>
              <a:t>SavingsAccount</a:t>
            </a:r>
            <a:r>
              <a:rPr lang="en-US" altLang="zh-TW" sz="1800" b="1" dirty="0" smtClean="0">
                <a:latin typeface="Courier New" pitchFamily="49" charset="0"/>
                <a:ea typeface="PMingLiU" pitchFamily="18" charset="-120"/>
              </a:rPr>
              <a:t>();</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obj.getName</a:t>
            </a:r>
            <a:r>
              <a:rPr lang="en-US" altLang="zh-TW" sz="1800" b="1" dirty="0" smtClean="0">
                <a:latin typeface="Courier New" pitchFamily="49" charset="0"/>
                <a:ea typeface="PMingLiU" pitchFamily="18" charset="-120"/>
              </a:rPr>
              <a:t>();  	</a:t>
            </a:r>
          </a:p>
          <a:p>
            <a:pPr algn="l" rtl="0">
              <a:lnSpc>
                <a:spcPct val="80000"/>
              </a:lnSpc>
              <a:buFont typeface="Wingdings" pitchFamily="2" charset="2"/>
              <a:buNone/>
            </a:pPr>
            <a:r>
              <a:rPr lang="en-US" altLang="zh-TW" sz="1800" b="1" dirty="0" smtClean="0">
                <a:latin typeface="Courier New" pitchFamily="49" charset="0"/>
                <a:ea typeface="PMingLiU" pitchFamily="18" charset="-120"/>
              </a:rPr>
              <a:t>	</a:t>
            </a:r>
            <a:r>
              <a:rPr lang="en-US" altLang="zh-TW" sz="1800" b="1" dirty="0" err="1" smtClean="0">
                <a:latin typeface="Courier New" pitchFamily="49" charset="0"/>
                <a:ea typeface="PMingLiU" pitchFamily="18" charset="-120"/>
              </a:rPr>
              <a:t>obj.deposit</a:t>
            </a:r>
            <a:r>
              <a:rPr lang="en-US" altLang="zh-TW" sz="1800" b="1" dirty="0" smtClean="0">
                <a:latin typeface="Courier New" pitchFamily="49" charset="0"/>
                <a:ea typeface="PMingLiU" pitchFamily="18" charset="-120"/>
              </a:rPr>
              <a:t>(…);	</a:t>
            </a:r>
          </a:p>
        </p:txBody>
      </p:sp>
      <p:sp>
        <p:nvSpPr>
          <p:cNvPr id="5" name="TextBox 4"/>
          <p:cNvSpPr txBox="1"/>
          <p:nvPr/>
        </p:nvSpPr>
        <p:spPr>
          <a:xfrm>
            <a:off x="4967052" y="5805264"/>
            <a:ext cx="2941831"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lang="en-US" dirty="0" smtClean="0">
                <a:effectLst>
                  <a:outerShdw blurRad="38100" dist="38100" dir="2700000" algn="tl">
                    <a:srgbClr val="000000">
                      <a:alpha val="43137"/>
                    </a:srgbClr>
                  </a:outerShdw>
                </a:effectLst>
              </a:rPr>
              <a:t>Which </a:t>
            </a:r>
            <a:r>
              <a:rPr lang="en-US" dirty="0" smtClean="0">
                <a:solidFill>
                  <a:srgbClr val="FFFFFF"/>
                </a:solidFill>
                <a:effectLst>
                  <a:outerShdw blurRad="38100" dist="38100" dir="2700000" algn="tl">
                    <a:srgbClr val="000000">
                      <a:alpha val="43137"/>
                    </a:srgbClr>
                  </a:outerShdw>
                </a:effectLst>
              </a:rPr>
              <a:t>version</a:t>
            </a:r>
            <a:r>
              <a:rPr lang="en-US" dirty="0" smtClean="0">
                <a:effectLst>
                  <a:outerShdw blurRad="38100" dist="38100" dir="2700000" algn="tl">
                    <a:srgbClr val="000000">
                      <a:alpha val="43137"/>
                    </a:srgbClr>
                  </a:outerShdw>
                </a:effectLst>
              </a:rPr>
              <a:t> is called ?</a:t>
            </a:r>
          </a:p>
        </p:txBody>
      </p:sp>
    </p:spTree>
    <p:extLst>
      <p:ext uri="{BB962C8B-B14F-4D97-AF65-F5344CB8AC3E}">
        <p14:creationId xmlns="" xmlns:p14="http://schemas.microsoft.com/office/powerpoint/2010/main" val="36748470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lstStyle/>
          <a:p>
            <a:r>
              <a:rPr lang="en-US" i="1" dirty="0" smtClean="0"/>
              <a:t>Binding</a:t>
            </a:r>
            <a:r>
              <a:rPr lang="en-US" dirty="0" smtClean="0"/>
              <a:t> in Java</a:t>
            </a:r>
            <a:endParaRPr lang="he-IL" dirty="0"/>
          </a:p>
        </p:txBody>
      </p:sp>
      <p:sp>
        <p:nvSpPr>
          <p:cNvPr id="6" name="מציין מיקום תוכן 5"/>
          <p:cNvSpPr>
            <a:spLocks noGrp="1"/>
          </p:cNvSpPr>
          <p:nvPr>
            <p:ph idx="1"/>
          </p:nvPr>
        </p:nvSpPr>
        <p:spPr/>
        <p:txBody>
          <a:bodyPr>
            <a:normAutofit/>
          </a:bodyPr>
          <a:lstStyle/>
          <a:p>
            <a:pPr algn="l" rtl="0">
              <a:lnSpc>
                <a:spcPct val="110000"/>
              </a:lnSpc>
            </a:pPr>
            <a:r>
              <a:rPr lang="en-US" sz="3200" dirty="0" smtClean="0"/>
              <a:t>Binding is the </a:t>
            </a:r>
            <a:r>
              <a:rPr lang="en-US" sz="3200" dirty="0"/>
              <a:t>process </a:t>
            </a:r>
            <a:r>
              <a:rPr lang="en-US" sz="3200" dirty="0" smtClean="0"/>
              <a:t>by which references are bound to specific classes. </a:t>
            </a:r>
          </a:p>
          <a:p>
            <a:pPr algn="l" rtl="0">
              <a:lnSpc>
                <a:spcPct val="110000"/>
              </a:lnSpc>
            </a:pPr>
            <a:r>
              <a:rPr lang="en-US" sz="3200" dirty="0" smtClean="0"/>
              <a:t>Used to resolve which methods and variables are used at </a:t>
            </a:r>
            <a:r>
              <a:rPr lang="en-US" sz="3200" dirty="0" smtClean="0">
                <a:solidFill>
                  <a:srgbClr val="FF0000"/>
                </a:solidFill>
              </a:rPr>
              <a:t>run time</a:t>
            </a:r>
            <a:r>
              <a:rPr lang="en-US" sz="3200" dirty="0" smtClean="0"/>
              <a:t>.</a:t>
            </a:r>
          </a:p>
          <a:p>
            <a:pPr algn="l" rtl="0">
              <a:lnSpc>
                <a:spcPct val="110000"/>
              </a:lnSpc>
            </a:pPr>
            <a:r>
              <a:rPr lang="en-US" sz="3200" dirty="0" smtClean="0"/>
              <a:t>There are two kind of bindings: static binding and dynamic binding.</a:t>
            </a:r>
          </a:p>
          <a:p>
            <a:pPr algn="l" rtl="0">
              <a:lnSpc>
                <a:spcPct val="110000"/>
              </a:lnSpc>
            </a:pPr>
            <a:endParaRPr lang="he-IL" sz="3200" dirty="0"/>
          </a:p>
        </p:txBody>
      </p:sp>
      <p:sp>
        <p:nvSpPr>
          <p:cNvPr id="4" name="מציין מיקום של מספר שקופית 3"/>
          <p:cNvSpPr>
            <a:spLocks noGrp="1"/>
          </p:cNvSpPr>
          <p:nvPr>
            <p:ph type="sldNum" sz="quarter" idx="12"/>
          </p:nvPr>
        </p:nvSpPr>
        <p:spPr/>
        <p:txBody>
          <a:bodyPr/>
          <a:lstStyle/>
          <a:p>
            <a:fld id="{38789D86-1AA1-4D6C-BBBC-7EAB5B60D3E1}" type="slidenum">
              <a:rPr lang="he-IL" smtClean="0"/>
              <a:pPr/>
              <a:t>15</a:t>
            </a:fld>
            <a:endParaRPr lang="he-IL"/>
          </a:p>
        </p:txBody>
      </p:sp>
    </p:spTree>
    <p:extLst>
      <p:ext uri="{BB962C8B-B14F-4D97-AF65-F5344CB8AC3E}">
        <p14:creationId xmlns="" xmlns:p14="http://schemas.microsoft.com/office/powerpoint/2010/main" val="2045605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Binding</a:t>
            </a:r>
            <a:r>
              <a:rPr lang="en-US" dirty="0"/>
              <a:t> in Java</a:t>
            </a:r>
            <a:endParaRPr lang="he-IL" dirty="0"/>
          </a:p>
        </p:txBody>
      </p:sp>
      <p:sp>
        <p:nvSpPr>
          <p:cNvPr id="3" name="Content Placeholder 2"/>
          <p:cNvSpPr>
            <a:spLocks noGrp="1"/>
          </p:cNvSpPr>
          <p:nvPr>
            <p:ph idx="1"/>
          </p:nvPr>
        </p:nvSpPr>
        <p:spPr/>
        <p:txBody>
          <a:bodyPr/>
          <a:lstStyle/>
          <a:p>
            <a:pPr lvl="1" algn="l" rtl="0">
              <a:lnSpc>
                <a:spcPct val="110000"/>
              </a:lnSpc>
            </a:pPr>
            <a:r>
              <a:rPr lang="en-US" sz="2800" b="1" u="sng" dirty="0">
                <a:solidFill>
                  <a:schemeClr val="bg2">
                    <a:lumMod val="25000"/>
                  </a:schemeClr>
                </a:solidFill>
              </a:rPr>
              <a:t>Static Binding</a:t>
            </a:r>
            <a:r>
              <a:rPr lang="en-US" sz="2800" b="1" dirty="0">
                <a:solidFill>
                  <a:schemeClr val="bg2">
                    <a:lumMod val="25000"/>
                  </a:schemeClr>
                </a:solidFill>
              </a:rPr>
              <a:t> </a:t>
            </a:r>
            <a:r>
              <a:rPr lang="en-US" sz="2800" b="1" dirty="0"/>
              <a:t>(Early Binding)</a:t>
            </a:r>
          </a:p>
          <a:p>
            <a:pPr lvl="2" algn="l" rtl="0">
              <a:lnSpc>
                <a:spcPct val="110000"/>
              </a:lnSpc>
            </a:pPr>
            <a:r>
              <a:rPr lang="en-US" sz="2400" dirty="0"/>
              <a:t>The compiler can resolve the binding at </a:t>
            </a:r>
            <a:r>
              <a:rPr lang="en-US" sz="2400" u="sng" dirty="0"/>
              <a:t>compile time</a:t>
            </a:r>
            <a:r>
              <a:rPr lang="en-US" sz="2400" dirty="0"/>
              <a:t>. </a:t>
            </a:r>
            <a:r>
              <a:rPr lang="en-US" sz="2400" dirty="0" smtClean="0"/>
              <a:t> (As in the previous example)</a:t>
            </a:r>
            <a:endParaRPr lang="en-US" sz="2400" dirty="0"/>
          </a:p>
          <a:p>
            <a:pPr lvl="1" algn="l" rtl="0">
              <a:lnSpc>
                <a:spcPct val="110000"/>
              </a:lnSpc>
            </a:pPr>
            <a:r>
              <a:rPr lang="en-US" sz="2800" b="1" u="sng" dirty="0">
                <a:solidFill>
                  <a:schemeClr val="bg2">
                    <a:lumMod val="25000"/>
                  </a:schemeClr>
                </a:solidFill>
              </a:rPr>
              <a:t>Dynamic Binding</a:t>
            </a:r>
            <a:r>
              <a:rPr lang="en-US" sz="2800" b="1" dirty="0">
                <a:solidFill>
                  <a:schemeClr val="bg2">
                    <a:lumMod val="25000"/>
                  </a:schemeClr>
                </a:solidFill>
              </a:rPr>
              <a:t> </a:t>
            </a:r>
            <a:r>
              <a:rPr lang="en-US" sz="2800" b="1" dirty="0"/>
              <a:t>(Late Binding)</a:t>
            </a:r>
          </a:p>
          <a:p>
            <a:pPr lvl="2" algn="l" rtl="0">
              <a:lnSpc>
                <a:spcPct val="110000"/>
              </a:lnSpc>
            </a:pPr>
            <a:r>
              <a:rPr lang="en-US" sz="2400" dirty="0"/>
              <a:t>The compiler is not able to resolve the call and the binding is done at </a:t>
            </a:r>
            <a:r>
              <a:rPr lang="en-US" sz="2400" u="sng" dirty="0"/>
              <a:t>runtime only.</a:t>
            </a:r>
          </a:p>
          <a:p>
            <a:pPr lvl="2" algn="l" rtl="0">
              <a:lnSpc>
                <a:spcPct val="110000"/>
              </a:lnSpc>
            </a:pPr>
            <a:r>
              <a:rPr lang="en-US" sz="2400" i="1" dirty="0"/>
              <a:t>Dynamic dispatch</a:t>
            </a:r>
          </a:p>
          <a:p>
            <a:endParaRPr lang="he-IL" dirty="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16</a:t>
            </a:fld>
            <a:endParaRPr lang="en-US"/>
          </a:p>
        </p:txBody>
      </p:sp>
    </p:spTree>
    <p:extLst>
      <p:ext uri="{BB962C8B-B14F-4D97-AF65-F5344CB8AC3E}">
        <p14:creationId xmlns="" xmlns:p14="http://schemas.microsoft.com/office/powerpoint/2010/main" val="611403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FC6016F3-EE06-44B2-8FD8-4D95AFA4BE7E}" type="slidenum">
              <a:rPr lang="ar-SA" smtClean="0">
                <a:latin typeface="Arial" pitchFamily="34" charset="0"/>
                <a:cs typeface="Arial" pitchFamily="34" charset="0"/>
              </a:rPr>
              <a:pPr/>
              <a:t>17</a:t>
            </a:fld>
            <a:endParaRPr lang="en-US" smtClean="0">
              <a:latin typeface="Arial" pitchFamily="34" charset="0"/>
              <a:cs typeface="Arial" pitchFamily="34" charset="0"/>
            </a:endParaRPr>
          </a:p>
        </p:txBody>
      </p:sp>
      <p:sp>
        <p:nvSpPr>
          <p:cNvPr id="17411" name="Rectangle 2"/>
          <p:cNvSpPr>
            <a:spLocks noGrp="1" noChangeArrowheads="1"/>
          </p:cNvSpPr>
          <p:nvPr>
            <p:ph type="title" idx="4294967295"/>
          </p:nvPr>
        </p:nvSpPr>
        <p:spPr/>
        <p:txBody>
          <a:bodyPr/>
          <a:lstStyle/>
          <a:p>
            <a:r>
              <a:rPr lang="en-US" altLang="zh-TW" smtClean="0">
                <a:ea typeface="PMingLiU" pitchFamily="18" charset="-120"/>
              </a:rPr>
              <a:t>Static binding (or early binding)</a:t>
            </a:r>
          </a:p>
        </p:txBody>
      </p:sp>
      <p:sp>
        <p:nvSpPr>
          <p:cNvPr id="17412" name="Rectangle 3"/>
          <p:cNvSpPr>
            <a:spLocks noGrp="1" noChangeArrowheads="1"/>
          </p:cNvSpPr>
          <p:nvPr>
            <p:ph type="body" idx="4294967295"/>
          </p:nvPr>
        </p:nvSpPr>
        <p:spPr>
          <a:xfrm>
            <a:off x="685800" y="2276475"/>
            <a:ext cx="8153400" cy="3819525"/>
          </a:xfrm>
        </p:spPr>
        <p:txBody>
          <a:bodyPr/>
          <a:lstStyle/>
          <a:p>
            <a:pPr algn="l" rtl="0"/>
            <a:r>
              <a:rPr lang="en-US" altLang="zh-TW" dirty="0" smtClean="0">
                <a:ea typeface="PMingLiU" pitchFamily="18" charset="-120"/>
              </a:rPr>
              <a:t>Static binding: bind at </a:t>
            </a:r>
            <a:r>
              <a:rPr lang="en-US" altLang="zh-TW" u="sng" dirty="0" smtClean="0">
                <a:ea typeface="PMingLiU" pitchFamily="18" charset="-120"/>
              </a:rPr>
              <a:t>compilation time</a:t>
            </a:r>
            <a:endParaRPr lang="en-US" altLang="zh-TW" dirty="0" smtClean="0">
              <a:ea typeface="PMingLiU" pitchFamily="18" charset="-120"/>
            </a:endParaRPr>
          </a:p>
          <a:p>
            <a:pPr algn="l" rtl="0"/>
            <a:r>
              <a:rPr lang="en-US" altLang="zh-TW" dirty="0" smtClean="0">
                <a:ea typeface="PMingLiU" pitchFamily="18" charset="-120"/>
              </a:rPr>
              <a:t>Performed if the compiler can resolve the binding at compile time</a:t>
            </a:r>
          </a:p>
          <a:p>
            <a:pPr algn="l" rtl="0"/>
            <a:r>
              <a:rPr lang="en-US" altLang="zh-TW" dirty="0" smtClean="0">
                <a:ea typeface="PMingLiU" pitchFamily="18" charset="-120"/>
              </a:rPr>
              <a:t>Applied for</a:t>
            </a:r>
          </a:p>
          <a:p>
            <a:pPr lvl="1" algn="l" rtl="0"/>
            <a:r>
              <a:rPr lang="en-US" altLang="zh-TW" dirty="0" smtClean="0">
                <a:ea typeface="PMingLiU" pitchFamily="18" charset="-120"/>
              </a:rPr>
              <a:t>Static methods</a:t>
            </a:r>
          </a:p>
          <a:p>
            <a:pPr lvl="1" algn="l" rtl="0"/>
            <a:r>
              <a:rPr lang="en-US" altLang="zh-TW" dirty="0" smtClean="0">
                <a:ea typeface="PMingLiU" pitchFamily="18" charset="-120"/>
              </a:rPr>
              <a:t>Private methods</a:t>
            </a:r>
          </a:p>
          <a:p>
            <a:pPr lvl="1" algn="l" rtl="0"/>
            <a:r>
              <a:rPr lang="en-US" altLang="zh-TW" dirty="0" smtClean="0">
                <a:ea typeface="PMingLiU" pitchFamily="18" charset="-120"/>
              </a:rPr>
              <a:t>Final methods</a:t>
            </a:r>
          </a:p>
          <a:p>
            <a:pPr lvl="1" algn="l" rtl="0"/>
            <a:r>
              <a:rPr lang="en-US" altLang="zh-TW" dirty="0" smtClean="0">
                <a:ea typeface="PMingLiU" pitchFamily="18" charset="-120"/>
              </a:rPr>
              <a:t>Fields </a:t>
            </a:r>
          </a:p>
        </p:txBody>
      </p:sp>
    </p:spTree>
    <p:extLst>
      <p:ext uri="{BB962C8B-B14F-4D97-AF65-F5344CB8AC3E}">
        <p14:creationId xmlns="" xmlns:p14="http://schemas.microsoft.com/office/powerpoint/2010/main" val="2784635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5641FD27-96C4-4838-94F2-F33560373E1F}" type="slidenum">
              <a:rPr lang="ar-SA" smtClean="0">
                <a:latin typeface="Arial" pitchFamily="34" charset="0"/>
                <a:cs typeface="Arial" pitchFamily="34" charset="0"/>
              </a:rPr>
              <a:pPr/>
              <a:t>18</a:t>
            </a:fld>
            <a:endParaRPr lang="en-US" smtClean="0">
              <a:latin typeface="Arial" pitchFamily="34" charset="0"/>
              <a:cs typeface="Arial" pitchFamily="34" charset="0"/>
            </a:endParaRPr>
          </a:p>
        </p:txBody>
      </p:sp>
      <p:sp>
        <p:nvSpPr>
          <p:cNvPr id="18435" name="Rectangle 2"/>
          <p:cNvSpPr>
            <a:spLocks noGrp="1" noChangeArrowheads="1"/>
          </p:cNvSpPr>
          <p:nvPr>
            <p:ph type="title" idx="4294967295"/>
          </p:nvPr>
        </p:nvSpPr>
        <p:spPr/>
        <p:txBody>
          <a:bodyPr>
            <a:normAutofit fontScale="90000"/>
          </a:bodyPr>
          <a:lstStyle/>
          <a:p>
            <a:pPr rtl="0"/>
            <a:r>
              <a:rPr lang="en-US" altLang="zh-TW" dirty="0" smtClean="0">
                <a:ea typeface="PMingLiU" pitchFamily="18" charset="-120"/>
              </a:rPr>
              <a:t>Static binding example – Static methods</a:t>
            </a:r>
          </a:p>
        </p:txBody>
      </p:sp>
      <p:sp>
        <p:nvSpPr>
          <p:cNvPr id="18436" name="Rectangle 3"/>
          <p:cNvSpPr>
            <a:spLocks noGrp="1" noChangeArrowheads="1"/>
          </p:cNvSpPr>
          <p:nvPr>
            <p:ph type="body" idx="4294967295"/>
          </p:nvPr>
        </p:nvSpPr>
        <p:spPr>
          <a:xfrm>
            <a:off x="914400" y="1593850"/>
            <a:ext cx="8050213" cy="5264150"/>
          </a:xfrm>
        </p:spPr>
        <p:txBody>
          <a:bodyPr>
            <a:normAutofit fontScale="55000" lnSpcReduction="20000"/>
          </a:bodyPr>
          <a:lstStyle/>
          <a:p>
            <a:pPr algn="l" rtl="0">
              <a:buNone/>
            </a:pPr>
            <a:r>
              <a:rPr lang="en-US" b="1" dirty="0" smtClean="0">
                <a:solidFill>
                  <a:srgbClr val="7F0055"/>
                </a:solidFill>
                <a:latin typeface="Segoe UI"/>
              </a:rPr>
              <a:t>public</a:t>
            </a:r>
            <a:r>
              <a:rPr lang="en-US" b="1" dirty="0" smtClean="0">
                <a:solidFill>
                  <a:srgbClr val="000000"/>
                </a:solidFill>
                <a:latin typeface="Segoe UI"/>
              </a:rPr>
              <a:t> </a:t>
            </a:r>
            <a:r>
              <a:rPr lang="en-US" b="1" dirty="0" smtClean="0">
                <a:solidFill>
                  <a:srgbClr val="7F0055"/>
                </a:solidFill>
                <a:latin typeface="Segoe UI"/>
              </a:rPr>
              <a:t>class</a:t>
            </a:r>
            <a:r>
              <a:rPr lang="en-US" b="1" dirty="0" smtClean="0">
                <a:solidFill>
                  <a:srgbClr val="000000"/>
                </a:solidFill>
                <a:latin typeface="Segoe UI"/>
              </a:rPr>
              <a:t> A {</a:t>
            </a:r>
          </a:p>
          <a:p>
            <a:pPr algn="l" rtl="0">
              <a:buNone/>
            </a:pPr>
            <a:r>
              <a:rPr lang="en-US" b="1" dirty="0" smtClean="0">
                <a:solidFill>
                  <a:srgbClr val="7F0055"/>
                </a:solidFill>
                <a:latin typeface="Segoe UI"/>
              </a:rPr>
              <a:t>	public</a:t>
            </a:r>
            <a:r>
              <a:rPr lang="en-US" b="1" dirty="0" smtClean="0">
                <a:solidFill>
                  <a:srgbClr val="000000"/>
                </a:solidFill>
                <a:latin typeface="Segoe UI"/>
              </a:rPr>
              <a:t> </a:t>
            </a:r>
            <a:r>
              <a:rPr lang="en-US" b="1" dirty="0" smtClean="0">
                <a:solidFill>
                  <a:srgbClr val="7F0055"/>
                </a:solidFill>
                <a:latin typeface="Segoe UI"/>
              </a:rPr>
              <a:t>static</a:t>
            </a:r>
            <a:r>
              <a:rPr lang="en-US" b="1" dirty="0" smtClean="0">
                <a:solidFill>
                  <a:srgbClr val="000000"/>
                </a:solidFill>
                <a:latin typeface="Segoe UI"/>
              </a:rPr>
              <a:t> </a:t>
            </a:r>
            <a:r>
              <a:rPr lang="en-US" b="1" dirty="0" smtClean="0">
                <a:solidFill>
                  <a:srgbClr val="7F0055"/>
                </a:solidFill>
                <a:latin typeface="Segoe UI"/>
              </a:rPr>
              <a:t>void</a:t>
            </a:r>
            <a:r>
              <a:rPr lang="en-US" b="1" dirty="0" smtClean="0">
                <a:solidFill>
                  <a:srgbClr val="000000"/>
                </a:solidFill>
                <a:latin typeface="Segoe UI"/>
              </a:rPr>
              <a:t> m() {</a:t>
            </a:r>
          </a:p>
          <a:p>
            <a:pPr algn="l" rtl="0">
              <a:buNone/>
            </a:pPr>
            <a:r>
              <a:rPr lang="en-US" dirty="0" smtClean="0">
                <a:solidFill>
                  <a:srgbClr val="000000"/>
                </a:solidFill>
                <a:latin typeface="Segoe UI"/>
              </a:rPr>
              <a:t>		</a:t>
            </a:r>
            <a:r>
              <a:rPr lang="en-US" dirty="0" err="1" smtClean="0">
                <a:solidFill>
                  <a:srgbClr val="000000"/>
                </a:solidFill>
                <a:latin typeface="Segoe UI"/>
              </a:rPr>
              <a:t>System.out.println</a:t>
            </a:r>
            <a:r>
              <a:rPr lang="en-US" dirty="0" smtClean="0">
                <a:solidFill>
                  <a:srgbClr val="000000"/>
                </a:solidFill>
                <a:latin typeface="Segoe UI"/>
              </a:rPr>
              <a:t> (“A”);</a:t>
            </a:r>
          </a:p>
          <a:p>
            <a:pPr algn="l" rtl="0">
              <a:buNone/>
            </a:pPr>
            <a:r>
              <a:rPr lang="en-US" dirty="0" smtClean="0">
                <a:solidFill>
                  <a:srgbClr val="000000"/>
                </a:solidFill>
                <a:latin typeface="Segoe UI"/>
              </a:rPr>
              <a:t>	} </a:t>
            </a:r>
          </a:p>
          <a:p>
            <a:pPr algn="l" rtl="0">
              <a:buNone/>
            </a:pPr>
            <a:r>
              <a:rPr lang="en-US" dirty="0" smtClean="0">
                <a:solidFill>
                  <a:srgbClr val="000000"/>
                </a:solidFill>
                <a:latin typeface="Segoe UI"/>
              </a:rPr>
              <a:t>}</a:t>
            </a:r>
          </a:p>
          <a:p>
            <a:pPr algn="l" rtl="0">
              <a:buNone/>
            </a:pPr>
            <a:r>
              <a:rPr lang="en-US" b="1" dirty="0" smtClean="0">
                <a:solidFill>
                  <a:srgbClr val="7F0055"/>
                </a:solidFill>
                <a:latin typeface="Segoe UI"/>
              </a:rPr>
              <a:t>public</a:t>
            </a:r>
            <a:r>
              <a:rPr lang="en-US" b="1" dirty="0" smtClean="0">
                <a:solidFill>
                  <a:srgbClr val="000000"/>
                </a:solidFill>
                <a:latin typeface="Segoe UI"/>
              </a:rPr>
              <a:t> </a:t>
            </a:r>
            <a:r>
              <a:rPr lang="en-US" b="1" dirty="0" smtClean="0">
                <a:solidFill>
                  <a:srgbClr val="7F0055"/>
                </a:solidFill>
                <a:latin typeface="Segoe UI"/>
              </a:rPr>
              <a:t>class</a:t>
            </a:r>
            <a:r>
              <a:rPr lang="en-US" b="1" dirty="0" smtClean="0">
                <a:solidFill>
                  <a:srgbClr val="000000"/>
                </a:solidFill>
                <a:latin typeface="Segoe UI"/>
              </a:rPr>
              <a:t> B </a:t>
            </a:r>
            <a:r>
              <a:rPr lang="en-US" b="1" dirty="0" smtClean="0">
                <a:solidFill>
                  <a:srgbClr val="7F0055"/>
                </a:solidFill>
                <a:latin typeface="Segoe UI"/>
              </a:rPr>
              <a:t>extends</a:t>
            </a:r>
            <a:r>
              <a:rPr lang="en-US" b="1" dirty="0" smtClean="0">
                <a:solidFill>
                  <a:srgbClr val="000000"/>
                </a:solidFill>
                <a:latin typeface="Segoe UI"/>
              </a:rPr>
              <a:t> A {</a:t>
            </a:r>
          </a:p>
          <a:p>
            <a:pPr algn="l" rtl="0">
              <a:buNone/>
            </a:pPr>
            <a:r>
              <a:rPr lang="en-US" b="1" dirty="0" smtClean="0">
                <a:solidFill>
                  <a:srgbClr val="7F0055"/>
                </a:solidFill>
                <a:latin typeface="Segoe UI"/>
              </a:rPr>
              <a:t>	public</a:t>
            </a:r>
            <a:r>
              <a:rPr lang="en-US" b="1" dirty="0" smtClean="0">
                <a:solidFill>
                  <a:srgbClr val="000000"/>
                </a:solidFill>
                <a:latin typeface="Segoe UI"/>
              </a:rPr>
              <a:t> </a:t>
            </a:r>
            <a:r>
              <a:rPr lang="en-US" b="1" dirty="0" smtClean="0">
                <a:solidFill>
                  <a:srgbClr val="7F0055"/>
                </a:solidFill>
                <a:latin typeface="Segoe UI"/>
              </a:rPr>
              <a:t>static</a:t>
            </a:r>
            <a:r>
              <a:rPr lang="en-US" b="1" dirty="0" smtClean="0">
                <a:solidFill>
                  <a:srgbClr val="000000"/>
                </a:solidFill>
                <a:latin typeface="Segoe UI"/>
              </a:rPr>
              <a:t> </a:t>
            </a:r>
            <a:r>
              <a:rPr lang="en-US" b="1" dirty="0" smtClean="0">
                <a:solidFill>
                  <a:srgbClr val="7F0055"/>
                </a:solidFill>
                <a:latin typeface="Segoe UI"/>
              </a:rPr>
              <a:t>void</a:t>
            </a:r>
            <a:r>
              <a:rPr lang="en-US" b="1" dirty="0" smtClean="0">
                <a:solidFill>
                  <a:srgbClr val="000000"/>
                </a:solidFill>
                <a:latin typeface="Segoe UI"/>
              </a:rPr>
              <a:t> m() {</a:t>
            </a:r>
          </a:p>
          <a:p>
            <a:pPr algn="l" rtl="0">
              <a:buNone/>
            </a:pPr>
            <a:r>
              <a:rPr lang="en-US" dirty="0" smtClean="0">
                <a:solidFill>
                  <a:srgbClr val="000000"/>
                </a:solidFill>
                <a:latin typeface="Segoe UI"/>
              </a:rPr>
              <a:t>		</a:t>
            </a:r>
            <a:r>
              <a:rPr lang="en-US" dirty="0" err="1" smtClean="0">
                <a:solidFill>
                  <a:srgbClr val="000000"/>
                </a:solidFill>
                <a:latin typeface="Segoe UI"/>
              </a:rPr>
              <a:t>System.out.println</a:t>
            </a:r>
            <a:r>
              <a:rPr lang="en-US" dirty="0" smtClean="0">
                <a:solidFill>
                  <a:srgbClr val="000000"/>
                </a:solidFill>
                <a:latin typeface="Segoe UI"/>
              </a:rPr>
              <a:t> (“B”);</a:t>
            </a:r>
          </a:p>
          <a:p>
            <a:pPr algn="l" rtl="0">
              <a:buNone/>
            </a:pPr>
            <a:r>
              <a:rPr lang="en-US" dirty="0" smtClean="0">
                <a:solidFill>
                  <a:srgbClr val="000000"/>
                </a:solidFill>
                <a:latin typeface="Segoe UI"/>
              </a:rPr>
              <a:t>	} </a:t>
            </a:r>
          </a:p>
          <a:p>
            <a:pPr algn="l" rtl="0">
              <a:buNone/>
            </a:pPr>
            <a:r>
              <a:rPr lang="en-US" dirty="0" smtClean="0">
                <a:solidFill>
                  <a:srgbClr val="000000"/>
                </a:solidFill>
                <a:latin typeface="Segoe UI"/>
              </a:rPr>
              <a:t>}</a:t>
            </a:r>
          </a:p>
          <a:p>
            <a:pPr algn="l" rtl="0">
              <a:buNone/>
            </a:pPr>
            <a:endParaRPr lang="en-US" dirty="0" smtClean="0">
              <a:solidFill>
                <a:srgbClr val="000000"/>
              </a:solidFill>
              <a:latin typeface="Segoe UI"/>
            </a:endParaRPr>
          </a:p>
          <a:p>
            <a:pPr algn="l" rtl="0">
              <a:buNone/>
            </a:pPr>
            <a:r>
              <a:rPr lang="en-US" b="1" dirty="0" smtClean="0">
                <a:solidFill>
                  <a:srgbClr val="7F0055"/>
                </a:solidFill>
                <a:latin typeface="Segoe UI"/>
              </a:rPr>
              <a:t>public</a:t>
            </a:r>
            <a:r>
              <a:rPr lang="en-US" b="1" dirty="0" smtClean="0">
                <a:solidFill>
                  <a:srgbClr val="000000"/>
                </a:solidFill>
                <a:latin typeface="Segoe UI"/>
              </a:rPr>
              <a:t> </a:t>
            </a:r>
            <a:r>
              <a:rPr lang="en-US" b="1" dirty="0" smtClean="0">
                <a:solidFill>
                  <a:srgbClr val="7F0055"/>
                </a:solidFill>
                <a:latin typeface="Segoe UI"/>
              </a:rPr>
              <a:t>class</a:t>
            </a:r>
            <a:r>
              <a:rPr lang="en-US" b="1" dirty="0" smtClean="0">
                <a:solidFill>
                  <a:srgbClr val="000000"/>
                </a:solidFill>
                <a:latin typeface="Segoe UI"/>
              </a:rPr>
              <a:t> </a:t>
            </a:r>
            <a:r>
              <a:rPr lang="en-US" b="1" dirty="0" err="1" smtClean="0">
                <a:solidFill>
                  <a:srgbClr val="000000"/>
                </a:solidFill>
                <a:latin typeface="Segoe UI"/>
              </a:rPr>
              <a:t>StaticBindingTest</a:t>
            </a:r>
            <a:r>
              <a:rPr lang="en-US" b="1" dirty="0" smtClean="0">
                <a:solidFill>
                  <a:srgbClr val="000000"/>
                </a:solidFill>
                <a:latin typeface="Segoe UI"/>
              </a:rPr>
              <a:t> {</a:t>
            </a:r>
          </a:p>
          <a:p>
            <a:pPr algn="l" rtl="0">
              <a:buNone/>
            </a:pPr>
            <a:r>
              <a:rPr lang="en-US" b="1" dirty="0" smtClean="0">
                <a:solidFill>
                  <a:srgbClr val="7F0055"/>
                </a:solidFill>
                <a:latin typeface="Segoe UI"/>
              </a:rPr>
              <a:t>	public</a:t>
            </a:r>
            <a:r>
              <a:rPr lang="en-US" b="1" dirty="0" smtClean="0">
                <a:solidFill>
                  <a:srgbClr val="000000"/>
                </a:solidFill>
                <a:latin typeface="Segoe UI"/>
              </a:rPr>
              <a:t> </a:t>
            </a:r>
            <a:r>
              <a:rPr lang="en-US" b="1" dirty="0" smtClean="0">
                <a:solidFill>
                  <a:srgbClr val="7F0055"/>
                </a:solidFill>
                <a:latin typeface="Segoe UI"/>
              </a:rPr>
              <a:t>static</a:t>
            </a:r>
            <a:r>
              <a:rPr lang="en-US" b="1" dirty="0" smtClean="0">
                <a:solidFill>
                  <a:srgbClr val="000000"/>
                </a:solidFill>
                <a:latin typeface="Segoe UI"/>
              </a:rPr>
              <a:t> </a:t>
            </a:r>
            <a:r>
              <a:rPr lang="en-US" b="1" dirty="0" smtClean="0">
                <a:solidFill>
                  <a:srgbClr val="7F0055"/>
                </a:solidFill>
                <a:latin typeface="Segoe UI"/>
              </a:rPr>
              <a:t>void</a:t>
            </a:r>
            <a:r>
              <a:rPr lang="en-US" b="1" dirty="0" smtClean="0">
                <a:solidFill>
                  <a:srgbClr val="000000"/>
                </a:solidFill>
                <a:latin typeface="Segoe UI"/>
              </a:rPr>
              <a:t> main(String </a:t>
            </a:r>
            <a:r>
              <a:rPr lang="en-US" b="1" dirty="0" err="1" smtClean="0">
                <a:solidFill>
                  <a:srgbClr val="000000"/>
                </a:solidFill>
                <a:latin typeface="Segoe UI"/>
              </a:rPr>
              <a:t>args</a:t>
            </a:r>
            <a:r>
              <a:rPr lang="en-US" b="1" dirty="0" smtClean="0">
                <a:solidFill>
                  <a:srgbClr val="000000"/>
                </a:solidFill>
                <a:latin typeface="Segoe UI"/>
              </a:rPr>
              <a:t>[]) {</a:t>
            </a:r>
          </a:p>
          <a:p>
            <a:pPr algn="l" rtl="0">
              <a:buNone/>
            </a:pPr>
            <a:r>
              <a:rPr lang="en-US" dirty="0" smtClean="0">
                <a:solidFill>
                  <a:srgbClr val="000000"/>
                </a:solidFill>
                <a:latin typeface="Segoe UI"/>
              </a:rPr>
              <a:t>		</a:t>
            </a:r>
            <a:r>
              <a:rPr lang="en-US" dirty="0" err="1" smtClean="0">
                <a:solidFill>
                  <a:srgbClr val="000000"/>
                </a:solidFill>
                <a:latin typeface="Segoe UI"/>
              </a:rPr>
              <a:t>A.m</a:t>
            </a:r>
            <a:r>
              <a:rPr lang="en-US" dirty="0" smtClean="0">
                <a:solidFill>
                  <a:srgbClr val="000000"/>
                </a:solidFill>
                <a:latin typeface="Segoe UI"/>
              </a:rPr>
              <a:t>();</a:t>
            </a:r>
          </a:p>
          <a:p>
            <a:pPr algn="l" rtl="0">
              <a:buNone/>
            </a:pPr>
            <a:r>
              <a:rPr lang="en-US" dirty="0" smtClean="0">
                <a:solidFill>
                  <a:srgbClr val="000000"/>
                </a:solidFill>
                <a:latin typeface="Segoe UI"/>
              </a:rPr>
              <a:t>		</a:t>
            </a:r>
            <a:r>
              <a:rPr lang="en-US" dirty="0" err="1" smtClean="0">
                <a:solidFill>
                  <a:srgbClr val="000000"/>
                </a:solidFill>
                <a:latin typeface="Segoe UI"/>
              </a:rPr>
              <a:t>B.m</a:t>
            </a:r>
            <a:r>
              <a:rPr lang="en-US" dirty="0" smtClean="0">
                <a:solidFill>
                  <a:srgbClr val="000000"/>
                </a:solidFill>
                <a:latin typeface="Segoe UI"/>
              </a:rPr>
              <a:t>();</a:t>
            </a:r>
          </a:p>
          <a:p>
            <a:pPr algn="l" rtl="0">
              <a:buNone/>
            </a:pPr>
            <a:endParaRPr lang="en-US" dirty="0" smtClean="0">
              <a:latin typeface="Segoe UI"/>
            </a:endParaRPr>
          </a:p>
          <a:p>
            <a:pPr algn="l" rtl="0">
              <a:buNone/>
            </a:pPr>
            <a:r>
              <a:rPr lang="en-US" dirty="0" smtClean="0">
                <a:solidFill>
                  <a:srgbClr val="000000"/>
                </a:solidFill>
                <a:latin typeface="Segoe UI"/>
              </a:rPr>
              <a:t>		A </a:t>
            </a:r>
            <a:r>
              <a:rPr lang="en-US" dirty="0" err="1" smtClean="0">
                <a:solidFill>
                  <a:srgbClr val="000000"/>
                </a:solidFill>
                <a:latin typeface="Segoe UI"/>
              </a:rPr>
              <a:t>a</a:t>
            </a:r>
            <a:r>
              <a:rPr lang="en-US" dirty="0" smtClean="0">
                <a:solidFill>
                  <a:srgbClr val="000000"/>
                </a:solidFill>
                <a:latin typeface="Segoe UI"/>
              </a:rPr>
              <a:t> = </a:t>
            </a:r>
            <a:r>
              <a:rPr lang="en-US" b="1" dirty="0" smtClean="0">
                <a:solidFill>
                  <a:srgbClr val="7F0055"/>
                </a:solidFill>
                <a:latin typeface="Segoe UI"/>
              </a:rPr>
              <a:t>new</a:t>
            </a:r>
            <a:r>
              <a:rPr lang="en-US" b="1" dirty="0" smtClean="0">
                <a:solidFill>
                  <a:srgbClr val="000000"/>
                </a:solidFill>
                <a:latin typeface="Segoe UI"/>
              </a:rPr>
              <a:t> A();</a:t>
            </a:r>
          </a:p>
          <a:p>
            <a:pPr algn="l" rtl="0">
              <a:buNone/>
            </a:pPr>
            <a:r>
              <a:rPr lang="en-US" dirty="0" smtClean="0">
                <a:solidFill>
                  <a:srgbClr val="000000"/>
                </a:solidFill>
                <a:latin typeface="Segoe UI"/>
              </a:rPr>
              <a:t>		A b = </a:t>
            </a:r>
            <a:r>
              <a:rPr lang="en-US" b="1" dirty="0" smtClean="0">
                <a:solidFill>
                  <a:srgbClr val="7F0055"/>
                </a:solidFill>
                <a:latin typeface="Segoe UI"/>
              </a:rPr>
              <a:t>new</a:t>
            </a:r>
            <a:r>
              <a:rPr lang="en-US" b="1" dirty="0" smtClean="0">
                <a:solidFill>
                  <a:srgbClr val="000000"/>
                </a:solidFill>
                <a:latin typeface="Segoe UI"/>
              </a:rPr>
              <a:t> B();</a:t>
            </a:r>
          </a:p>
          <a:p>
            <a:pPr algn="l" rtl="0">
              <a:buNone/>
            </a:pPr>
            <a:r>
              <a:rPr lang="en-US" dirty="0" smtClean="0">
                <a:solidFill>
                  <a:srgbClr val="000000"/>
                </a:solidFill>
                <a:latin typeface="Segoe UI"/>
              </a:rPr>
              <a:t>		</a:t>
            </a:r>
            <a:r>
              <a:rPr lang="en-US" dirty="0" err="1" smtClean="0">
                <a:solidFill>
                  <a:srgbClr val="000000"/>
                </a:solidFill>
                <a:latin typeface="Segoe UI"/>
              </a:rPr>
              <a:t>a.m</a:t>
            </a:r>
            <a:r>
              <a:rPr lang="en-US" dirty="0" smtClean="0">
                <a:solidFill>
                  <a:srgbClr val="000000"/>
                </a:solidFill>
                <a:latin typeface="Segoe UI"/>
              </a:rPr>
              <a:t>();</a:t>
            </a:r>
          </a:p>
          <a:p>
            <a:pPr algn="l" rtl="0">
              <a:buNone/>
            </a:pPr>
            <a:r>
              <a:rPr lang="en-US" dirty="0" smtClean="0">
                <a:solidFill>
                  <a:srgbClr val="000000"/>
                </a:solidFill>
                <a:latin typeface="Segoe UI"/>
              </a:rPr>
              <a:t>		</a:t>
            </a:r>
            <a:r>
              <a:rPr lang="en-US" dirty="0" err="1" smtClean="0">
                <a:solidFill>
                  <a:srgbClr val="000000"/>
                </a:solidFill>
                <a:latin typeface="Segoe UI"/>
              </a:rPr>
              <a:t>b.m</a:t>
            </a:r>
            <a:r>
              <a:rPr lang="en-US" dirty="0" smtClean="0">
                <a:solidFill>
                  <a:srgbClr val="000000"/>
                </a:solidFill>
                <a:latin typeface="Segoe UI"/>
              </a:rPr>
              <a:t>();</a:t>
            </a:r>
          </a:p>
          <a:p>
            <a:pPr algn="l" rtl="0">
              <a:buNone/>
            </a:pPr>
            <a:r>
              <a:rPr lang="en-US" dirty="0" smtClean="0">
                <a:solidFill>
                  <a:srgbClr val="000000"/>
                </a:solidFill>
                <a:latin typeface="Segoe UI"/>
              </a:rPr>
              <a:t>	}</a:t>
            </a:r>
          </a:p>
          <a:p>
            <a:pPr algn="l" rtl="0">
              <a:buNone/>
            </a:pPr>
            <a:r>
              <a:rPr lang="en-US" dirty="0" smtClean="0">
                <a:solidFill>
                  <a:srgbClr val="000000"/>
                </a:solidFill>
                <a:latin typeface="Segoe UI"/>
              </a:rPr>
              <a:t>}</a:t>
            </a:r>
            <a:endParaRPr lang="en-US" altLang="zh-TW" b="1" dirty="0" smtClean="0">
              <a:latin typeface="Courier New" pitchFamily="49" charset="0"/>
              <a:ea typeface="PMingLiU" pitchFamily="18" charset="-120"/>
            </a:endParaRPr>
          </a:p>
          <a:p>
            <a:pPr algn="l" rtl="0">
              <a:lnSpc>
                <a:spcPct val="80000"/>
              </a:lnSpc>
              <a:buNone/>
            </a:pPr>
            <a:endParaRPr lang="en-US" altLang="zh-TW" sz="1200" b="1" dirty="0" smtClean="0">
              <a:latin typeface="Courier New" pitchFamily="49" charset="0"/>
              <a:ea typeface="PMingLiU" pitchFamily="18" charset="-120"/>
            </a:endParaRPr>
          </a:p>
        </p:txBody>
      </p:sp>
      <p:sp>
        <p:nvSpPr>
          <p:cNvPr id="7" name="Vertical Scroll 6"/>
          <p:cNvSpPr/>
          <p:nvPr/>
        </p:nvSpPr>
        <p:spPr>
          <a:xfrm>
            <a:off x="6084168" y="3212976"/>
            <a:ext cx="1512168" cy="1713491"/>
          </a:xfrm>
          <a:prstGeom prst="verticalScroll">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rtl="0">
              <a:lnSpc>
                <a:spcPct val="80000"/>
              </a:lnSpc>
              <a:buFont typeface="Wingdings" pitchFamily="2" charset="2"/>
              <a:buNone/>
            </a:pPr>
            <a:r>
              <a:rPr lang="en-US" altLang="zh-TW" b="1" dirty="0" smtClean="0">
                <a:latin typeface="Courier New" pitchFamily="49" charset="0"/>
                <a:ea typeface="PMingLiU" pitchFamily="18" charset="-120"/>
              </a:rPr>
              <a:t>Output:</a:t>
            </a:r>
          </a:p>
          <a:p>
            <a:pPr algn="ctr" rtl="0">
              <a:lnSpc>
                <a:spcPct val="80000"/>
              </a:lnSpc>
              <a:buFont typeface="Wingdings" pitchFamily="2" charset="2"/>
              <a:buNone/>
            </a:pPr>
            <a:r>
              <a:rPr lang="en-US" altLang="zh-TW" b="1" dirty="0" smtClean="0">
                <a:latin typeface="Courier New" pitchFamily="49" charset="0"/>
                <a:ea typeface="PMingLiU" pitchFamily="18" charset="-120"/>
              </a:rPr>
              <a:t>	A</a:t>
            </a:r>
            <a:br>
              <a:rPr lang="en-US" altLang="zh-TW" b="1" dirty="0" smtClean="0">
                <a:latin typeface="Courier New" pitchFamily="49" charset="0"/>
                <a:ea typeface="PMingLiU" pitchFamily="18" charset="-120"/>
              </a:rPr>
            </a:br>
            <a:r>
              <a:rPr lang="en-US" altLang="zh-TW" b="1" dirty="0" smtClean="0">
                <a:latin typeface="Courier New" pitchFamily="49" charset="0"/>
                <a:ea typeface="PMingLiU" pitchFamily="18" charset="-120"/>
              </a:rPr>
              <a:t>B</a:t>
            </a:r>
          </a:p>
          <a:p>
            <a:pPr algn="ctr" rtl="0">
              <a:lnSpc>
                <a:spcPct val="80000"/>
              </a:lnSpc>
              <a:buFont typeface="Wingdings" pitchFamily="2" charset="2"/>
              <a:buNone/>
            </a:pPr>
            <a:r>
              <a:rPr lang="en-US" altLang="zh-TW" b="1" dirty="0" smtClean="0">
                <a:latin typeface="Courier New" pitchFamily="49" charset="0"/>
                <a:ea typeface="PMingLiU" pitchFamily="18" charset="-120"/>
              </a:rPr>
              <a:t>A</a:t>
            </a:r>
          </a:p>
          <a:p>
            <a:pPr algn="ctr" rtl="0">
              <a:lnSpc>
                <a:spcPct val="80000"/>
              </a:lnSpc>
              <a:buFont typeface="Wingdings" pitchFamily="2" charset="2"/>
              <a:buNone/>
            </a:pPr>
            <a:r>
              <a:rPr lang="en-US" altLang="zh-TW" b="1" dirty="0" smtClean="0">
                <a:latin typeface="Courier New" pitchFamily="49" charset="0"/>
                <a:ea typeface="PMingLiU" pitchFamily="18" charset="-120"/>
              </a:rPr>
              <a:t>A</a:t>
            </a:r>
          </a:p>
        </p:txBody>
      </p:sp>
    </p:spTree>
    <p:extLst>
      <p:ext uri="{BB962C8B-B14F-4D97-AF65-F5344CB8AC3E}">
        <p14:creationId xmlns="" xmlns:p14="http://schemas.microsoft.com/office/powerpoint/2010/main" val="171720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5641FD27-96C4-4838-94F2-F33560373E1F}" type="slidenum">
              <a:rPr lang="ar-SA" smtClean="0">
                <a:latin typeface="Arial" pitchFamily="34" charset="0"/>
                <a:cs typeface="Arial" pitchFamily="34" charset="0"/>
              </a:rPr>
              <a:pPr/>
              <a:t>19</a:t>
            </a:fld>
            <a:endParaRPr lang="en-US" smtClean="0">
              <a:latin typeface="Arial" pitchFamily="34" charset="0"/>
              <a:cs typeface="Arial" pitchFamily="34" charset="0"/>
            </a:endParaRPr>
          </a:p>
        </p:txBody>
      </p:sp>
      <p:sp>
        <p:nvSpPr>
          <p:cNvPr id="18435" name="Rectangle 2"/>
          <p:cNvSpPr>
            <a:spLocks noGrp="1" noChangeArrowheads="1"/>
          </p:cNvSpPr>
          <p:nvPr>
            <p:ph type="title" idx="4294967295"/>
          </p:nvPr>
        </p:nvSpPr>
        <p:spPr/>
        <p:txBody>
          <a:bodyPr/>
          <a:lstStyle/>
          <a:p>
            <a:pPr rtl="0"/>
            <a:r>
              <a:rPr lang="en-US" altLang="zh-TW" dirty="0" smtClean="0">
                <a:ea typeface="PMingLiU" pitchFamily="18" charset="-120"/>
              </a:rPr>
              <a:t> Static binding example - Fields</a:t>
            </a:r>
          </a:p>
        </p:txBody>
      </p:sp>
      <p:sp>
        <p:nvSpPr>
          <p:cNvPr id="18436" name="Rectangle 3"/>
          <p:cNvSpPr>
            <a:spLocks noGrp="1" noChangeArrowheads="1"/>
          </p:cNvSpPr>
          <p:nvPr>
            <p:ph type="body" idx="4294967295"/>
          </p:nvPr>
        </p:nvSpPr>
        <p:spPr>
          <a:xfrm>
            <a:off x="914400" y="1593850"/>
            <a:ext cx="8050213" cy="4975225"/>
          </a:xfrm>
        </p:spPr>
        <p:txBody>
          <a:bodyPr>
            <a:normAutofit fontScale="85000" lnSpcReduction="20000"/>
          </a:bodyPr>
          <a:lstStyle/>
          <a:p>
            <a:pPr algn="l" rtl="0">
              <a:buNone/>
            </a:pPr>
            <a:r>
              <a:rPr lang="en-US" sz="1900" b="1" dirty="0" smtClean="0">
                <a:solidFill>
                  <a:srgbClr val="7F0055"/>
                </a:solidFill>
                <a:latin typeface="Segoe UI"/>
              </a:rPr>
              <a:t>public</a:t>
            </a:r>
            <a:r>
              <a:rPr lang="en-US" sz="1900" b="1" dirty="0" smtClean="0">
                <a:solidFill>
                  <a:srgbClr val="000000"/>
                </a:solidFill>
                <a:latin typeface="Segoe UI"/>
              </a:rPr>
              <a:t> </a:t>
            </a:r>
            <a:r>
              <a:rPr lang="en-US" sz="1900" b="1" dirty="0" smtClean="0">
                <a:solidFill>
                  <a:srgbClr val="7F0055"/>
                </a:solidFill>
                <a:latin typeface="Segoe UI"/>
              </a:rPr>
              <a:t>class</a:t>
            </a:r>
            <a:r>
              <a:rPr lang="en-US" sz="1900" b="1" dirty="0" smtClean="0">
                <a:solidFill>
                  <a:srgbClr val="000000"/>
                </a:solidFill>
                <a:latin typeface="Segoe UI"/>
              </a:rPr>
              <a:t> A {</a:t>
            </a:r>
          </a:p>
          <a:p>
            <a:pPr algn="l" rtl="0">
              <a:buNone/>
            </a:pPr>
            <a:r>
              <a:rPr lang="en-US" sz="1900" b="1" dirty="0" smtClean="0">
                <a:solidFill>
                  <a:srgbClr val="7F0055"/>
                </a:solidFill>
                <a:latin typeface="Segoe UI"/>
              </a:rPr>
              <a:t>	public</a:t>
            </a:r>
            <a:r>
              <a:rPr lang="en-US" sz="1900" b="1" dirty="0" smtClean="0">
                <a:solidFill>
                  <a:srgbClr val="000000"/>
                </a:solidFill>
                <a:latin typeface="Segoe UI"/>
              </a:rPr>
              <a:t> String </a:t>
            </a:r>
            <a:r>
              <a:rPr lang="en-US" sz="1900" b="1" dirty="0" err="1" smtClean="0">
                <a:solidFill>
                  <a:srgbClr val="000000"/>
                </a:solidFill>
                <a:latin typeface="Segoe UI"/>
              </a:rPr>
              <a:t>someString</a:t>
            </a:r>
            <a:r>
              <a:rPr lang="en-US" sz="1900" b="1" dirty="0" smtClean="0">
                <a:solidFill>
                  <a:srgbClr val="000000"/>
                </a:solidFill>
                <a:latin typeface="Segoe UI"/>
              </a:rPr>
              <a:t> = “</a:t>
            </a:r>
            <a:r>
              <a:rPr lang="en-US" sz="1900" i="1" dirty="0" smtClean="0">
                <a:solidFill>
                  <a:srgbClr val="0000C0"/>
                </a:solidFill>
                <a:latin typeface="Segoe UI"/>
              </a:rPr>
              <a:t>member of A</a:t>
            </a:r>
            <a:r>
              <a:rPr lang="en-US" sz="1900" b="1" dirty="0" smtClean="0">
                <a:solidFill>
                  <a:srgbClr val="000000"/>
                </a:solidFill>
                <a:latin typeface="Segoe UI"/>
              </a:rPr>
              <a:t>”; </a:t>
            </a:r>
          </a:p>
          <a:p>
            <a:pPr algn="l" rtl="0">
              <a:buNone/>
            </a:pPr>
            <a:r>
              <a:rPr lang="en-US" sz="1900" dirty="0" smtClean="0">
                <a:solidFill>
                  <a:srgbClr val="000000"/>
                </a:solidFill>
                <a:latin typeface="Segoe UI"/>
              </a:rPr>
              <a:t>}</a:t>
            </a:r>
          </a:p>
          <a:p>
            <a:pPr algn="l" rtl="0">
              <a:buNone/>
            </a:pPr>
            <a:endParaRPr lang="en-US" sz="1900" b="1" dirty="0" smtClean="0">
              <a:solidFill>
                <a:srgbClr val="7F0055"/>
              </a:solidFill>
              <a:latin typeface="Segoe UI"/>
            </a:endParaRPr>
          </a:p>
          <a:p>
            <a:pPr algn="l" rtl="0">
              <a:buNone/>
            </a:pPr>
            <a:r>
              <a:rPr lang="en-US" sz="1900" b="1" dirty="0" smtClean="0">
                <a:solidFill>
                  <a:srgbClr val="7F0055"/>
                </a:solidFill>
                <a:latin typeface="Segoe UI"/>
              </a:rPr>
              <a:t>public</a:t>
            </a:r>
            <a:r>
              <a:rPr lang="en-US" sz="1900" b="1" dirty="0" smtClean="0">
                <a:solidFill>
                  <a:srgbClr val="000000"/>
                </a:solidFill>
                <a:latin typeface="Segoe UI"/>
              </a:rPr>
              <a:t> </a:t>
            </a:r>
            <a:r>
              <a:rPr lang="en-US" sz="1900" b="1" dirty="0" smtClean="0">
                <a:solidFill>
                  <a:srgbClr val="7F0055"/>
                </a:solidFill>
                <a:latin typeface="Segoe UI"/>
              </a:rPr>
              <a:t>class</a:t>
            </a:r>
            <a:r>
              <a:rPr lang="en-US" sz="1900" b="1" dirty="0" smtClean="0">
                <a:solidFill>
                  <a:srgbClr val="000000"/>
                </a:solidFill>
                <a:latin typeface="Segoe UI"/>
              </a:rPr>
              <a:t> B </a:t>
            </a:r>
            <a:r>
              <a:rPr lang="en-US" sz="1900" b="1" dirty="0" smtClean="0">
                <a:solidFill>
                  <a:srgbClr val="7F0055"/>
                </a:solidFill>
                <a:latin typeface="Segoe UI"/>
              </a:rPr>
              <a:t>extends</a:t>
            </a:r>
            <a:r>
              <a:rPr lang="en-US" sz="1900" b="1" dirty="0" smtClean="0">
                <a:solidFill>
                  <a:srgbClr val="000000"/>
                </a:solidFill>
                <a:latin typeface="Segoe UI"/>
              </a:rPr>
              <a:t> A {</a:t>
            </a:r>
          </a:p>
          <a:p>
            <a:pPr algn="l" rtl="0">
              <a:buNone/>
            </a:pPr>
            <a:r>
              <a:rPr lang="en-US" sz="1900" dirty="0" smtClean="0">
                <a:solidFill>
                  <a:srgbClr val="000000"/>
                </a:solidFill>
                <a:latin typeface="Segoe UI"/>
              </a:rPr>
              <a:t>	 </a:t>
            </a:r>
            <a:r>
              <a:rPr lang="en-US" sz="1900" b="1" dirty="0" smtClean="0">
                <a:solidFill>
                  <a:srgbClr val="7F0055"/>
                </a:solidFill>
                <a:latin typeface="Segoe UI"/>
              </a:rPr>
              <a:t>public</a:t>
            </a:r>
            <a:r>
              <a:rPr lang="en-US" sz="1900" b="1" dirty="0" smtClean="0">
                <a:solidFill>
                  <a:srgbClr val="000000"/>
                </a:solidFill>
                <a:latin typeface="Segoe UI"/>
              </a:rPr>
              <a:t> String </a:t>
            </a:r>
            <a:r>
              <a:rPr lang="en-US" sz="1900" b="1" dirty="0" err="1" smtClean="0">
                <a:solidFill>
                  <a:srgbClr val="000000"/>
                </a:solidFill>
                <a:latin typeface="Segoe UI"/>
              </a:rPr>
              <a:t>someString</a:t>
            </a:r>
            <a:r>
              <a:rPr lang="en-US" sz="1900" b="1" dirty="0" smtClean="0">
                <a:solidFill>
                  <a:srgbClr val="000000"/>
                </a:solidFill>
                <a:latin typeface="Segoe UI"/>
              </a:rPr>
              <a:t> = “</a:t>
            </a:r>
            <a:r>
              <a:rPr lang="en-US" sz="1900" i="1" dirty="0" smtClean="0">
                <a:solidFill>
                  <a:srgbClr val="0000C0"/>
                </a:solidFill>
                <a:latin typeface="Segoe UI"/>
              </a:rPr>
              <a:t>member of B</a:t>
            </a:r>
            <a:r>
              <a:rPr lang="en-US" sz="1900" b="1" dirty="0" smtClean="0">
                <a:solidFill>
                  <a:srgbClr val="000000"/>
                </a:solidFill>
                <a:latin typeface="Segoe UI"/>
              </a:rPr>
              <a:t>”;</a:t>
            </a:r>
          </a:p>
          <a:p>
            <a:pPr algn="l" rtl="0">
              <a:buNone/>
            </a:pPr>
            <a:r>
              <a:rPr lang="en-US" sz="1900" dirty="0" smtClean="0">
                <a:solidFill>
                  <a:srgbClr val="000000"/>
                </a:solidFill>
                <a:latin typeface="Segoe UI"/>
              </a:rPr>
              <a:t>}</a:t>
            </a:r>
          </a:p>
          <a:p>
            <a:pPr algn="l" rtl="0">
              <a:buNone/>
            </a:pPr>
            <a:endParaRPr lang="en-US" sz="1900" b="1" dirty="0" smtClean="0">
              <a:solidFill>
                <a:srgbClr val="000000"/>
              </a:solidFill>
              <a:latin typeface="Segoe UI"/>
            </a:endParaRPr>
          </a:p>
          <a:p>
            <a:pPr algn="l" rtl="0">
              <a:buNone/>
            </a:pPr>
            <a:r>
              <a:rPr lang="en-US" sz="1900" b="1" dirty="0" smtClean="0">
                <a:solidFill>
                  <a:srgbClr val="7F0055"/>
                </a:solidFill>
                <a:latin typeface="Segoe UI"/>
              </a:rPr>
              <a:t>public</a:t>
            </a:r>
            <a:r>
              <a:rPr lang="en-US" sz="1900" b="1" dirty="0" smtClean="0">
                <a:solidFill>
                  <a:srgbClr val="000000"/>
                </a:solidFill>
                <a:latin typeface="Segoe UI"/>
              </a:rPr>
              <a:t> </a:t>
            </a:r>
            <a:r>
              <a:rPr lang="en-US" sz="1900" b="1" dirty="0" smtClean="0">
                <a:solidFill>
                  <a:srgbClr val="7F0055"/>
                </a:solidFill>
                <a:latin typeface="Segoe UI"/>
              </a:rPr>
              <a:t>class</a:t>
            </a:r>
            <a:r>
              <a:rPr lang="en-US" sz="1900" b="1" dirty="0" smtClean="0">
                <a:solidFill>
                  <a:srgbClr val="000000"/>
                </a:solidFill>
                <a:latin typeface="Segoe UI"/>
              </a:rPr>
              <a:t> </a:t>
            </a:r>
            <a:r>
              <a:rPr lang="en-US" sz="1900" b="1" dirty="0" err="1" smtClean="0">
                <a:solidFill>
                  <a:srgbClr val="000000"/>
                </a:solidFill>
                <a:latin typeface="Segoe UI"/>
              </a:rPr>
              <a:t>StaticBindingTest</a:t>
            </a:r>
            <a:r>
              <a:rPr lang="en-US" sz="1900" b="1" dirty="0" smtClean="0">
                <a:solidFill>
                  <a:srgbClr val="000000"/>
                </a:solidFill>
                <a:latin typeface="Segoe UI"/>
              </a:rPr>
              <a:t> {</a:t>
            </a:r>
          </a:p>
          <a:p>
            <a:pPr algn="l" rtl="0">
              <a:buNone/>
            </a:pPr>
            <a:r>
              <a:rPr lang="en-US" sz="1900" b="1" dirty="0" smtClean="0">
                <a:solidFill>
                  <a:srgbClr val="7F0055"/>
                </a:solidFill>
                <a:latin typeface="Segoe UI"/>
              </a:rPr>
              <a:t>	public</a:t>
            </a:r>
            <a:r>
              <a:rPr lang="en-US" sz="1900" b="1" dirty="0" smtClean="0">
                <a:solidFill>
                  <a:srgbClr val="000000"/>
                </a:solidFill>
                <a:latin typeface="Segoe UI"/>
              </a:rPr>
              <a:t> </a:t>
            </a:r>
            <a:r>
              <a:rPr lang="en-US" sz="1900" b="1" dirty="0" smtClean="0">
                <a:solidFill>
                  <a:srgbClr val="7F0055"/>
                </a:solidFill>
                <a:latin typeface="Segoe UI"/>
              </a:rPr>
              <a:t>static</a:t>
            </a:r>
            <a:r>
              <a:rPr lang="en-US" sz="1900" b="1" dirty="0" smtClean="0">
                <a:solidFill>
                  <a:srgbClr val="000000"/>
                </a:solidFill>
                <a:latin typeface="Segoe UI"/>
              </a:rPr>
              <a:t> </a:t>
            </a:r>
            <a:r>
              <a:rPr lang="en-US" sz="1900" b="1" dirty="0" smtClean="0">
                <a:solidFill>
                  <a:srgbClr val="7F0055"/>
                </a:solidFill>
                <a:latin typeface="Segoe UI"/>
              </a:rPr>
              <a:t>void</a:t>
            </a:r>
            <a:r>
              <a:rPr lang="en-US" sz="1900" b="1" dirty="0" smtClean="0">
                <a:solidFill>
                  <a:srgbClr val="000000"/>
                </a:solidFill>
                <a:latin typeface="Segoe UI"/>
              </a:rPr>
              <a:t> main(String </a:t>
            </a:r>
            <a:r>
              <a:rPr lang="en-US" sz="1900" b="1" dirty="0" err="1" smtClean="0">
                <a:solidFill>
                  <a:srgbClr val="000000"/>
                </a:solidFill>
                <a:latin typeface="Segoe UI"/>
              </a:rPr>
              <a:t>args</a:t>
            </a:r>
            <a:r>
              <a:rPr lang="en-US" sz="1900" b="1" dirty="0" smtClean="0">
                <a:solidFill>
                  <a:srgbClr val="000000"/>
                </a:solidFill>
                <a:latin typeface="Segoe UI"/>
              </a:rPr>
              <a:t>[]) {</a:t>
            </a:r>
          </a:p>
          <a:p>
            <a:pPr algn="l" rtl="0">
              <a:lnSpc>
                <a:spcPct val="80000"/>
              </a:lnSpc>
              <a:buNone/>
            </a:pPr>
            <a:endParaRPr lang="en-US" altLang="zh-TW" sz="1900" b="1" dirty="0" smtClean="0">
              <a:latin typeface="Courier New" pitchFamily="49" charset="0"/>
              <a:ea typeface="PMingLiU" pitchFamily="18" charset="-120"/>
            </a:endParaRPr>
          </a:p>
          <a:p>
            <a:pPr algn="l" rtl="0">
              <a:buNone/>
            </a:pPr>
            <a:r>
              <a:rPr lang="en-US" sz="1900" dirty="0" smtClean="0">
                <a:solidFill>
                  <a:srgbClr val="000000"/>
                </a:solidFill>
                <a:latin typeface="Segoe UI"/>
              </a:rPr>
              <a:t>		A </a:t>
            </a:r>
            <a:r>
              <a:rPr lang="en-US" sz="1900" dirty="0" err="1" smtClean="0">
                <a:solidFill>
                  <a:srgbClr val="000000"/>
                </a:solidFill>
                <a:latin typeface="Segoe UI"/>
              </a:rPr>
              <a:t>a</a:t>
            </a:r>
            <a:r>
              <a:rPr lang="en-US" sz="1900" dirty="0" smtClean="0">
                <a:solidFill>
                  <a:srgbClr val="000000"/>
                </a:solidFill>
                <a:latin typeface="Segoe UI"/>
              </a:rPr>
              <a:t> = </a:t>
            </a:r>
            <a:r>
              <a:rPr lang="en-US" sz="1900" b="1" dirty="0" smtClean="0">
                <a:solidFill>
                  <a:srgbClr val="7F0055"/>
                </a:solidFill>
                <a:latin typeface="Segoe UI"/>
              </a:rPr>
              <a:t>new</a:t>
            </a:r>
            <a:r>
              <a:rPr lang="en-US" sz="1900" b="1" dirty="0" smtClean="0">
                <a:solidFill>
                  <a:srgbClr val="000000"/>
                </a:solidFill>
                <a:latin typeface="Segoe UI"/>
              </a:rPr>
              <a:t> A();</a:t>
            </a:r>
          </a:p>
          <a:p>
            <a:pPr algn="l" rtl="0">
              <a:buNone/>
            </a:pPr>
            <a:r>
              <a:rPr lang="en-US" sz="1900" dirty="0" smtClean="0">
                <a:solidFill>
                  <a:srgbClr val="000000"/>
                </a:solidFill>
                <a:latin typeface="Segoe UI"/>
              </a:rPr>
              <a:t>		A b = </a:t>
            </a:r>
            <a:r>
              <a:rPr lang="en-US" sz="1900" b="1" dirty="0" smtClean="0">
                <a:solidFill>
                  <a:srgbClr val="7F0055"/>
                </a:solidFill>
                <a:latin typeface="Segoe UI"/>
              </a:rPr>
              <a:t>new</a:t>
            </a:r>
            <a:r>
              <a:rPr lang="en-US" sz="1900" b="1" dirty="0" smtClean="0">
                <a:solidFill>
                  <a:srgbClr val="000000"/>
                </a:solidFill>
                <a:latin typeface="Segoe UI"/>
              </a:rPr>
              <a:t> B();</a:t>
            </a:r>
          </a:p>
          <a:p>
            <a:pPr algn="l" rtl="0">
              <a:buNone/>
            </a:pPr>
            <a:r>
              <a:rPr lang="en-US" sz="1900" dirty="0" smtClean="0">
                <a:solidFill>
                  <a:srgbClr val="000000"/>
                </a:solidFill>
                <a:latin typeface="Segoe UI"/>
              </a:rPr>
              <a:t>		B c = </a:t>
            </a:r>
            <a:r>
              <a:rPr lang="en-US" sz="1900" b="1" dirty="0" smtClean="0">
                <a:solidFill>
                  <a:srgbClr val="7F0055"/>
                </a:solidFill>
                <a:latin typeface="Segoe UI"/>
              </a:rPr>
              <a:t>new</a:t>
            </a:r>
            <a:r>
              <a:rPr lang="en-US" sz="1900" b="1" dirty="0" smtClean="0">
                <a:solidFill>
                  <a:srgbClr val="000000"/>
                </a:solidFill>
                <a:latin typeface="Segoe UI"/>
              </a:rPr>
              <a:t> B();</a:t>
            </a:r>
          </a:p>
          <a:p>
            <a:pPr algn="l" rtl="0">
              <a:buNone/>
            </a:pPr>
            <a:endParaRPr lang="en-US" sz="1900" dirty="0" smtClean="0">
              <a:latin typeface="Segoe UI"/>
            </a:endParaRPr>
          </a:p>
          <a:p>
            <a:pPr algn="l" rtl="0">
              <a:buNone/>
            </a:pPr>
            <a:r>
              <a:rPr lang="en-US" sz="1900" dirty="0" smtClean="0">
                <a:solidFill>
                  <a:srgbClr val="000000"/>
                </a:solidFill>
                <a:latin typeface="Segoe UI"/>
              </a:rPr>
              <a:t>		</a:t>
            </a:r>
            <a:r>
              <a:rPr lang="en-US" sz="1900" dirty="0" err="1" smtClean="0">
                <a:solidFill>
                  <a:srgbClr val="000000"/>
                </a:solidFill>
                <a:latin typeface="Segoe UI"/>
              </a:rPr>
              <a:t>System.</a:t>
            </a:r>
            <a:r>
              <a:rPr lang="en-US" sz="1900" i="1" dirty="0" err="1" smtClean="0">
                <a:solidFill>
                  <a:srgbClr val="0000C0"/>
                </a:solidFill>
                <a:latin typeface="Segoe UI"/>
              </a:rPr>
              <a:t>out</a:t>
            </a:r>
            <a:r>
              <a:rPr lang="en-US" sz="1900" i="1" dirty="0" err="1" smtClean="0">
                <a:solidFill>
                  <a:srgbClr val="000000"/>
                </a:solidFill>
                <a:latin typeface="Segoe UI"/>
              </a:rPr>
              <a:t>.println</a:t>
            </a:r>
            <a:r>
              <a:rPr lang="en-US" sz="1900" i="1" dirty="0" smtClean="0">
                <a:solidFill>
                  <a:srgbClr val="000000"/>
                </a:solidFill>
                <a:latin typeface="Segoe UI"/>
              </a:rPr>
              <a:t>( </a:t>
            </a:r>
            <a:r>
              <a:rPr lang="en-US" sz="1900" i="1" dirty="0" err="1" smtClean="0">
                <a:solidFill>
                  <a:srgbClr val="000000"/>
                </a:solidFill>
                <a:latin typeface="Segoe UI"/>
              </a:rPr>
              <a:t>a.someString</a:t>
            </a:r>
            <a:r>
              <a:rPr lang="en-US" sz="1900" i="1" dirty="0" smtClean="0">
                <a:solidFill>
                  <a:srgbClr val="000000"/>
                </a:solidFill>
                <a:latin typeface="Segoe UI"/>
              </a:rPr>
              <a:t> );</a:t>
            </a:r>
          </a:p>
          <a:p>
            <a:pPr algn="l" rtl="0">
              <a:buNone/>
            </a:pPr>
            <a:r>
              <a:rPr lang="en-US" sz="1900" dirty="0" smtClean="0">
                <a:solidFill>
                  <a:srgbClr val="000000"/>
                </a:solidFill>
                <a:latin typeface="Segoe UI"/>
              </a:rPr>
              <a:t>		</a:t>
            </a:r>
            <a:r>
              <a:rPr lang="en-US" sz="1900" dirty="0" err="1" smtClean="0">
                <a:solidFill>
                  <a:srgbClr val="000000"/>
                </a:solidFill>
                <a:latin typeface="Segoe UI"/>
              </a:rPr>
              <a:t>System.</a:t>
            </a:r>
            <a:r>
              <a:rPr lang="en-US" sz="1900" i="1" dirty="0" err="1" smtClean="0">
                <a:solidFill>
                  <a:srgbClr val="0000C0"/>
                </a:solidFill>
                <a:latin typeface="Segoe UI"/>
              </a:rPr>
              <a:t>out</a:t>
            </a:r>
            <a:r>
              <a:rPr lang="en-US" sz="1900" i="1" dirty="0" err="1" smtClean="0">
                <a:solidFill>
                  <a:srgbClr val="000000"/>
                </a:solidFill>
                <a:latin typeface="Segoe UI"/>
              </a:rPr>
              <a:t>.println</a:t>
            </a:r>
            <a:r>
              <a:rPr lang="en-US" sz="1900" i="1" dirty="0" smtClean="0">
                <a:solidFill>
                  <a:srgbClr val="000000"/>
                </a:solidFill>
                <a:latin typeface="Segoe UI"/>
              </a:rPr>
              <a:t>( </a:t>
            </a:r>
            <a:r>
              <a:rPr lang="en-US" sz="1900" i="1" dirty="0" err="1" smtClean="0">
                <a:solidFill>
                  <a:srgbClr val="000000"/>
                </a:solidFill>
                <a:latin typeface="Segoe UI"/>
              </a:rPr>
              <a:t>b.someString</a:t>
            </a:r>
            <a:r>
              <a:rPr lang="en-US" sz="1900" i="1" dirty="0" smtClean="0">
                <a:solidFill>
                  <a:srgbClr val="000000"/>
                </a:solidFill>
                <a:latin typeface="Segoe UI"/>
              </a:rPr>
              <a:t> );</a:t>
            </a:r>
          </a:p>
          <a:p>
            <a:pPr algn="l" rtl="0">
              <a:buNone/>
            </a:pPr>
            <a:r>
              <a:rPr lang="en-US" sz="1900" dirty="0" smtClean="0">
                <a:solidFill>
                  <a:srgbClr val="000000"/>
                </a:solidFill>
                <a:latin typeface="Segoe UI"/>
              </a:rPr>
              <a:t>		</a:t>
            </a:r>
            <a:r>
              <a:rPr lang="en-US" sz="1900" dirty="0" err="1" smtClean="0">
                <a:solidFill>
                  <a:srgbClr val="000000"/>
                </a:solidFill>
                <a:latin typeface="Segoe UI"/>
              </a:rPr>
              <a:t>System.</a:t>
            </a:r>
            <a:r>
              <a:rPr lang="en-US" sz="1900" i="1" dirty="0" err="1" smtClean="0">
                <a:solidFill>
                  <a:srgbClr val="0000C0"/>
                </a:solidFill>
                <a:latin typeface="Segoe UI"/>
              </a:rPr>
              <a:t>out</a:t>
            </a:r>
            <a:r>
              <a:rPr lang="en-US" sz="1900" i="1" dirty="0" err="1" smtClean="0">
                <a:solidFill>
                  <a:srgbClr val="000000"/>
                </a:solidFill>
                <a:latin typeface="Segoe UI"/>
              </a:rPr>
              <a:t>.println</a:t>
            </a:r>
            <a:r>
              <a:rPr lang="en-US" sz="1900" i="1" dirty="0" smtClean="0">
                <a:solidFill>
                  <a:srgbClr val="000000"/>
                </a:solidFill>
                <a:latin typeface="Segoe UI"/>
              </a:rPr>
              <a:t>( </a:t>
            </a:r>
            <a:r>
              <a:rPr lang="en-US" sz="1900" i="1" dirty="0" err="1" smtClean="0">
                <a:solidFill>
                  <a:srgbClr val="000000"/>
                </a:solidFill>
                <a:latin typeface="Segoe UI"/>
              </a:rPr>
              <a:t>c.someString</a:t>
            </a:r>
            <a:r>
              <a:rPr lang="en-US" sz="1900" i="1" dirty="0" smtClean="0">
                <a:solidFill>
                  <a:srgbClr val="000000"/>
                </a:solidFill>
                <a:latin typeface="Segoe UI"/>
              </a:rPr>
              <a:t> );</a:t>
            </a:r>
          </a:p>
          <a:p>
            <a:pPr algn="l" rtl="0">
              <a:buNone/>
            </a:pPr>
            <a:r>
              <a:rPr lang="en-US" altLang="zh-TW" sz="1900" b="1" i="1" dirty="0" smtClean="0">
                <a:solidFill>
                  <a:srgbClr val="000000"/>
                </a:solidFill>
                <a:latin typeface="Segoe UI"/>
                <a:ea typeface="PMingLiU" pitchFamily="18" charset="-120"/>
              </a:rPr>
              <a:t>	}</a:t>
            </a:r>
          </a:p>
          <a:p>
            <a:pPr algn="l" rtl="0">
              <a:buNone/>
            </a:pPr>
            <a:r>
              <a:rPr lang="en-US" altLang="zh-TW" sz="1900" b="1" i="1" dirty="0" smtClean="0">
                <a:solidFill>
                  <a:srgbClr val="000000"/>
                </a:solidFill>
                <a:latin typeface="Segoe UI"/>
                <a:ea typeface="PMingLiU" pitchFamily="18" charset="-120"/>
              </a:rPr>
              <a:t>}</a:t>
            </a:r>
            <a:endParaRPr lang="en-US" altLang="zh-TW" sz="1900" b="1" dirty="0" smtClean="0">
              <a:latin typeface="Courier New" pitchFamily="49" charset="0"/>
              <a:ea typeface="PMingLiU" pitchFamily="18" charset="-120"/>
            </a:endParaRPr>
          </a:p>
          <a:p>
            <a:pPr algn="l" rtl="0">
              <a:lnSpc>
                <a:spcPct val="80000"/>
              </a:lnSpc>
              <a:buNone/>
            </a:pPr>
            <a:endParaRPr lang="en-US" altLang="zh-TW" sz="1800" b="1" dirty="0" smtClean="0">
              <a:latin typeface="Courier New" pitchFamily="49" charset="0"/>
              <a:ea typeface="PMingLiU" pitchFamily="18" charset="-120"/>
            </a:endParaRPr>
          </a:p>
        </p:txBody>
      </p:sp>
      <p:sp>
        <p:nvSpPr>
          <p:cNvPr id="6" name="Vertical Scroll 5"/>
          <p:cNvSpPr/>
          <p:nvPr/>
        </p:nvSpPr>
        <p:spPr>
          <a:xfrm>
            <a:off x="5436096" y="5085184"/>
            <a:ext cx="3096344" cy="1196435"/>
          </a:xfrm>
          <a:prstGeom prst="verticalScroll">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rtl="0">
              <a:lnSpc>
                <a:spcPct val="80000"/>
              </a:lnSpc>
              <a:buNone/>
            </a:pPr>
            <a:r>
              <a:rPr lang="en-US" altLang="zh-TW" b="1" dirty="0" smtClean="0">
                <a:latin typeface="Courier New" pitchFamily="49" charset="0"/>
                <a:ea typeface="PMingLiU" pitchFamily="18" charset="-120"/>
              </a:rPr>
              <a:t>Output:</a:t>
            </a:r>
          </a:p>
          <a:p>
            <a:pPr algn="l" rtl="0">
              <a:lnSpc>
                <a:spcPct val="80000"/>
              </a:lnSpc>
              <a:buNone/>
            </a:pPr>
            <a:r>
              <a:rPr lang="en-US" altLang="zh-TW" b="1" dirty="0" smtClean="0">
                <a:latin typeface="Courier New" pitchFamily="49" charset="0"/>
                <a:ea typeface="PMingLiU" pitchFamily="18" charset="-120"/>
              </a:rPr>
              <a:t>	member of A</a:t>
            </a:r>
            <a:br>
              <a:rPr lang="en-US" altLang="zh-TW" b="1" dirty="0" smtClean="0">
                <a:latin typeface="Courier New" pitchFamily="49" charset="0"/>
                <a:ea typeface="PMingLiU" pitchFamily="18" charset="-120"/>
              </a:rPr>
            </a:br>
            <a:r>
              <a:rPr lang="en-US" altLang="zh-TW" b="1" dirty="0" smtClean="0">
                <a:latin typeface="Courier New" pitchFamily="49" charset="0"/>
                <a:ea typeface="PMingLiU" pitchFamily="18" charset="-120"/>
              </a:rPr>
              <a:t>	member of A</a:t>
            </a:r>
            <a:br>
              <a:rPr lang="en-US" altLang="zh-TW" b="1" dirty="0" smtClean="0">
                <a:latin typeface="Courier New" pitchFamily="49" charset="0"/>
                <a:ea typeface="PMingLiU" pitchFamily="18" charset="-120"/>
              </a:rPr>
            </a:br>
            <a:r>
              <a:rPr lang="en-US" altLang="zh-TW" b="1" dirty="0" smtClean="0">
                <a:latin typeface="Courier New" pitchFamily="49" charset="0"/>
                <a:ea typeface="PMingLiU" pitchFamily="18" charset="-120"/>
              </a:rPr>
              <a:t>	member of B</a:t>
            </a:r>
          </a:p>
        </p:txBody>
      </p:sp>
    </p:spTree>
    <p:extLst>
      <p:ext uri="{BB962C8B-B14F-4D97-AF65-F5344CB8AC3E}">
        <p14:creationId xmlns="" xmlns:p14="http://schemas.microsoft.com/office/powerpoint/2010/main" val="3015518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Nested classes</a:t>
            </a:r>
            <a:endParaRPr lang="he-IL" dirty="0"/>
          </a:p>
        </p:txBody>
      </p:sp>
      <p:sp>
        <p:nvSpPr>
          <p:cNvPr id="6" name="Text Placeholder 5"/>
          <p:cNvSpPr>
            <a:spLocks noGrp="1"/>
          </p:cNvSpPr>
          <p:nvPr>
            <p:ph type="body" idx="1"/>
          </p:nvPr>
        </p:nvSpPr>
        <p:spPr/>
        <p:txBody>
          <a:bodyPr>
            <a:normAutofit/>
          </a:bodyPr>
          <a:lstStyle/>
          <a:p>
            <a:r>
              <a:rPr lang="he-IL" sz="2800" dirty="0" smtClean="0"/>
              <a:t>מחלקות מקוננות</a:t>
            </a:r>
            <a:endParaRPr lang="he-IL" sz="2800" dirty="0"/>
          </a:p>
        </p:txBody>
      </p:sp>
      <p:sp>
        <p:nvSpPr>
          <p:cNvPr id="7" name="Slide Number Placeholder 6"/>
          <p:cNvSpPr>
            <a:spLocks noGrp="1"/>
          </p:cNvSpPr>
          <p:nvPr>
            <p:ph type="sldNum" sz="quarter" idx="12"/>
          </p:nvPr>
        </p:nvSpPr>
        <p:spPr/>
        <p:txBody>
          <a:bodyPr/>
          <a:lstStyle/>
          <a:p>
            <a:fld id="{38789D86-1AA1-4D6C-BBBC-7EAB5B60D3E1}" type="slidenum">
              <a:rPr lang="he-IL" smtClean="0"/>
              <a:pPr/>
              <a:t>2</a:t>
            </a:fld>
            <a:endParaRPr lang="he-IL"/>
          </a:p>
        </p:txBody>
      </p:sp>
      <p:sp>
        <p:nvSpPr>
          <p:cNvPr id="8" name="TextBox 7"/>
          <p:cNvSpPr txBox="1"/>
          <p:nvPr/>
        </p:nvSpPr>
        <p:spPr>
          <a:xfrm>
            <a:off x="971600" y="1865372"/>
            <a:ext cx="5072098" cy="2062103"/>
          </a:xfrm>
          <a:prstGeom prst="rect">
            <a:avLst/>
          </a:prstGeom>
          <a:noFill/>
          <a:ln>
            <a:solidFill>
              <a:schemeClr val="bg1"/>
            </a:solidFill>
          </a:ln>
        </p:spPr>
        <p:txBody>
          <a:bodyPr wrap="square" rtlCol="1">
            <a:spAutoFit/>
          </a:bodyPr>
          <a:lstStyle/>
          <a:p>
            <a:pPr algn="l" rtl="0"/>
            <a:r>
              <a:rPr lang="en-US" sz="1600" b="1" dirty="0" smtClean="0">
                <a:latin typeface="Courier New" pitchFamily="49" charset="0"/>
                <a:cs typeface="Courier New" pitchFamily="49" charset="0"/>
              </a:rPr>
              <a:t>class Outer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static class </a:t>
            </a:r>
            <a:r>
              <a:rPr lang="en-US" sz="1600" b="1" dirty="0" err="1" smtClean="0">
                <a:latin typeface="Courier New" pitchFamily="49" charset="0"/>
                <a:cs typeface="Courier New" pitchFamily="49" charset="0"/>
              </a:rPr>
              <a:t>NestedButNotInner</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class Inner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algn="l" rtl="0"/>
            <a:r>
              <a:rPr lang="en-US" sz="1600" b="1" dirty="0">
                <a:latin typeface="Courier New" pitchFamily="49" charset="0"/>
                <a:cs typeface="Courier New" pitchFamily="49" charset="0"/>
              </a:rPr>
              <a:t>}</a:t>
            </a:r>
            <a:endParaRPr lang="he-IL" sz="1600" b="1" dirty="0">
              <a:latin typeface="Courier New" pitchFamily="49" charset="0"/>
              <a:cs typeface="Courier New" pitchFamily="49" charset="0"/>
            </a:endParaRPr>
          </a:p>
        </p:txBody>
      </p:sp>
    </p:spTree>
    <p:extLst>
      <p:ext uri="{BB962C8B-B14F-4D97-AF65-F5344CB8AC3E}">
        <p14:creationId xmlns="" xmlns:p14="http://schemas.microsoft.com/office/powerpoint/2010/main" val="365435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12CD8BCD-44E6-48A1-AEAD-808B17205974}" type="slidenum">
              <a:rPr lang="ar-SA" smtClean="0">
                <a:latin typeface="Arial" pitchFamily="34" charset="0"/>
                <a:cs typeface="Arial" pitchFamily="34" charset="0"/>
              </a:rPr>
              <a:pPr/>
              <a:t>20</a:t>
            </a:fld>
            <a:endParaRPr lang="en-US" smtClean="0">
              <a:latin typeface="Arial" pitchFamily="34" charset="0"/>
              <a:cs typeface="Arial" pitchFamily="34" charset="0"/>
            </a:endParaRPr>
          </a:p>
        </p:txBody>
      </p:sp>
      <p:sp>
        <p:nvSpPr>
          <p:cNvPr id="19459" name="Rectangle 2"/>
          <p:cNvSpPr>
            <a:spLocks noGrp="1" noChangeArrowheads="1"/>
          </p:cNvSpPr>
          <p:nvPr>
            <p:ph type="title" idx="4294967295"/>
          </p:nvPr>
        </p:nvSpPr>
        <p:spPr/>
        <p:txBody>
          <a:bodyPr/>
          <a:lstStyle/>
          <a:p>
            <a:r>
              <a:rPr lang="en-US" dirty="0" smtClean="0"/>
              <a:t>Dynamic Binding</a:t>
            </a:r>
            <a:endParaRPr lang="en-US" altLang="zh-TW" dirty="0" smtClean="0">
              <a:ea typeface="PMingLiU" pitchFamily="18" charset="-120"/>
            </a:endParaRPr>
          </a:p>
        </p:txBody>
      </p:sp>
      <p:sp>
        <p:nvSpPr>
          <p:cNvPr id="19460" name="Rectangle 3"/>
          <p:cNvSpPr>
            <a:spLocks noGrp="1" noChangeArrowheads="1"/>
          </p:cNvSpPr>
          <p:nvPr>
            <p:ph type="body" idx="4294967295"/>
          </p:nvPr>
        </p:nvSpPr>
        <p:spPr>
          <a:xfrm>
            <a:off x="685800" y="1952625"/>
            <a:ext cx="8153400" cy="4645025"/>
          </a:xfrm>
        </p:spPr>
        <p:txBody>
          <a:bodyPr/>
          <a:lstStyle/>
          <a:p>
            <a:pPr algn="l" rtl="0"/>
            <a:r>
              <a:rPr lang="en-US" altLang="zh-TW" dirty="0" smtClean="0">
                <a:latin typeface="Consolas" pitchFamily="49" charset="0"/>
                <a:ea typeface="PMingLiU" pitchFamily="18" charset="-120"/>
                <a:cs typeface="Consolas" pitchFamily="49" charset="0"/>
              </a:rPr>
              <a:t>void </a:t>
            </a:r>
            <a:r>
              <a:rPr lang="en-US" altLang="zh-TW" dirty="0" err="1" smtClean="0">
                <a:latin typeface="Consolas" pitchFamily="49" charset="0"/>
                <a:ea typeface="PMingLiU" pitchFamily="18" charset="-120"/>
                <a:cs typeface="Consolas" pitchFamily="49" charset="0"/>
              </a:rPr>
              <a:t>func</a:t>
            </a:r>
            <a:r>
              <a:rPr lang="en-US" altLang="zh-TW" dirty="0" smtClean="0">
                <a:latin typeface="Consolas" pitchFamily="49" charset="0"/>
                <a:ea typeface="PMingLiU" pitchFamily="18" charset="-120"/>
                <a:cs typeface="Consolas" pitchFamily="49" charset="0"/>
              </a:rPr>
              <a:t> (Account </a:t>
            </a:r>
            <a:r>
              <a:rPr lang="en-US" altLang="zh-TW" dirty="0" err="1" smtClean="0">
                <a:latin typeface="Consolas" pitchFamily="49" charset="0"/>
                <a:ea typeface="PMingLiU" pitchFamily="18" charset="-120"/>
                <a:cs typeface="Consolas" pitchFamily="49" charset="0"/>
              </a:rPr>
              <a:t>obj</a:t>
            </a:r>
            <a:r>
              <a:rPr lang="en-US" altLang="zh-TW" dirty="0" smtClean="0">
                <a:latin typeface="Consolas" pitchFamily="49" charset="0"/>
                <a:ea typeface="PMingLiU" pitchFamily="18" charset="-120"/>
                <a:cs typeface="Consolas" pitchFamily="49" charset="0"/>
              </a:rPr>
              <a:t>) { </a:t>
            </a:r>
          </a:p>
          <a:p>
            <a:pPr algn="l" rtl="0">
              <a:buNone/>
            </a:pPr>
            <a:r>
              <a:rPr lang="en-US" altLang="zh-TW" dirty="0" smtClean="0">
                <a:latin typeface="Consolas" pitchFamily="49" charset="0"/>
                <a:ea typeface="PMingLiU" pitchFamily="18" charset="-120"/>
                <a:cs typeface="Consolas" pitchFamily="49" charset="0"/>
              </a:rPr>
              <a:t>		</a:t>
            </a:r>
            <a:r>
              <a:rPr lang="en-US" altLang="zh-TW" dirty="0" err="1" smtClean="0">
                <a:latin typeface="Consolas" pitchFamily="49" charset="0"/>
                <a:ea typeface="PMingLiU" pitchFamily="18" charset="-120"/>
                <a:cs typeface="Consolas" pitchFamily="49" charset="0"/>
              </a:rPr>
              <a:t>obj.deposit</a:t>
            </a:r>
            <a:r>
              <a:rPr lang="en-US" altLang="zh-TW" dirty="0" smtClean="0">
                <a:latin typeface="Consolas" pitchFamily="49" charset="0"/>
                <a:ea typeface="PMingLiU" pitchFamily="18" charset="-120"/>
                <a:cs typeface="Consolas" pitchFamily="49" charset="0"/>
              </a:rPr>
              <a:t>();</a:t>
            </a:r>
          </a:p>
          <a:p>
            <a:pPr algn="l" rtl="0">
              <a:buFont typeface="Wingdings" pitchFamily="2" charset="2"/>
              <a:buNone/>
            </a:pPr>
            <a:r>
              <a:rPr lang="en-US" altLang="zh-TW" sz="2600" dirty="0" smtClean="0">
                <a:latin typeface="Consolas" pitchFamily="49" charset="0"/>
                <a:ea typeface="PMingLiU" pitchFamily="18" charset="-120"/>
                <a:cs typeface="Consolas" pitchFamily="49" charset="0"/>
              </a:rPr>
              <a:t>	}</a:t>
            </a:r>
          </a:p>
          <a:p>
            <a:pPr algn="l" rtl="0"/>
            <a:r>
              <a:rPr lang="en-US" altLang="zh-TW" dirty="0" smtClean="0">
                <a:ea typeface="PMingLiU" pitchFamily="18" charset="-120"/>
              </a:rPr>
              <a:t>What should the compiler do here? </a:t>
            </a:r>
            <a:r>
              <a:rPr lang="en-US" altLang="zh-TW" sz="2600" dirty="0" smtClean="0">
                <a:ea typeface="PMingLiU" pitchFamily="18" charset="-120"/>
              </a:rPr>
              <a:t>	</a:t>
            </a:r>
          </a:p>
          <a:p>
            <a:pPr lvl="1" algn="l" rtl="0"/>
            <a:r>
              <a:rPr lang="en-US" altLang="zh-TW" dirty="0" smtClean="0">
                <a:ea typeface="PMingLiU" pitchFamily="18" charset="-120"/>
              </a:rPr>
              <a:t>The compiler doesn’t know which concrete object type is referenced by </a:t>
            </a:r>
            <a:r>
              <a:rPr lang="en-US" altLang="zh-TW" dirty="0" err="1" smtClean="0">
                <a:latin typeface="Consolas" pitchFamily="49" charset="0"/>
                <a:ea typeface="PMingLiU" pitchFamily="18" charset="-120"/>
                <a:cs typeface="Consolas" pitchFamily="49" charset="0"/>
              </a:rPr>
              <a:t>obj</a:t>
            </a:r>
            <a:endParaRPr lang="en-US" altLang="zh-TW" dirty="0" smtClean="0">
              <a:latin typeface="Consolas" pitchFamily="49" charset="0"/>
              <a:ea typeface="PMingLiU" pitchFamily="18" charset="-120"/>
              <a:cs typeface="Consolas" pitchFamily="49" charset="0"/>
            </a:endParaRPr>
          </a:p>
          <a:p>
            <a:pPr lvl="1" algn="l" rtl="0"/>
            <a:r>
              <a:rPr lang="en-US" altLang="zh-TW" dirty="0" smtClean="0">
                <a:ea typeface="PMingLiU" pitchFamily="18" charset="-120"/>
              </a:rPr>
              <a:t>The method to be called can only be known at run time (</a:t>
            </a:r>
            <a:r>
              <a:rPr lang="en-US" altLang="zh-TW" i="1" dirty="0" smtClean="0">
                <a:solidFill>
                  <a:srgbClr val="FF3300"/>
                </a:solidFill>
                <a:ea typeface="PMingLiU" pitchFamily="18" charset="-120"/>
              </a:rPr>
              <a:t>because of polymorphism and method overriding</a:t>
            </a:r>
            <a:r>
              <a:rPr lang="en-US" altLang="zh-TW" dirty="0" smtClean="0">
                <a:ea typeface="PMingLiU" pitchFamily="18" charset="-120"/>
              </a:rPr>
              <a:t>)</a:t>
            </a:r>
          </a:p>
          <a:p>
            <a:pPr lvl="1" algn="l" rtl="0"/>
            <a:r>
              <a:rPr lang="en-US" altLang="zh-TW" u="sng" dirty="0" smtClean="0">
                <a:ea typeface="PMingLiU" pitchFamily="18" charset="-120"/>
              </a:rPr>
              <a:t>Run-time binding</a:t>
            </a:r>
          </a:p>
        </p:txBody>
      </p:sp>
    </p:spTree>
    <p:extLst>
      <p:ext uri="{BB962C8B-B14F-4D97-AF65-F5344CB8AC3E}">
        <p14:creationId xmlns="" xmlns:p14="http://schemas.microsoft.com/office/powerpoint/2010/main" val="4063365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lstStyle/>
          <a:p>
            <a:r>
              <a:rPr lang="en-US" dirty="0" smtClean="0"/>
              <a:t>Dynamic Binding</a:t>
            </a:r>
            <a:endParaRPr lang="en-US" dirty="0"/>
          </a:p>
        </p:txBody>
      </p:sp>
      <p:sp>
        <p:nvSpPr>
          <p:cNvPr id="3" name="Content Placeholder 2"/>
          <p:cNvSpPr>
            <a:spLocks noGrp="1"/>
          </p:cNvSpPr>
          <p:nvPr>
            <p:ph idx="1"/>
          </p:nvPr>
        </p:nvSpPr>
        <p:spPr>
          <a:xfrm>
            <a:off x="457200" y="1268760"/>
            <a:ext cx="8686800" cy="5472608"/>
          </a:xfrm>
        </p:spPr>
        <p:txBody>
          <a:bodyPr>
            <a:noAutofit/>
          </a:bodyPr>
          <a:lstStyle/>
          <a:p>
            <a:pPr algn="l" rtl="0">
              <a:spcAft>
                <a:spcPts val="0"/>
              </a:spcAft>
              <a:buNone/>
            </a:pPr>
            <a:r>
              <a:rPr lang="en-US" sz="1600" b="1" dirty="0" smtClean="0">
                <a:solidFill>
                  <a:srgbClr val="7F0055"/>
                </a:solidFill>
                <a:latin typeface="Segoe UI"/>
                <a:ea typeface="Times New Roman"/>
                <a:cs typeface="David"/>
              </a:rPr>
              <a:t>public</a:t>
            </a:r>
            <a:r>
              <a:rPr lang="en-US" sz="1600" dirty="0" smtClean="0">
                <a:solidFill>
                  <a:srgbClr val="000000"/>
                </a:solidFill>
                <a:latin typeface="Segoe UI"/>
                <a:ea typeface="Times New Roman"/>
                <a:cs typeface="David"/>
              </a:rPr>
              <a:t> </a:t>
            </a:r>
            <a:r>
              <a:rPr lang="en-US" sz="1600" b="1" dirty="0" smtClean="0">
                <a:solidFill>
                  <a:srgbClr val="7F0055"/>
                </a:solidFill>
                <a:latin typeface="Segoe UI"/>
                <a:ea typeface="Times New Roman"/>
                <a:cs typeface="David"/>
              </a:rPr>
              <a:t>class</a:t>
            </a:r>
            <a:r>
              <a:rPr lang="en-US" sz="1600" dirty="0" smtClean="0">
                <a:solidFill>
                  <a:srgbClr val="000000"/>
                </a:solidFill>
                <a:latin typeface="Segoe UI"/>
                <a:ea typeface="Times New Roman"/>
                <a:cs typeface="David"/>
              </a:rPr>
              <a:t> </a:t>
            </a:r>
            <a:r>
              <a:rPr lang="en-US" sz="1600" dirty="0" err="1" smtClean="0">
                <a:solidFill>
                  <a:srgbClr val="000000"/>
                </a:solidFill>
                <a:latin typeface="Segoe UI"/>
                <a:ea typeface="Times New Roman"/>
                <a:cs typeface="David"/>
              </a:rPr>
              <a:t>DynamicBindingTest</a:t>
            </a:r>
            <a:r>
              <a:rPr lang="en-US" sz="1600" dirty="0" smtClean="0">
                <a:solidFill>
                  <a:srgbClr val="000000"/>
                </a:solidFill>
                <a:latin typeface="Segoe UI"/>
                <a:ea typeface="Times New Roman"/>
                <a:cs typeface="David"/>
              </a:rPr>
              <a:t> {</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r>
              <a:rPr lang="en-US" sz="1600" b="1" dirty="0" smtClean="0">
                <a:solidFill>
                  <a:srgbClr val="7F0055"/>
                </a:solidFill>
                <a:latin typeface="Segoe UI"/>
                <a:ea typeface="Times New Roman"/>
                <a:cs typeface="David"/>
              </a:rPr>
              <a:t>public</a:t>
            </a:r>
            <a:r>
              <a:rPr lang="en-US" sz="1600" dirty="0" smtClean="0">
                <a:solidFill>
                  <a:srgbClr val="000000"/>
                </a:solidFill>
                <a:latin typeface="Segoe UI"/>
                <a:ea typeface="Times New Roman"/>
                <a:cs typeface="David"/>
              </a:rPr>
              <a:t> </a:t>
            </a:r>
            <a:r>
              <a:rPr lang="en-US" sz="1600" b="1" dirty="0" smtClean="0">
                <a:solidFill>
                  <a:srgbClr val="7F0055"/>
                </a:solidFill>
                <a:latin typeface="Segoe UI"/>
                <a:ea typeface="Times New Roman"/>
                <a:cs typeface="David"/>
              </a:rPr>
              <a:t>static</a:t>
            </a:r>
            <a:r>
              <a:rPr lang="en-US" sz="1600" dirty="0" smtClean="0">
                <a:solidFill>
                  <a:srgbClr val="000000"/>
                </a:solidFill>
                <a:latin typeface="Segoe UI"/>
                <a:ea typeface="Times New Roman"/>
                <a:cs typeface="David"/>
              </a:rPr>
              <a:t> </a:t>
            </a:r>
            <a:r>
              <a:rPr lang="en-US" sz="1600" b="1" dirty="0" smtClean="0">
                <a:solidFill>
                  <a:srgbClr val="7F0055"/>
                </a:solidFill>
                <a:latin typeface="Segoe UI"/>
                <a:ea typeface="Times New Roman"/>
                <a:cs typeface="David"/>
              </a:rPr>
              <a:t>void</a:t>
            </a:r>
            <a:r>
              <a:rPr lang="en-US" sz="1600" dirty="0" smtClean="0">
                <a:solidFill>
                  <a:srgbClr val="000000"/>
                </a:solidFill>
                <a:latin typeface="Segoe UI"/>
                <a:ea typeface="Times New Roman"/>
                <a:cs typeface="David"/>
              </a:rPr>
              <a:t> main(String </a:t>
            </a:r>
            <a:r>
              <a:rPr lang="en-US" sz="1600" dirty="0" err="1" smtClean="0">
                <a:solidFill>
                  <a:srgbClr val="000000"/>
                </a:solidFill>
                <a:latin typeface="Segoe UI"/>
                <a:ea typeface="Times New Roman"/>
                <a:cs typeface="David"/>
              </a:rPr>
              <a:t>args</a:t>
            </a:r>
            <a:r>
              <a:rPr lang="en-US" sz="1600" dirty="0" smtClean="0">
                <a:solidFill>
                  <a:srgbClr val="000000"/>
                </a:solidFill>
                <a:latin typeface="Segoe UI"/>
                <a:ea typeface="Times New Roman"/>
                <a:cs typeface="David"/>
              </a:rPr>
              <a:t>[]) {</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Vehicle </a:t>
            </a:r>
            <a:r>
              <a:rPr lang="en-US" sz="1600" dirty="0" err="1" smtClean="0">
                <a:solidFill>
                  <a:srgbClr val="000000"/>
                </a:solidFill>
                <a:latin typeface="Segoe UI"/>
                <a:ea typeface="Times New Roman"/>
                <a:cs typeface="David"/>
              </a:rPr>
              <a:t>vehicle</a:t>
            </a:r>
            <a:r>
              <a:rPr lang="en-US" sz="1600" dirty="0" smtClean="0">
                <a:solidFill>
                  <a:srgbClr val="000000"/>
                </a:solidFill>
                <a:latin typeface="Segoe UI"/>
                <a:ea typeface="Times New Roman"/>
                <a:cs typeface="David"/>
              </a:rPr>
              <a:t> = </a:t>
            </a:r>
            <a:r>
              <a:rPr lang="en-US" sz="1600" b="1" dirty="0" smtClean="0">
                <a:solidFill>
                  <a:srgbClr val="7F0055"/>
                </a:solidFill>
                <a:latin typeface="Segoe UI"/>
                <a:ea typeface="Times New Roman"/>
                <a:cs typeface="David"/>
              </a:rPr>
              <a:t>new</a:t>
            </a:r>
            <a:r>
              <a:rPr lang="en-US" sz="1600" dirty="0" smtClean="0">
                <a:solidFill>
                  <a:srgbClr val="000000"/>
                </a:solidFill>
                <a:latin typeface="Segoe UI"/>
                <a:ea typeface="Times New Roman"/>
                <a:cs typeface="David"/>
              </a:rPr>
              <a:t> Car();	</a:t>
            </a:r>
            <a:r>
              <a:rPr lang="en-US" sz="1400" dirty="0" smtClean="0">
                <a:solidFill>
                  <a:srgbClr val="3F7F5F"/>
                </a:solidFill>
                <a:latin typeface="Segoe UI"/>
                <a:ea typeface="Times New Roman"/>
                <a:cs typeface="David"/>
              </a:rPr>
              <a:t>//The reference type is Vehicle but run-time object will be Car</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r>
              <a:rPr lang="en-US" sz="1600" dirty="0" err="1" smtClean="0">
                <a:solidFill>
                  <a:srgbClr val="000000"/>
                </a:solidFill>
                <a:latin typeface="Segoe UI"/>
                <a:ea typeface="Times New Roman"/>
                <a:cs typeface="David"/>
              </a:rPr>
              <a:t>vehicle.start</a:t>
            </a:r>
            <a:r>
              <a:rPr lang="en-US" sz="1600" dirty="0" smtClean="0">
                <a:solidFill>
                  <a:srgbClr val="000000"/>
                </a:solidFill>
                <a:latin typeface="Segoe UI"/>
                <a:ea typeface="Times New Roman"/>
                <a:cs typeface="David"/>
              </a:rPr>
              <a:t>();      	 	</a:t>
            </a:r>
            <a:r>
              <a:rPr lang="en-US" sz="1400" dirty="0" smtClean="0">
                <a:solidFill>
                  <a:srgbClr val="3F7F5F"/>
                </a:solidFill>
                <a:latin typeface="Segoe UI"/>
                <a:ea typeface="Times New Roman"/>
                <a:cs typeface="David"/>
              </a:rPr>
              <a:t>//Car's start called because start() is overridden method</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a:t>
            </a:r>
            <a:endParaRPr lang="en-US" sz="1600" dirty="0" smtClean="0">
              <a:latin typeface="Times New Roman"/>
              <a:ea typeface="Times New Roman"/>
              <a:cs typeface="David"/>
            </a:endParaRPr>
          </a:p>
          <a:p>
            <a:pPr algn="l" rtl="0">
              <a:spcAft>
                <a:spcPts val="0"/>
              </a:spcAft>
              <a:buNone/>
            </a:pPr>
            <a:r>
              <a:rPr lang="en-US" sz="1600" b="1" dirty="0" smtClean="0">
                <a:solidFill>
                  <a:srgbClr val="7F0055"/>
                </a:solidFill>
                <a:latin typeface="Segoe UI"/>
                <a:ea typeface="Times New Roman"/>
                <a:cs typeface="David"/>
              </a:rPr>
              <a:t>class</a:t>
            </a:r>
            <a:r>
              <a:rPr lang="en-US" sz="1600" dirty="0" smtClean="0">
                <a:solidFill>
                  <a:srgbClr val="000000"/>
                </a:solidFill>
                <a:latin typeface="Segoe UI"/>
                <a:ea typeface="Times New Roman"/>
                <a:cs typeface="David"/>
              </a:rPr>
              <a:t> Vehicle {</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r>
              <a:rPr lang="en-US" sz="1600" b="1" dirty="0" smtClean="0">
                <a:solidFill>
                  <a:srgbClr val="7F0055"/>
                </a:solidFill>
                <a:latin typeface="Segoe UI"/>
                <a:ea typeface="Times New Roman"/>
                <a:cs typeface="David"/>
              </a:rPr>
              <a:t>public</a:t>
            </a:r>
            <a:r>
              <a:rPr lang="en-US" sz="1600" dirty="0" smtClean="0">
                <a:solidFill>
                  <a:srgbClr val="000000"/>
                </a:solidFill>
                <a:latin typeface="Segoe UI"/>
                <a:ea typeface="Times New Roman"/>
                <a:cs typeface="David"/>
              </a:rPr>
              <a:t> </a:t>
            </a:r>
            <a:r>
              <a:rPr lang="en-US" sz="1600" b="1" dirty="0" smtClean="0">
                <a:solidFill>
                  <a:srgbClr val="7F0055"/>
                </a:solidFill>
                <a:latin typeface="Segoe UI"/>
                <a:ea typeface="Times New Roman"/>
                <a:cs typeface="David"/>
              </a:rPr>
              <a:t>void</a:t>
            </a:r>
            <a:r>
              <a:rPr lang="en-US" sz="1600" dirty="0" smtClean="0">
                <a:solidFill>
                  <a:srgbClr val="000000"/>
                </a:solidFill>
                <a:latin typeface="Segoe UI"/>
                <a:ea typeface="Times New Roman"/>
                <a:cs typeface="David"/>
              </a:rPr>
              <a:t> start() {</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r>
              <a:rPr lang="en-US" sz="1600" dirty="0" err="1" smtClean="0">
                <a:solidFill>
                  <a:srgbClr val="000000"/>
                </a:solidFill>
                <a:latin typeface="Segoe UI"/>
                <a:ea typeface="Times New Roman"/>
                <a:cs typeface="David"/>
              </a:rPr>
              <a:t>System.out.println</a:t>
            </a:r>
            <a:r>
              <a:rPr lang="en-US" sz="1600" dirty="0" smtClean="0">
                <a:solidFill>
                  <a:srgbClr val="000000"/>
                </a:solidFill>
                <a:latin typeface="Segoe UI"/>
                <a:ea typeface="Times New Roman"/>
                <a:cs typeface="David"/>
              </a:rPr>
              <a:t>(</a:t>
            </a:r>
            <a:r>
              <a:rPr lang="en-US" sz="1600" dirty="0" smtClean="0">
                <a:solidFill>
                  <a:srgbClr val="2A00FF"/>
                </a:solidFill>
                <a:latin typeface="Segoe UI"/>
                <a:ea typeface="Times New Roman"/>
                <a:cs typeface="David"/>
              </a:rPr>
              <a:t>"Inside start method of Vehicle"</a:t>
            </a:r>
            <a:r>
              <a:rPr lang="en-US" sz="1600" dirty="0" smtClean="0">
                <a:solidFill>
                  <a:srgbClr val="000000"/>
                </a:solidFill>
                <a:latin typeface="Segoe UI"/>
                <a:ea typeface="Times New Roman"/>
                <a:cs typeface="David"/>
              </a:rPr>
              <a:t>);</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a:t>
            </a:r>
            <a:endParaRPr lang="en-US" sz="1600" dirty="0" smtClean="0">
              <a:latin typeface="Times New Roman"/>
              <a:ea typeface="Times New Roman"/>
              <a:cs typeface="David"/>
            </a:endParaRPr>
          </a:p>
          <a:p>
            <a:pPr algn="l" rtl="0">
              <a:spcAft>
                <a:spcPts val="0"/>
              </a:spcAft>
              <a:buNone/>
            </a:pPr>
            <a:r>
              <a:rPr lang="en-US" sz="1600" b="1" dirty="0" smtClean="0">
                <a:solidFill>
                  <a:srgbClr val="7F0055"/>
                </a:solidFill>
                <a:latin typeface="Segoe UI"/>
                <a:ea typeface="Times New Roman"/>
                <a:cs typeface="David"/>
              </a:rPr>
              <a:t>class</a:t>
            </a:r>
            <a:r>
              <a:rPr lang="en-US" sz="1600" dirty="0" smtClean="0">
                <a:solidFill>
                  <a:srgbClr val="000000"/>
                </a:solidFill>
                <a:latin typeface="Segoe UI"/>
                <a:ea typeface="Times New Roman"/>
                <a:cs typeface="David"/>
              </a:rPr>
              <a:t> Car </a:t>
            </a:r>
            <a:r>
              <a:rPr lang="en-US" sz="1600" b="1" dirty="0" smtClean="0">
                <a:solidFill>
                  <a:srgbClr val="7F0055"/>
                </a:solidFill>
                <a:latin typeface="Segoe UI"/>
                <a:ea typeface="Times New Roman"/>
                <a:cs typeface="David"/>
              </a:rPr>
              <a:t>extends</a:t>
            </a:r>
            <a:r>
              <a:rPr lang="en-US" sz="1600" dirty="0" smtClean="0">
                <a:solidFill>
                  <a:srgbClr val="000000"/>
                </a:solidFill>
                <a:latin typeface="Segoe UI"/>
                <a:ea typeface="Times New Roman"/>
                <a:cs typeface="David"/>
              </a:rPr>
              <a:t> Vehicle {</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r>
              <a:rPr lang="en-US" sz="1600" dirty="0" smtClean="0">
                <a:solidFill>
                  <a:srgbClr val="646464"/>
                </a:solidFill>
                <a:latin typeface="Segoe UI"/>
                <a:ea typeface="Times New Roman"/>
                <a:cs typeface="David"/>
              </a:rPr>
              <a:t>@</a:t>
            </a:r>
            <a:r>
              <a:rPr lang="en-US" sz="1600" dirty="0" smtClean="0">
                <a:solidFill>
                  <a:srgbClr val="000000"/>
                </a:solidFill>
                <a:latin typeface="Segoe UI"/>
                <a:ea typeface="Times New Roman"/>
                <a:cs typeface="David"/>
              </a:rPr>
              <a:t>Override</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r>
              <a:rPr lang="en-US" sz="1600" b="1" dirty="0" smtClean="0">
                <a:solidFill>
                  <a:srgbClr val="7F0055"/>
                </a:solidFill>
                <a:latin typeface="Segoe UI"/>
                <a:ea typeface="Times New Roman"/>
                <a:cs typeface="David"/>
              </a:rPr>
              <a:t>public</a:t>
            </a:r>
            <a:r>
              <a:rPr lang="en-US" sz="1600" dirty="0" smtClean="0">
                <a:solidFill>
                  <a:srgbClr val="000000"/>
                </a:solidFill>
                <a:latin typeface="Segoe UI"/>
                <a:ea typeface="Times New Roman"/>
                <a:cs typeface="David"/>
              </a:rPr>
              <a:t> </a:t>
            </a:r>
            <a:r>
              <a:rPr lang="en-US" sz="1600" b="1" dirty="0" smtClean="0">
                <a:solidFill>
                  <a:srgbClr val="7F0055"/>
                </a:solidFill>
                <a:latin typeface="Segoe UI"/>
                <a:ea typeface="Times New Roman"/>
                <a:cs typeface="David"/>
              </a:rPr>
              <a:t>void</a:t>
            </a:r>
            <a:r>
              <a:rPr lang="en-US" sz="1600" dirty="0" smtClean="0">
                <a:solidFill>
                  <a:srgbClr val="000000"/>
                </a:solidFill>
                <a:latin typeface="Segoe UI"/>
                <a:ea typeface="Times New Roman"/>
                <a:cs typeface="David"/>
              </a:rPr>
              <a:t> start() {</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r>
              <a:rPr lang="en-US" sz="1600" dirty="0" err="1" smtClean="0">
                <a:solidFill>
                  <a:srgbClr val="000000"/>
                </a:solidFill>
                <a:latin typeface="Segoe UI"/>
                <a:ea typeface="Times New Roman"/>
                <a:cs typeface="David"/>
              </a:rPr>
              <a:t>System.out.println</a:t>
            </a:r>
            <a:r>
              <a:rPr lang="en-US" sz="1600" dirty="0" smtClean="0">
                <a:solidFill>
                  <a:srgbClr val="000000"/>
                </a:solidFill>
                <a:latin typeface="Segoe UI"/>
                <a:ea typeface="Times New Roman"/>
                <a:cs typeface="David"/>
              </a:rPr>
              <a:t>(</a:t>
            </a:r>
            <a:r>
              <a:rPr lang="en-US" sz="1600" dirty="0" smtClean="0">
                <a:solidFill>
                  <a:srgbClr val="2A00FF"/>
                </a:solidFill>
                <a:latin typeface="Segoe UI"/>
                <a:ea typeface="Times New Roman"/>
                <a:cs typeface="David"/>
              </a:rPr>
              <a:t>"Inside start method of Car"</a:t>
            </a:r>
            <a:r>
              <a:rPr lang="en-US" sz="1600" dirty="0" smtClean="0">
                <a:solidFill>
                  <a:srgbClr val="000000"/>
                </a:solidFill>
                <a:latin typeface="Segoe UI"/>
                <a:ea typeface="Times New Roman"/>
                <a:cs typeface="David"/>
              </a:rPr>
              <a:t>);</a:t>
            </a:r>
            <a:endParaRPr lang="en-US" sz="1600" dirty="0" smtClean="0">
              <a:latin typeface="Times New Roman"/>
              <a:ea typeface="Times New Roman"/>
              <a:cs typeface="David"/>
            </a:endParaRPr>
          </a:p>
          <a:p>
            <a:pPr algn="l" rtl="0">
              <a:spcAft>
                <a:spcPts val="0"/>
              </a:spcAft>
              <a:buNone/>
            </a:pPr>
            <a:r>
              <a:rPr lang="en-US" sz="1600" dirty="0" smtClean="0">
                <a:solidFill>
                  <a:srgbClr val="000000"/>
                </a:solidFill>
                <a:latin typeface="Segoe UI"/>
                <a:ea typeface="Times New Roman"/>
                <a:cs typeface="David"/>
              </a:rPr>
              <a:t>     }</a:t>
            </a:r>
            <a:endParaRPr lang="en-US" sz="1600" dirty="0" smtClean="0">
              <a:latin typeface="Times New Roman"/>
              <a:ea typeface="Times New Roman"/>
              <a:cs typeface="David"/>
            </a:endParaRPr>
          </a:p>
          <a:p>
            <a:pPr algn="l" rtl="0">
              <a:buNone/>
            </a:pPr>
            <a:r>
              <a:rPr lang="en-US" sz="1600" dirty="0" smtClean="0">
                <a:solidFill>
                  <a:srgbClr val="000000"/>
                </a:solidFill>
                <a:latin typeface="Segoe UI"/>
                <a:ea typeface="Times New Roman"/>
                <a:cs typeface="David"/>
              </a:rPr>
              <a:t>}</a:t>
            </a:r>
          </a:p>
          <a:p>
            <a:pPr algn="l" rtl="0">
              <a:buNone/>
            </a:pPr>
            <a:endParaRPr lang="en-US" sz="1400" dirty="0" smtClean="0">
              <a:latin typeface="Times New Roman"/>
              <a:ea typeface="Times New Roman"/>
              <a:cs typeface="David"/>
            </a:endParaRPr>
          </a:p>
        </p:txBody>
      </p:sp>
      <p:sp>
        <p:nvSpPr>
          <p:cNvPr id="4" name="Slide Number Placeholder 3"/>
          <p:cNvSpPr>
            <a:spLocks noGrp="1"/>
          </p:cNvSpPr>
          <p:nvPr>
            <p:ph type="sldNum" sz="quarter" idx="12"/>
          </p:nvPr>
        </p:nvSpPr>
        <p:spPr/>
        <p:txBody>
          <a:bodyPr/>
          <a:lstStyle/>
          <a:p>
            <a:fld id="{38789D86-1AA1-4D6C-BBBC-7EAB5B60D3E1}" type="slidenum">
              <a:rPr lang="he-IL" smtClean="0"/>
              <a:pPr/>
              <a:t>21</a:t>
            </a:fld>
            <a:endParaRPr lang="he-IL"/>
          </a:p>
        </p:txBody>
      </p:sp>
      <p:sp>
        <p:nvSpPr>
          <p:cNvPr id="5" name="TextBox 4"/>
          <p:cNvSpPr txBox="1"/>
          <p:nvPr/>
        </p:nvSpPr>
        <p:spPr>
          <a:xfrm>
            <a:off x="3707904" y="6212150"/>
            <a:ext cx="4608512" cy="408623"/>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rtl="0"/>
            <a:r>
              <a:rPr lang="en-US" dirty="0" smtClean="0"/>
              <a:t>Output: “</a:t>
            </a:r>
            <a:r>
              <a:rPr lang="en-US" b="1" dirty="0" smtClean="0"/>
              <a:t>Inside start method of Car”</a:t>
            </a:r>
            <a:endParaRPr lang="en-US" dirty="0"/>
          </a:p>
        </p:txBody>
      </p:sp>
    </p:spTree>
    <p:extLst>
      <p:ext uri="{BB962C8B-B14F-4D97-AF65-F5344CB8AC3E}">
        <p14:creationId xmlns="" xmlns:p14="http://schemas.microsoft.com/office/powerpoint/2010/main" val="371890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difference between static and dynamic binding </a:t>
            </a:r>
            <a:endParaRPr lang="he-IL" dirty="0"/>
          </a:p>
        </p:txBody>
      </p:sp>
      <p:sp>
        <p:nvSpPr>
          <p:cNvPr id="3" name="Content Placeholder 2"/>
          <p:cNvSpPr>
            <a:spLocks noGrp="1"/>
          </p:cNvSpPr>
          <p:nvPr>
            <p:ph idx="1"/>
          </p:nvPr>
        </p:nvSpPr>
        <p:spPr/>
        <p:txBody>
          <a:bodyPr/>
          <a:lstStyle/>
          <a:p>
            <a:pPr algn="l" rtl="0"/>
            <a:r>
              <a:rPr lang="en-US" sz="2400" dirty="0"/>
              <a:t>Static binding happens at compile-time while dynamic binding happens at runtime</a:t>
            </a:r>
            <a:r>
              <a:rPr lang="en-US" sz="2400" dirty="0" smtClean="0"/>
              <a:t>.</a:t>
            </a:r>
          </a:p>
          <a:p>
            <a:pPr algn="l" rtl="0"/>
            <a:endParaRPr lang="en-US" sz="2400" dirty="0"/>
          </a:p>
          <a:p>
            <a:pPr algn="l" rtl="0"/>
            <a:r>
              <a:rPr lang="en-US" sz="2400" dirty="0"/>
              <a:t>Binding of private, static and final methods always happen at compile time since these methods cannot be overridden. Binding of overridden methods happen at runtime</a:t>
            </a:r>
            <a:r>
              <a:rPr lang="en-US" sz="2400" dirty="0" smtClean="0"/>
              <a:t>.</a:t>
            </a:r>
          </a:p>
          <a:p>
            <a:pPr algn="l" rtl="0"/>
            <a:endParaRPr lang="en-US" sz="2400" dirty="0"/>
          </a:p>
          <a:p>
            <a:pPr algn="l" rtl="0"/>
            <a:r>
              <a:rPr lang="en-US" sz="2400" dirty="0"/>
              <a:t>Java uses static binding for </a:t>
            </a:r>
            <a:r>
              <a:rPr lang="en-US" sz="2400" dirty="0" smtClean="0"/>
              <a:t>overloaded methods</a:t>
            </a:r>
            <a:r>
              <a:rPr lang="en-US" sz="2400" dirty="0"/>
              <a:t> and dynamic binding for overridden methods.</a:t>
            </a:r>
          </a:p>
          <a:p>
            <a:pPr algn="l" rtl="0"/>
            <a:endParaRPr lang="he-IL" dirty="0"/>
          </a:p>
        </p:txBody>
      </p:sp>
      <p:sp>
        <p:nvSpPr>
          <p:cNvPr id="4" name="Slide Number Placeholder 3"/>
          <p:cNvSpPr>
            <a:spLocks noGrp="1"/>
          </p:cNvSpPr>
          <p:nvPr>
            <p:ph type="sldNum" sz="quarter" idx="12"/>
          </p:nvPr>
        </p:nvSpPr>
        <p:spPr/>
        <p:txBody>
          <a:bodyPr/>
          <a:lstStyle/>
          <a:p>
            <a:pPr>
              <a:defRPr/>
            </a:pPr>
            <a:fld id="{B7D3F673-F234-49C5-9393-686355F9BC64}" type="slidenum">
              <a:rPr lang="he-IL" smtClean="0"/>
              <a:pPr>
                <a:defRPr/>
              </a:pPr>
              <a:t>22</a:t>
            </a:fld>
            <a:endParaRPr lang="en-US"/>
          </a:p>
        </p:txBody>
      </p:sp>
    </p:spTree>
    <p:extLst>
      <p:ext uri="{BB962C8B-B14F-4D97-AF65-F5344CB8AC3E}">
        <p14:creationId xmlns="" xmlns:p14="http://schemas.microsoft.com/office/powerpoint/2010/main" val="1628729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Grp="1" noChangeArrowheads="1"/>
          </p:cNvSpPr>
          <p:nvPr>
            <p:ph type="ctrTitle"/>
          </p:nvPr>
        </p:nvSpPr>
        <p:spPr/>
        <p:txBody>
          <a:bodyPr/>
          <a:lstStyle/>
          <a:p>
            <a:pPr algn="r" eaLnBrk="1" hangingPunct="1"/>
            <a:endParaRPr lang="he-IL" smtClean="0"/>
          </a:p>
        </p:txBody>
      </p:sp>
      <p:sp>
        <p:nvSpPr>
          <p:cNvPr id="67586" name="Rectangle 5"/>
          <p:cNvSpPr>
            <a:spLocks noGrp="1" noChangeArrowheads="1"/>
          </p:cNvSpPr>
          <p:nvPr>
            <p:ph type="subTitle" idx="1"/>
          </p:nvPr>
        </p:nvSpPr>
        <p:spPr/>
        <p:txBody>
          <a:bodyPr/>
          <a:lstStyle/>
          <a:p>
            <a:pPr eaLnBrk="1" hangingPunct="1"/>
            <a:r>
              <a:rPr lang="he-IL" smtClean="0">
                <a:cs typeface="Guttman Yad-Brush" pitchFamily="2" charset="-79"/>
              </a:rPr>
              <a:t>הסוף...</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e-IL" dirty="0" smtClean="0"/>
              <a:t>מחלקה מקוננת </a:t>
            </a:r>
            <a:r>
              <a:rPr lang="en-US" dirty="0" smtClean="0"/>
              <a:t>Nested Class)</a:t>
            </a:r>
            <a:r>
              <a:rPr lang="he-IL" dirty="0" smtClean="0"/>
              <a:t>)</a:t>
            </a:r>
            <a:endParaRPr lang="he-IL" dirty="0"/>
          </a:p>
        </p:txBody>
      </p:sp>
      <p:sp>
        <p:nvSpPr>
          <p:cNvPr id="3" name="Content Placeholder 2"/>
          <p:cNvSpPr>
            <a:spLocks noGrp="1"/>
          </p:cNvSpPr>
          <p:nvPr>
            <p:ph idx="1"/>
          </p:nvPr>
        </p:nvSpPr>
        <p:spPr>
          <a:ln>
            <a:noFill/>
          </a:ln>
        </p:spPr>
        <p:txBody>
          <a:bodyPr/>
          <a:lstStyle/>
          <a:p>
            <a:r>
              <a:rPr lang="he-IL" dirty="0" smtClean="0"/>
              <a:t>מחלקה מקוננת היא מחלקה המוגדרת בתוך מחלקה אחרת.</a:t>
            </a:r>
          </a:p>
          <a:p>
            <a:r>
              <a:rPr lang="he-IL" dirty="0" smtClean="0"/>
              <a:t> סוגים:</a:t>
            </a:r>
          </a:p>
          <a:p>
            <a:pPr marL="914400" lvl="1" indent="-514350">
              <a:buFont typeface="+mj-lt"/>
              <a:buAutoNum type="arabicPeriod"/>
            </a:pPr>
            <a:r>
              <a:rPr lang="he-IL" sz="2800" dirty="0" smtClean="0"/>
              <a:t>סטטית (</a:t>
            </a:r>
            <a:r>
              <a:rPr lang="en-US" sz="2800" dirty="0" smtClean="0"/>
              <a:t>static member</a:t>
            </a:r>
            <a:r>
              <a:rPr lang="he-IL" sz="2800" dirty="0" smtClean="0"/>
              <a:t>)</a:t>
            </a:r>
          </a:p>
          <a:p>
            <a:pPr marL="914400" lvl="1" indent="-514350">
              <a:buFont typeface="+mj-lt"/>
              <a:buAutoNum type="arabicPeriod"/>
            </a:pPr>
            <a:r>
              <a:rPr lang="he-IL" sz="2800" dirty="0" smtClean="0"/>
              <a:t>לא סטטית (</a:t>
            </a:r>
            <a:r>
              <a:rPr lang="en-US" sz="2800" dirty="0" smtClean="0"/>
              <a:t>non-static member</a:t>
            </a:r>
            <a:r>
              <a:rPr lang="he-IL" sz="2800" dirty="0" smtClean="0"/>
              <a:t>)</a:t>
            </a:r>
          </a:p>
          <a:p>
            <a:pPr marL="914400" lvl="1" indent="-514350">
              <a:buFont typeface="+mj-lt"/>
              <a:buAutoNum type="arabicPeriod"/>
            </a:pPr>
            <a:r>
              <a:rPr lang="he-IL" sz="2800" dirty="0" smtClean="0"/>
              <a:t>אנונימית (</a:t>
            </a:r>
            <a:r>
              <a:rPr lang="en-US" sz="2800" dirty="0" smtClean="0"/>
              <a:t>anonymous</a:t>
            </a:r>
            <a:r>
              <a:rPr lang="he-IL" sz="2800" dirty="0" smtClean="0"/>
              <a:t>)</a:t>
            </a:r>
          </a:p>
          <a:p>
            <a:pPr marL="914400" lvl="1" indent="-514350">
              <a:buFont typeface="+mj-lt"/>
              <a:buAutoNum type="arabicPeriod"/>
            </a:pPr>
            <a:r>
              <a:rPr lang="he-IL" sz="2800" dirty="0" smtClean="0"/>
              <a:t>מקומית (</a:t>
            </a:r>
            <a:r>
              <a:rPr lang="en-US" sz="2800" dirty="0" smtClean="0"/>
              <a:t>local</a:t>
            </a:r>
            <a:r>
              <a:rPr lang="he-IL" sz="2800" dirty="0" smtClean="0"/>
              <a:t>)</a:t>
            </a:r>
            <a:endParaRPr lang="he-IL" sz="2800" u="sng" dirty="0" smtClean="0"/>
          </a:p>
        </p:txBody>
      </p:sp>
      <p:sp>
        <p:nvSpPr>
          <p:cNvPr id="5" name="Left Brace 4"/>
          <p:cNvSpPr/>
          <p:nvPr/>
        </p:nvSpPr>
        <p:spPr bwMode="auto">
          <a:xfrm>
            <a:off x="2714612" y="3080930"/>
            <a:ext cx="285752" cy="1500198"/>
          </a:xfrm>
          <a:prstGeom prst="leftBrace">
            <a:avLst>
              <a:gd name="adj1" fmla="val 8333"/>
              <a:gd name="adj2" fmla="val 50508"/>
            </a:avLst>
          </a:prstGeom>
          <a:noFill/>
          <a:ln w="12700" cap="rnd" cmpd="sng" algn="ctr">
            <a:solidFill>
              <a:schemeClr val="tx1"/>
            </a:solidFill>
            <a:prstDash val="solid"/>
            <a:round/>
            <a:headEnd type="none" w="med" len="med"/>
            <a:tailEnd type="none" w="med" len="med"/>
          </a:ln>
          <a:effectLst/>
        </p:spPr>
        <p:txBody>
          <a:bodyPr vert="horz" wrap="none" lIns="0" tIns="594000" rIns="1872000" bIns="45720" numCol="1" rtlCol="1" anchor="t" anchorCtr="0" compatLnSpc="1">
            <a:prstTxWarp prst="textNoShape">
              <a:avLst/>
            </a:prstTxWarp>
          </a:bodyPr>
          <a:lstStyle/>
          <a:p>
            <a:pPr marL="358775" marR="0" algn="ctr" defTabSz="914400"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effectLst/>
                <a:latin typeface="Arial" pitchFamily="34" charset="0"/>
                <a:cs typeface="Arial" pitchFamily="34" charset="0"/>
              </a:rPr>
              <a:t>מחלקות </a:t>
            </a:r>
            <a:r>
              <a:rPr kumimoji="0" lang="he-IL" sz="2000" b="1" i="0" strike="noStrike" cap="none" normalizeH="0" baseline="0" dirty="0" smtClean="0">
                <a:ln>
                  <a:noFill/>
                </a:ln>
                <a:effectLst/>
                <a:latin typeface="Arial" pitchFamily="34" charset="0"/>
                <a:cs typeface="Arial" pitchFamily="34" charset="0"/>
              </a:rPr>
              <a:t>פנימיות</a:t>
            </a:r>
            <a:r>
              <a:rPr kumimoji="0" lang="en-US" sz="2000" b="0" i="0" u="none" strike="noStrike" cap="none" normalizeH="0" baseline="0" dirty="0" smtClean="0">
                <a:ln>
                  <a:noFill/>
                </a:ln>
                <a:effectLst/>
                <a:latin typeface="Arial" pitchFamily="34" charset="0"/>
                <a:cs typeface="Arial" pitchFamily="34" charset="0"/>
              </a:rPr>
              <a:t/>
            </a:r>
            <a:br>
              <a:rPr kumimoji="0" lang="en-US" sz="2000" b="0" i="0" u="none" strike="noStrike" cap="none" normalizeH="0" baseline="0" dirty="0" smtClean="0">
                <a:ln>
                  <a:noFill/>
                </a:ln>
                <a:effectLst/>
                <a:latin typeface="Arial" pitchFamily="34" charset="0"/>
                <a:cs typeface="Arial" pitchFamily="34" charset="0"/>
              </a:rPr>
            </a:br>
            <a:r>
              <a:rPr lang="he-IL" sz="2000" dirty="0" smtClean="0"/>
              <a:t> (</a:t>
            </a:r>
            <a:r>
              <a:rPr lang="en-US" sz="2000" dirty="0" smtClean="0"/>
              <a:t>inner</a:t>
            </a:r>
            <a:r>
              <a:rPr lang="he-IL" sz="2000" dirty="0" smtClean="0"/>
              <a:t>)</a:t>
            </a:r>
            <a:endParaRPr kumimoji="0" lang="he-IL" sz="2000" b="0" i="0" u="none" strike="noStrike" cap="none" normalizeH="0" baseline="0" dirty="0" smtClean="0">
              <a:ln>
                <a:noFill/>
              </a:ln>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38789D86-1AA1-4D6C-BBBC-7EAB5B60D3E1}" type="slidenum">
              <a:rPr lang="he-IL" smtClean="0"/>
              <a:pPr/>
              <a:t>3</a:t>
            </a:fld>
            <a:endParaRPr lang="he-IL"/>
          </a:p>
        </p:txBody>
      </p:sp>
    </p:spTree>
    <p:extLst>
      <p:ext uri="{BB962C8B-B14F-4D97-AF65-F5344CB8AC3E}">
        <p14:creationId xmlns="" xmlns:p14="http://schemas.microsoft.com/office/powerpoint/2010/main" val="1468648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e-IL" dirty="0" smtClean="0"/>
              <a:t>בשביל מה זה טוב ?</a:t>
            </a:r>
            <a:endParaRPr lang="he-IL" dirty="0"/>
          </a:p>
        </p:txBody>
      </p:sp>
      <p:sp>
        <p:nvSpPr>
          <p:cNvPr id="3" name="Content Placeholder 2"/>
          <p:cNvSpPr>
            <a:spLocks noGrp="1"/>
          </p:cNvSpPr>
          <p:nvPr>
            <p:ph idx="1"/>
          </p:nvPr>
        </p:nvSpPr>
        <p:spPr/>
        <p:txBody>
          <a:bodyPr/>
          <a:lstStyle/>
          <a:p>
            <a:r>
              <a:rPr lang="he-IL" b="1" dirty="0" smtClean="0"/>
              <a:t>קיבוץ לוגי</a:t>
            </a:r>
          </a:p>
          <a:p>
            <a:pPr marL="450850" lvl="1" indent="6350">
              <a:buNone/>
            </a:pPr>
            <a:r>
              <a:rPr lang="he-IL" sz="2400" dirty="0" smtClean="0"/>
              <a:t>אם משתמשים בטיפוס מסוים רק בהקשר של טיפוס אחר, נטמיע את הטיפוס כדי לשמר את הקשר הלוגי.</a:t>
            </a:r>
          </a:p>
          <a:p>
            <a:r>
              <a:rPr lang="he-IL" b="1" dirty="0" err="1" smtClean="0"/>
              <a:t>הכמסה</a:t>
            </a:r>
            <a:r>
              <a:rPr lang="he-IL" b="1" dirty="0" smtClean="0"/>
              <a:t> מוגברת</a:t>
            </a:r>
          </a:p>
          <a:p>
            <a:pPr marL="450850" lvl="1" indent="-17463">
              <a:buNone/>
            </a:pPr>
            <a:r>
              <a:rPr lang="he-IL" sz="2400" dirty="0" smtClean="0"/>
              <a:t>על ידי הטמעת טיפוס אחד באחר אנו חושפים את המידע הפרטי רק לטיפוס המוטמע ולא לכולם.</a:t>
            </a:r>
          </a:p>
          <a:p>
            <a:r>
              <a:rPr lang="he-IL" b="1" dirty="0" smtClean="0"/>
              <a:t>קריאות</a:t>
            </a:r>
          </a:p>
          <a:p>
            <a:pPr lvl="1">
              <a:buNone/>
            </a:pPr>
            <a:r>
              <a:rPr lang="he-IL" sz="2400" dirty="0" smtClean="0"/>
              <a:t>מיקום הגדרת טיפוס בסמוך למקום השימוש בו.</a:t>
            </a:r>
          </a:p>
          <a:p>
            <a:endParaRPr lang="he-IL" dirty="0"/>
          </a:p>
        </p:txBody>
      </p:sp>
      <p:sp>
        <p:nvSpPr>
          <p:cNvPr id="5" name="Slide Number Placeholder 4"/>
          <p:cNvSpPr>
            <a:spLocks noGrp="1"/>
          </p:cNvSpPr>
          <p:nvPr>
            <p:ph type="sldNum" sz="quarter" idx="12"/>
          </p:nvPr>
        </p:nvSpPr>
        <p:spPr/>
        <p:txBody>
          <a:bodyPr/>
          <a:lstStyle/>
          <a:p>
            <a:fld id="{38789D86-1AA1-4D6C-BBBC-7EAB5B60D3E1}" type="slidenum">
              <a:rPr lang="he-IL" smtClean="0"/>
              <a:pPr/>
              <a:t>4</a:t>
            </a:fld>
            <a:endParaRPr lang="he-IL"/>
          </a:p>
        </p:txBody>
      </p:sp>
    </p:spTree>
    <p:extLst>
      <p:ext uri="{BB962C8B-B14F-4D97-AF65-F5344CB8AC3E}">
        <p14:creationId xmlns="" xmlns:p14="http://schemas.microsoft.com/office/powerpoint/2010/main" val="3274791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e-IL" dirty="0" smtClean="0"/>
              <a:t>מחלקות מקוננות - תכונות משותפות</a:t>
            </a:r>
            <a:endParaRPr lang="he-IL" dirty="0"/>
          </a:p>
        </p:txBody>
      </p:sp>
      <p:sp>
        <p:nvSpPr>
          <p:cNvPr id="3" name="Content Placeholder 2"/>
          <p:cNvSpPr>
            <a:spLocks noGrp="1"/>
          </p:cNvSpPr>
          <p:nvPr>
            <p:ph idx="1"/>
          </p:nvPr>
        </p:nvSpPr>
        <p:spPr/>
        <p:txBody>
          <a:bodyPr/>
          <a:lstStyle/>
          <a:p>
            <a:r>
              <a:rPr lang="he-IL" dirty="0" smtClean="0"/>
              <a:t>למחלקה מקוננת יש גישה לשדות הפרטיים של המחלקה העוטפת ולהיפך	</a:t>
            </a:r>
          </a:p>
          <a:p>
            <a:pPr lvl="1"/>
            <a:r>
              <a:rPr lang="he-IL" sz="2400" dirty="0" smtClean="0"/>
              <a:t>הנראות של המחלקה היא עבור "צד שלישי"</a:t>
            </a:r>
          </a:p>
          <a:p>
            <a:r>
              <a:rPr lang="he-IL" dirty="0" smtClean="0"/>
              <a:t>אלו הן מחלקות (כמעט)</a:t>
            </a:r>
            <a:r>
              <a:rPr lang="en-US" dirty="0" smtClean="0"/>
              <a:t> </a:t>
            </a:r>
            <a:r>
              <a:rPr lang="he-IL" dirty="0" smtClean="0"/>
              <a:t>רגילות לכל דבר ועניין</a:t>
            </a:r>
          </a:p>
          <a:p>
            <a:pPr lvl="1"/>
            <a:r>
              <a:rPr lang="he-IL" sz="2400" dirty="0" smtClean="0"/>
              <a:t>יכולות להיות אבסטרקטיות, לממש מנשקים, לרשת ממחלקות אחרות וכדומה</a:t>
            </a:r>
          </a:p>
          <a:p>
            <a:pPr lvl="1"/>
            <a:endParaRPr lang="he-IL" dirty="0"/>
          </a:p>
        </p:txBody>
      </p:sp>
      <p:sp>
        <p:nvSpPr>
          <p:cNvPr id="5" name="Slide Number Placeholder 4"/>
          <p:cNvSpPr>
            <a:spLocks noGrp="1"/>
          </p:cNvSpPr>
          <p:nvPr>
            <p:ph type="sldNum" sz="quarter" idx="12"/>
          </p:nvPr>
        </p:nvSpPr>
        <p:spPr/>
        <p:txBody>
          <a:bodyPr/>
          <a:lstStyle/>
          <a:p>
            <a:fld id="{38789D86-1AA1-4D6C-BBBC-7EAB5B60D3E1}" type="slidenum">
              <a:rPr lang="he-IL" smtClean="0"/>
              <a:pPr/>
              <a:t>5</a:t>
            </a:fld>
            <a:endParaRPr lang="he-IL"/>
          </a:p>
        </p:txBody>
      </p:sp>
    </p:spTree>
    <p:extLst>
      <p:ext uri="{BB962C8B-B14F-4D97-AF65-F5344CB8AC3E}">
        <p14:creationId xmlns="" xmlns:p14="http://schemas.microsoft.com/office/powerpoint/2010/main" val="1443565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Static Member Class</a:t>
            </a:r>
            <a:endParaRPr lang="he-IL" dirty="0"/>
          </a:p>
        </p:txBody>
      </p:sp>
      <p:sp>
        <p:nvSpPr>
          <p:cNvPr id="3" name="Content Placeholder 2"/>
          <p:cNvSpPr>
            <a:spLocks noGrp="1"/>
          </p:cNvSpPr>
          <p:nvPr>
            <p:ph idx="1"/>
          </p:nvPr>
        </p:nvSpPr>
        <p:spPr>
          <a:xfrm>
            <a:off x="323528" y="1600200"/>
            <a:ext cx="8568952" cy="4876800"/>
          </a:xfrm>
        </p:spPr>
        <p:txBody>
          <a:bodyPr/>
          <a:lstStyle/>
          <a:p>
            <a:r>
              <a:rPr lang="he-IL" dirty="0" smtClean="0"/>
              <a:t>מחלקה רגילה ש"במקרה" מוגדרת בתוך מחלקה אחרת</a:t>
            </a:r>
          </a:p>
          <a:p>
            <a:r>
              <a:rPr lang="he-IL" dirty="0" smtClean="0"/>
              <a:t>החוקים החלים על איברים סטטיים אחרים חלים גם על מחלקות סטטיות</a:t>
            </a:r>
          </a:p>
          <a:p>
            <a:pPr lvl="1"/>
            <a:r>
              <a:rPr lang="he-IL" sz="2400" dirty="0" smtClean="0"/>
              <a:t>גישה לשדות / פונקציות סטטיים בלבד</a:t>
            </a:r>
          </a:p>
          <a:p>
            <a:pPr lvl="1"/>
            <a:r>
              <a:rPr lang="he-IL" sz="2400" dirty="0" smtClean="0"/>
              <a:t>גישה לאיברים לא סטטיים רק בעזרת הפניה לאובייקט</a:t>
            </a:r>
          </a:p>
          <a:p>
            <a:r>
              <a:rPr lang="he-IL" dirty="0" smtClean="0"/>
              <a:t>גישה לטיפוס בעזרת שם המחלקה העוטפת</a:t>
            </a:r>
          </a:p>
          <a:p>
            <a:pPr algn="l" rtl="0">
              <a:buNone/>
            </a:pPr>
            <a:r>
              <a:rPr lang="en-US" sz="2000" b="1" dirty="0" err="1" smtClean="0">
                <a:latin typeface="Courier New" pitchFamily="49" charset="0"/>
                <a:cs typeface="Courier New" pitchFamily="49" charset="0"/>
              </a:rPr>
              <a:t>OuterClass.StaticNestedClass</a:t>
            </a:r>
            <a:endParaRPr lang="he-IL" sz="2000" b="1" dirty="0" smtClean="0">
              <a:latin typeface="Courier New" pitchFamily="49" charset="0"/>
              <a:cs typeface="Courier New" pitchFamily="49" charset="0"/>
            </a:endParaRPr>
          </a:p>
          <a:p>
            <a:r>
              <a:rPr lang="he-IL" dirty="0" smtClean="0"/>
              <a:t>יצירת אובייקט</a:t>
            </a:r>
          </a:p>
          <a:p>
            <a:pPr algn="l" rtl="0">
              <a:buNone/>
            </a:pPr>
            <a:r>
              <a:rPr lang="en-US" sz="2000" b="1" dirty="0" err="1" smtClean="0">
                <a:latin typeface="Courier New" pitchFamily="49" charset="0"/>
                <a:cs typeface="Courier New" pitchFamily="49" charset="0"/>
              </a:rPr>
              <a:t>OuterClass.StaticNestedClass</a:t>
            </a:r>
            <a:r>
              <a:rPr lang="en-US" sz="2000" b="1" dirty="0" smtClean="0">
                <a:latin typeface="Courier New" pitchFamily="49" charset="0"/>
                <a:cs typeface="Courier New" pitchFamily="49" charset="0"/>
              </a:rPr>
              <a:t> nested = </a:t>
            </a:r>
          </a:p>
          <a:p>
            <a:pPr algn="l" rtl="0">
              <a:buNone/>
            </a:pPr>
            <a:r>
              <a:rPr lang="en-US" sz="2000" b="1" dirty="0" smtClean="0">
                <a:latin typeface="Courier New" pitchFamily="49" charset="0"/>
                <a:cs typeface="Courier New" pitchFamily="49" charset="0"/>
              </a:rPr>
              <a:t>			   new </a:t>
            </a:r>
            <a:r>
              <a:rPr lang="en-US" sz="2000" b="1" dirty="0" err="1" smtClean="0">
                <a:latin typeface="Courier New" pitchFamily="49" charset="0"/>
                <a:cs typeface="Courier New" pitchFamily="49" charset="0"/>
              </a:rPr>
              <a:t>OuterClass.StaticNestedClass</a:t>
            </a:r>
            <a:r>
              <a:rPr lang="en-US" sz="2000" b="1" dirty="0" smtClean="0">
                <a:latin typeface="Courier New" pitchFamily="49" charset="0"/>
                <a:cs typeface="Courier New" pitchFamily="49" charset="0"/>
              </a:rPr>
              <a:t>();</a:t>
            </a:r>
            <a:endParaRPr lang="he-IL" sz="2000" b="1" dirty="0" smtClean="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38789D86-1AA1-4D6C-BBBC-7EAB5B60D3E1}" type="slidenum">
              <a:rPr lang="he-IL" smtClean="0"/>
              <a:pPr/>
              <a:t>6</a:t>
            </a:fld>
            <a:endParaRPr lang="he-IL"/>
          </a:p>
        </p:txBody>
      </p:sp>
    </p:spTree>
    <p:extLst>
      <p:ext uri="{BB962C8B-B14F-4D97-AF65-F5344CB8AC3E}">
        <p14:creationId xmlns="" xmlns:p14="http://schemas.microsoft.com/office/powerpoint/2010/main" val="476012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Non-static Member Class</a:t>
            </a:r>
            <a:endParaRPr lang="he-IL" dirty="0"/>
          </a:p>
        </p:txBody>
      </p:sp>
      <p:sp>
        <p:nvSpPr>
          <p:cNvPr id="5" name="Content Placeholder 4"/>
          <p:cNvSpPr>
            <a:spLocks noGrp="1"/>
          </p:cNvSpPr>
          <p:nvPr>
            <p:ph idx="1"/>
          </p:nvPr>
        </p:nvSpPr>
        <p:spPr/>
        <p:txBody>
          <a:bodyPr/>
          <a:lstStyle/>
          <a:p>
            <a:r>
              <a:rPr lang="he-IL" dirty="0" smtClean="0"/>
              <a:t>כל מופע של המחלקה הפנימית משויך למופע של המחלקה החיצונית</a:t>
            </a:r>
          </a:p>
          <a:p>
            <a:endParaRPr lang="he-IL" dirty="0" smtClean="0"/>
          </a:p>
          <a:p>
            <a:endParaRPr lang="he-IL" dirty="0" smtClean="0"/>
          </a:p>
          <a:p>
            <a:endParaRPr lang="en-US" dirty="0" smtClean="0"/>
          </a:p>
          <a:p>
            <a:endParaRPr lang="en-US" dirty="0" smtClean="0"/>
          </a:p>
          <a:p>
            <a:endParaRPr lang="en-US" dirty="0" smtClean="0"/>
          </a:p>
          <a:p>
            <a:r>
              <a:rPr lang="he-IL" dirty="0" smtClean="0"/>
              <a:t>השיוך מבוצע בזמן יצירת האובייקט ואינו ניתן לשינוי</a:t>
            </a:r>
          </a:p>
          <a:p>
            <a:pPr lvl="1"/>
            <a:r>
              <a:rPr lang="he-IL" sz="2400" dirty="0" smtClean="0"/>
              <a:t>באובייקט הפנימי קיימת הפניה לאובייקט החיצוני (</a:t>
            </a:r>
            <a:r>
              <a:rPr lang="en-US" sz="2400" dirty="0" smtClean="0"/>
              <a:t>qualified this</a:t>
            </a:r>
            <a:r>
              <a:rPr lang="he-IL" sz="2400" dirty="0" smtClean="0"/>
              <a:t>)</a:t>
            </a:r>
            <a:endParaRPr lang="he-IL" dirty="0" smtClean="0"/>
          </a:p>
          <a:p>
            <a:pPr>
              <a:buNone/>
            </a:pPr>
            <a:endParaRPr lang="he-IL" dirty="0"/>
          </a:p>
        </p:txBody>
      </p:sp>
      <p:sp>
        <p:nvSpPr>
          <p:cNvPr id="6" name="Oval 5"/>
          <p:cNvSpPr/>
          <p:nvPr/>
        </p:nvSpPr>
        <p:spPr bwMode="auto">
          <a:xfrm>
            <a:off x="4000496" y="2285992"/>
            <a:ext cx="1357200" cy="1357322"/>
          </a:xfrm>
          <a:prstGeom prst="ellipse">
            <a:avLst/>
          </a:prstGeom>
          <a:solidFill>
            <a:schemeClr val="tx1">
              <a:lumMod val="25000"/>
              <a:lumOff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Oval 6"/>
          <p:cNvSpPr/>
          <p:nvPr/>
        </p:nvSpPr>
        <p:spPr bwMode="auto">
          <a:xfrm>
            <a:off x="4714876" y="3000372"/>
            <a:ext cx="360000" cy="360000"/>
          </a:xfrm>
          <a:prstGeom prst="ellipse">
            <a:avLst/>
          </a:prstGeom>
          <a:solidFill>
            <a:schemeClr val="tx1">
              <a:lumMod val="75000"/>
              <a:lumOff val="25000"/>
            </a:schemeClr>
          </a:solidFill>
          <a:ln>
            <a:solidFill>
              <a:schemeClr val="tx1"/>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Line Callout 1 7"/>
          <p:cNvSpPr/>
          <p:nvPr/>
        </p:nvSpPr>
        <p:spPr bwMode="auto">
          <a:xfrm>
            <a:off x="6143636" y="2857496"/>
            <a:ext cx="2286016" cy="571504"/>
          </a:xfrm>
          <a:prstGeom prst="borderCallout1">
            <a:avLst>
              <a:gd name="adj1" fmla="val 50181"/>
              <a:gd name="adj2" fmla="val -416"/>
              <a:gd name="adj3" fmla="val 57817"/>
              <a:gd name="adj4" fmla="val -47953"/>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effectLst/>
                <a:latin typeface="Arial" pitchFamily="34" charset="0"/>
                <a:cs typeface="Arial" pitchFamily="34" charset="0"/>
              </a:rPr>
              <a:t>מופע של המחלקה הפנימית</a:t>
            </a:r>
          </a:p>
        </p:txBody>
      </p:sp>
      <p:sp>
        <p:nvSpPr>
          <p:cNvPr id="9" name="Line Callout 1 8"/>
          <p:cNvSpPr/>
          <p:nvPr/>
        </p:nvSpPr>
        <p:spPr bwMode="auto">
          <a:xfrm>
            <a:off x="1285852" y="2285992"/>
            <a:ext cx="2286016" cy="571504"/>
          </a:xfrm>
          <a:prstGeom prst="borderCallout1">
            <a:avLst>
              <a:gd name="adj1" fmla="val 42002"/>
              <a:gd name="adj2" fmla="val 100976"/>
              <a:gd name="adj3" fmla="val 71994"/>
              <a:gd name="adj4" fmla="val 139387"/>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effectLst/>
                <a:latin typeface="Arial" pitchFamily="34" charset="0"/>
                <a:cs typeface="Arial" pitchFamily="34" charset="0"/>
              </a:rPr>
              <a:t>מופע של המחלקה החיצונית</a:t>
            </a:r>
          </a:p>
        </p:txBody>
      </p:sp>
      <p:sp>
        <p:nvSpPr>
          <p:cNvPr id="10" name="Slide Number Placeholder 9"/>
          <p:cNvSpPr>
            <a:spLocks noGrp="1"/>
          </p:cNvSpPr>
          <p:nvPr>
            <p:ph type="sldNum" sz="quarter" idx="12"/>
          </p:nvPr>
        </p:nvSpPr>
        <p:spPr/>
        <p:txBody>
          <a:bodyPr/>
          <a:lstStyle/>
          <a:p>
            <a:fld id="{38789D86-1AA1-4D6C-BBBC-7EAB5B60D3E1}" type="slidenum">
              <a:rPr lang="he-IL" smtClean="0"/>
              <a:pPr/>
              <a:t>7</a:t>
            </a:fld>
            <a:endParaRPr lang="he-IL"/>
          </a:p>
        </p:txBody>
      </p:sp>
    </p:spTree>
    <p:extLst>
      <p:ext uri="{BB962C8B-B14F-4D97-AF65-F5344CB8AC3E}">
        <p14:creationId xmlns="" xmlns:p14="http://schemas.microsoft.com/office/powerpoint/2010/main" val="1043138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marL="0" indent="0" algn="l" defTabSz="914400" eaLnBrk="1" hangingPunct="1"/>
            <a:r>
              <a:rPr lang="en-US" dirty="0" smtClean="0"/>
              <a:t>House Example</a:t>
            </a:r>
          </a:p>
        </p:txBody>
      </p:sp>
      <p:sp>
        <p:nvSpPr>
          <p:cNvPr id="17413" name="Text Box 4"/>
          <p:cNvSpPr txBox="1">
            <a:spLocks noChangeArrowheads="1"/>
          </p:cNvSpPr>
          <p:nvPr/>
        </p:nvSpPr>
        <p:spPr bwMode="auto">
          <a:xfrm>
            <a:off x="864272" y="1614488"/>
            <a:ext cx="6760184" cy="3693319"/>
          </a:xfrm>
          <a:prstGeom prst="rect">
            <a:avLst/>
          </a:prstGeom>
          <a:noFill/>
          <a:ln w="9525" algn="ctr">
            <a:noFill/>
            <a:prstDash val="sysDot"/>
            <a:miter lim="800000"/>
            <a:headEnd/>
            <a:tailEnd/>
          </a:ln>
        </p:spPr>
        <p:txBody>
          <a:bodyPr wrap="none">
            <a:spAutoFit/>
          </a:bodyPr>
          <a:lstStyle/>
          <a:p>
            <a:pPr marL="432000" lvl="1" algn="l" rtl="0">
              <a:spcBef>
                <a:spcPts val="0"/>
              </a:spcBef>
            </a:pPr>
            <a:r>
              <a:rPr lang="en-US" b="1" dirty="0">
                <a:solidFill>
                  <a:srgbClr val="0000FF"/>
                </a:solidFill>
                <a:latin typeface="Courier New" pitchFamily="49" charset="0"/>
                <a:cs typeface="Courier New" pitchFamily="49" charset="0"/>
              </a:rPr>
              <a:t>public class House </a:t>
            </a:r>
            <a:r>
              <a:rPr lang="en-US" b="1" dirty="0">
                <a:solidFill>
                  <a:srgbClr val="000000"/>
                </a:solidFill>
                <a:latin typeface="Courier New" pitchFamily="49" charset="0"/>
                <a:cs typeface="Courier New" pitchFamily="49" charset="0"/>
              </a:rPr>
              <a:t>{</a:t>
            </a:r>
            <a:endParaRPr lang="he-IL" b="1" dirty="0">
              <a:solidFill>
                <a:srgbClr val="000000"/>
              </a:solidFill>
              <a:latin typeface="Courier New" pitchFamily="49" charset="0"/>
              <a:cs typeface="Courier New" pitchFamily="49" charset="0"/>
            </a:endParaRPr>
          </a:p>
          <a:p>
            <a:pPr marL="432000" lvl="1" algn="l" rtl="0">
              <a:spcBef>
                <a:spcPts val="0"/>
              </a:spcBef>
            </a:pPr>
            <a:r>
              <a:rPr lang="he-IL" b="1" dirty="0">
                <a:solidFill>
                  <a:srgbClr val="000000"/>
                </a:solidFill>
                <a:latin typeface="Courier New" pitchFamily="49" charset="0"/>
                <a:cs typeface="Courier New" pitchFamily="49" charset="0"/>
              </a:rPr>
              <a:t>	</a:t>
            </a:r>
            <a:r>
              <a:rPr lang="en-US" b="1" dirty="0">
                <a:solidFill>
                  <a:srgbClr val="000000"/>
                </a:solidFill>
                <a:latin typeface="Courier New" pitchFamily="49" charset="0"/>
                <a:cs typeface="Courier New" pitchFamily="49" charset="0"/>
              </a:rPr>
              <a:t>private String address</a:t>
            </a:r>
            <a:r>
              <a:rPr lang="en-US" b="1" dirty="0" smtClean="0">
                <a:solidFill>
                  <a:srgbClr val="000000"/>
                </a:solidFill>
                <a:latin typeface="Courier New" pitchFamily="49" charset="0"/>
                <a:cs typeface="Courier New" pitchFamily="49" charset="0"/>
              </a:rPr>
              <a:t>;</a:t>
            </a:r>
          </a:p>
          <a:p>
            <a:pPr marL="432000" lvl="1" algn="l" rtl="0">
              <a:spcBef>
                <a:spcPts val="0"/>
              </a:spcBef>
            </a:pPr>
            <a:endParaRPr lang="en-US" b="1" dirty="0">
              <a:solidFill>
                <a:srgbClr val="000000"/>
              </a:solidFill>
              <a:latin typeface="Courier New" pitchFamily="49" charset="0"/>
              <a:cs typeface="Courier New" pitchFamily="49" charset="0"/>
            </a:endParaRPr>
          </a:p>
          <a:p>
            <a:pPr marL="432000" lvl="1" algn="l" rtl="0">
              <a:spcBef>
                <a:spcPts val="0"/>
              </a:spcBef>
            </a:pPr>
            <a:r>
              <a:rPr lang="en-US" b="1" dirty="0">
                <a:solidFill>
                  <a:srgbClr val="0000FF"/>
                </a:solidFill>
                <a:latin typeface="Courier New" pitchFamily="49" charset="0"/>
                <a:cs typeface="Courier New" pitchFamily="49" charset="0"/>
              </a:rPr>
              <a:t>  	public class Room </a:t>
            </a:r>
            <a:r>
              <a:rPr lang="en-US" b="1" dirty="0">
                <a:solidFill>
                  <a:srgbClr val="000000"/>
                </a:solidFill>
                <a:latin typeface="Courier New" pitchFamily="49" charset="0"/>
                <a:cs typeface="Courier New" pitchFamily="49" charset="0"/>
              </a:rPr>
              <a:t>{</a:t>
            </a:r>
          </a:p>
          <a:p>
            <a:pPr marL="432000" lvl="1" algn="l" rtl="0">
              <a:spcBef>
                <a:spcPts val="0"/>
              </a:spcBef>
            </a:pPr>
            <a:r>
              <a:rPr lang="en-US" b="1" dirty="0">
                <a:solidFill>
                  <a:srgbClr val="576F2B"/>
                </a:solidFill>
                <a:latin typeface="Courier New" pitchFamily="49" charset="0"/>
                <a:cs typeface="Courier New" pitchFamily="49" charset="0"/>
              </a:rPr>
              <a:t>	</a:t>
            </a:r>
            <a:r>
              <a:rPr lang="en-US" b="1" dirty="0" smtClean="0">
                <a:solidFill>
                  <a:srgbClr val="576F2B"/>
                </a:solidFill>
                <a:latin typeface="Courier New" pitchFamily="49" charset="0"/>
                <a:cs typeface="Courier New" pitchFamily="49" charset="0"/>
              </a:rPr>
              <a:t>    // </a:t>
            </a:r>
            <a:r>
              <a:rPr lang="en-US" b="1" dirty="0">
                <a:solidFill>
                  <a:srgbClr val="576F2B"/>
                </a:solidFill>
                <a:latin typeface="Courier New" pitchFamily="49" charset="0"/>
                <a:cs typeface="Courier New" pitchFamily="49" charset="0"/>
              </a:rPr>
              <a:t>implicit reference to a House</a:t>
            </a:r>
          </a:p>
          <a:p>
            <a:pPr marL="432000" lvl="1" algn="l" rtl="0">
              <a:spcBef>
                <a:spcPts val="0"/>
              </a:spcBef>
            </a:pPr>
            <a:r>
              <a:rPr lang="en-US" b="1" dirty="0">
                <a:solidFill>
                  <a:srgbClr val="CCCCCC"/>
                </a:solidFill>
                <a:latin typeface="Courier New" pitchFamily="49" charset="0"/>
                <a:cs typeface="Courier New" pitchFamily="49" charset="0"/>
              </a:rPr>
              <a:t>	   </a:t>
            </a:r>
            <a:r>
              <a:rPr lang="en-US" b="1" dirty="0" smtClean="0">
                <a:solidFill>
                  <a:srgbClr val="CCCCCC"/>
                </a:solidFill>
                <a:latin typeface="Courier New" pitchFamily="49" charset="0"/>
                <a:cs typeface="Courier New" pitchFamily="49" charset="0"/>
              </a:rPr>
              <a:t> </a:t>
            </a:r>
            <a:r>
              <a:rPr lang="en-US" b="1" dirty="0" smtClean="0">
                <a:solidFill>
                  <a:srgbClr val="000000"/>
                </a:solidFill>
                <a:latin typeface="Courier New" pitchFamily="49" charset="0"/>
                <a:cs typeface="Courier New" pitchFamily="49" charset="0"/>
              </a:rPr>
              <a:t>private </a:t>
            </a:r>
            <a:r>
              <a:rPr lang="en-US" b="1" dirty="0">
                <a:solidFill>
                  <a:srgbClr val="000000"/>
                </a:solidFill>
                <a:latin typeface="Courier New" pitchFamily="49" charset="0"/>
                <a:cs typeface="Courier New" pitchFamily="49" charset="0"/>
              </a:rPr>
              <a:t>double width;</a:t>
            </a:r>
          </a:p>
          <a:p>
            <a:pPr marL="432000" lvl="1" algn="l" rtl="0">
              <a:spcBef>
                <a:spcPts val="0"/>
              </a:spcBef>
            </a:pPr>
            <a:r>
              <a:rPr lang="en-US" b="1" dirty="0">
                <a:solidFill>
                  <a:srgbClr val="000000"/>
                </a:solidFill>
                <a:latin typeface="Courier New" pitchFamily="49" charset="0"/>
                <a:cs typeface="Courier New" pitchFamily="49" charset="0"/>
              </a:rPr>
              <a:t>	    </a:t>
            </a:r>
            <a:r>
              <a:rPr lang="en-US" b="1" dirty="0" smtClean="0">
                <a:solidFill>
                  <a:srgbClr val="000000"/>
                </a:solidFill>
                <a:latin typeface="Courier New" pitchFamily="49" charset="0"/>
                <a:cs typeface="Courier New" pitchFamily="49" charset="0"/>
              </a:rPr>
              <a:t>private </a:t>
            </a:r>
            <a:r>
              <a:rPr lang="en-US" b="1" dirty="0">
                <a:solidFill>
                  <a:srgbClr val="000000"/>
                </a:solidFill>
                <a:latin typeface="Courier New" pitchFamily="49" charset="0"/>
                <a:cs typeface="Courier New" pitchFamily="49" charset="0"/>
              </a:rPr>
              <a:t>double height</a:t>
            </a:r>
            <a:r>
              <a:rPr lang="en-US" b="1" dirty="0" smtClean="0">
                <a:solidFill>
                  <a:srgbClr val="000000"/>
                </a:solidFill>
                <a:latin typeface="Courier New" pitchFamily="49" charset="0"/>
                <a:cs typeface="Courier New" pitchFamily="49" charset="0"/>
              </a:rPr>
              <a:t>;</a:t>
            </a:r>
          </a:p>
          <a:p>
            <a:pPr marL="432000" lvl="1" algn="l" rtl="0">
              <a:spcBef>
                <a:spcPts val="0"/>
              </a:spcBef>
            </a:pPr>
            <a:endParaRPr lang="en-US" b="1" dirty="0">
              <a:solidFill>
                <a:srgbClr val="000000"/>
              </a:solidFill>
              <a:latin typeface="Courier New" pitchFamily="49" charset="0"/>
              <a:cs typeface="Courier New" pitchFamily="49" charset="0"/>
            </a:endParaRPr>
          </a:p>
          <a:p>
            <a:pPr marL="432000" lvl="1" algn="l" rtl="0">
              <a:spcBef>
                <a:spcPts val="0"/>
              </a:spcBef>
            </a:pPr>
            <a:r>
              <a:rPr lang="en-US" b="1" dirty="0">
                <a:solidFill>
                  <a:srgbClr val="000000"/>
                </a:solidFill>
                <a:latin typeface="Courier New" pitchFamily="49" charset="0"/>
                <a:cs typeface="Courier New" pitchFamily="49" charset="0"/>
              </a:rPr>
              <a:t>	    </a:t>
            </a:r>
            <a:r>
              <a:rPr lang="en-US" b="1" dirty="0" smtClean="0">
                <a:solidFill>
                  <a:srgbClr val="000000"/>
                </a:solidFill>
                <a:latin typeface="Courier New" pitchFamily="49" charset="0"/>
                <a:cs typeface="Courier New" pitchFamily="49" charset="0"/>
              </a:rPr>
              <a:t>public </a:t>
            </a:r>
            <a:r>
              <a:rPr lang="en-US" b="1" dirty="0">
                <a:solidFill>
                  <a:srgbClr val="000000"/>
                </a:solidFill>
                <a:latin typeface="Courier New" pitchFamily="49" charset="0"/>
                <a:cs typeface="Courier New" pitchFamily="49" charset="0"/>
              </a:rPr>
              <a:t>String </a:t>
            </a:r>
            <a:r>
              <a:rPr lang="en-US" b="1" dirty="0" err="1">
                <a:solidFill>
                  <a:srgbClr val="000000"/>
                </a:solidFill>
                <a:latin typeface="Courier New" pitchFamily="49" charset="0"/>
                <a:cs typeface="Courier New" pitchFamily="49" charset="0"/>
              </a:rPr>
              <a:t>toString</a:t>
            </a:r>
            <a:r>
              <a:rPr lang="en-US" b="1" dirty="0">
                <a:solidFill>
                  <a:srgbClr val="000000"/>
                </a:solidFill>
                <a:latin typeface="Courier New" pitchFamily="49" charset="0"/>
                <a:cs typeface="Courier New" pitchFamily="49" charset="0"/>
              </a:rPr>
              <a:t>(){</a:t>
            </a:r>
          </a:p>
          <a:p>
            <a:pPr marL="432000" lvl="1" algn="l" rtl="0">
              <a:spcBef>
                <a:spcPts val="0"/>
              </a:spcBef>
            </a:pPr>
            <a:r>
              <a:rPr lang="en-US" b="1" dirty="0">
                <a:solidFill>
                  <a:srgbClr val="000000"/>
                </a:solidFill>
                <a:latin typeface="Courier New" pitchFamily="49" charset="0"/>
                <a:cs typeface="Courier New" pitchFamily="49" charset="0"/>
              </a:rPr>
              <a:t>	</a:t>
            </a:r>
            <a:r>
              <a:rPr lang="en-US" b="1" dirty="0" smtClean="0">
                <a:solidFill>
                  <a:srgbClr val="000000"/>
                </a:solidFill>
                <a:latin typeface="Courier New" pitchFamily="49" charset="0"/>
                <a:cs typeface="Courier New" pitchFamily="49" charset="0"/>
              </a:rPr>
              <a:t>        return "Room </a:t>
            </a:r>
            <a:r>
              <a:rPr lang="en-US" b="1" dirty="0">
                <a:solidFill>
                  <a:srgbClr val="000000"/>
                </a:solidFill>
                <a:latin typeface="Courier New" pitchFamily="49" charset="0"/>
                <a:cs typeface="Courier New" pitchFamily="49" charset="0"/>
              </a:rPr>
              <a:t>inside: " +</a:t>
            </a:r>
            <a:r>
              <a:rPr lang="en-US" b="1" dirty="0">
                <a:solidFill>
                  <a:srgbClr val="CCCCCC"/>
                </a:solidFill>
                <a:latin typeface="Courier New" pitchFamily="49" charset="0"/>
                <a:cs typeface="Courier New" pitchFamily="49" charset="0"/>
              </a:rPr>
              <a:t> </a:t>
            </a:r>
            <a:r>
              <a:rPr lang="en-US" b="1" dirty="0" smtClean="0">
                <a:solidFill>
                  <a:srgbClr val="0000FF"/>
                </a:solidFill>
                <a:latin typeface="Courier New" pitchFamily="49" charset="0"/>
                <a:cs typeface="Courier New" pitchFamily="49" charset="0"/>
              </a:rPr>
              <a:t>address</a:t>
            </a:r>
            <a:r>
              <a:rPr lang="en-US" b="1" dirty="0">
                <a:solidFill>
                  <a:srgbClr val="000000"/>
                </a:solidFill>
                <a:latin typeface="Courier New" pitchFamily="49" charset="0"/>
                <a:cs typeface="Courier New" pitchFamily="49" charset="0"/>
              </a:rPr>
              <a:t>;</a:t>
            </a:r>
          </a:p>
          <a:p>
            <a:pPr marL="432000" lvl="1" algn="l" rtl="0">
              <a:spcBef>
                <a:spcPts val="0"/>
              </a:spcBef>
            </a:pPr>
            <a:r>
              <a:rPr lang="en-US" b="1" dirty="0">
                <a:solidFill>
                  <a:srgbClr val="000000"/>
                </a:solidFill>
                <a:latin typeface="Courier New" pitchFamily="49" charset="0"/>
                <a:cs typeface="Courier New" pitchFamily="49" charset="0"/>
              </a:rPr>
              <a:t>	</a:t>
            </a:r>
            <a:r>
              <a:rPr lang="en-US" b="1" dirty="0" smtClean="0">
                <a:solidFill>
                  <a:srgbClr val="000000"/>
                </a:solidFill>
                <a:latin typeface="Courier New" pitchFamily="49" charset="0"/>
                <a:cs typeface="Courier New" pitchFamily="49" charset="0"/>
              </a:rPr>
              <a:t>    }</a:t>
            </a:r>
            <a:endParaRPr lang="en-US" b="1" dirty="0">
              <a:solidFill>
                <a:srgbClr val="000000"/>
              </a:solidFill>
              <a:latin typeface="Courier New" pitchFamily="49" charset="0"/>
              <a:cs typeface="Courier New" pitchFamily="49" charset="0"/>
            </a:endParaRPr>
          </a:p>
          <a:p>
            <a:pPr marL="432000" lvl="1" algn="l" rtl="0">
              <a:spcBef>
                <a:spcPts val="0"/>
              </a:spcBef>
            </a:pPr>
            <a:r>
              <a:rPr lang="en-US" b="1" dirty="0">
                <a:solidFill>
                  <a:srgbClr val="000000"/>
                </a:solidFill>
                <a:latin typeface="Courier New" pitchFamily="49" charset="0"/>
                <a:cs typeface="Courier New" pitchFamily="49" charset="0"/>
              </a:rPr>
              <a:t>	}</a:t>
            </a:r>
          </a:p>
          <a:p>
            <a:pPr marL="432000" lvl="1" algn="l" rtl="0">
              <a:spcBef>
                <a:spcPts val="0"/>
              </a:spcBef>
            </a:pPr>
            <a:r>
              <a:rPr lang="en-US" b="1" dirty="0" smtClean="0">
                <a:solidFill>
                  <a:srgbClr val="000000"/>
                </a:solidFill>
                <a:latin typeface="Courier New" pitchFamily="49" charset="0"/>
                <a:cs typeface="Courier New" pitchFamily="49" charset="0"/>
              </a:rPr>
              <a:t>}</a:t>
            </a:r>
            <a:endParaRPr lang="en-US" sz="1600" dirty="0">
              <a:solidFill>
                <a:srgbClr val="000000"/>
              </a:solidFill>
            </a:endParaRPr>
          </a:p>
        </p:txBody>
      </p:sp>
      <p:sp>
        <p:nvSpPr>
          <p:cNvPr id="6" name="Line Callout 1 5"/>
          <p:cNvSpPr/>
          <p:nvPr/>
        </p:nvSpPr>
        <p:spPr bwMode="auto">
          <a:xfrm>
            <a:off x="4071934" y="5000636"/>
            <a:ext cx="2928958" cy="357190"/>
          </a:xfrm>
          <a:prstGeom prst="borderCallout1">
            <a:avLst>
              <a:gd name="adj1" fmla="val -11630"/>
              <a:gd name="adj2" fmla="val 57490"/>
              <a:gd name="adj3" fmla="val -169017"/>
              <a:gd name="adj4" fmla="val 90903"/>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kumimoji="0" lang="he-IL" sz="1800" b="0" i="0" u="none" strike="noStrike" cap="none" normalizeH="0" baseline="0" dirty="0" smtClean="0">
                <a:ln>
                  <a:noFill/>
                </a:ln>
                <a:effectLst/>
                <a:latin typeface="Arial" pitchFamily="34" charset="0"/>
                <a:cs typeface="Arial" pitchFamily="34" charset="0"/>
              </a:rPr>
              <a:t>גישה למשתנה פרטי לא סטטי</a:t>
            </a:r>
          </a:p>
        </p:txBody>
      </p:sp>
      <p:sp>
        <p:nvSpPr>
          <p:cNvPr id="7" name="Slide Number Placeholder 6"/>
          <p:cNvSpPr>
            <a:spLocks noGrp="1"/>
          </p:cNvSpPr>
          <p:nvPr>
            <p:ph type="sldNum" sz="quarter" idx="12"/>
          </p:nvPr>
        </p:nvSpPr>
        <p:spPr/>
        <p:txBody>
          <a:bodyPr/>
          <a:lstStyle/>
          <a:p>
            <a:fld id="{38789D86-1AA1-4D6C-BBBC-7EAB5B60D3E1}" type="slidenum">
              <a:rPr lang="he-IL" smtClean="0"/>
              <a:pPr/>
              <a:t>8</a:t>
            </a:fld>
            <a:endParaRPr lang="he-IL"/>
          </a:p>
        </p:txBody>
      </p:sp>
    </p:spTree>
    <p:extLst>
      <p:ext uri="{BB962C8B-B14F-4D97-AF65-F5344CB8AC3E}">
        <p14:creationId xmlns="" xmlns:p14="http://schemas.microsoft.com/office/powerpoint/2010/main" val="3457945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Text Box 9"/>
          <p:cNvSpPr txBox="1">
            <a:spLocks noChangeArrowheads="1"/>
          </p:cNvSpPr>
          <p:nvPr/>
        </p:nvSpPr>
        <p:spPr bwMode="auto">
          <a:xfrm>
            <a:off x="755650" y="1630363"/>
            <a:ext cx="8388350" cy="5181600"/>
          </a:xfrm>
          <a:prstGeom prst="rect">
            <a:avLst/>
          </a:prstGeom>
          <a:noFill/>
          <a:ln w="9525" algn="ctr">
            <a:noFill/>
            <a:prstDash val="sysDot"/>
            <a:miter lim="800000"/>
            <a:headEnd/>
            <a:tailEnd/>
          </a:ln>
        </p:spPr>
        <p:txBody>
          <a:bodyPr wrap="none">
            <a:spAutoFit/>
          </a:bodyPr>
          <a:lstStyle/>
          <a:p>
            <a:pPr lvl="1" algn="l" rtl="0">
              <a:spcBef>
                <a:spcPct val="50000"/>
              </a:spcBef>
            </a:pPr>
            <a:r>
              <a:rPr lang="en-US" b="1" dirty="0">
                <a:solidFill>
                  <a:srgbClr val="0000FF"/>
                </a:solidFill>
                <a:latin typeface="Courier New" pitchFamily="49" charset="0"/>
                <a:cs typeface="Courier New" pitchFamily="49" charset="0"/>
              </a:rPr>
              <a:t>public class House {</a:t>
            </a:r>
          </a:p>
          <a:p>
            <a:pPr lvl="1" algn="l" rtl="0">
              <a:spcBef>
                <a:spcPct val="50000"/>
              </a:spcBef>
            </a:pPr>
            <a:r>
              <a:rPr lang="en-US" b="1" dirty="0">
                <a:solidFill>
                  <a:srgbClr val="0000FF"/>
                </a:solidFill>
                <a:latin typeface="Courier New" pitchFamily="49" charset="0"/>
                <a:cs typeface="Courier New" pitchFamily="49" charset="0"/>
              </a:rPr>
              <a:t>	</a:t>
            </a:r>
            <a:r>
              <a:rPr lang="en-US" b="1" dirty="0">
                <a:solidFill>
                  <a:srgbClr val="000000"/>
                </a:solidFill>
                <a:latin typeface="Courier New" pitchFamily="49" charset="0"/>
                <a:cs typeface="Courier New" pitchFamily="49" charset="0"/>
              </a:rPr>
              <a:t>private String address;</a:t>
            </a:r>
          </a:p>
          <a:p>
            <a:pPr lvl="1" algn="l" rtl="0">
              <a:spcBef>
                <a:spcPct val="50000"/>
              </a:spcBef>
            </a:pPr>
            <a:r>
              <a:rPr lang="en-US" b="1" dirty="0">
                <a:solidFill>
                  <a:srgbClr val="000000"/>
                </a:solidFill>
                <a:latin typeface="Courier New" pitchFamily="49" charset="0"/>
                <a:cs typeface="Courier New" pitchFamily="49" charset="0"/>
              </a:rPr>
              <a:t> 	private double  height;</a:t>
            </a:r>
          </a:p>
          <a:p>
            <a:pPr lvl="1" algn="l" rtl="0">
              <a:spcBef>
                <a:spcPct val="50000"/>
              </a:spcBef>
            </a:pPr>
            <a:r>
              <a:rPr lang="en-US" b="1" dirty="0">
                <a:solidFill>
                  <a:srgbClr val="0000FF"/>
                </a:solidFill>
                <a:latin typeface="Courier New" pitchFamily="49" charset="0"/>
                <a:cs typeface="Courier New" pitchFamily="49" charset="0"/>
              </a:rPr>
              <a:t>  	public class Room {</a:t>
            </a:r>
          </a:p>
          <a:p>
            <a:pPr lvl="1" algn="l" rtl="0">
              <a:spcBef>
                <a:spcPct val="50000"/>
              </a:spcBef>
            </a:pPr>
            <a:r>
              <a:rPr lang="en-US" b="1" dirty="0">
                <a:solidFill>
                  <a:srgbClr val="576F2B"/>
                </a:solidFill>
                <a:latin typeface="Courier New" pitchFamily="49" charset="0"/>
                <a:cs typeface="Courier New" pitchFamily="49" charset="0"/>
              </a:rPr>
              <a:t>	  	// implicit reference to a House</a:t>
            </a:r>
          </a:p>
          <a:p>
            <a:pPr lvl="1" algn="l" rtl="0">
              <a:spcBef>
                <a:spcPct val="50000"/>
              </a:spcBef>
            </a:pPr>
            <a:r>
              <a:rPr lang="en-US" b="1" dirty="0">
                <a:solidFill>
                  <a:srgbClr val="CCCCCC"/>
                </a:solidFill>
                <a:latin typeface="Courier New" pitchFamily="49" charset="0"/>
                <a:cs typeface="Courier New" pitchFamily="49" charset="0"/>
              </a:rPr>
              <a:t>	    	</a:t>
            </a:r>
            <a:r>
              <a:rPr lang="en-US" b="1" dirty="0">
                <a:solidFill>
                  <a:srgbClr val="000000"/>
                </a:solidFill>
                <a:latin typeface="Courier New" pitchFamily="49" charset="0"/>
                <a:cs typeface="Courier New" pitchFamily="49" charset="0"/>
              </a:rPr>
              <a:t>private double height;</a:t>
            </a:r>
          </a:p>
          <a:p>
            <a:pPr lvl="1" algn="l" rtl="0">
              <a:spcBef>
                <a:spcPct val="50000"/>
              </a:spcBef>
            </a:pPr>
            <a:r>
              <a:rPr lang="en-US" b="1" dirty="0">
                <a:solidFill>
                  <a:srgbClr val="000000"/>
                </a:solidFill>
                <a:latin typeface="Courier New" pitchFamily="49" charset="0"/>
                <a:cs typeface="Courier New" pitchFamily="49" charset="0"/>
              </a:rPr>
              <a:t>	    	public String </a:t>
            </a:r>
            <a:r>
              <a:rPr lang="en-US" b="1" dirty="0" err="1">
                <a:solidFill>
                  <a:srgbClr val="000000"/>
                </a:solidFill>
                <a:latin typeface="Courier New" pitchFamily="49" charset="0"/>
                <a:cs typeface="Courier New" pitchFamily="49" charset="0"/>
              </a:rPr>
              <a:t>toString</a:t>
            </a:r>
            <a:r>
              <a:rPr lang="en-US" b="1" dirty="0">
                <a:solidFill>
                  <a:srgbClr val="000000"/>
                </a:solidFill>
                <a:latin typeface="Courier New" pitchFamily="49" charset="0"/>
                <a:cs typeface="Courier New" pitchFamily="49" charset="0"/>
              </a:rPr>
              <a:t>(){</a:t>
            </a:r>
          </a:p>
          <a:p>
            <a:pPr lvl="1" algn="l" rtl="0">
              <a:spcBef>
                <a:spcPct val="50000"/>
              </a:spcBef>
            </a:pPr>
            <a:r>
              <a:rPr lang="en-US" b="1" dirty="0">
                <a:solidFill>
                  <a:srgbClr val="000000"/>
                </a:solidFill>
                <a:latin typeface="Courier New" pitchFamily="49" charset="0"/>
                <a:cs typeface="Courier New" pitchFamily="49" charset="0"/>
              </a:rPr>
              <a:t>			return  "Room height: " +</a:t>
            </a:r>
            <a:r>
              <a:rPr lang="en-US" b="1" dirty="0">
                <a:solidFill>
                  <a:srgbClr val="CCCCCC"/>
                </a:solidFill>
                <a:latin typeface="Courier New" pitchFamily="49" charset="0"/>
                <a:cs typeface="Courier New" pitchFamily="49" charset="0"/>
              </a:rPr>
              <a:t> </a:t>
            </a:r>
            <a:r>
              <a:rPr lang="en-US" b="1" dirty="0">
                <a:solidFill>
                  <a:srgbClr val="0000FF"/>
                </a:solidFill>
                <a:latin typeface="Courier New" pitchFamily="49" charset="0"/>
                <a:cs typeface="Courier New" pitchFamily="49" charset="0"/>
              </a:rPr>
              <a:t>height</a:t>
            </a:r>
            <a:r>
              <a:rPr lang="en-US" b="1" dirty="0">
                <a:solidFill>
                  <a:srgbClr val="CCCCCC"/>
                </a:solidFill>
                <a:latin typeface="Courier New" pitchFamily="49" charset="0"/>
                <a:cs typeface="Courier New" pitchFamily="49" charset="0"/>
              </a:rPr>
              <a:t> </a:t>
            </a:r>
          </a:p>
          <a:p>
            <a:pPr lvl="1" algn="l" rtl="0">
              <a:spcBef>
                <a:spcPct val="50000"/>
              </a:spcBef>
            </a:pPr>
            <a:r>
              <a:rPr lang="en-US" b="1" dirty="0">
                <a:solidFill>
                  <a:srgbClr val="CCCCCC"/>
                </a:solidFill>
                <a:latin typeface="Courier New" pitchFamily="49" charset="0"/>
                <a:cs typeface="Courier New" pitchFamily="49" charset="0"/>
              </a:rPr>
              <a:t>			</a:t>
            </a:r>
            <a:r>
              <a:rPr lang="en-US" b="1" dirty="0">
                <a:solidFill>
                  <a:srgbClr val="000000"/>
                </a:solidFill>
                <a:latin typeface="Courier New" pitchFamily="49" charset="0"/>
                <a:cs typeface="Courier New" pitchFamily="49" charset="0"/>
              </a:rPr>
              <a:t>+ " House height: " +</a:t>
            </a:r>
            <a:r>
              <a:rPr lang="en-US" b="1" dirty="0">
                <a:solidFill>
                  <a:srgbClr val="CCCCCC"/>
                </a:solidFill>
                <a:latin typeface="Courier New" pitchFamily="49" charset="0"/>
                <a:cs typeface="Courier New" pitchFamily="49" charset="0"/>
              </a:rPr>
              <a:t> </a:t>
            </a:r>
            <a:r>
              <a:rPr lang="en-US" b="1" dirty="0" err="1">
                <a:solidFill>
                  <a:srgbClr val="0000FF"/>
                </a:solidFill>
                <a:latin typeface="Courier New" pitchFamily="49" charset="0"/>
                <a:cs typeface="Courier New" pitchFamily="49" charset="0"/>
              </a:rPr>
              <a:t>House.this.height</a:t>
            </a:r>
            <a:r>
              <a:rPr lang="en-US" b="1" dirty="0">
                <a:solidFill>
                  <a:srgbClr val="000000"/>
                </a:solidFill>
                <a:latin typeface="Courier New" pitchFamily="49" charset="0"/>
                <a:cs typeface="Courier New" pitchFamily="49" charset="0"/>
              </a:rPr>
              <a:t>;</a:t>
            </a:r>
          </a:p>
          <a:p>
            <a:pPr lvl="1" algn="l" rtl="0">
              <a:spcBef>
                <a:spcPct val="50000"/>
              </a:spcBef>
            </a:pPr>
            <a:r>
              <a:rPr lang="en-US" b="1" dirty="0">
                <a:solidFill>
                  <a:srgbClr val="000000"/>
                </a:solidFill>
                <a:latin typeface="Courier New" pitchFamily="49" charset="0"/>
                <a:cs typeface="Courier New" pitchFamily="49" charset="0"/>
              </a:rPr>
              <a:t>       	}</a:t>
            </a:r>
          </a:p>
          <a:p>
            <a:pPr lvl="1" algn="l" rtl="0">
              <a:spcBef>
                <a:spcPct val="50000"/>
              </a:spcBef>
            </a:pPr>
            <a:r>
              <a:rPr lang="en-US" b="1" dirty="0">
                <a:solidFill>
                  <a:srgbClr val="000000"/>
                </a:solidFill>
                <a:latin typeface="Courier New" pitchFamily="49" charset="0"/>
                <a:cs typeface="Courier New" pitchFamily="49" charset="0"/>
              </a:rPr>
              <a:t>	}</a:t>
            </a:r>
          </a:p>
          <a:p>
            <a:pPr lvl="1" algn="l" rtl="0">
              <a:spcBef>
                <a:spcPct val="50000"/>
              </a:spcBef>
            </a:pPr>
            <a:r>
              <a:rPr lang="en-US" b="1" dirty="0">
                <a:solidFill>
                  <a:srgbClr val="000000"/>
                </a:solidFill>
                <a:latin typeface="Courier New" pitchFamily="49" charset="0"/>
                <a:cs typeface="Courier New" pitchFamily="49" charset="0"/>
              </a:rPr>
              <a:t>}</a:t>
            </a:r>
          </a:p>
          <a:p>
            <a:pPr algn="l" rtl="0"/>
            <a:endParaRPr lang="en-US" dirty="0">
              <a:solidFill>
                <a:srgbClr val="000000"/>
              </a:solidFill>
              <a:latin typeface="Courier New" pitchFamily="49" charset="0"/>
              <a:cs typeface="Courier New" pitchFamily="49" charset="0"/>
            </a:endParaRPr>
          </a:p>
        </p:txBody>
      </p:sp>
      <p:sp>
        <p:nvSpPr>
          <p:cNvPr id="18441" name="Rectangle 11"/>
          <p:cNvSpPr>
            <a:spLocks noGrp="1" noChangeArrowheads="1"/>
          </p:cNvSpPr>
          <p:nvPr>
            <p:ph type="title"/>
          </p:nvPr>
        </p:nvSpPr>
        <p:spPr/>
        <p:txBody>
          <a:bodyPr/>
          <a:lstStyle/>
          <a:p>
            <a:pPr marL="0" indent="0" algn="l" defTabSz="914400" rtl="0" eaLnBrk="1" hangingPunct="1"/>
            <a:r>
              <a:rPr lang="en-US" dirty="0" smtClean="0"/>
              <a:t>Inner Classes</a:t>
            </a:r>
          </a:p>
        </p:txBody>
      </p:sp>
      <p:sp>
        <p:nvSpPr>
          <p:cNvPr id="394244" name="AutoShape 4"/>
          <p:cNvSpPr>
            <a:spLocks noChangeArrowheads="1"/>
          </p:cNvSpPr>
          <p:nvPr/>
        </p:nvSpPr>
        <p:spPr bwMode="auto">
          <a:xfrm>
            <a:off x="6680200" y="1744663"/>
            <a:ext cx="2092325" cy="457200"/>
          </a:xfrm>
          <a:prstGeom prst="wedgeRectCallout">
            <a:avLst>
              <a:gd name="adj1" fmla="val -142491"/>
              <a:gd name="adj2" fmla="val 130208"/>
            </a:avLst>
          </a:prstGeom>
          <a:solidFill>
            <a:srgbClr val="FFFFCC"/>
          </a:solidFill>
          <a:ln w="9525" algn="ctr">
            <a:solidFill>
              <a:schemeClr val="tx1"/>
            </a:solidFill>
            <a:miter lim="800000"/>
            <a:headEnd/>
            <a:tailEnd/>
          </a:ln>
        </p:spPr>
        <p:txBody>
          <a:bodyPr/>
          <a:lstStyle/>
          <a:p>
            <a:pPr algn="ctr">
              <a:spcBef>
                <a:spcPct val="50000"/>
              </a:spcBef>
            </a:pPr>
            <a:r>
              <a:rPr lang="en-US" sz="2000">
                <a:solidFill>
                  <a:srgbClr val="000000"/>
                </a:solidFill>
                <a:latin typeface="Times New Roman" pitchFamily="18" charset="0"/>
                <a:cs typeface="Times New Roman" pitchFamily="18" charset="0"/>
              </a:rPr>
              <a:t>Height of</a:t>
            </a:r>
            <a:r>
              <a:rPr lang="en-US" sz="2000" i="1">
                <a:solidFill>
                  <a:srgbClr val="000000"/>
                </a:solidFill>
                <a:latin typeface="Times New Roman" pitchFamily="18" charset="0"/>
                <a:cs typeface="Times New Roman" pitchFamily="18" charset="0"/>
              </a:rPr>
              <a:t> House</a:t>
            </a:r>
          </a:p>
        </p:txBody>
      </p:sp>
      <p:sp>
        <p:nvSpPr>
          <p:cNvPr id="394245" name="AutoShape 5"/>
          <p:cNvSpPr>
            <a:spLocks noChangeArrowheads="1"/>
          </p:cNvSpPr>
          <p:nvPr/>
        </p:nvSpPr>
        <p:spPr bwMode="auto">
          <a:xfrm>
            <a:off x="6680200" y="3611664"/>
            <a:ext cx="2287588" cy="832521"/>
          </a:xfrm>
          <a:prstGeom prst="wedgeRectCallout">
            <a:avLst>
              <a:gd name="adj1" fmla="val -28732"/>
              <a:gd name="adj2" fmla="val 64297"/>
            </a:avLst>
          </a:prstGeom>
          <a:solidFill>
            <a:srgbClr val="FFFFCC"/>
          </a:solidFill>
          <a:ln w="9525">
            <a:solidFill>
              <a:schemeClr val="tx1"/>
            </a:solidFill>
            <a:miter lim="800000"/>
            <a:headEnd/>
            <a:tailEnd/>
          </a:ln>
        </p:spPr>
        <p:txBody>
          <a:bodyPr/>
          <a:lstStyle/>
          <a:p>
            <a:pPr algn="ctr" rtl="0">
              <a:spcBef>
                <a:spcPct val="50000"/>
              </a:spcBef>
            </a:pPr>
            <a:r>
              <a:rPr lang="en-US" sz="2000" dirty="0">
                <a:solidFill>
                  <a:srgbClr val="000000"/>
                </a:solidFill>
                <a:latin typeface="Times New Roman" pitchFamily="18" charset="0"/>
                <a:cs typeface="Times New Roman" pitchFamily="18" charset="0"/>
              </a:rPr>
              <a:t>Height of </a:t>
            </a:r>
            <a:r>
              <a:rPr lang="en-US" sz="2000" dirty="0" smtClean="0">
                <a:solidFill>
                  <a:srgbClr val="000000"/>
                </a:solidFill>
                <a:latin typeface="Times New Roman" pitchFamily="18" charset="0"/>
                <a:cs typeface="Times New Roman" pitchFamily="18" charset="0"/>
              </a:rPr>
              <a:t>Room</a:t>
            </a:r>
          </a:p>
          <a:p>
            <a:pPr algn="ctr" rtl="0">
              <a:spcBef>
                <a:spcPct val="50000"/>
              </a:spcBef>
            </a:pPr>
            <a:r>
              <a:rPr lang="en-US" sz="2000" dirty="0">
                <a:solidFill>
                  <a:srgbClr val="000000"/>
                </a:solidFill>
                <a:latin typeface="Times New Roman" pitchFamily="18" charset="0"/>
                <a:cs typeface="Times New Roman" pitchFamily="18" charset="0"/>
              </a:rPr>
              <a:t>Same as </a:t>
            </a:r>
            <a:r>
              <a:rPr lang="en-US" sz="2000" dirty="0" err="1">
                <a:solidFill>
                  <a:srgbClr val="000000"/>
                </a:solidFill>
                <a:latin typeface="Times New Roman" pitchFamily="18" charset="0"/>
                <a:cs typeface="Times New Roman" pitchFamily="18" charset="0"/>
              </a:rPr>
              <a:t>this.height</a:t>
            </a:r>
            <a:endParaRPr lang="en-US" sz="2000" dirty="0">
              <a:solidFill>
                <a:srgbClr val="000000"/>
              </a:solidFill>
              <a:latin typeface="Times New Roman" pitchFamily="18" charset="0"/>
              <a:cs typeface="Times New Roman" pitchFamily="18" charset="0"/>
            </a:endParaRPr>
          </a:p>
          <a:p>
            <a:pPr algn="ctr" rtl="0">
              <a:spcBef>
                <a:spcPct val="50000"/>
              </a:spcBef>
            </a:pPr>
            <a:endParaRPr lang="en-US" sz="2000" dirty="0" smtClean="0">
              <a:solidFill>
                <a:srgbClr val="000000"/>
              </a:solidFill>
              <a:latin typeface="Times New Roman" pitchFamily="18" charset="0"/>
              <a:cs typeface="Times New Roman" pitchFamily="18" charset="0"/>
            </a:endParaRPr>
          </a:p>
          <a:p>
            <a:pPr algn="ctr" rtl="0">
              <a:spcBef>
                <a:spcPct val="50000"/>
              </a:spcBef>
            </a:pPr>
            <a:endParaRPr lang="en-US" sz="2000" dirty="0">
              <a:solidFill>
                <a:srgbClr val="000000"/>
              </a:solidFill>
              <a:latin typeface="Times New Roman" pitchFamily="18" charset="0"/>
              <a:cs typeface="Times New Roman" pitchFamily="18" charset="0"/>
            </a:endParaRPr>
          </a:p>
        </p:txBody>
      </p:sp>
      <p:sp>
        <p:nvSpPr>
          <p:cNvPr id="394247" name="Line 7"/>
          <p:cNvSpPr>
            <a:spLocks noChangeShapeType="1"/>
          </p:cNvSpPr>
          <p:nvPr/>
        </p:nvSpPr>
        <p:spPr bwMode="auto">
          <a:xfrm flipV="1">
            <a:off x="7518400" y="4329113"/>
            <a:ext cx="1588" cy="296862"/>
          </a:xfrm>
          <a:prstGeom prst="line">
            <a:avLst/>
          </a:prstGeom>
          <a:noFill/>
          <a:ln w="9525">
            <a:solidFill>
              <a:schemeClr val="bg1"/>
            </a:solidFill>
            <a:round/>
            <a:headEnd/>
            <a:tailEnd/>
          </a:ln>
        </p:spPr>
        <p:txBody>
          <a:bodyPr>
            <a:spAutoFit/>
          </a:bodyPr>
          <a:lstStyle/>
          <a:p>
            <a:endParaRPr lang="he-IL"/>
          </a:p>
        </p:txBody>
      </p:sp>
      <p:sp>
        <p:nvSpPr>
          <p:cNvPr id="10" name="Slide Number Placeholder 9"/>
          <p:cNvSpPr>
            <a:spLocks noGrp="1"/>
          </p:cNvSpPr>
          <p:nvPr>
            <p:ph type="sldNum" sz="quarter" idx="12"/>
          </p:nvPr>
        </p:nvSpPr>
        <p:spPr/>
        <p:txBody>
          <a:bodyPr/>
          <a:lstStyle/>
          <a:p>
            <a:fld id="{38789D86-1AA1-4D6C-BBBC-7EAB5B60D3E1}" type="slidenum">
              <a:rPr lang="he-IL" smtClean="0"/>
              <a:pPr/>
              <a:t>9</a:t>
            </a:fld>
            <a:endParaRPr lang="he-IL"/>
          </a:p>
        </p:txBody>
      </p:sp>
    </p:spTree>
    <p:extLst>
      <p:ext uri="{BB962C8B-B14F-4D97-AF65-F5344CB8AC3E}">
        <p14:creationId xmlns="" xmlns:p14="http://schemas.microsoft.com/office/powerpoint/2010/main" val="165336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42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4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4" grpId="0" animBg="1"/>
      <p:bldP spid="394245" grpId="0" animBg="1"/>
      <p:bldP spid="394247" grpId="0" animBg="1"/>
    </p:bldLst>
  </p:timing>
</p:sld>
</file>

<file path=ppt/theme/theme1.xml><?xml version="1.0" encoding="utf-8"?>
<a:theme xmlns:a="http://schemas.openxmlformats.org/drawingml/2006/main" name="Layers">
  <a:themeElements>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12337</TotalTime>
  <Words>682</Words>
  <Application>Microsoft Office PowerPoint</Application>
  <PresentationFormat>On-screen Show (4:3)</PresentationFormat>
  <Paragraphs>289</Paragraphs>
  <Slides>23</Slides>
  <Notes>12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Layers</vt:lpstr>
      <vt:lpstr>תוכנה 1</vt:lpstr>
      <vt:lpstr>Nested classes</vt:lpstr>
      <vt:lpstr>מחלקה מקוננת Nested Class))</vt:lpstr>
      <vt:lpstr>בשביל מה זה טוב ?</vt:lpstr>
      <vt:lpstr>מחלקות מקוננות - תכונות משותפות</vt:lpstr>
      <vt:lpstr>Static Member Class</vt:lpstr>
      <vt:lpstr>Non-static Member Class</vt:lpstr>
      <vt:lpstr>House Example</vt:lpstr>
      <vt:lpstr>Inner Classes</vt:lpstr>
      <vt:lpstr>Inner Classes</vt:lpstr>
      <vt:lpstr>Inner Classes</vt:lpstr>
      <vt:lpstr>Inner Classes: static vs non-static</vt:lpstr>
      <vt:lpstr>Static vs. Dynamic Binding </vt:lpstr>
      <vt:lpstr>Static versus Dynamic Binding</vt:lpstr>
      <vt:lpstr>Binding in Java</vt:lpstr>
      <vt:lpstr>Binding in Java</vt:lpstr>
      <vt:lpstr>Static binding (or early binding)</vt:lpstr>
      <vt:lpstr>Static binding example – Static methods</vt:lpstr>
      <vt:lpstr> Static binding example - Fields</vt:lpstr>
      <vt:lpstr>Dynamic Binding</vt:lpstr>
      <vt:lpstr>Dynamic Binding</vt:lpstr>
      <vt:lpstr>difference between static and dynamic binding </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תוכנה 1</dc:title>
  <dc:creator>amster</dc:creator>
  <cp:lastModifiedBy>user</cp:lastModifiedBy>
  <cp:revision>1379</cp:revision>
  <cp:lastPrinted>1601-01-01T00:00:00Z</cp:lastPrinted>
  <dcterms:created xsi:type="dcterms:W3CDTF">1601-01-01T00:00:00Z</dcterms:created>
  <dcterms:modified xsi:type="dcterms:W3CDTF">2016-01-24T16:52:48Z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1037</vt:i4>
  </property>
</Properties>
</file>