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35" r:id="rId1"/>
  </p:sldMasterIdLst>
  <p:notesMasterIdLst>
    <p:notesMasterId r:id="rId33"/>
  </p:notesMasterIdLst>
  <p:handoutMasterIdLst>
    <p:handoutMasterId r:id="rId34"/>
  </p:handoutMasterIdLst>
  <p:sldIdLst>
    <p:sldId id="297" r:id="rId2"/>
    <p:sldId id="441" r:id="rId3"/>
    <p:sldId id="414" r:id="rId4"/>
    <p:sldId id="415" r:id="rId5"/>
    <p:sldId id="420" r:id="rId6"/>
    <p:sldId id="416" r:id="rId7"/>
    <p:sldId id="417" r:id="rId8"/>
    <p:sldId id="419" r:id="rId9"/>
    <p:sldId id="443" r:id="rId10"/>
    <p:sldId id="446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31" r:id="rId20"/>
    <p:sldId id="429" r:id="rId21"/>
    <p:sldId id="430" r:id="rId22"/>
    <p:sldId id="442" r:id="rId23"/>
    <p:sldId id="444" r:id="rId24"/>
    <p:sldId id="445" r:id="rId25"/>
    <p:sldId id="432" r:id="rId26"/>
    <p:sldId id="433" r:id="rId27"/>
    <p:sldId id="434" r:id="rId28"/>
    <p:sldId id="435" r:id="rId29"/>
    <p:sldId id="438" r:id="rId30"/>
    <p:sldId id="436" r:id="rId31"/>
    <p:sldId id="437" r:id="rId32"/>
  </p:sldIdLst>
  <p:sldSz cx="9144000" cy="6858000" type="screen4x3"/>
  <p:notesSz cx="6794500" cy="9906000"/>
  <p:defaultTextStyle>
    <a:defPPr>
      <a:defRPr lang="en-US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8FFF3"/>
    <a:srgbClr val="F0FFE7"/>
    <a:srgbClr val="DAFFC5"/>
    <a:srgbClr val="F9FFD9"/>
    <a:srgbClr val="F2FFEB"/>
    <a:srgbClr val="008000"/>
    <a:srgbClr val="FFFFB3"/>
    <a:srgbClr val="CCECFF"/>
    <a:srgbClr val="3333FF"/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76500" autoAdjust="0"/>
  </p:normalViewPr>
  <p:slideViewPr>
    <p:cSldViewPr snapToGrid="0" snapToObjects="1">
      <p:cViewPr varScale="1">
        <p:scale>
          <a:sx n="88" d="100"/>
          <a:sy n="88" d="100"/>
        </p:scale>
        <p:origin x="-23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FAED84F-6B33-4064-ABC5-F5A513224E24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598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146E9F8-972A-4C9D-8ED5-34FE7AEE98F8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892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1581481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64974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3947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838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5761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292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51211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8516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4884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7842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8802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4770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40635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36794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98138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01224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79805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39261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6856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8709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0791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3506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0298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1390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5022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829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March 29,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March 29,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51355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March 29,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61441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March 29,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March 29,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March 29,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March 29,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485293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March 29,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330190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March 29,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597981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March 29,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00363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March 29,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338786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March 29,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nio/file/File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essential/io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latin typeface="Segoe UI" pitchFamily="34" charset="0"/>
                <a:ea typeface="Segoe UI" pitchFamily="34" charset="0"/>
                <a:cs typeface="Arial" pitchFamily="34" charset="0"/>
              </a:rPr>
              <a:t>תרגול מס' 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5</a:t>
            </a:r>
            <a:r>
              <a:rPr lang="he-IL" dirty="0" smtClean="0">
                <a:latin typeface="Segoe UI" pitchFamily="34" charset="0"/>
                <a:ea typeface="Segoe UI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IO</a:t>
            </a:r>
            <a:r>
              <a:rPr lang="he-IL" dirty="0" smtClean="0">
                <a:latin typeface="Segoe UI" pitchFamily="34" charset="0"/>
                <a:ea typeface="Segoe UI" pitchFamily="34" charset="0"/>
                <a:cs typeface="Arial" pitchFamily="34" charset="0"/>
              </a:rPr>
              <a:t> (קלט-פלט)</a:t>
            </a:r>
            <a:endParaRPr lang="en-US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זרמי קלט וזרמי פלט (</a:t>
            </a:r>
            <a:r>
              <a:rPr lang="en-US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(Input &amp; Output Streams</a:t>
            </a:r>
            <a:r>
              <a:rPr lang="he-IL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,</a:t>
            </a:r>
          </a:p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קוראים וכותבים,</a:t>
            </a:r>
          </a:p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והשימוש בהם לצורך עבודה עם קבצים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>
          <a:xfrm>
            <a:off x="2514600" y="519289"/>
            <a:ext cx="4114800" cy="329184"/>
          </a:xfrm>
        </p:spPr>
        <p:txBody>
          <a:bodyPr/>
          <a:lstStyle/>
          <a:p>
            <a:pPr algn="ctr">
              <a:defRPr/>
            </a:pPr>
            <a:r>
              <a:rPr lang="he-IL" sz="1600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תוכנה 1</a:t>
            </a:r>
          </a:p>
          <a:p>
            <a:pPr algn="ctr">
              <a:defRPr/>
            </a:pPr>
            <a:r>
              <a:rPr lang="he-IL" sz="1600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אוניברסיטת תל אביב</a:t>
            </a:r>
            <a:endParaRPr lang="en-US" sz="1600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FileInputStream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שיטות שונות לקריאה:</a:t>
            </a:r>
          </a:p>
          <a:p>
            <a:pPr lvl="1"/>
            <a:r>
              <a:rPr lang="he-IL" dirty="0" smtClean="0"/>
              <a:t>המתודה </a:t>
            </a:r>
            <a:r>
              <a:rPr lang="en-US" dirty="0" smtClean="0"/>
              <a:t>read()</a:t>
            </a:r>
            <a:r>
              <a:rPr lang="he-IL" dirty="0" smtClean="0"/>
              <a:t>:</a:t>
            </a:r>
          </a:p>
          <a:p>
            <a:pPr lvl="2"/>
            <a:r>
              <a:rPr lang="he-IL" dirty="0" smtClean="0"/>
              <a:t>קוראת </a:t>
            </a:r>
            <a:r>
              <a:rPr lang="en-US" dirty="0" smtClean="0"/>
              <a:t>byte</a:t>
            </a:r>
            <a:r>
              <a:rPr lang="he-IL" dirty="0" smtClean="0"/>
              <a:t> אחד בכל פעם.</a:t>
            </a:r>
          </a:p>
          <a:p>
            <a:pPr lvl="2"/>
            <a:r>
              <a:rPr lang="he-IL" dirty="0" smtClean="0"/>
              <a:t>מחזירה ערך מטיפוס </a:t>
            </a:r>
            <a:r>
              <a:rPr lang="en-US" dirty="0" err="1" smtClean="0"/>
              <a:t>int</a:t>
            </a:r>
            <a:r>
              <a:rPr lang="he-IL" dirty="0" smtClean="0"/>
              <a:t> שמכיל את ה </a:t>
            </a:r>
            <a:r>
              <a:rPr lang="en-US" dirty="0" smtClean="0"/>
              <a:t>byte</a:t>
            </a:r>
            <a:r>
              <a:rPr lang="he-IL" dirty="0" smtClean="0"/>
              <a:t> הנקרא. במידה והגענו לסוף הזרם, חוזר הערך 1-.</a:t>
            </a:r>
          </a:p>
          <a:p>
            <a:pPr lvl="1"/>
            <a:r>
              <a:rPr lang="he-IL" dirty="0" smtClean="0"/>
              <a:t>המתודה </a:t>
            </a:r>
            <a:r>
              <a:rPr lang="en-US" dirty="0" smtClean="0"/>
              <a:t> read(byte[] b)</a:t>
            </a:r>
            <a:r>
              <a:rPr lang="he-IL" dirty="0" smtClean="0"/>
              <a:t>:</a:t>
            </a:r>
          </a:p>
          <a:p>
            <a:pPr lvl="2"/>
            <a:r>
              <a:rPr lang="he-IL" dirty="0" smtClean="0"/>
              <a:t>קוראת מספר </a:t>
            </a:r>
            <a:r>
              <a:rPr lang="en-US" dirty="0" smtClean="0"/>
              <a:t>byte</a:t>
            </a:r>
            <a:r>
              <a:rPr lang="he-IL" dirty="0" smtClean="0"/>
              <a:t> כגודל המערך ומכניסה אותם לתוכו.</a:t>
            </a:r>
          </a:p>
          <a:p>
            <a:pPr lvl="2"/>
            <a:r>
              <a:rPr lang="he-IL" dirty="0" smtClean="0"/>
              <a:t>מחזירה ערך מטיפוס </a:t>
            </a:r>
            <a:r>
              <a:rPr lang="en-US" dirty="0" err="1" smtClean="0"/>
              <a:t>int</a:t>
            </a:r>
            <a:r>
              <a:rPr lang="he-IL" dirty="0" smtClean="0"/>
              <a:t> אשר מציין את מספר הבתים שנקראו. במידה והגענו לסוף הזרם, חוזר הערך </a:t>
            </a:r>
            <a:r>
              <a:rPr lang="en-US" dirty="0" smtClean="0"/>
              <a:t>1</a:t>
            </a:r>
            <a:r>
              <a:rPr lang="he-IL" dirty="0" smtClean="0"/>
              <a:t>-.</a:t>
            </a:r>
          </a:p>
          <a:p>
            <a:pPr algn="l" rtl="0"/>
            <a:endParaRPr lang="en-US" dirty="0" smtClean="0"/>
          </a:p>
          <a:p>
            <a:pPr lvl="1" rtl="0">
              <a:buNone/>
            </a:pPr>
            <a:r>
              <a:rPr lang="he-IL" dirty="0" smtClean="0"/>
              <a:t>מתודות שימושיות נוספות:</a:t>
            </a:r>
          </a:p>
          <a:p>
            <a:pPr lvl="1" algn="l" rtl="0">
              <a:buNone/>
            </a:pPr>
            <a:r>
              <a:rPr lang="en-US" dirty="0" smtClean="0"/>
              <a:t>https://docs.oracle.com/javase/7/docs/api/java/io/FileInputStream.html#read()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85900" y="1524000"/>
            <a:ext cx="8100900" cy="3539430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ByteUnixToWindows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endParaRPr lang="en-US" sz="1600" dirty="0">
              <a:latin typeface="Consolas"/>
            </a:endParaRP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IOException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File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fromFile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File(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[0]);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FileInputStream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fis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FileInputStream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fromFile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	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readByte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	while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readByte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fis.read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!= -1) {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	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.write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readByte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}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endParaRPr lang="en-US" sz="1600" dirty="0">
              <a:latin typeface="Consolas"/>
            </a:endParaRP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fis.close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4000" dirty="0" smtClean="0"/>
              <a:t>דוגמא 1 – שימוש ב- </a:t>
            </a:r>
            <a:r>
              <a:rPr lang="en-US" sz="4000" dirty="0" smtClean="0"/>
              <a:t>File IO Streams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Line Callout 3 6"/>
          <p:cNvSpPr/>
          <p:nvPr/>
        </p:nvSpPr>
        <p:spPr bwMode="auto">
          <a:xfrm>
            <a:off x="6462210" y="1639228"/>
            <a:ext cx="2412268" cy="360040"/>
          </a:xfrm>
          <a:prstGeom prst="borderCallout3">
            <a:avLst>
              <a:gd name="adj1" fmla="val 102163"/>
              <a:gd name="adj2" fmla="val 56870"/>
              <a:gd name="adj3" fmla="val 240602"/>
              <a:gd name="adj4" fmla="val 57164"/>
              <a:gd name="adj5" fmla="val 235037"/>
              <a:gd name="adj6" fmla="val 14439"/>
              <a:gd name="adj7" fmla="val 236588"/>
              <a:gd name="adj8" fmla="val -55950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ארגומנט: המסלול לקובץ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Line Callout 2 8"/>
          <p:cNvSpPr/>
          <p:nvPr/>
        </p:nvSpPr>
        <p:spPr bwMode="auto">
          <a:xfrm>
            <a:off x="5562763" y="5407399"/>
            <a:ext cx="2736304" cy="756084"/>
          </a:xfrm>
          <a:prstGeom prst="borderCallout2">
            <a:avLst>
              <a:gd name="adj1" fmla="val 49919"/>
              <a:gd name="adj2" fmla="val -50"/>
              <a:gd name="adj3" fmla="val -179020"/>
              <a:gd name="adj4" fmla="val -29641"/>
              <a:gd name="adj5" fmla="val -179518"/>
              <a:gd name="adj6" fmla="val -134623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כרגע רק כותבים ל-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console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,</a:t>
            </a:r>
          </a:p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לא תיקנו את הבעיה!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801" y="4946905"/>
            <a:ext cx="3667125" cy="150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1" name="Line Callout 3 10"/>
          <p:cNvSpPr/>
          <p:nvPr/>
        </p:nvSpPr>
        <p:spPr bwMode="auto">
          <a:xfrm>
            <a:off x="5886799" y="3572730"/>
            <a:ext cx="2412268" cy="1490699"/>
          </a:xfrm>
          <a:prstGeom prst="borderCallout3">
            <a:avLst>
              <a:gd name="adj1" fmla="val -1174"/>
              <a:gd name="adj2" fmla="val 57316"/>
              <a:gd name="adj3" fmla="val -22202"/>
              <a:gd name="adj4" fmla="val 57610"/>
              <a:gd name="adj5" fmla="val -21806"/>
              <a:gd name="adj6" fmla="val 2398"/>
              <a:gd name="adj7" fmla="val -22049"/>
              <a:gd name="adj8" fmla="val -121952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</a:rPr>
              <a:t>קוראים </a:t>
            </a:r>
            <a:r>
              <a:rPr lang="en-US" dirty="0">
                <a:solidFill>
                  <a:schemeClr val="tx1"/>
                </a:solidFill>
              </a:rPr>
              <a:t>byte</a:t>
            </a:r>
            <a:r>
              <a:rPr lang="he-IL" dirty="0">
                <a:solidFill>
                  <a:schemeClr val="tx1"/>
                </a:solidFill>
              </a:rPr>
              <a:t> בכל פעם. המתודה </a:t>
            </a:r>
            <a:r>
              <a:rPr lang="en-US" dirty="0">
                <a:solidFill>
                  <a:schemeClr val="tx1"/>
                </a:solidFill>
              </a:rPr>
              <a:t>read</a:t>
            </a:r>
            <a:r>
              <a:rPr lang="he-IL" dirty="0">
                <a:solidFill>
                  <a:schemeClr val="tx1"/>
                </a:solidFill>
              </a:rPr>
              <a:t> מחזירה </a:t>
            </a:r>
            <a:r>
              <a:rPr lang="he-IL" dirty="0" smtClean="0">
                <a:solidFill>
                  <a:schemeClr val="tx1"/>
                </a:solidFill>
              </a:rPr>
              <a:t>את ה </a:t>
            </a:r>
            <a:r>
              <a:rPr lang="en-US" dirty="0" smtClean="0">
                <a:solidFill>
                  <a:schemeClr val="tx1"/>
                </a:solidFill>
              </a:rPr>
              <a:t>byte</a:t>
            </a:r>
            <a:r>
              <a:rPr lang="he-IL" dirty="0" smtClean="0">
                <a:solidFill>
                  <a:schemeClr val="tx1"/>
                </a:solidFill>
              </a:rPr>
              <a:t> שהיא קראה, כשמגיעים לסוף הקלט חוזר הערך 1-.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הפתרון לא יעיל!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נרצה לקרוא הרבה בתים </a:t>
            </a:r>
            <a:r>
              <a:rPr lang="he-IL" b="1" dirty="0" smtClean="0"/>
              <a:t>בבת אחת</a:t>
            </a:r>
          </a:p>
          <a:p>
            <a:r>
              <a:rPr lang="he-IL" dirty="0" smtClean="0"/>
              <a:t>נוסיף כתיבה לקובץ תוך שימוש ב-</a:t>
            </a:r>
            <a:r>
              <a:rPr lang="en-US" dirty="0" smtClean="0"/>
              <a:t>FileOutputStream</a:t>
            </a:r>
          </a:p>
          <a:p>
            <a:pPr lvl="1"/>
            <a:r>
              <a:rPr lang="he-IL" dirty="0" smtClean="0"/>
              <a:t>נקבל כארגומנט שני את המסלול לקובץ הפלט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7564" y="1628800"/>
            <a:ext cx="7884876" cy="4801314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ByteArrayUnixToWindows {</a:t>
            </a: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1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main(String[] args)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IOException {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 fromFile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File(args[0]);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FileInputStream fis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FileInputStream(fromFile);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 toFile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File(args[1]);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FileOutputStream fos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FileOutputStream(toFile);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[] readBytes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[1000];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numRead;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((numRead = fis.read(readBytes)) != -1) {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	fos.write(readBytes, 0, numRead);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fis.close();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fos.close();</a:t>
            </a:r>
          </a:p>
          <a:p>
            <a:pPr lvl="1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619672" y="5588000"/>
            <a:ext cx="1377528" cy="253402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778000" y="4606528"/>
            <a:ext cx="3694100" cy="295672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519772" y="4354500"/>
            <a:ext cx="3240360" cy="252028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547664" y="3897052"/>
            <a:ext cx="3924436" cy="432048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547664" y="3068960"/>
            <a:ext cx="5868652" cy="648072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2 – מערך בתים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Line Callout 3 6"/>
          <p:cNvSpPr/>
          <p:nvPr/>
        </p:nvSpPr>
        <p:spPr bwMode="auto">
          <a:xfrm>
            <a:off x="6264188" y="5301208"/>
            <a:ext cx="2556284" cy="828092"/>
          </a:xfrm>
          <a:prstGeom prst="borderCallout3">
            <a:avLst>
              <a:gd name="adj1" fmla="val -3590"/>
              <a:gd name="adj2" fmla="val 56950"/>
              <a:gd name="adj3" fmla="val -82549"/>
              <a:gd name="adj4" fmla="val 56722"/>
              <a:gd name="adj5" fmla="val -82450"/>
              <a:gd name="adj6" fmla="val 14209"/>
              <a:gd name="adj7" fmla="val -83568"/>
              <a:gd name="adj8" fmla="val -136645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en-US" dirty="0" err="1">
                <a:solidFill>
                  <a:schemeClr val="tx1"/>
                </a:solidFill>
                <a:latin typeface="+mn-lt"/>
                <a:cs typeface="+mn-cs"/>
              </a:rPr>
              <a:t>numRead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שווה למס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' 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הבתים 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שקראנו בפועל, לכן זה גם מס' הבתים שנכתוב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62300" y="5631408"/>
            <a:ext cx="2933700" cy="616992"/>
          </a:xfrm>
          <a:prstGeom prst="rect">
            <a:avLst/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b="1" dirty="0">
                <a:solidFill>
                  <a:schemeClr val="tx1"/>
                </a:solidFill>
                <a:latin typeface="+mn-lt"/>
                <a:cs typeface="+mn-cs"/>
              </a:rPr>
              <a:t>כן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: כותבים לקובץ</a:t>
            </a:r>
          </a:p>
          <a:p>
            <a:pPr algn="r"/>
            <a:r>
              <a:rPr lang="he-IL" b="1" dirty="0">
                <a:solidFill>
                  <a:schemeClr val="tx1"/>
                </a:solidFill>
                <a:latin typeface="+mn-lt"/>
                <a:cs typeface="+mn-cs"/>
              </a:rPr>
              <a:t>עדין לא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: מתקנים את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newline</a:t>
            </a:r>
          </a:p>
        </p:txBody>
      </p:sp>
      <p:sp>
        <p:nvSpPr>
          <p:cNvPr id="14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עבודה עם טקסט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הקלט והפלט שלנו הם קבצי טקסט</a:t>
            </a:r>
          </a:p>
          <a:p>
            <a:r>
              <a:rPr lang="he-IL" dirty="0" smtClean="0"/>
              <a:t>תיקון </a:t>
            </a:r>
            <a:r>
              <a:rPr lang="en-US" dirty="0" smtClean="0"/>
              <a:t>newline</a:t>
            </a:r>
            <a:r>
              <a:rPr lang="he-IL" dirty="0" smtClean="0"/>
              <a:t> עם </a:t>
            </a:r>
            <a:r>
              <a:rPr lang="en-US" dirty="0" smtClean="0"/>
              <a:t>bytes</a:t>
            </a:r>
            <a:r>
              <a:rPr lang="he-IL" dirty="0" smtClean="0"/>
              <a:t> – אפשרי, אבל לא נוח!</a:t>
            </a:r>
          </a:p>
          <a:p>
            <a:r>
              <a:rPr lang="he-IL" dirty="0" smtClean="0"/>
              <a:t>היינו רוצים לעבוד עם </a:t>
            </a:r>
            <a:r>
              <a:rPr lang="he-IL" b="1" dirty="0" smtClean="0"/>
              <a:t>מחרוזות ו-</a:t>
            </a:r>
            <a:r>
              <a:rPr lang="en-US" b="1" dirty="0" smtClean="0"/>
              <a:t>characters</a:t>
            </a:r>
            <a:endParaRPr lang="he-IL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 &amp; 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מחלקות שקוראות וכותבות רצפים של </a:t>
            </a:r>
            <a:r>
              <a:rPr lang="en-US" b="1" dirty="0" smtClean="0"/>
              <a:t>characters</a:t>
            </a:r>
            <a:r>
              <a:rPr lang="he-IL" dirty="0" smtClean="0"/>
              <a:t> ממשאבים.</a:t>
            </a:r>
          </a:p>
          <a:p>
            <a:r>
              <a:rPr lang="he-IL" dirty="0" smtClean="0"/>
              <a:t>לדוגמא: </a:t>
            </a:r>
            <a:r>
              <a:rPr lang="en-US" dirty="0" smtClean="0"/>
              <a:t>FileReader, FileWriter</a:t>
            </a:r>
          </a:p>
          <a:p>
            <a:r>
              <a:rPr lang="he-IL" b="1" dirty="0" smtClean="0"/>
              <a:t>בעיה פוטנציאלית:</a:t>
            </a:r>
            <a:endParaRPr lang="he-IL" dirty="0" smtClean="0"/>
          </a:p>
          <a:p>
            <a:pPr lvl="1"/>
            <a:r>
              <a:rPr lang="en-US" dirty="0" smtClean="0"/>
              <a:t>Characters</a:t>
            </a:r>
            <a:r>
              <a:rPr lang="he-IL" dirty="0" smtClean="0"/>
              <a:t> בג'אווה הם עם קידוד מסויים (</a:t>
            </a:r>
            <a:r>
              <a:rPr lang="en-US" dirty="0" smtClean="0"/>
              <a:t>UTF-16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מה אם לקבצים שלנו יש קידוד אחר?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והפתרון...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בד"כ </a:t>
            </a:r>
            <a:r>
              <a:rPr lang="en-US" dirty="0" smtClean="0"/>
              <a:t>Java</a:t>
            </a:r>
            <a:r>
              <a:rPr lang="he-IL" dirty="0" smtClean="0"/>
              <a:t> פותרת את הבעיה בעצמה!</a:t>
            </a:r>
          </a:p>
          <a:p>
            <a:pPr lvl="1"/>
            <a:r>
              <a:rPr lang="he-IL" dirty="0" smtClean="0"/>
              <a:t>קידוד ברירת מחדל מוגדר עבור מערכת ההפעלה</a:t>
            </a:r>
          </a:p>
          <a:p>
            <a:pPr lvl="1"/>
            <a:r>
              <a:rPr lang="en-US" dirty="0" smtClean="0"/>
              <a:t>Java</a:t>
            </a:r>
            <a:r>
              <a:rPr lang="he-IL" dirty="0" smtClean="0"/>
              <a:t> מתרגמת אותו ל-</a:t>
            </a:r>
            <a:r>
              <a:rPr lang="en-US" dirty="0" smtClean="0"/>
              <a:t>characters</a:t>
            </a:r>
            <a:r>
              <a:rPr lang="he-IL" dirty="0" smtClean="0"/>
              <a:t> שלה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לעתים ניתן להגדיר מה הקידוד הדרוש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InputStreamReader(is, Charset.</a:t>
            </a:r>
            <a:r>
              <a:rPr lang="en-US" sz="2000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forName(</a:t>
            </a:r>
            <a:r>
              <a:rPr lang="en-US" sz="2000" i="1" dirty="0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</a:rPr>
              <a:t>"UTF-8"</a:t>
            </a:r>
            <a:r>
              <a:rPr lang="en-US" sz="2000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));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711200" y="3087436"/>
            <a:ext cx="3302000" cy="825500"/>
            <a:chOff x="711200" y="3642559"/>
            <a:chExt cx="3302000" cy="825500"/>
          </a:xfrm>
        </p:grpSpPr>
        <p:sp>
          <p:nvSpPr>
            <p:cNvPr id="6" name="Rectangle 5"/>
            <p:cNvSpPr/>
            <p:nvPr/>
          </p:nvSpPr>
          <p:spPr bwMode="auto">
            <a:xfrm>
              <a:off x="711200" y="3642559"/>
              <a:ext cx="3302000" cy="825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01700" y="3756859"/>
              <a:ext cx="8763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01001000</a:t>
              </a:r>
              <a:endParaRPr lang="en-US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43100" y="3756859"/>
              <a:ext cx="8763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01100101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84500" y="3756859"/>
              <a:ext cx="8763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01101100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017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H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431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e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845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l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84800" y="3010402"/>
            <a:ext cx="3302000" cy="979568"/>
            <a:chOff x="5130800" y="3454400"/>
            <a:chExt cx="3302000" cy="979568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130800" y="3454400"/>
              <a:ext cx="3302000" cy="97956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21300" y="3579059"/>
              <a:ext cx="8763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0000000001001000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62700" y="3579059"/>
              <a:ext cx="8763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0000000001100101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04100" y="3579059"/>
              <a:ext cx="8763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0000000001101100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13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'H'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627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'e'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041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'l'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</p:grpSp>
      <p:sp>
        <p:nvSpPr>
          <p:cNvPr id="22" name="Right Arrow 21"/>
          <p:cNvSpPr/>
          <p:nvPr/>
        </p:nvSpPr>
        <p:spPr bwMode="auto">
          <a:xfrm>
            <a:off x="4356100" y="3259958"/>
            <a:ext cx="774700" cy="480457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3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3100" y="1595021"/>
            <a:ext cx="8229600" cy="4816703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CharacterUnixToWindows {</a:t>
            </a: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050" dirty="0" smtClean="0">
              <a:latin typeface="Consolas"/>
            </a:endParaRP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	public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main(String[] args)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IOException {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File fromFile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File(args[0]);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FileReader fReader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FileReader(fromFile);</a:t>
            </a:r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4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File toFile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File(args[1]);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FileWriter fWriter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FileWriter(toFile);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char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[] charRead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char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[1000];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numRead;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((numRead = fReader.read(charRead)) != -1) {</a:t>
            </a:r>
          </a:p>
          <a:p>
            <a:pPr lvl="3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string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String(charRead, 0, numRead);</a:t>
            </a:r>
          </a:p>
          <a:p>
            <a:pPr lvl="3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windowsString = string.replaceAll(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"\n"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"\r\n"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3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fWriter.write(windowsString);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1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fReader.close();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fWriter.close();</a:t>
            </a:r>
          </a:p>
          <a:p>
            <a:pPr lvl="1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095500" y="4813300"/>
            <a:ext cx="3276600" cy="317500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095500" y="4356100"/>
            <a:ext cx="6184900" cy="482600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638300" y="3568700"/>
            <a:ext cx="3733800" cy="317500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638300" y="3097645"/>
            <a:ext cx="4991100" cy="304800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638300" y="2424545"/>
            <a:ext cx="5143500" cy="304800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3 – </a:t>
            </a:r>
            <a:r>
              <a:rPr lang="en-US" dirty="0" smtClean="0"/>
              <a:t>Reader &amp; Writer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6629400" y="5130800"/>
            <a:ext cx="2191072" cy="1205454"/>
          </a:xfrm>
          <a:prstGeom prst="rect">
            <a:avLst/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הפתרון לא היה עובד 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בהמרה הפוכה (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windows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 ל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+mn-cs"/>
              </a:rPr>
              <a:t>linux</a:t>
            </a:r>
            <a:r>
              <a:rPr lang="he-IL" dirty="0">
                <a:solidFill>
                  <a:schemeClr val="tx1"/>
                </a:solidFill>
              </a:rPr>
              <a:t>)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! </a:t>
            </a:r>
            <a:endParaRPr lang="he-IL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למה?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678249" y="3872982"/>
            <a:ext cx="6967326" cy="2244401"/>
            <a:chOff x="678249" y="3872982"/>
            <a:chExt cx="6967326" cy="2244401"/>
          </a:xfrm>
        </p:grpSpPr>
        <p:grpSp>
          <p:nvGrpSpPr>
            <p:cNvPr id="28" name="Group 27"/>
            <p:cNvGrpSpPr/>
            <p:nvPr/>
          </p:nvGrpSpPr>
          <p:grpSpPr>
            <a:xfrm>
              <a:off x="678249" y="5471052"/>
              <a:ext cx="977020" cy="646331"/>
              <a:chOff x="678249" y="5471052"/>
              <a:chExt cx="977020" cy="64633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718992" y="5471052"/>
                <a:ext cx="87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String</a:t>
                </a:r>
                <a:br>
                  <a:rPr lang="en-US" dirty="0" smtClean="0"/>
                </a:br>
                <a:r>
                  <a:rPr lang="en-US" dirty="0" smtClean="0"/>
                  <a:t>(line)</a:t>
                </a:r>
                <a:endParaRPr lang="en-US" dirty="0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 bwMode="auto">
              <a:xfrm flipH="1">
                <a:off x="678249" y="5481873"/>
                <a:ext cx="97702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1" name="Group 30"/>
            <p:cNvGrpSpPr/>
            <p:nvPr/>
          </p:nvGrpSpPr>
          <p:grpSpPr>
            <a:xfrm>
              <a:off x="1403286" y="3872982"/>
              <a:ext cx="6242289" cy="1921236"/>
              <a:chOff x="1403286" y="3872982"/>
              <a:chExt cx="6242289" cy="1921236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403286" y="5169529"/>
                <a:ext cx="3294714" cy="624689"/>
                <a:chOff x="1403286" y="5169529"/>
                <a:chExt cx="3294714" cy="624689"/>
              </a:xfrm>
            </p:grpSpPr>
            <p:sp>
              <p:nvSpPr>
                <p:cNvPr id="11" name="Can 10"/>
                <p:cNvSpPr/>
                <p:nvPr/>
              </p:nvSpPr>
              <p:spPr bwMode="auto">
                <a:xfrm rot="5400000">
                  <a:off x="2351260" y="4221555"/>
                  <a:ext cx="624689" cy="2520637"/>
                </a:xfrm>
                <a:prstGeom prst="can">
                  <a:avLst>
                    <a:gd name="adj" fmla="val 59783"/>
                  </a:avLst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Rod" pitchFamily="49" charset="-79"/>
                  </a:endParaRPr>
                </a:p>
              </p:txBody>
            </p:sp>
            <p:cxnSp>
              <p:nvCxnSpPr>
                <p:cNvPr id="19" name="Straight Arrow Connector 18"/>
                <p:cNvCxnSpPr/>
                <p:nvPr/>
              </p:nvCxnSpPr>
              <p:spPr bwMode="auto">
                <a:xfrm flipH="1">
                  <a:off x="3720980" y="5477347"/>
                  <a:ext cx="97702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1533058" y="5297207"/>
                  <a:ext cx="19630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onsolas" pitchFamily="49" charset="0"/>
                      <a:cs typeface="Consolas" pitchFamily="49" charset="0"/>
                    </a:rPr>
                    <a:t>BufferedReader</a:t>
                  </a:r>
                  <a:endParaRPr lang="en-US" dirty="0"/>
                </a:p>
              </p:txBody>
            </p:sp>
          </p:grpSp>
          <p:sp>
            <p:nvSpPr>
              <p:cNvPr id="22" name="Rectangle 21"/>
              <p:cNvSpPr/>
              <p:nvPr/>
            </p:nvSpPr>
            <p:spPr bwMode="auto">
              <a:xfrm>
                <a:off x="1871700" y="3872982"/>
                <a:ext cx="5773875" cy="58847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Rod" pitchFamily="49" charset="-79"/>
                </a:endParaRPr>
              </a:p>
            </p:txBody>
          </p:sp>
        </p:grpSp>
      </p:grpSp>
      <p:sp>
        <p:nvSpPr>
          <p:cNvPr id="21" name="Rectangle 20"/>
          <p:cNvSpPr/>
          <p:nvPr/>
        </p:nvSpPr>
        <p:spPr bwMode="auto">
          <a:xfrm>
            <a:off x="4960468" y="3954459"/>
            <a:ext cx="2685107" cy="42551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920089" y="4008784"/>
            <a:ext cx="707380" cy="298764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e-IL" dirty="0" smtClean="0"/>
              <a:t>קיימים זרמים אשר "עוטפים" זרמים אחרים ומוסיפים להם פונקציונליות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e-IL" dirty="0" smtClean="0"/>
              <a:t>לדוגמא, רוצים לקרוא מקובץ (</a:t>
            </a:r>
            <a:r>
              <a:rPr lang="en-US" dirty="0" err="1" smtClean="0"/>
              <a:t>FileReader</a:t>
            </a:r>
            <a:r>
              <a:rPr lang="he-IL" dirty="0" smtClean="0"/>
              <a:t>) אבל שורה בכל פעם (</a:t>
            </a:r>
            <a:r>
              <a:rPr lang="en-US" dirty="0" smtClean="0"/>
              <a:t>BufferedReader</a:t>
            </a:r>
            <a:r>
              <a:rPr lang="he-IL" dirty="0" smtClean="0"/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e-IL" dirty="0" smtClean="0"/>
              <a:t>כשניצור את הקורא השני, נעביר לו את הראשון כארגומנט.</a:t>
            </a:r>
          </a:p>
          <a:p>
            <a:pPr algn="l" rtl="0">
              <a:spcBef>
                <a:spcPts val="0"/>
              </a:spcBef>
              <a:spcAft>
                <a:spcPts val="1200"/>
              </a:spcAft>
              <a:buNone/>
            </a:pPr>
            <a:endParaRPr lang="he-IL" sz="2000" b="1" kern="1200" dirty="0" smtClean="0">
              <a:solidFill>
                <a:srgbClr val="7F0055"/>
              </a:solidFill>
              <a:latin typeface="Consolas"/>
              <a:cs typeface="Rod" pitchFamily="49" charset="-79"/>
            </a:endParaRPr>
          </a:p>
          <a:p>
            <a:pPr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kern="1200" dirty="0" smtClean="0">
                <a:solidFill>
                  <a:srgbClr val="7F0055"/>
                </a:solidFill>
                <a:latin typeface="Consolas"/>
                <a:cs typeface="Rod" pitchFamily="49" charset="-79"/>
              </a:rPr>
              <a:t>new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BufferedReader(</a:t>
            </a:r>
            <a:r>
              <a:rPr lang="en-US" sz="2400" b="1" kern="1200" dirty="0" smtClean="0">
                <a:solidFill>
                  <a:srgbClr val="7F0055"/>
                </a:solidFill>
                <a:latin typeface="Consolas"/>
                <a:cs typeface="Rod" pitchFamily="49" charset="-79"/>
              </a:rPr>
              <a:t>new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FileReader(file))</a:t>
            </a:r>
            <a:endParaRPr lang="he-IL" sz="2400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endParaRPr lang="he-IL" sz="2000" dirty="0" smtClean="0">
              <a:latin typeface="Consolas" pitchFamily="49" charset="0"/>
            </a:endParaRPr>
          </a:p>
          <a:p>
            <a:pPr algn="l" rtl="0"/>
            <a:endParaRPr lang="he-IL" sz="2000" dirty="0" smtClean="0">
              <a:latin typeface="Consolas" pitchFamily="49" charset="0"/>
            </a:endParaRPr>
          </a:p>
          <a:p>
            <a:pPr algn="l" rtl="0"/>
            <a:endParaRPr lang="he-IL" sz="2000" dirty="0" smtClean="0">
              <a:latin typeface="Consolas" pitchFamily="49" charset="0"/>
            </a:endParaRPr>
          </a:p>
          <a:p>
            <a:pPr algn="l" rtl="0"/>
            <a:endParaRPr lang="he-IL" sz="2000" dirty="0" smtClean="0">
              <a:latin typeface="Consolas" pitchFamily="49" charset="0"/>
            </a:endParaRPr>
          </a:p>
          <a:p>
            <a:pPr algn="l" rtl="0">
              <a:buNone/>
            </a:pPr>
            <a:r>
              <a:rPr lang="he-IL" sz="2000" dirty="0" smtClean="0">
                <a:latin typeface="Consolas" pitchFamily="49" charset="0"/>
              </a:rPr>
              <a:t> </a:t>
            </a:r>
            <a:endParaRPr lang="he-IL" sz="2800" dirty="0" smtClean="0">
              <a:latin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Wrappers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545596" y="5169529"/>
            <a:ext cx="2845049" cy="624689"/>
            <a:chOff x="4545596" y="5169529"/>
            <a:chExt cx="2845049" cy="624689"/>
          </a:xfrm>
          <a:solidFill>
            <a:schemeClr val="bg2">
              <a:lumMod val="90000"/>
            </a:schemeClr>
          </a:solidFill>
        </p:grpSpPr>
        <p:sp>
          <p:nvSpPr>
            <p:cNvPr id="8" name="Can 7"/>
            <p:cNvSpPr/>
            <p:nvPr/>
          </p:nvSpPr>
          <p:spPr bwMode="auto">
            <a:xfrm rot="5400000">
              <a:off x="5272137" y="4442988"/>
              <a:ext cx="624689" cy="2077771"/>
            </a:xfrm>
            <a:prstGeom prst="can">
              <a:avLst>
                <a:gd name="adj" fmla="val 59783"/>
              </a:avLst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>
              <a:off x="6413625" y="5477347"/>
              <a:ext cx="977020" cy="0"/>
            </a:xfrm>
            <a:prstGeom prst="straightConnector1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4725159" y="5297207"/>
              <a:ext cx="147043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FileReader</a:t>
              </a:r>
              <a:endParaRPr lang="en-US" dirty="0"/>
            </a:p>
          </p:txBody>
        </p:sp>
      </p:grpSp>
      <p:sp>
        <p:nvSpPr>
          <p:cNvPr id="10" name="Folded Corner 9"/>
          <p:cNvSpPr/>
          <p:nvPr/>
        </p:nvSpPr>
        <p:spPr bwMode="auto">
          <a:xfrm>
            <a:off x="7291062" y="4970352"/>
            <a:ext cx="927980" cy="1023042"/>
          </a:xfrm>
          <a:prstGeom prst="foldedCorner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file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48416" y="5481873"/>
            <a:ext cx="87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char[]</a:t>
            </a:r>
            <a:endParaRPr lang="en-US" dirty="0"/>
          </a:p>
        </p:txBody>
      </p:sp>
      <p:sp>
        <p:nvSpPr>
          <p:cNvPr id="29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0" grpId="0" animBg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איך זה עובד?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he-IL" dirty="0" smtClean="0"/>
              <a:t>אנחנו נעבוד עם הזרם העוטף החיצוני ביותר (</a:t>
            </a:r>
            <a:r>
              <a:rPr lang="en-US" dirty="0" smtClean="0"/>
              <a:t>BufferedReader</a:t>
            </a:r>
            <a:r>
              <a:rPr lang="he-IL" dirty="0" smtClean="0"/>
              <a:t> בדוגמא)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נשלח לו מהקוד בקשות קריאה או כתיבה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כל זרם עוטף מחליט מתי לשלוח בקשת קריאה\כתיבה לזרם הנעטף על-ידו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ומבצע עיבוד על המידע לפני שהוא מעביר אותו הלאה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עלינו רק לדאוג לחבר את הזרמים בצורה נכונה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Input/Output</a:t>
            </a:r>
            <a:r>
              <a:rPr lang="en-US" dirty="0" smtClean="0"/>
              <a:t> in Java</a:t>
            </a:r>
            <a:endParaRPr lang="he-IL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פעולות קלט-פלט הן רכיב מרכזי בכל שפת תכנות, והן מאפשרות לתוכנית לקבל (קלט) או לשלוח (פלט) נתונים מ\אל משאב חיצוני.</a:t>
            </a:r>
          </a:p>
          <a:p>
            <a:r>
              <a:rPr lang="he-IL" dirty="0" smtClean="0"/>
              <a:t>אפשרויות </a:t>
            </a:r>
            <a:r>
              <a:rPr lang="he-IL" b="1" dirty="0" smtClean="0">
                <a:solidFill>
                  <a:srgbClr val="0070C0"/>
                </a:solidFill>
              </a:rPr>
              <a:t>פלט</a:t>
            </a:r>
            <a:r>
              <a:rPr lang="he-IL" dirty="0" smtClean="0"/>
              <a:t> בהם נתקלנו עד עתה:</a:t>
            </a:r>
          </a:p>
          <a:p>
            <a:pPr lvl="1"/>
            <a:r>
              <a:rPr lang="he-IL" dirty="0" smtClean="0"/>
              <a:t>הדפסה למסך באמצעות זרם הפלט הסטנדרטי  </a:t>
            </a:r>
            <a:r>
              <a:rPr lang="en-US" dirty="0" err="1" smtClean="0"/>
              <a:t>System</a:t>
            </a:r>
            <a:r>
              <a:rPr lang="en-US" i="1" dirty="0" err="1" smtClean="0"/>
              <a:t>.out</a:t>
            </a:r>
            <a:endParaRPr lang="he-IL" i="1" dirty="0" smtClean="0"/>
          </a:p>
          <a:p>
            <a:r>
              <a:rPr lang="he-IL" dirty="0" smtClean="0"/>
              <a:t>אפשרויות </a:t>
            </a:r>
            <a:r>
              <a:rPr lang="he-IL" b="1" dirty="0" smtClean="0">
                <a:solidFill>
                  <a:srgbClr val="0070C0"/>
                </a:solidFill>
              </a:rPr>
              <a:t>קלט</a:t>
            </a:r>
            <a:r>
              <a:rPr lang="he-IL" dirty="0" smtClean="0"/>
              <a:t> בהם נתקלנו עד עתה:</a:t>
            </a:r>
          </a:p>
          <a:p>
            <a:pPr lvl="1"/>
            <a:r>
              <a:rPr lang="he-IL" dirty="0" smtClean="0"/>
              <a:t>קבלת ארגומנטים בשורת הפקודה (ניתנים בעת הרצת התוכנית).</a:t>
            </a:r>
          </a:p>
          <a:p>
            <a:pPr lvl="1"/>
            <a:r>
              <a:rPr lang="he-IL" dirty="0" smtClean="0"/>
              <a:t>קריאת נתונים המוקלדים ע"י המשתמש במסך הקונסול באמצעות זרם הקלט הסטנדרטי </a:t>
            </a:r>
            <a:r>
              <a:rPr lang="en-US" dirty="0" err="1" smtClean="0"/>
              <a:t>System</a:t>
            </a:r>
            <a:r>
              <a:rPr lang="en-US" i="1" dirty="0" err="1" smtClean="0"/>
              <a:t>.in</a:t>
            </a:r>
            <a:r>
              <a:rPr lang="he-IL" dirty="0" smtClean="0"/>
              <a:t> (תוך שימוש ב-</a:t>
            </a:r>
            <a:r>
              <a:rPr lang="en-US" dirty="0" smtClean="0"/>
              <a:t>Scanner</a:t>
            </a:r>
            <a:r>
              <a:rPr lang="he-IL" dirty="0" smtClean="0"/>
              <a:t>).</a:t>
            </a:r>
          </a:p>
          <a:p>
            <a:pPr lvl="1"/>
            <a:r>
              <a:rPr lang="he-IL" dirty="0" smtClean="0"/>
              <a:t>קריאת נתונים מקובץ טקסט (תוך שימוש ב-</a:t>
            </a:r>
            <a:r>
              <a:rPr lang="en-US" dirty="0" smtClean="0"/>
              <a:t>Scanner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היום נלמד מהם למעשה זרמי קלט\פלט, ונכיר מחלקות המאפשרות ביצוע פעולות קלט-פלט ברמות שונות של תחכום.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673E4C-1EC2-480E-94E6-F13DF1119730}" type="slidenum">
              <a:rPr lang="he-IL" smtClean="0"/>
              <a:pPr/>
              <a:t>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34978" y="3710576"/>
            <a:ext cx="7336665" cy="2136103"/>
            <a:chOff x="334978" y="3710576"/>
            <a:chExt cx="7336665" cy="2136103"/>
          </a:xfrm>
        </p:grpSpPr>
        <p:sp>
          <p:nvSpPr>
            <p:cNvPr id="32" name="Rectangle 31"/>
            <p:cNvSpPr/>
            <p:nvPr/>
          </p:nvSpPr>
          <p:spPr bwMode="auto">
            <a:xfrm>
              <a:off x="437917" y="3710576"/>
              <a:ext cx="7233726" cy="5703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34978" y="5169529"/>
              <a:ext cx="2753690" cy="677150"/>
              <a:chOff x="334978" y="5169529"/>
              <a:chExt cx="2753690" cy="677150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334978" y="5169529"/>
                <a:ext cx="2753690" cy="624689"/>
                <a:chOff x="4655061" y="5169529"/>
                <a:chExt cx="2753690" cy="624689"/>
              </a:xfrm>
              <a:solidFill>
                <a:schemeClr val="bg1">
                  <a:lumMod val="85000"/>
                </a:schemeClr>
              </a:solidFill>
            </p:grpSpPr>
            <p:cxnSp>
              <p:nvCxnSpPr>
                <p:cNvPr id="24" name="Straight Arrow Connector 23"/>
                <p:cNvCxnSpPr/>
                <p:nvPr/>
              </p:nvCxnSpPr>
              <p:spPr bwMode="auto">
                <a:xfrm>
                  <a:off x="6431731" y="5477347"/>
                  <a:ext cx="977020" cy="0"/>
                </a:xfrm>
                <a:prstGeom prst="straightConnector1">
                  <a:avLst/>
                </a:prstGeom>
                <a:grp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5" name="Can 24"/>
                <p:cNvSpPr/>
                <p:nvPr/>
              </p:nvSpPr>
              <p:spPr bwMode="auto">
                <a:xfrm rot="16200000" flipH="1">
                  <a:off x="5326869" y="4497721"/>
                  <a:ext cx="624689" cy="1968306"/>
                </a:xfrm>
                <a:prstGeom prst="can">
                  <a:avLst>
                    <a:gd name="adj" fmla="val 59783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Rod" pitchFamily="49" charset="-79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5008146" y="5286386"/>
                  <a:ext cx="15642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rtl="0"/>
                  <a:r>
                    <a:rPr lang="en-US" dirty="0" smtClean="0">
                      <a:latin typeface="Consolas" pitchFamily="49" charset="0"/>
                      <a:cs typeface="Consolas" pitchFamily="49" charset="0"/>
                    </a:rPr>
                    <a:t>PrintWriter</a:t>
                  </a:r>
                  <a:endParaRPr lang="en-US" dirty="0"/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2202178" y="5477347"/>
                <a:ext cx="87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char[]</a:t>
                </a:r>
                <a:endParaRPr lang="en-US" dirty="0"/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>
            <a:off x="2557867" y="3773957"/>
            <a:ext cx="5095670" cy="2072722"/>
            <a:chOff x="2557867" y="3773957"/>
            <a:chExt cx="5095670" cy="2072722"/>
          </a:xfrm>
        </p:grpSpPr>
        <p:sp>
          <p:nvSpPr>
            <p:cNvPr id="31" name="Rectangle 30"/>
            <p:cNvSpPr/>
            <p:nvPr/>
          </p:nvSpPr>
          <p:spPr bwMode="auto">
            <a:xfrm>
              <a:off x="2557867" y="3773957"/>
              <a:ext cx="5095670" cy="4436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2888049" y="5169529"/>
              <a:ext cx="3664684" cy="677150"/>
              <a:chOff x="2888049" y="5169529"/>
              <a:chExt cx="3664684" cy="67715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888049" y="5169529"/>
                <a:ext cx="3664684" cy="624689"/>
                <a:chOff x="3753120" y="5169529"/>
                <a:chExt cx="3664684" cy="624689"/>
              </a:xfrm>
              <a:solidFill>
                <a:schemeClr val="bg2">
                  <a:lumMod val="90000"/>
                </a:schemeClr>
              </a:solidFill>
            </p:grpSpPr>
            <p:cxnSp>
              <p:nvCxnSpPr>
                <p:cNvPr id="20" name="Straight Arrow Connector 19"/>
                <p:cNvCxnSpPr/>
                <p:nvPr/>
              </p:nvCxnSpPr>
              <p:spPr bwMode="auto">
                <a:xfrm>
                  <a:off x="6440784" y="5477347"/>
                  <a:ext cx="977020" cy="0"/>
                </a:xfrm>
                <a:prstGeom prst="straightConnector1">
                  <a:avLst/>
                </a:prstGeom>
                <a:grp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1" name="Can 20"/>
                <p:cNvSpPr/>
                <p:nvPr/>
              </p:nvSpPr>
              <p:spPr bwMode="auto">
                <a:xfrm rot="16200000" flipH="1">
                  <a:off x="4875899" y="4046750"/>
                  <a:ext cx="624689" cy="2870247"/>
                </a:xfrm>
                <a:prstGeom prst="can">
                  <a:avLst>
                    <a:gd name="adj" fmla="val 59783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Rod" pitchFamily="49" charset="-79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4160522" y="5286386"/>
                  <a:ext cx="250244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rtl="0"/>
                  <a:r>
                    <a:rPr lang="en-US" dirty="0" smtClean="0">
                      <a:latin typeface="Consolas" pitchFamily="49" charset="0"/>
                      <a:cs typeface="Consolas" pitchFamily="49" charset="0"/>
                    </a:rPr>
                    <a:t>OutputStreamWriter</a:t>
                  </a:r>
                  <a:endParaRPr lang="en-US" dirty="0"/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5675296" y="5477347"/>
                <a:ext cx="87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byte[]</a:t>
                </a:r>
                <a:endParaRPr lang="en-US" dirty="0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5444486" y="3837328"/>
            <a:ext cx="3558796" cy="1945601"/>
            <a:chOff x="5444486" y="3837328"/>
            <a:chExt cx="3558796" cy="1945601"/>
          </a:xfrm>
        </p:grpSpPr>
        <p:sp>
          <p:nvSpPr>
            <p:cNvPr id="30" name="Rectangle 29"/>
            <p:cNvSpPr/>
            <p:nvPr/>
          </p:nvSpPr>
          <p:spPr bwMode="auto">
            <a:xfrm>
              <a:off x="5444486" y="3837328"/>
              <a:ext cx="2163778" cy="31687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373616" y="5158240"/>
              <a:ext cx="2629666" cy="624689"/>
              <a:chOff x="4498442" y="5169529"/>
              <a:chExt cx="2629666" cy="624689"/>
            </a:xfrm>
            <a:solidFill>
              <a:schemeClr val="accent1">
                <a:lumMod val="60000"/>
                <a:lumOff val="40000"/>
              </a:schemeClr>
            </a:solidFill>
          </p:grpSpPr>
          <p:cxnSp>
            <p:nvCxnSpPr>
              <p:cNvPr id="15" name="Straight Arrow Connector 14"/>
              <p:cNvCxnSpPr/>
              <p:nvPr/>
            </p:nvCxnSpPr>
            <p:spPr bwMode="auto">
              <a:xfrm>
                <a:off x="6151088" y="5477347"/>
                <a:ext cx="977020" cy="0"/>
              </a:xfrm>
              <a:prstGeom prst="straightConnector1">
                <a:avLst/>
              </a:prstGeom>
              <a:grp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" name="Can 13"/>
              <p:cNvSpPr/>
              <p:nvPr/>
            </p:nvSpPr>
            <p:spPr bwMode="auto">
              <a:xfrm rot="16200000" flipH="1">
                <a:off x="5248560" y="4419411"/>
                <a:ext cx="624689" cy="2124925"/>
              </a:xfrm>
              <a:prstGeom prst="can">
                <a:avLst>
                  <a:gd name="adj" fmla="val 59783"/>
                </a:avLst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Rod" pitchFamily="49" charset="-79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883970" y="5286386"/>
                <a:ext cx="1688466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OutputStream</a:t>
                </a:r>
                <a:endParaRPr lang="en-US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Stream Wrappers</a:t>
            </a:r>
            <a:r>
              <a:rPr lang="he-IL" dirty="0" smtClean="0"/>
              <a:t> – דוגמא נוספת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9" name="Rectangular Callout 28"/>
          <p:cNvSpPr/>
          <p:nvPr/>
        </p:nvSpPr>
        <p:spPr bwMode="auto">
          <a:xfrm>
            <a:off x="334978" y="4384179"/>
            <a:ext cx="2960474" cy="389291"/>
          </a:xfrm>
          <a:prstGeom prst="wedgeRectCallout">
            <a:avLst>
              <a:gd name="adj1" fmla="val -3375"/>
              <a:gd name="adj2" fmla="val -110319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600" dirty="0" smtClean="0">
                <a:latin typeface="+mn-lt"/>
                <a:cs typeface="+mj-cs"/>
              </a:rPr>
              <a:t>תומך במתודות </a:t>
            </a:r>
            <a:r>
              <a:rPr lang="en-US" sz="1600" dirty="0" err="1" smtClean="0">
                <a:latin typeface="+mn-lt"/>
                <a:cs typeface="+mj-cs"/>
              </a:rPr>
              <a:t>printf</a:t>
            </a:r>
            <a:r>
              <a:rPr lang="he-IL" sz="1600" dirty="0" smtClean="0">
                <a:latin typeface="+mn-lt"/>
                <a:cs typeface="+mj-cs"/>
              </a:rPr>
              <a:t> ו-</a:t>
            </a:r>
            <a:r>
              <a:rPr lang="en-US" sz="1600" dirty="0" smtClean="0">
                <a:latin typeface="+mn-lt"/>
                <a:cs typeface="+mj-cs"/>
              </a:rPr>
              <a:t>format</a:t>
            </a:r>
          </a:p>
        </p:txBody>
      </p:sp>
      <p:sp>
        <p:nvSpPr>
          <p:cNvPr id="2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e-IL" sz="2400" dirty="0" smtClean="0"/>
              <a:t>רוצים להדפיס ל</a:t>
            </a:r>
            <a:r>
              <a:rPr lang="en-US" sz="2400" dirty="0" smtClean="0"/>
              <a:t>OutputStream</a:t>
            </a:r>
            <a:r>
              <a:rPr lang="he-IL" sz="2400" dirty="0" smtClean="0"/>
              <a:t> נתון.</a:t>
            </a:r>
            <a:endParaRPr lang="en-US" sz="2400" dirty="0" smtClean="0"/>
          </a:p>
          <a:p>
            <a:pPr lvl="1"/>
            <a:r>
              <a:rPr lang="en-US" sz="2000" dirty="0" smtClean="0"/>
              <a:t>OutputStreamWriter</a:t>
            </a:r>
            <a:r>
              <a:rPr lang="he-IL" sz="2000" dirty="0" smtClean="0"/>
              <a:t> מאפשר לנו לעטוף </a:t>
            </a:r>
            <a:r>
              <a:rPr lang="en-US" sz="2000" dirty="0" smtClean="0"/>
              <a:t>Stream</a:t>
            </a:r>
            <a:r>
              <a:rPr lang="he-IL" sz="2000" dirty="0" smtClean="0"/>
              <a:t> ב-</a:t>
            </a:r>
            <a:r>
              <a:rPr lang="en-US" sz="2000" dirty="0" smtClean="0"/>
              <a:t>Writer</a:t>
            </a:r>
            <a:r>
              <a:rPr lang="he-IL" sz="2000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)</a:t>
            </a:r>
            <a:r>
              <a:rPr lang="he-IL" sz="2000" dirty="0" smtClean="0"/>
              <a:t>וגם לבחור את הקידוד, כפי שראינו עם </a:t>
            </a:r>
            <a:r>
              <a:rPr lang="en-US" sz="2000" dirty="0" smtClean="0"/>
              <a:t>InputStreamReader</a:t>
            </a:r>
            <a:r>
              <a:rPr lang="he-IL" sz="2000" dirty="0" smtClean="0"/>
              <a:t>)</a:t>
            </a:r>
          </a:p>
          <a:p>
            <a:pPr lvl="1"/>
            <a:r>
              <a:rPr lang="en-US" sz="2000" dirty="0" smtClean="0"/>
              <a:t>PrintWriter</a:t>
            </a:r>
            <a:r>
              <a:rPr lang="he-IL" sz="2000" dirty="0" smtClean="0"/>
              <a:t> מאפשר הדפסה בדומה ל-</a:t>
            </a:r>
            <a:r>
              <a:rPr lang="en-US" sz="2000" dirty="0" err="1" smtClean="0"/>
              <a:t>System.out</a:t>
            </a:r>
            <a:endParaRPr lang="en-US" sz="2000" dirty="0" smtClean="0"/>
          </a:p>
          <a:p>
            <a:pPr lvl="1">
              <a:buNone/>
            </a:pPr>
            <a:endParaRPr lang="he-IL" dirty="0" smtClean="0"/>
          </a:p>
          <a:p>
            <a:pPr algn="l" rtl="0">
              <a:lnSpc>
                <a:spcPct val="210000"/>
              </a:lnSpc>
              <a:buNone/>
            </a:pPr>
            <a:r>
              <a:rPr lang="en-US" sz="1800" b="1" kern="1200" dirty="0" smtClean="0">
                <a:solidFill>
                  <a:srgbClr val="7F0055"/>
                </a:solidFill>
                <a:latin typeface="Consolas"/>
                <a:cs typeface="Rod" pitchFamily="49" charset="-79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PrintWriter(</a:t>
            </a:r>
            <a:r>
              <a:rPr lang="en-US" sz="1800" b="1" kern="1200" dirty="0" smtClean="0">
                <a:solidFill>
                  <a:srgbClr val="7F0055"/>
                </a:solidFill>
                <a:latin typeface="Consolas"/>
                <a:cs typeface="Rod" pitchFamily="49" charset="-79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OutputStreamWriter(givenOutputStream))</a:t>
            </a:r>
          </a:p>
          <a:p>
            <a:pPr algn="ctr"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endParaRPr lang="he-IL" sz="1800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4210" y="1524000"/>
            <a:ext cx="8018289" cy="4770537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 class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BufferedUnixToWindows {</a:t>
            </a:r>
          </a:p>
          <a:p>
            <a:pPr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public static 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main(String[] args)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IOException {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File fromFile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File(args[0]);</a:t>
            </a:r>
          </a:p>
          <a:p>
            <a:pPr marL="1168400" lvl="1" indent="-1165225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BufferedReader bufferedReader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BufferedReader(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FileReader(fromFile));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File toFile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File(args[1]);</a:t>
            </a:r>
          </a:p>
          <a:p>
            <a:pPr marL="1168400" lvl="1" indent="-1165225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BufferedWriter bufferedWriter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BufferedWriter(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FileWriter(toFile));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String line;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	while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((line = bufferedReader.readLine()) !=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bufferedWriter.write(line + </a:t>
            </a:r>
            <a:r>
              <a:rPr lang="en-US" sz="16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"\r\n"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bufferedReader.close();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bufferedWriter.close();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4 – </a:t>
            </a:r>
            <a:r>
              <a:rPr lang="en-US" dirty="0" smtClean="0"/>
              <a:t>Buffered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4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3" name="Line Callout 1 12"/>
          <p:cNvSpPr/>
          <p:nvPr/>
        </p:nvSpPr>
        <p:spPr bwMode="auto">
          <a:xfrm>
            <a:off x="2036618" y="5905197"/>
            <a:ext cx="2078181" cy="650826"/>
          </a:xfrm>
          <a:prstGeom prst="borderCallout1">
            <a:avLst>
              <a:gd name="adj1" fmla="val -2005"/>
              <a:gd name="adj2" fmla="val 25667"/>
              <a:gd name="adj3" fmla="val -27999"/>
              <a:gd name="adj4" fmla="val 24667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indent="0" algn="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close()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 סוגר גם את כל הזרמים הנעטפים</a:t>
            </a:r>
            <a:endParaRPr lang="en-US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312222" y="2576945"/>
            <a:ext cx="6307778" cy="514598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312222" y="3516086"/>
            <a:ext cx="6307778" cy="514598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312222" y="4245430"/>
            <a:ext cx="6184900" cy="914400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Line Callout 3 17"/>
          <p:cNvSpPr/>
          <p:nvPr/>
        </p:nvSpPr>
        <p:spPr bwMode="auto">
          <a:xfrm>
            <a:off x="4844143" y="5449391"/>
            <a:ext cx="1610515" cy="947192"/>
          </a:xfrm>
          <a:prstGeom prst="borderCallout3">
            <a:avLst>
              <a:gd name="adj1" fmla="val 101"/>
              <a:gd name="adj2" fmla="val 48970"/>
              <a:gd name="adj3" fmla="val -42997"/>
              <a:gd name="adj4" fmla="val 49054"/>
              <a:gd name="adj5" fmla="val -44075"/>
              <a:gd name="adj6" fmla="val 122"/>
              <a:gd name="adj7" fmla="val -44015"/>
              <a:gd name="adj8" fmla="val -28168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 smtClean="0">
                <a:solidFill>
                  <a:schemeClr val="tx1"/>
                </a:solidFill>
              </a:rPr>
              <a:t>בכתיבה נוסיף את ירידת השורה הרצויה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Line Callout 3 10"/>
          <p:cNvSpPr/>
          <p:nvPr/>
        </p:nvSpPr>
        <p:spPr bwMode="auto">
          <a:xfrm>
            <a:off x="6639715" y="4975795"/>
            <a:ext cx="2357327" cy="947192"/>
          </a:xfrm>
          <a:prstGeom prst="borderCallout3">
            <a:avLst>
              <a:gd name="adj1" fmla="val 101"/>
              <a:gd name="adj2" fmla="val 48970"/>
              <a:gd name="adj3" fmla="val -25758"/>
              <a:gd name="adj4" fmla="val 49054"/>
              <a:gd name="adj5" fmla="val -24538"/>
              <a:gd name="adj6" fmla="val -18703"/>
              <a:gd name="adj7" fmla="val -24478"/>
              <a:gd name="adj8" fmla="val -148483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indent="0" algn="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  <a:cs typeface="+mn-cs"/>
              </a:rPr>
              <a:t>readLine()</a:t>
            </a:r>
            <a:r>
              <a:rPr lang="he-IL" dirty="0" smtClean="0">
                <a:latin typeface="+mn-lt"/>
                <a:cs typeface="+mn-cs"/>
              </a:rPr>
              <a:t> "שובר שורות" לפי כל הסוגים האפשריים של </a:t>
            </a:r>
            <a:r>
              <a:rPr lang="en-US" dirty="0" smtClean="0">
                <a:latin typeface="+mn-lt"/>
                <a:cs typeface="+mn-cs"/>
              </a:rPr>
              <a:t>newline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סיכום הטכניקות שהוצגו בדוגמאות 1-4</a:t>
            </a:r>
            <a:endParaRPr lang="he-I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8044" y="1600200"/>
          <a:ext cx="8528756" cy="439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4993"/>
                <a:gridCol w="2203807"/>
                <a:gridCol w="542995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דוגמא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מחלקות </a:t>
                      </a:r>
                      <a:r>
                        <a:rPr lang="en-US" dirty="0" smtClean="0"/>
                        <a:t>IO</a:t>
                      </a:r>
                      <a:r>
                        <a:rPr lang="he-IL" dirty="0" smtClean="0"/>
                        <a:t> רלבנטיות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תיאור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FileInputStream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קריאה של </a:t>
                      </a:r>
                      <a:r>
                        <a:rPr lang="he-IL" sz="1600" b="1" dirty="0" smtClean="0"/>
                        <a:t>בית</a:t>
                      </a:r>
                      <a:r>
                        <a:rPr lang="he-IL" sz="1600" baseline="0" dirty="0" smtClean="0"/>
                        <a:t> בודד מקובץ.</a:t>
                      </a:r>
                    </a:p>
                    <a:p>
                      <a:pPr rtl="1"/>
                      <a:r>
                        <a:rPr lang="he-IL" sz="1600" baseline="0" dirty="0" smtClean="0"/>
                        <a:t>הבית מוחזר כ-</a:t>
                      </a:r>
                      <a:r>
                        <a:rPr lang="en-US" sz="1600" baseline="0" dirty="0" err="1" smtClean="0"/>
                        <a:t>int</a:t>
                      </a:r>
                      <a:r>
                        <a:rPr lang="he-IL" sz="1600" baseline="0" dirty="0" smtClean="0"/>
                        <a:t> המאחסן מספר בטווח 0-255 או </a:t>
                      </a:r>
                      <a:r>
                        <a:rPr lang="en-US" sz="1600" baseline="0" dirty="0" smtClean="0"/>
                        <a:t>-1</a:t>
                      </a:r>
                      <a:r>
                        <a:rPr lang="he-IL" sz="1600" baseline="0" dirty="0" smtClean="0"/>
                        <a:t> במקרה של הגעה לסוף הקובץ.</a:t>
                      </a:r>
                    </a:p>
                    <a:p>
                      <a:pPr rtl="1"/>
                      <a:r>
                        <a:rPr lang="he-IL" sz="1600" baseline="0" dirty="0" smtClean="0"/>
                        <a:t>כתיבה של בתים לזרם הפלט הסטנדרטי (למסך).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FileInputStream</a:t>
                      </a:r>
                      <a:endParaRPr lang="he-IL" sz="1800" dirty="0" smtClean="0">
                        <a:solidFill>
                          <a:srgbClr val="000000"/>
                        </a:solidFill>
                        <a:latin typeface="Consolas"/>
                      </a:endParaRPr>
                    </a:p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FileOutputStream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קריאה של הרבה </a:t>
                      </a:r>
                      <a:r>
                        <a:rPr lang="he-IL" sz="1600" b="1" dirty="0" smtClean="0"/>
                        <a:t>בתים</a:t>
                      </a:r>
                      <a:r>
                        <a:rPr lang="he-IL" sz="1600" dirty="0" smtClean="0"/>
                        <a:t> בבת אחת לתוך מערך </a:t>
                      </a:r>
                      <a:r>
                        <a:rPr lang="he-IL" sz="1600" baseline="0" dirty="0" smtClean="0"/>
                        <a:t> מסוג </a:t>
                      </a:r>
                      <a:r>
                        <a:rPr lang="en-US" sz="1600" baseline="0" dirty="0" smtClean="0"/>
                        <a:t>byte[]</a:t>
                      </a:r>
                      <a:r>
                        <a:rPr lang="he-IL" sz="1600" baseline="0" dirty="0" smtClean="0"/>
                        <a:t> (שמשמש כמעין מאגר ידני המשפר ביצועים בהשוואה לקריאה של בית בודד בכל פעם). </a:t>
                      </a:r>
                    </a:p>
                    <a:p>
                      <a:pPr rtl="1"/>
                      <a:r>
                        <a:rPr lang="he-IL" sz="1600" baseline="0" dirty="0" smtClean="0"/>
                        <a:t>כתיבה של מערך בתים לקובץ.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FileReader</a:t>
                      </a:r>
                      <a:endParaRPr lang="he-IL" sz="1800" dirty="0" smtClean="0">
                        <a:solidFill>
                          <a:srgbClr val="000000"/>
                        </a:solidFill>
                        <a:latin typeface="Consolas"/>
                      </a:endParaRPr>
                    </a:p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FileWriter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של הרבה </a:t>
                      </a:r>
                      <a:r>
                        <a:rPr lang="he-IL" sz="1600" b="1" baseline="0" dirty="0" smtClean="0"/>
                        <a:t>תווים </a:t>
                      </a:r>
                      <a:r>
                        <a:rPr lang="he-IL" sz="1600" b="0" baseline="0" dirty="0" smtClean="0"/>
                        <a:t>בבת אחת לתוך מערך מסוג </a:t>
                      </a:r>
                      <a:r>
                        <a:rPr lang="en-US" sz="1600" b="0" baseline="0" dirty="0" smtClean="0"/>
                        <a:t>char[]</a:t>
                      </a:r>
                      <a:r>
                        <a:rPr lang="he-IL" sz="1600" b="0" baseline="0" dirty="0" smtClean="0"/>
                        <a:t>. הקידוד מבתים לתווים נעשה אוטומטית ע"י ה-</a:t>
                      </a:r>
                      <a:r>
                        <a:rPr lang="en-US" sz="1600" b="0" baseline="0" dirty="0" smtClean="0"/>
                        <a:t>Reader</a:t>
                      </a:r>
                      <a:r>
                        <a:rPr lang="he-IL" sz="1600" b="0" baseline="0" dirty="0" smtClean="0"/>
                        <a:t>.</a:t>
                      </a:r>
                    </a:p>
                    <a:p>
                      <a:pPr rtl="1"/>
                      <a:r>
                        <a:rPr lang="he-IL" sz="1600" b="0" baseline="0" dirty="0" smtClean="0"/>
                        <a:t>המרה ממערך תווים למחרוזת, עיבודה, וכתיבתה לקובץ (המרה ממחרוזת לבתים נעשית ע"י ה-</a:t>
                      </a:r>
                      <a:r>
                        <a:rPr lang="en-US" sz="1600" b="0" baseline="0" dirty="0" smtClean="0"/>
                        <a:t>Writer</a:t>
                      </a:r>
                      <a:r>
                        <a:rPr lang="he-IL" sz="1600" b="0" baseline="0" dirty="0" smtClean="0"/>
                        <a:t>).</a:t>
                      </a:r>
                      <a:endParaRPr lang="he-IL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BufferedReader</a:t>
                      </a:r>
                      <a:endParaRPr lang="en-US" sz="18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pPr algn="ctr" rtl="1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BufferedWriter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של תווים תוך שימוש </a:t>
                      </a:r>
                      <a:r>
                        <a:rPr lang="he-IL" sz="1600" b="1" baseline="0" dirty="0" smtClean="0"/>
                        <a:t>במאגר מובנה </a:t>
                      </a:r>
                      <a:r>
                        <a:rPr lang="he-IL" sz="1600" baseline="0" dirty="0" smtClean="0"/>
                        <a:t>המשפר ביצועים. קריאה של שורות טקסט (זיהוי </a:t>
                      </a:r>
                      <a:r>
                        <a:rPr lang="en-US" sz="1600" baseline="0" dirty="0" smtClean="0"/>
                        <a:t>\n</a:t>
                      </a:r>
                      <a:r>
                        <a:rPr lang="he-IL" sz="1600" baseline="0" dirty="0" smtClean="0"/>
                        <a:t>) מהקובץ כ</a:t>
                      </a:r>
                      <a:r>
                        <a:rPr lang="he-IL" sz="1600" b="1" baseline="0" dirty="0" smtClean="0"/>
                        <a:t>מחרוזות</a:t>
                      </a:r>
                      <a:r>
                        <a:rPr lang="he-IL" sz="1600" baseline="0" dirty="0" smtClean="0"/>
                        <a:t> איתן קל לעבוד.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בחירת זרם לפי סוג הקובץ</a:t>
            </a:r>
            <a:endParaRPr lang="he-I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63486"/>
                <a:gridCol w="6466114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סוג הקובץ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סוג</a:t>
                      </a:r>
                      <a:r>
                        <a:rPr lang="he-IL" baseline="0" dirty="0" smtClean="0"/>
                        <a:t> הזרם (כתיבה)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טקסט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FileReader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טקסט ארוך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BufferedReader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FileReader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</a:t>
                      </a:r>
                      <a:r>
                        <a:rPr lang="he-IL" baseline="0" dirty="0" smtClean="0"/>
                        <a:t> בינארי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new </a:t>
                      </a:r>
                      <a:r>
                        <a:rPr lang="en-US" dirty="0" err="1" smtClean="0"/>
                        <a:t>FileInputStream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fileName</a:t>
                      </a:r>
                      <a:r>
                        <a:rPr lang="en-US" dirty="0" smtClean="0"/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בינארי ארוך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BufferedInputStream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FileInputStream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457200" y="4201886"/>
          <a:ext cx="82296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2600"/>
                <a:gridCol w="6477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סוג הקובץ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סוג</a:t>
                      </a:r>
                      <a:r>
                        <a:rPr lang="he-IL" baseline="0" dirty="0" smtClean="0"/>
                        <a:t> הזרם (קריא)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טקסט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FileWriter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טקסט ארוך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BufferedWriter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FileWriter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</a:t>
                      </a:r>
                      <a:r>
                        <a:rPr lang="he-IL" baseline="0" dirty="0" smtClean="0"/>
                        <a:t> בינארי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new </a:t>
                      </a:r>
                      <a:r>
                        <a:rPr lang="en-US" dirty="0" err="1" smtClean="0"/>
                        <a:t>FileOutputStream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fileName</a:t>
                      </a:r>
                      <a:r>
                        <a:rPr lang="en-US" dirty="0" smtClean="0"/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בינארי ארוך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BufferedOutputStream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FileOutputStream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איפה נכנס ה </a:t>
            </a:r>
            <a:r>
              <a:rPr lang="en-US" dirty="0" smtClean="0"/>
              <a:t>Scanner</a:t>
            </a:r>
            <a:r>
              <a:rPr lang="he-IL" dirty="0" smtClean="0"/>
              <a:t> לתמונה?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בתרגול שעבר ראינו דוגמת שימוש ב </a:t>
            </a:r>
            <a:r>
              <a:rPr lang="en-US" dirty="0" smtClean="0"/>
              <a:t>Scanner</a:t>
            </a:r>
            <a:r>
              <a:rPr lang="he-IL" dirty="0" smtClean="0"/>
              <a:t> לקריאה מקבצי טקסט.</a:t>
            </a:r>
          </a:p>
          <a:p>
            <a:r>
              <a:rPr lang="he-IL" dirty="0" smtClean="0"/>
              <a:t>מה עדיף – </a:t>
            </a:r>
            <a:r>
              <a:rPr lang="en-US" dirty="0" smtClean="0"/>
              <a:t>Scanner</a:t>
            </a:r>
            <a:r>
              <a:rPr lang="he-IL" dirty="0" smtClean="0"/>
              <a:t> או </a:t>
            </a:r>
            <a:r>
              <a:rPr lang="en-US" dirty="0" err="1" smtClean="0"/>
              <a:t>FileReader</a:t>
            </a:r>
            <a:r>
              <a:rPr lang="he-IL" dirty="0" smtClean="0"/>
              <a:t> יחד עם </a:t>
            </a:r>
            <a:r>
              <a:rPr lang="en-US" dirty="0" err="1" smtClean="0"/>
              <a:t>BufferedReader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ל </a:t>
            </a:r>
            <a:r>
              <a:rPr lang="en-US" dirty="0" smtClean="0"/>
              <a:t>Scanner</a:t>
            </a:r>
            <a:r>
              <a:rPr lang="he-IL" dirty="0" smtClean="0"/>
              <a:t> יש </a:t>
            </a:r>
            <a:r>
              <a:rPr lang="en-US" dirty="0" smtClean="0"/>
              <a:t>Buffer</a:t>
            </a:r>
            <a:r>
              <a:rPr lang="he-IL" dirty="0" smtClean="0"/>
              <a:t>, אבל הוא קטן יותר מה </a:t>
            </a:r>
            <a:r>
              <a:rPr lang="en-US" dirty="0" smtClean="0"/>
              <a:t>Buffer</a:t>
            </a:r>
            <a:r>
              <a:rPr lang="he-IL" dirty="0" smtClean="0"/>
              <a:t> של ה </a:t>
            </a:r>
            <a:r>
              <a:rPr lang="en-US" dirty="0" err="1" smtClean="0"/>
              <a:t>BufferedReader</a:t>
            </a:r>
            <a:r>
              <a:rPr lang="he-IL" dirty="0" smtClean="0"/>
              <a:t>. גודל ה </a:t>
            </a:r>
            <a:r>
              <a:rPr lang="en-US" dirty="0" smtClean="0"/>
              <a:t>Buffer</a:t>
            </a:r>
            <a:r>
              <a:rPr lang="he-IL" dirty="0" smtClean="0"/>
              <a:t> הוא רלוונטי כשאשר נעבור עם קבצים גדולים ונרצה לחסוך גישות לדיסק.</a:t>
            </a:r>
          </a:p>
          <a:p>
            <a:pPr lvl="1"/>
            <a:r>
              <a:rPr lang="en-US" dirty="0" smtClean="0"/>
              <a:t>Scanner</a:t>
            </a:r>
            <a:r>
              <a:rPr lang="he-IL" dirty="0" smtClean="0"/>
              <a:t> מאפשר פעולות עיבוד מתוחכמות על קובץ הטקסט אותו אנו קוראים. בעוד שה </a:t>
            </a:r>
            <a:r>
              <a:rPr lang="en-US" dirty="0" err="1" smtClean="0"/>
              <a:t>BufferedReader</a:t>
            </a:r>
            <a:r>
              <a:rPr lang="he-IL" dirty="0" smtClean="0"/>
              <a:t> מחזיר מחרוזות בלבד, ה </a:t>
            </a:r>
            <a:r>
              <a:rPr lang="en-US" dirty="0" smtClean="0"/>
              <a:t>Scanner</a:t>
            </a:r>
            <a:r>
              <a:rPr lang="he-IL" dirty="0" smtClean="0"/>
              <a:t> יכול לחץ טיפוסים פרימיטיביים כמו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he-IL" dirty="0" smtClean="0"/>
              <a:t> </a:t>
            </a:r>
            <a:r>
              <a:rPr lang="he-IL" dirty="0" err="1" smtClean="0"/>
              <a:t>וכו</a:t>
            </a:r>
            <a:r>
              <a:rPr lang="he-IL" dirty="0" smtClean="0"/>
              <a:t>'. שימושי כאשר אנחנו רוצים לבצע המרות תוך כדי הקריאה מהקובץ.</a:t>
            </a:r>
          </a:p>
          <a:p>
            <a:pPr lvl="2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אבל... אין דרך פשוטה יותר?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קריאה וכתיבה לקבצים הן פעולות סטנדרטיות</a:t>
            </a:r>
          </a:p>
          <a:p>
            <a:pPr lvl="1"/>
            <a:r>
              <a:rPr lang="he-IL" b="1" u="sng" dirty="0" smtClean="0"/>
              <a:t>דיון</a:t>
            </a:r>
            <a:r>
              <a:rPr lang="he-IL" dirty="0" smtClean="0"/>
              <a:t>: אולי צריך </a:t>
            </a:r>
            <a:r>
              <a:rPr lang="en-US" dirty="0" smtClean="0"/>
              <a:t>BufferedFileReader</a:t>
            </a:r>
            <a:r>
              <a:rPr lang="he-IL" dirty="0" smtClean="0"/>
              <a:t> ו- </a:t>
            </a:r>
            <a:r>
              <a:rPr lang="en-US" dirty="0" smtClean="0"/>
              <a:t>BufferedFileWriter</a:t>
            </a:r>
            <a:r>
              <a:rPr lang="he-IL" dirty="0" smtClean="0"/>
              <a:t>?</a:t>
            </a:r>
          </a:p>
          <a:p>
            <a:r>
              <a:rPr lang="he-IL" dirty="0" smtClean="0"/>
              <a:t>היינו רוצים לקרוא את כל הקובץ בפקודה אחת</a:t>
            </a:r>
          </a:p>
          <a:p>
            <a:endParaRPr lang="he-IL" dirty="0" smtClean="0"/>
          </a:p>
          <a:p>
            <a:r>
              <a:rPr lang="he-IL" dirty="0" smtClean="0"/>
              <a:t>החל מ-</a:t>
            </a:r>
            <a:r>
              <a:rPr lang="en-US" dirty="0" smtClean="0"/>
              <a:t>Java SE 7.0</a:t>
            </a:r>
            <a:r>
              <a:rPr lang="he-IL" dirty="0" smtClean="0"/>
              <a:t> יש דרך לעשות זאת!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המחלקה </a:t>
            </a:r>
            <a:r>
              <a:rPr lang="en-US" dirty="0" smtClean="0"/>
              <a:t>java.nio.file.Files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 smtClean="0">
                <a:hlinkClick r:id="rId3"/>
              </a:rPr>
              <a:t>http://docs.oracle.com/javase/8/docs/api/index.html?java/nio/file/Files.html</a:t>
            </a:r>
            <a:endParaRPr lang="en-US" dirty="0" smtClean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he-IL" dirty="0" smtClean="0"/>
              <a:t>מכילה שירותים שימושיים לעבודה עם קבצים</a:t>
            </a:r>
            <a:endParaRPr lang="en-US" dirty="0" smtClean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he-IL" dirty="0" smtClean="0"/>
              <a:t>עובדת עם עצמים מסוג </a:t>
            </a:r>
            <a:r>
              <a:rPr lang="en-US" dirty="0" smtClean="0"/>
              <a:t>java.nio.file.Path</a:t>
            </a:r>
            <a:r>
              <a:rPr lang="he-IL" dirty="0" smtClean="0"/>
              <a:t> שמתאימים למסלולי קבצים (בדומה ל-</a:t>
            </a:r>
            <a:r>
              <a:rPr lang="en-US" dirty="0" err="1" smtClean="0"/>
              <a:t>java.io.File</a:t>
            </a:r>
            <a:r>
              <a:rPr lang="he-IL" dirty="0" smtClean="0"/>
              <a:t>).</a:t>
            </a:r>
            <a:endParaRPr lang="en-US" dirty="0" smtClean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he-IL" dirty="0" smtClean="0"/>
              <a:t>המחלקה המשלימה </a:t>
            </a:r>
            <a:r>
              <a:rPr lang="en-US" dirty="0" smtClean="0"/>
              <a:t>java.nio.file.Paths</a:t>
            </a:r>
            <a:r>
              <a:rPr lang="he-IL" dirty="0" smtClean="0"/>
              <a:t> מכילה שירותים שימושיים עבור מסלולי קבצים.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Paths.get(</a:t>
            </a:r>
            <a:r>
              <a:rPr lang="en-US" dirty="0" smtClean="0">
                <a:solidFill>
                  <a:srgbClr val="3333FF"/>
                </a:solidFill>
              </a:rPr>
              <a:t>"examples"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3333FF"/>
                </a:solidFill>
              </a:rPr>
              <a:t>"example.txt"</a:t>
            </a:r>
            <a:r>
              <a:rPr lang="en-US" dirty="0" smtClean="0"/>
              <a:t>)</a:t>
            </a:r>
            <a:r>
              <a:rPr lang="he-IL" dirty="0" smtClean="0"/>
              <a:t> יחזיר אובייקט מסוג </a:t>
            </a:r>
            <a:r>
              <a:rPr lang="en-US" dirty="0" smtClean="0"/>
              <a:t>Path</a:t>
            </a:r>
            <a:r>
              <a:rPr lang="he-IL" dirty="0" smtClean="0"/>
              <a:t> שמתאים למסלול הקובץ היחסי</a:t>
            </a:r>
            <a:r>
              <a:rPr lang="en-US" dirty="0" smtClean="0"/>
              <a:t> </a:t>
            </a:r>
            <a:r>
              <a:rPr lang="he-IL" dirty="0" smtClean="0"/>
              <a:t> </a:t>
            </a:r>
            <a:r>
              <a:rPr lang="en-US" dirty="0" smtClean="0"/>
              <a:t>examples/example.txt</a:t>
            </a:r>
            <a:endParaRPr lang="he-IL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המחלקה </a:t>
            </a:r>
            <a:r>
              <a:rPr lang="en-US" dirty="0" smtClean="0"/>
              <a:t>Files</a:t>
            </a:r>
            <a:r>
              <a:rPr lang="he-IL" dirty="0" smtClean="0"/>
              <a:t> - דוגמאות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b="1" dirty="0" smtClean="0"/>
              <a:t>copy</a:t>
            </a:r>
            <a:r>
              <a:rPr lang="he-IL" dirty="0" smtClean="0"/>
              <a:t> – העתקת קבצים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he-IL" dirty="0" smtClean="0"/>
              <a:t>ובדומה </a:t>
            </a:r>
            <a:r>
              <a:rPr lang="en-US" b="1" dirty="0" smtClean="0"/>
              <a:t>move</a:t>
            </a:r>
            <a:r>
              <a:rPr lang="he-IL" dirty="0" smtClean="0"/>
              <a:t>, </a:t>
            </a:r>
            <a:r>
              <a:rPr lang="en-US" b="1" dirty="0" smtClean="0"/>
              <a:t>delete</a:t>
            </a:r>
            <a:endParaRPr lang="he-IL" b="1" dirty="0" smtClean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b="1" dirty="0" smtClean="0"/>
              <a:t>isDirectory</a:t>
            </a:r>
            <a:r>
              <a:rPr lang="he-IL" dirty="0" smtClean="0"/>
              <a:t>, </a:t>
            </a:r>
            <a:r>
              <a:rPr lang="en-US" b="1" dirty="0" smtClean="0"/>
              <a:t>isReadable</a:t>
            </a:r>
            <a:r>
              <a:rPr lang="he-IL" dirty="0" smtClean="0"/>
              <a:t>, </a:t>
            </a:r>
            <a:r>
              <a:rPr lang="en-US" b="1" dirty="0" smtClean="0"/>
              <a:t>isWritable</a:t>
            </a:r>
            <a:r>
              <a:rPr lang="he-IL" dirty="0" smtClean="0"/>
              <a:t>, </a:t>
            </a:r>
            <a:r>
              <a:rPr lang="en-US" b="1" dirty="0" smtClean="0"/>
              <a:t>isExecutable</a:t>
            </a:r>
            <a:r>
              <a:rPr lang="he-IL" dirty="0" smtClean="0"/>
              <a:t>, </a:t>
            </a:r>
            <a:r>
              <a:rPr lang="en-US" b="1" dirty="0" smtClean="0"/>
              <a:t>exists</a:t>
            </a:r>
            <a:r>
              <a:rPr lang="he-IL" dirty="0" smtClean="0"/>
              <a:t> – מחזירות פרטים שונים לגבי ה-</a:t>
            </a:r>
            <a:r>
              <a:rPr lang="en-US" dirty="0" smtClean="0"/>
              <a:t>Path</a:t>
            </a:r>
            <a:endParaRPr lang="he-IL" dirty="0" smtClean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b="1" dirty="0" smtClean="0"/>
              <a:t>readAllBytes</a:t>
            </a:r>
            <a:r>
              <a:rPr lang="he-IL" dirty="0" smtClean="0"/>
              <a:t> – קריאת כל הקובץ בבת אחת.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he-IL" dirty="0" smtClean="0"/>
              <a:t>אין צורך לפתוח ולסגור זרמים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he-IL" dirty="0" smtClean="0"/>
              <a:t>מתאים רק לקבצים קטנים יחסית!</a:t>
            </a:r>
            <a:endParaRPr lang="en-US" dirty="0" smtClean="0"/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1" y="1652155"/>
            <a:ext cx="8229600" cy="3293209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 class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FilesUnixToWindows {</a:t>
            </a:r>
            <a:endParaRPr lang="en-US" sz="1600" b="1" dirty="0" smtClean="0">
              <a:solidFill>
                <a:srgbClr val="7F0055"/>
              </a:solidFill>
              <a:latin typeface="Consolas"/>
            </a:endParaRP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public static 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main(String[] args)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IOException {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String fromFile = args[0];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String toFile = args[1];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byte[] allBytes = Files.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readAllBytes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(Paths.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(fromFile));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String string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String(allBytes);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String windowsString = string.replaceAll(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"\n"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"\r\n"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Files.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write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(Paths.get(toFile), windowsString.getBytes());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5 – שימוש במחלקה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27165" y="3243943"/>
            <a:ext cx="7429006" cy="293914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27164" y="4103914"/>
            <a:ext cx="7429006" cy="293914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לסיכום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he-IL" dirty="0" smtClean="0"/>
              <a:t>ראינו דרכים שונות לעבודה עם קלט ופלט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זרמים, קוראים וכותבים, </a:t>
            </a:r>
            <a:r>
              <a:rPr lang="en-US" dirty="0" smtClean="0"/>
              <a:t>Scanner</a:t>
            </a:r>
            <a:r>
              <a:rPr lang="he-IL" dirty="0" smtClean="0"/>
              <a:t>, </a:t>
            </a:r>
            <a:r>
              <a:rPr lang="en-US" dirty="0" smtClean="0"/>
              <a:t>Files</a:t>
            </a:r>
            <a:endParaRPr lang="he-IL" dirty="0" smtClean="0"/>
          </a:p>
          <a:p>
            <a:pPr lvl="1">
              <a:spcAft>
                <a:spcPts val="1200"/>
              </a:spcAft>
            </a:pPr>
            <a:r>
              <a:rPr lang="he-IL" dirty="0" smtClean="0"/>
              <a:t>בעיקר עבודה עם קבצים, אבל לא רק!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נשתמש בהם לפי הצורך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האם יש צורך בעוד זרמים?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שיקולי יעילות ומודולריות לעומת נוחות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המשימה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678194"/>
            <a:ext cx="7772400" cy="4452732"/>
          </a:xfrm>
        </p:spPr>
        <p:txBody>
          <a:bodyPr>
            <a:normAutofit/>
          </a:bodyPr>
          <a:lstStyle/>
          <a:p>
            <a:r>
              <a:rPr lang="he-IL" sz="2000" dirty="0" smtClean="0"/>
              <a:t>במערכות הפעלה שונות נעשה שימוש בתווי בקרה שונים עבור ירידת שורה (</a:t>
            </a:r>
            <a:r>
              <a:rPr lang="en-US" sz="2000" dirty="0" smtClean="0"/>
              <a:t>newline</a:t>
            </a:r>
            <a:r>
              <a:rPr lang="he-IL" sz="2000" dirty="0" smtClean="0"/>
              <a:t>):</a:t>
            </a:r>
          </a:p>
          <a:p>
            <a:pPr lvl="1"/>
            <a:r>
              <a:rPr lang="he-IL" sz="1800" dirty="0" smtClean="0"/>
              <a:t>ב-</a:t>
            </a:r>
            <a:r>
              <a:rPr lang="en-US" sz="1800" dirty="0" smtClean="0"/>
              <a:t>UNIX/Linux</a:t>
            </a:r>
            <a:r>
              <a:rPr lang="he-IL" sz="1800" dirty="0" smtClean="0"/>
              <a:t> – </a:t>
            </a:r>
            <a:r>
              <a:rPr lang="en-US" sz="1800" dirty="0" smtClean="0"/>
              <a:t>\n</a:t>
            </a:r>
            <a:r>
              <a:rPr lang="he-IL" sz="1800" dirty="0" smtClean="0"/>
              <a:t> (</a:t>
            </a:r>
            <a:r>
              <a:rPr lang="en-US" sz="1800" dirty="0" smtClean="0"/>
              <a:t>Line Feed</a:t>
            </a:r>
            <a:r>
              <a:rPr lang="he-IL" sz="1800" dirty="0" smtClean="0"/>
              <a:t>) </a:t>
            </a:r>
          </a:p>
          <a:p>
            <a:pPr lvl="1"/>
            <a:r>
              <a:rPr lang="he-IL" sz="1800" dirty="0" smtClean="0"/>
              <a:t>ב-</a:t>
            </a:r>
            <a:r>
              <a:rPr lang="en-US" sz="1800" dirty="0" smtClean="0"/>
              <a:t>Windows</a:t>
            </a:r>
            <a:r>
              <a:rPr lang="he-IL" sz="1800" dirty="0" smtClean="0"/>
              <a:t> - </a:t>
            </a:r>
            <a:r>
              <a:rPr lang="en-US" sz="1800" dirty="0" smtClean="0"/>
              <a:t>\r\n</a:t>
            </a:r>
            <a:r>
              <a:rPr lang="he-IL" sz="1800" dirty="0" smtClean="0"/>
              <a:t> (</a:t>
            </a:r>
            <a:r>
              <a:rPr lang="en-US" sz="1800" dirty="0" smtClean="0"/>
              <a:t>Carriage Return + Line Feed</a:t>
            </a:r>
            <a:r>
              <a:rPr lang="he-IL" sz="1800" dirty="0" smtClean="0"/>
              <a:t>)</a:t>
            </a:r>
          </a:p>
          <a:p>
            <a:r>
              <a:rPr lang="he-IL" sz="2000" dirty="0" smtClean="0"/>
              <a:t>יכולות להתעורר בעיות...</a:t>
            </a:r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en-US" sz="2000" dirty="0" smtClean="0"/>
          </a:p>
          <a:p>
            <a:r>
              <a:rPr lang="he-IL" sz="2000" dirty="0" smtClean="0"/>
              <a:t>נרצה לכתוב תכנית לתיקון קבצי טקסט</a:t>
            </a:r>
          </a:p>
          <a:p>
            <a:pPr lvl="1"/>
            <a:r>
              <a:rPr lang="he-IL" sz="1800" dirty="0" smtClean="0"/>
              <a:t>בדוגמא – תיקון מ-</a:t>
            </a:r>
            <a:r>
              <a:rPr lang="en-US" sz="1800" dirty="0" smtClean="0"/>
              <a:t>UNIX</a:t>
            </a:r>
            <a:r>
              <a:rPr lang="he-IL" sz="1800" dirty="0" smtClean="0"/>
              <a:t> ל-</a:t>
            </a:r>
            <a:r>
              <a:rPr lang="en-US" sz="1800" dirty="0" smtClean="0"/>
              <a:t>Windows</a:t>
            </a:r>
            <a:endParaRPr lang="he-IL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310" y="3693066"/>
            <a:ext cx="31718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43" y="3693066"/>
            <a:ext cx="40100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91200" y="336535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Linux: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53266" y="334525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windows:</a:t>
            </a:r>
            <a:endParaRPr lang="en-US" dirty="0"/>
          </a:p>
        </p:txBody>
      </p:sp>
      <p:sp>
        <p:nvSpPr>
          <p:cNvPr id="13" name="Cloud Callout 12"/>
          <p:cNvSpPr/>
          <p:nvPr/>
        </p:nvSpPr>
        <p:spPr>
          <a:xfrm>
            <a:off x="488856" y="5026566"/>
            <a:ext cx="2421703" cy="1376979"/>
          </a:xfrm>
          <a:prstGeom prst="cloudCallout">
            <a:avLst>
              <a:gd name="adj1" fmla="val 127536"/>
              <a:gd name="adj2" fmla="val -46949"/>
            </a:avLst>
          </a:prstGeom>
          <a:gradFill flip="none" rotWithShape="1">
            <a:gsLst>
              <a:gs pos="88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8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דוגמא לקובץ שנכתב ב </a:t>
            </a:r>
            <a:r>
              <a:rPr lang="en-US" sz="1600" dirty="0" err="1" smtClean="0">
                <a:solidFill>
                  <a:schemeClr val="tx1"/>
                </a:solidFill>
              </a:rPr>
              <a:t>linux</a:t>
            </a:r>
            <a:r>
              <a:rPr lang="he-IL" sz="1600" dirty="0" smtClean="0">
                <a:solidFill>
                  <a:schemeClr val="tx1"/>
                </a:solidFill>
              </a:rPr>
              <a:t> ונפתח ב </a:t>
            </a:r>
            <a:r>
              <a:rPr lang="en-US" sz="1600" dirty="0" smtClean="0">
                <a:solidFill>
                  <a:schemeClr val="tx1"/>
                </a:solidFill>
              </a:rPr>
              <a:t>windows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טבלת זרמים שימושיים</a:t>
            </a:r>
            <a:r>
              <a:rPr lang="en-US" dirty="0" smtClean="0"/>
              <a:t> – </a:t>
            </a:r>
            <a:r>
              <a:rPr lang="he-IL" dirty="0" smtClean="0"/>
              <a:t> בתים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0883" y="1891144"/>
          <a:ext cx="8042564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373"/>
                <a:gridCol w="2389909"/>
                <a:gridCol w="1808018"/>
                <a:gridCol w="22132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Output</a:t>
                      </a:r>
                      <a:r>
                        <a:rPr lang="en-US" sz="1600" baseline="0" dirty="0" smtClean="0"/>
                        <a:t> streams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Input</a:t>
                      </a:r>
                      <a:r>
                        <a:rPr lang="en-US" sz="1600" baseline="0" dirty="0" smtClean="0"/>
                        <a:t> streams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כתיבה לקובץ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FileOutputStream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מקובץ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FileInputStream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כנ"ל לכתיבה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BufferedOutputStream</a:t>
                      </a:r>
                      <a:endParaRPr lang="en-US" sz="1600" b="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קריאה יותר יעילה דרך </a:t>
                      </a:r>
                      <a:r>
                        <a:rPr lang="en-US" sz="1600" baseline="0" dirty="0" smtClean="0"/>
                        <a:t>buffer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BufferedInputStream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 כנ"ל לכתיבה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DataOutputStream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 קריאת טיפוסים</a:t>
                      </a:r>
                      <a:r>
                        <a:rPr lang="he-IL" sz="1600" baseline="0" dirty="0" smtClean="0"/>
                        <a:t> פרימיטיביים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DataInputStream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מאפשר "החזרה" של חלק מהבתים ל-</a:t>
                      </a:r>
                      <a:r>
                        <a:rPr lang="en-US" sz="1600" baseline="0" dirty="0" smtClean="0"/>
                        <a:t>Stream</a:t>
                      </a:r>
                      <a:r>
                        <a:rPr lang="he-IL" sz="1600" baseline="0" dirty="0" smtClean="0"/>
                        <a:t> הנעטף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PushbackInputStream</a:t>
                      </a:r>
                      <a:endParaRPr lang="he-I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עוטף</a:t>
                      </a:r>
                      <a:r>
                        <a:rPr lang="he-IL" sz="1600" baseline="0" dirty="0" smtClean="0"/>
                        <a:t> רצף של </a:t>
                      </a:r>
                      <a:r>
                        <a:rPr lang="en-US" sz="1600" baseline="0" dirty="0" smtClean="0"/>
                        <a:t>Streams</a:t>
                      </a:r>
                      <a:r>
                        <a:rPr lang="he-IL" sz="1600" baseline="0" dirty="0" smtClean="0"/>
                        <a:t>: קורא מאחד, אח"כ מהשני וכו'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SequenceInputStream</a:t>
                      </a:r>
                      <a:endParaRPr lang="he-IL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טבלת זרמים שימושיים - תווים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0883" y="1891144"/>
          <a:ext cx="8042564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373"/>
                <a:gridCol w="2078180"/>
                <a:gridCol w="2119747"/>
                <a:gridCol w="22132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Writers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Readers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כתיבה לקובץ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FileWriter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מקובץ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FileReader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 smtClean="0"/>
                        <a:t>כנ"ל לכתיבה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StringWriter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ממחרוזת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StringReader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כנ"ל לכתיבה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BufferedWriter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b="0" dirty="0" smtClean="0"/>
                        <a:t>(עוטף)</a:t>
                      </a:r>
                      <a:r>
                        <a:rPr lang="he-IL" sz="1600" b="0" baseline="0" dirty="0" smtClean="0"/>
                        <a:t> קריאה יותר יעילה דרך </a:t>
                      </a:r>
                      <a:r>
                        <a:rPr lang="en-US" sz="1600" b="0" baseline="0" dirty="0" smtClean="0"/>
                        <a:t>buffer</a:t>
                      </a:r>
                      <a:r>
                        <a:rPr lang="he-IL" sz="1600" b="0" baseline="0" dirty="0" smtClean="0"/>
                        <a:t>, מאפשר קריאת שורה</a:t>
                      </a:r>
                      <a:endParaRPr lang="en-US" sz="1600" b="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BufferedReader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כנ"ל</a:t>
                      </a:r>
                      <a:r>
                        <a:rPr lang="he-IL" sz="1600" baseline="0" dirty="0" smtClean="0"/>
                        <a:t> לכתיבה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OutputStreamWriter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עוטף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en-US" sz="1600" baseline="0" dirty="0" smtClean="0"/>
                        <a:t>Stream</a:t>
                      </a:r>
                      <a:r>
                        <a:rPr lang="he-IL" sz="1600" baseline="0" dirty="0" smtClean="0"/>
                        <a:t>. מאפשר בחירת קידוד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InputStreamReader</a:t>
                      </a:r>
                      <a:endParaRPr lang="he-I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 פעולות הדפסה שונות (</a:t>
                      </a:r>
                      <a:r>
                        <a:rPr lang="en-US" sz="1600" dirty="0" smtClean="0"/>
                        <a:t>println</a:t>
                      </a:r>
                      <a:r>
                        <a:rPr lang="he-IL" sz="1600" baseline="0" dirty="0" smtClean="0"/>
                        <a:t> למשל)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PrintWriter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מאפשר לדעת כמה שורות קראנו ע"י </a:t>
                      </a:r>
                      <a:r>
                        <a:rPr lang="en-US" sz="1600" baseline="0" dirty="0" smtClean="0"/>
                        <a:t>getLineNumber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LineNumberReader</a:t>
                      </a:r>
                      <a:endParaRPr lang="he-IL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תכנון פתרון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ארגומנטים: קובץ קלט וקובץ פלט</a:t>
            </a:r>
          </a:p>
          <a:p>
            <a:r>
              <a:rPr lang="he-IL" dirty="0" smtClean="0"/>
              <a:t>קריאה מקובץ הקלט</a:t>
            </a:r>
          </a:p>
          <a:p>
            <a:pPr lvl="1"/>
            <a:r>
              <a:rPr lang="he-IL" dirty="0" smtClean="0"/>
              <a:t>כבר ראינו דוגמא עם </a:t>
            </a:r>
            <a:r>
              <a:rPr lang="en-US" dirty="0" smtClean="0"/>
              <a:t>Scanner</a:t>
            </a:r>
            <a:r>
              <a:rPr lang="he-IL" dirty="0" smtClean="0"/>
              <a:t>,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he-IL" dirty="0" smtClean="0"/>
              <a:t>היום נראה דרכים אחרות</a:t>
            </a:r>
          </a:p>
          <a:p>
            <a:r>
              <a:rPr lang="he-IL" dirty="0" smtClean="0"/>
              <a:t>החלפת ירידת השורה</a:t>
            </a:r>
          </a:p>
          <a:p>
            <a:r>
              <a:rPr lang="he-IL" dirty="0" smtClean="0"/>
              <a:t>יצירת קובץ הפלט</a:t>
            </a:r>
          </a:p>
          <a:p>
            <a:r>
              <a:rPr lang="he-IL" dirty="0" smtClean="0"/>
              <a:t>כתיבת הפלט</a:t>
            </a:r>
          </a:p>
          <a:p>
            <a:r>
              <a:rPr lang="he-IL" dirty="0" smtClean="0"/>
              <a:t>לא בהכרח בסדר הזה...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700888" y="3313532"/>
            <a:ext cx="2985912" cy="41265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700888" y="3797147"/>
            <a:ext cx="2995040" cy="37664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2552" y="3009855"/>
            <a:ext cx="972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IO!</a:t>
            </a:r>
            <a:endParaRPr lang="en-US" sz="32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2" name="Straight Arrow Connector 11"/>
          <p:cNvCxnSpPr>
            <a:endCxn id="10" idx="3"/>
          </p:cNvCxnSpPr>
          <p:nvPr/>
        </p:nvCxnSpPr>
        <p:spPr bwMode="auto">
          <a:xfrm flipH="1">
            <a:off x="1584660" y="2307777"/>
            <a:ext cx="4116228" cy="99446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ysDot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Straight Arrow Connector 13"/>
          <p:cNvCxnSpPr>
            <a:stCxn id="8" idx="1"/>
            <a:endCxn id="10" idx="3"/>
          </p:cNvCxnSpPr>
          <p:nvPr/>
        </p:nvCxnSpPr>
        <p:spPr bwMode="auto">
          <a:xfrm flipH="1" flipV="1">
            <a:off x="1584660" y="3302243"/>
            <a:ext cx="4116228" cy="21761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ysDot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>
            <a:stCxn id="9" idx="1"/>
            <a:endCxn id="10" idx="3"/>
          </p:cNvCxnSpPr>
          <p:nvPr/>
        </p:nvCxnSpPr>
        <p:spPr bwMode="auto">
          <a:xfrm flipH="1" flipV="1">
            <a:off x="1584660" y="3302243"/>
            <a:ext cx="4116228" cy="68322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ysDot"/>
            <a:round/>
            <a:headEnd type="none" w="med" len="med"/>
            <a:tailEnd type="triangle" w="lg" len="lg"/>
          </a:ln>
          <a:effectLst/>
        </p:spPr>
      </p:cxnSp>
      <p:sp>
        <p:nvSpPr>
          <p:cNvPr id="15" name="Footer Placeholder 10"/>
          <p:cNvSpPr txBox="1">
            <a:spLocks/>
          </p:cNvSpPr>
          <p:nvPr/>
        </p:nvSpPr>
        <p:spPr>
          <a:xfrm>
            <a:off x="2661356" y="6556023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תוכנה 1 - אוניברסיטת תל אביב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700888" y="2067805"/>
            <a:ext cx="2985912" cy="41265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נושאים נוספים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בתרגול היום נזכיר את שני הנושאים הבאים בקצרה, ונפרט עליהם בשבועות הבאים:</a:t>
            </a:r>
          </a:p>
          <a:p>
            <a:pPr lvl="1"/>
            <a:r>
              <a:rPr lang="he-IL" dirty="0" smtClean="0"/>
              <a:t>היררכיית מחלקות ה-</a:t>
            </a:r>
            <a:r>
              <a:rPr lang="en-US" dirty="0" smtClean="0"/>
              <a:t>IO</a:t>
            </a:r>
            <a:r>
              <a:rPr lang="he-IL" dirty="0" smtClean="0"/>
              <a:t> ב-</a:t>
            </a:r>
            <a:r>
              <a:rPr lang="en-US" dirty="0" smtClean="0"/>
              <a:t>Java</a:t>
            </a:r>
          </a:p>
          <a:p>
            <a:pPr lvl="1"/>
            <a:r>
              <a:rPr lang="he-IL" dirty="0" smtClean="0"/>
              <a:t>טיפול בשגיאות זמן ריצה (נפוצות במיוחד בעבודה עם </a:t>
            </a:r>
            <a:r>
              <a:rPr lang="en-US" dirty="0" smtClean="0"/>
              <a:t>IO</a:t>
            </a:r>
            <a:r>
              <a:rPr lang="he-IL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10"/>
          <p:cNvSpPr txBox="1">
            <a:spLocks/>
          </p:cNvSpPr>
          <p:nvPr/>
        </p:nvSpPr>
        <p:spPr>
          <a:xfrm>
            <a:off x="2661356" y="6556023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תוכנה 1 - אוניברסיטת תל אביב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קלט ופלט בג'אווה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משאבי מידע: קבצים, </a:t>
            </a:r>
            <a:r>
              <a:rPr lang="en-US" dirty="0" smtClean="0"/>
              <a:t>console</a:t>
            </a:r>
            <a:r>
              <a:rPr lang="he-IL" dirty="0" smtClean="0"/>
              <a:t>, רשת, זיכרון, </a:t>
            </a:r>
            <a:r>
              <a:rPr lang="en-US" dirty="0" smtClean="0"/>
              <a:t>DB</a:t>
            </a:r>
            <a:r>
              <a:rPr lang="he-IL" dirty="0" smtClean="0"/>
              <a:t>, תכניות אחרות...</a:t>
            </a:r>
          </a:p>
          <a:p>
            <a:r>
              <a:rPr lang="he-IL" dirty="0" smtClean="0"/>
              <a:t>התכנית שלנו צריכה לדעת איך לתרגם את הביטים לעצמים \ טיפוסים פרימיטיביים ובחזרה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en-US" dirty="0" smtClean="0"/>
              <a:t>Tutorial</a:t>
            </a:r>
            <a:r>
              <a:rPr lang="he-IL" dirty="0" smtClean="0"/>
              <a:t> מומלץ:</a:t>
            </a:r>
          </a:p>
          <a:p>
            <a:pPr algn="l" rtl="0">
              <a:buNone/>
            </a:pPr>
            <a:r>
              <a:rPr lang="en-US" dirty="0" smtClean="0">
                <a:hlinkClick r:id="rId3"/>
              </a:rPr>
              <a:t>http://docs.oracle.com/javase/tutorial/essential/io/index.html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5" descr="io-out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463" y="3115733"/>
            <a:ext cx="4523401" cy="1437599"/>
          </a:xfrm>
          <a:prstGeom prst="rect">
            <a:avLst/>
          </a:prstGeom>
        </p:spPr>
      </p:pic>
      <p:pic>
        <p:nvPicPr>
          <p:cNvPr id="7" name="Picture 6" descr="io-ins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37087" y="3115733"/>
            <a:ext cx="4478137" cy="1422359"/>
          </a:xfrm>
          <a:prstGeom prst="rect">
            <a:avLst/>
          </a:prstGeom>
        </p:spPr>
      </p:pic>
      <p:sp>
        <p:nvSpPr>
          <p:cNvPr id="8" name="Footer Placeholder 10"/>
          <p:cNvSpPr txBox="1">
            <a:spLocks/>
          </p:cNvSpPr>
          <p:nvPr/>
        </p:nvSpPr>
        <p:spPr>
          <a:xfrm>
            <a:off x="2661356" y="6556023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תוכנה 1 - אוניברסיטת תל אביב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755576" y="4018844"/>
            <a:ext cx="2088232" cy="1181745"/>
            <a:chOff x="755576" y="4018844"/>
            <a:chExt cx="2088232" cy="1181745"/>
          </a:xfrm>
        </p:grpSpPr>
        <p:sp>
          <p:nvSpPr>
            <p:cNvPr id="8" name="Line Callout 2 7"/>
            <p:cNvSpPr/>
            <p:nvPr/>
          </p:nvSpPr>
          <p:spPr bwMode="auto">
            <a:xfrm>
              <a:off x="1818010" y="4018844"/>
              <a:ext cx="1025798" cy="504056"/>
            </a:xfrm>
            <a:prstGeom prst="borderCallout2">
              <a:avLst>
                <a:gd name="adj1" fmla="val 99376"/>
                <a:gd name="adj2" fmla="val 43738"/>
                <a:gd name="adj3" fmla="val 142209"/>
                <a:gd name="adj4" fmla="val 42123"/>
                <a:gd name="adj5" fmla="val 162892"/>
                <a:gd name="adj6" fmla="val 4564"/>
              </a:avLst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576" y="4738924"/>
              <a:ext cx="1611969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>
                  <a:solidFill>
                    <a:srgbClr val="0070C0"/>
                  </a:solidFill>
                </a:rPr>
                <a:t>לקובץ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843808" y="4018844"/>
            <a:ext cx="1872208" cy="1181745"/>
            <a:chOff x="2843808" y="4018844"/>
            <a:chExt cx="1872208" cy="1181745"/>
          </a:xfrm>
        </p:grpSpPr>
        <p:sp>
          <p:nvSpPr>
            <p:cNvPr id="9" name="Line Callout 2 8"/>
            <p:cNvSpPr/>
            <p:nvPr/>
          </p:nvSpPr>
          <p:spPr bwMode="auto">
            <a:xfrm>
              <a:off x="2843808" y="4018844"/>
              <a:ext cx="1476164" cy="504056"/>
            </a:xfrm>
            <a:prstGeom prst="borderCallout2">
              <a:avLst>
                <a:gd name="adj1" fmla="val 99376"/>
                <a:gd name="adj2" fmla="val 43738"/>
                <a:gd name="adj3" fmla="val 142209"/>
                <a:gd name="adj4" fmla="val 42123"/>
                <a:gd name="adj5" fmla="val 170451"/>
                <a:gd name="adj6" fmla="val 67553"/>
              </a:avLst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31840" y="4738924"/>
              <a:ext cx="1584176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>
                  <a:solidFill>
                    <a:srgbClr val="0070C0"/>
                  </a:solidFill>
                </a:rPr>
                <a:t>כותב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זרמים (</a:t>
            </a:r>
            <a:r>
              <a:rPr lang="en-US" dirty="0" smtClean="0"/>
              <a:t>Streams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קבוצה של טיפוסים שיודעים לקרוא ולכתוב ממשאבים בצורה סדרתית</a:t>
            </a:r>
            <a:endParaRPr lang="en-US" dirty="0" smtClean="0"/>
          </a:p>
          <a:p>
            <a:pPr lvl="1"/>
            <a:r>
              <a:rPr lang="he-IL" dirty="0" smtClean="0"/>
              <a:t>קוראים \ כותבים בתים (</a:t>
            </a:r>
            <a:r>
              <a:rPr lang="en-US" b="1" dirty="0" smtClean="0"/>
              <a:t>bytes</a:t>
            </a:r>
            <a:r>
              <a:rPr lang="he-IL" b="1" dirty="0" smtClean="0"/>
              <a:t>)</a:t>
            </a:r>
          </a:p>
          <a:p>
            <a:pPr lvl="1"/>
            <a:r>
              <a:rPr lang="he-IL" dirty="0" smtClean="0"/>
              <a:t>הזרימה היא תמיד חד-כיוונית</a:t>
            </a:r>
          </a:p>
          <a:p>
            <a:pPr lvl="1"/>
            <a:r>
              <a:rPr lang="en-US" dirty="0" smtClean="0"/>
              <a:t>Input Streams</a:t>
            </a:r>
            <a:r>
              <a:rPr lang="he-IL" dirty="0" smtClean="0"/>
              <a:t> – לקריאה</a:t>
            </a:r>
          </a:p>
          <a:p>
            <a:pPr lvl="1"/>
            <a:r>
              <a:rPr lang="en-US" dirty="0" smtClean="0"/>
              <a:t>Output Streams</a:t>
            </a:r>
            <a:r>
              <a:rPr lang="he-IL" dirty="0" smtClean="0"/>
              <a:t> – לכתיבה</a:t>
            </a:r>
          </a:p>
          <a:p>
            <a:r>
              <a:rPr lang="he-IL" dirty="0" smtClean="0"/>
              <a:t>לדוגמא</a:t>
            </a:r>
            <a:r>
              <a:rPr lang="en-US" dirty="0" smtClean="0"/>
              <a:t>		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FileOutputStream</a:t>
            </a:r>
            <a:endParaRPr lang="he-IL" dirty="0" smtClean="0">
              <a:latin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Footer Placeholder 10"/>
          <p:cNvSpPr txBox="1">
            <a:spLocks/>
          </p:cNvSpPr>
          <p:nvPr/>
        </p:nvSpPr>
        <p:spPr>
          <a:xfrm>
            <a:off x="2661356" y="6556023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תוכנה 1 - אוניברסיטת תל אביב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שימוש אופייני בזרמי קלט ופלט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778"/>
            <a:ext cx="8229600" cy="4876800"/>
          </a:xfrm>
        </p:spPr>
        <p:txBody>
          <a:bodyPr/>
          <a:lstStyle/>
          <a:p>
            <a:r>
              <a:rPr lang="he-IL" dirty="0" smtClean="0"/>
              <a:t>כל הזרמים נפתחים עם יצירתם</a:t>
            </a:r>
          </a:p>
          <a:p>
            <a:pPr lvl="1"/>
            <a:r>
              <a:rPr lang="en-US" dirty="0" smtClean="0"/>
              <a:t>FileOutputStream</a:t>
            </a:r>
            <a:r>
              <a:rPr lang="he-IL" dirty="0" smtClean="0"/>
              <a:t> – אפילו יוצר קובץ חדש</a:t>
            </a:r>
          </a:p>
          <a:p>
            <a:pPr lvl="1"/>
            <a:r>
              <a:rPr lang="he-IL" dirty="0" smtClean="0"/>
              <a:t>פתיחת זרם יכולה לגרום לזריקת חריג (</a:t>
            </a:r>
            <a:r>
              <a:rPr lang="en-US" dirty="0" smtClean="0"/>
              <a:t>Exception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יש לסגור את הזרמים בגמר השימוש כדי לאפשר שחרור משאבים.</a:t>
            </a:r>
          </a:p>
          <a:p>
            <a:r>
              <a:rPr lang="he-IL" dirty="0" smtClean="0"/>
              <a:t>שימוש סטנדרטי (פסאודו קוד):</a:t>
            </a:r>
            <a:r>
              <a:rPr lang="en-US" dirty="0" smtClean="0"/>
              <a:t> 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8177" y="4259833"/>
            <a:ext cx="4153545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Open input stream</a:t>
            </a:r>
          </a:p>
          <a:p>
            <a:pPr algn="l" rtl="0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can read</a:t>
            </a: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read </a:t>
            </a:r>
            <a:r>
              <a:rPr lang="en-US" sz="2400" u="sng" dirty="0" smtClean="0">
                <a:latin typeface="Consolas" pitchFamily="49" charset="0"/>
                <a:cs typeface="Consolas" pitchFamily="49" charset="0"/>
              </a:rPr>
              <a:t>unit</a:t>
            </a: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do something</a:t>
            </a: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Close stream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10745" y="4259833"/>
            <a:ext cx="421246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Open output stream</a:t>
            </a:r>
          </a:p>
          <a:p>
            <a:pPr algn="l" rtl="0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has data to write</a:t>
            </a: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write </a:t>
            </a:r>
            <a:r>
              <a:rPr lang="en-US" sz="2400" u="sng" dirty="0" smtClean="0">
                <a:latin typeface="Consolas" pitchFamily="49" charset="0"/>
                <a:cs typeface="Consolas" pitchFamily="49" charset="0"/>
              </a:rPr>
              <a:t>unit</a:t>
            </a:r>
          </a:p>
          <a:p>
            <a:pPr algn="l" rtl="0"/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Close stream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5022" y="3777738"/>
            <a:ext cx="237597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solidFill>
                  <a:srgbClr val="0070C0"/>
                </a:solidFill>
                <a:cs typeface="Arial" pitchFamily="34" charset="0"/>
              </a:rPr>
              <a:t>קריאת נתונים מזרם קלט</a:t>
            </a:r>
            <a:endParaRPr lang="he-IL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6429" y="3777738"/>
            <a:ext cx="23823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solidFill>
                  <a:srgbClr val="0070C0"/>
                </a:solidFill>
                <a:cs typeface="Arial" pitchFamily="34" charset="0"/>
              </a:rPr>
              <a:t>כתיבת נתונים לזרם פלט</a:t>
            </a:r>
            <a:endParaRPr lang="he-IL" dirty="0">
              <a:solidFill>
                <a:srgbClr val="0070C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דוגמאות לזרמים שימושיים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82652076"/>
              </p:ext>
            </p:extLst>
          </p:nvPr>
        </p:nvGraphicFramePr>
        <p:xfrm>
          <a:off x="1524000" y="2031701"/>
          <a:ext cx="6096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זרמים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שימוש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FileInputStream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FileOutputStream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800" dirty="0" smtClean="0"/>
                        <a:t>קריאה\כתיבה של </a:t>
                      </a:r>
                      <a:r>
                        <a:rPr lang="he-IL" sz="1800" b="1" dirty="0" smtClean="0"/>
                        <a:t>בתים</a:t>
                      </a:r>
                      <a:r>
                        <a:rPr lang="he-IL" sz="1800" dirty="0" smtClean="0"/>
                        <a:t> (</a:t>
                      </a:r>
                      <a:r>
                        <a:rPr lang="en-US" sz="1800" dirty="0" smtClean="0"/>
                        <a:t>Bytes</a:t>
                      </a:r>
                      <a:r>
                        <a:rPr lang="he-IL" sz="1800" dirty="0" smtClean="0"/>
                        <a:t>) </a:t>
                      </a:r>
                      <a:r>
                        <a:rPr lang="he-IL" sz="1800" b="1" dirty="0" smtClean="0"/>
                        <a:t>מקבצים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BufferedInputStream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BufferedOutputStream</a:t>
                      </a:r>
                      <a:endParaRPr lang="he-I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800" dirty="0" smtClean="0"/>
                        <a:t>קריאה\כתיבה של </a:t>
                      </a:r>
                      <a:r>
                        <a:rPr lang="he-IL" sz="1800" b="1" dirty="0" smtClean="0"/>
                        <a:t>בתים</a:t>
                      </a:r>
                      <a:r>
                        <a:rPr lang="he-IL" sz="1800" dirty="0" smtClean="0"/>
                        <a:t> תוך שימוש ב</a:t>
                      </a:r>
                      <a:r>
                        <a:rPr lang="he-IL" sz="1800" b="1" dirty="0" smtClean="0"/>
                        <a:t>מאגר מובנה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FileReader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FileWriter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קריאה\כתיבה של </a:t>
                      </a:r>
                      <a:r>
                        <a:rPr lang="he-IL" sz="1800" b="1" dirty="0" smtClean="0"/>
                        <a:t>תווים</a:t>
                      </a:r>
                      <a:r>
                        <a:rPr lang="he-IL" sz="1800" dirty="0" smtClean="0"/>
                        <a:t> מ</a:t>
                      </a:r>
                      <a:r>
                        <a:rPr lang="he-IL" sz="1800" b="1" dirty="0" smtClean="0"/>
                        <a:t>קבצים</a:t>
                      </a:r>
                      <a:r>
                        <a:rPr lang="he-IL" sz="1800" dirty="0" smtClean="0"/>
                        <a:t>: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DataInputStream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DataOutputStream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קריאה\כתיבה של </a:t>
                      </a:r>
                      <a:r>
                        <a:rPr lang="he-IL" sz="1800" b="1" dirty="0" smtClean="0"/>
                        <a:t>טיפוסים פרימיטיביים ומחרוזות </a:t>
                      </a:r>
                      <a:r>
                        <a:rPr lang="he-IL" sz="1800" dirty="0" smtClean="0"/>
                        <a:t>(בדומה ל-</a:t>
                      </a:r>
                      <a:r>
                        <a:rPr lang="en-US" sz="1800" dirty="0" smtClean="0"/>
                        <a:t>Scanner</a:t>
                      </a:r>
                      <a:r>
                        <a:rPr lang="he-IL" sz="1800" dirty="0" smtClean="0"/>
                        <a:t>):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103120" y="555857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rtl="0"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hlinkClick r:id="rId2"/>
              </a:rPr>
              <a:t>https://docs.oracle.com/javase/tutorial/essential/io/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2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qL9n7mU43TB2UH5lTjJ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kXALonSxAFZBlJQF1I2U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2HyLztbVKizgTls5HVB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9CwqyS57dxZI4BILZRVi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WSWzBFmda8DNrO7MO7bV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LDOBu4QifpEmVTdCOomF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25QudV07iLioWUXXZ64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3wXiEQofBtEStj4E3U0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1821</Words>
  <Application>Microsoft Office PowerPoint</Application>
  <PresentationFormat>On-screen Show (4:3)</PresentationFormat>
  <Paragraphs>480</Paragraphs>
  <Slides>31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sw1</vt:lpstr>
      <vt:lpstr>תרגול מס' 5: IO (קלט-פלט)</vt:lpstr>
      <vt:lpstr>Input/Output in Java</vt:lpstr>
      <vt:lpstr>המשימה</vt:lpstr>
      <vt:lpstr>תכנון פתרון</vt:lpstr>
      <vt:lpstr>נושאים נוספים</vt:lpstr>
      <vt:lpstr>קלט ופלט בג'אווה</vt:lpstr>
      <vt:lpstr>זרמים (Streams)</vt:lpstr>
      <vt:lpstr>שימוש אופייני בזרמי קלט ופלט</vt:lpstr>
      <vt:lpstr>דוגמאות לזרמים שימושיים</vt:lpstr>
      <vt:lpstr>FileInputStream</vt:lpstr>
      <vt:lpstr>דוגמא 1 – שימוש ב- File IO Streams</vt:lpstr>
      <vt:lpstr>הפתרון לא יעיל!</vt:lpstr>
      <vt:lpstr>דוגמא 2 – מערך בתים</vt:lpstr>
      <vt:lpstr>עבודה עם טקסט</vt:lpstr>
      <vt:lpstr>Reader &amp; Writer</vt:lpstr>
      <vt:lpstr>והפתרון...</vt:lpstr>
      <vt:lpstr>דוגמא 3 – Reader &amp; Writer</vt:lpstr>
      <vt:lpstr>Stream Wrappers</vt:lpstr>
      <vt:lpstr>איך זה עובד?</vt:lpstr>
      <vt:lpstr>Stream Wrappers – דוגמא נוספת</vt:lpstr>
      <vt:lpstr>דוגמא 4 – Buffered</vt:lpstr>
      <vt:lpstr>סיכום הטכניקות שהוצגו בדוגמאות 1-4</vt:lpstr>
      <vt:lpstr>בחירת זרם לפי סוג הקובץ</vt:lpstr>
      <vt:lpstr>איפה נכנס ה Scanner לתמונה?</vt:lpstr>
      <vt:lpstr>אבל... אין דרך פשוטה יותר?</vt:lpstr>
      <vt:lpstr>המחלקה java.nio.file.Files</vt:lpstr>
      <vt:lpstr>המחלקה Files - דוגמאות</vt:lpstr>
      <vt:lpstr>דוגמא 5 – שימוש במחלקה Files</vt:lpstr>
      <vt:lpstr>לסיכום</vt:lpstr>
      <vt:lpstr>טבלת זרמים שימושיים –  בתים</vt:lpstr>
      <vt:lpstr>טבלת זרמים שימושיים - תווים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2012-11-19T20:33:54Z</dcterms:created>
  <dcterms:modified xsi:type="dcterms:W3CDTF">2016-03-29T16:55:34Z</dcterms:modified>
</cp:coreProperties>
</file>