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25"/>
  </p:notesMasterIdLst>
  <p:handoutMasterIdLst>
    <p:handoutMasterId r:id="rId26"/>
  </p:handoutMasterIdLst>
  <p:sldIdLst>
    <p:sldId id="297" r:id="rId2"/>
    <p:sldId id="467" r:id="rId3"/>
    <p:sldId id="468" r:id="rId4"/>
    <p:sldId id="414" r:id="rId5"/>
    <p:sldId id="416" r:id="rId6"/>
    <p:sldId id="417" r:id="rId7"/>
    <p:sldId id="418" r:id="rId8"/>
    <p:sldId id="425" r:id="rId9"/>
    <p:sldId id="465" r:id="rId10"/>
    <p:sldId id="432" r:id="rId11"/>
    <p:sldId id="433" r:id="rId12"/>
    <p:sldId id="421" r:id="rId13"/>
    <p:sldId id="422" r:id="rId14"/>
    <p:sldId id="437" r:id="rId15"/>
    <p:sldId id="466" r:id="rId16"/>
    <p:sldId id="423" r:id="rId17"/>
    <p:sldId id="464" r:id="rId18"/>
    <p:sldId id="427" r:id="rId19"/>
    <p:sldId id="428" r:id="rId20"/>
    <p:sldId id="429" r:id="rId21"/>
    <p:sldId id="435" r:id="rId22"/>
    <p:sldId id="441" r:id="rId23"/>
    <p:sldId id="469" r:id="rId24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8FB"/>
    <a:srgbClr val="CCECFF"/>
    <a:srgbClr val="F5FBFD"/>
    <a:srgbClr val="E7E200"/>
    <a:srgbClr val="1D6779"/>
    <a:srgbClr val="7F0055"/>
    <a:srgbClr val="CC9900"/>
    <a:srgbClr val="008000"/>
    <a:srgbClr val="3333F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0" autoAdjust="0"/>
    <p:restoredTop sz="87273" autoAdjust="0"/>
  </p:normalViewPr>
  <p:slideViewPr>
    <p:cSldViewPr snapToGrid="0">
      <p:cViewPr>
        <p:scale>
          <a:sx n="100" d="100"/>
          <a:sy n="100" d="100"/>
        </p:scale>
        <p:origin x="-21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9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92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D8981-B9AD-4104-ADDC-9290959F07CF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D932F7-7A65-45FE-B090-78497168714A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45CE6-E0DF-4BA2-AE0A-883D8D11EF8C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564F3-34A8-4BE3-A283-D8415314A7B2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2BFF-F7A5-4661-928D-4EECF45E182E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7EE02-EBDB-4C1D-8F55-3AE47709940C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6A527-0D84-4A2E-85C3-4280FF8E418C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26253-A58D-4105-AA90-5607DA881CA7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31319-A436-4E02-8570-183ACECD891B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87C03-1008-408D-BBA2-8B9EF7BBA56A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FAAD7-3CB7-4916-B3C0-CE34F63FF6CE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0A5795-8A52-4860-9AEC-199736192C93}" type="datetime4">
              <a:rPr lang="en-US" smtClean="0"/>
              <a:pPr>
                <a:defRPr/>
              </a:pPr>
              <a:t>April 19,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תכנות מתקדם בשפת </a:t>
            </a:r>
            <a:r>
              <a:rPr lang="en-US" dirty="0" smtClean="0"/>
              <a:t>Java</a:t>
            </a:r>
            <a:endParaRPr lang="he-IL" dirty="0" smtClean="0"/>
          </a:p>
          <a:p>
            <a:pPr>
              <a:defRPr/>
            </a:pPr>
            <a:r>
              <a:rPr lang="he-IL" dirty="0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4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docs.oracle.com/javase/7/docs/api/index.html?java/util/Scanner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Comic Sans MS" pitchFamily="66" charset="0"/>
              </a:rPr>
              <a:t>תרגול מס'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he-IL" dirty="0" smtClean="0">
                <a:latin typeface="Comic Sans MS" pitchFamily="66" charset="0"/>
              </a:rPr>
              <a:t>: המתרגם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מחרוזות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,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קבצים, וקבלת 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קלט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מהמשתמש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 </a:t>
            </a:r>
            <a:r>
              <a:rPr lang="en-US" dirty="0" smtClean="0"/>
              <a:t>Scanner</a:t>
            </a:r>
            <a:r>
              <a:rPr lang="he-IL" dirty="0" smtClean="0"/>
              <a:t> לצורך קריאת קלט מהמשתמש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נשתמש ב </a:t>
            </a:r>
            <a:r>
              <a:rPr lang="en-US" sz="2800" dirty="0" smtClean="0"/>
              <a:t>Scanner</a:t>
            </a:r>
            <a:r>
              <a:rPr lang="he-IL" sz="2800" dirty="0" smtClean="0"/>
              <a:t> על מנת לקרוא את הקלט מהמשתמש</a:t>
            </a:r>
          </a:p>
          <a:p>
            <a:pPr lvl="1"/>
            <a:r>
              <a:rPr lang="he-IL" sz="1800" dirty="0" smtClean="0"/>
              <a:t>בתור התחלה, נקרא מה-</a:t>
            </a:r>
            <a:r>
              <a:rPr lang="en-US" sz="1800" dirty="0" smtClean="0"/>
              <a:t>console</a:t>
            </a:r>
            <a:r>
              <a:rPr lang="he-IL" sz="1800" dirty="0" smtClean="0"/>
              <a:t> (הקלט הסטנדרטי של התכנית) -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en-US" sz="1800" i="1" dirty="0" smtClean="0">
              <a:solidFill>
                <a:srgbClr val="3333F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e-IL" sz="1800" dirty="0" smtClean="0"/>
              <a:t>האובייקט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he-IL" sz="1800" i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800" dirty="0" smtClean="0"/>
              <a:t>הוא מטיפוס </a:t>
            </a:r>
            <a:r>
              <a:rPr lang="en-US" sz="1800" dirty="0" err="1" smtClean="0"/>
              <a:t>InputStream</a:t>
            </a:r>
            <a:r>
              <a:rPr lang="he-IL" sz="1800" dirty="0" smtClean="0"/>
              <a:t> עליו נדבר בהמשך הקורס.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963402" y="4016499"/>
            <a:ext cx="6228692" cy="906402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Calibri"/>
                <a:ea typeface="Calibri"/>
                <a:cs typeface="Arial"/>
              </a:rPr>
              <a:t>…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דוגמא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3533" y="1918159"/>
            <a:ext cx="7669212" cy="2308324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rtl="0"/>
            <a:endParaRPr lang="he-IL" sz="2400" dirty="0" smtClean="0">
              <a:latin typeface="Consolas"/>
            </a:endParaRP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2107679" y="1159979"/>
            <a:ext cx="3348372" cy="396044"/>
          </a:xfrm>
          <a:prstGeom prst="wedgeRectCallout">
            <a:avLst>
              <a:gd name="adj1" fmla="val 47724"/>
              <a:gd name="adj2" fmla="val 1418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 bwMode="auto">
          <a:xfrm>
            <a:off x="4871839" y="3746934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181225" y="4714874"/>
            <a:ext cx="5143500" cy="1143001"/>
          </a:xfrm>
          <a:prstGeom prst="cloudCallout">
            <a:avLst>
              <a:gd name="adj1" fmla="val -28238"/>
              <a:gd name="adj2" fmla="val -1557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מתי הקוד הזה יעצור?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ג' – שימוש בסיסי ב-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45443" y="3177927"/>
            <a:ext cx="8100900" cy="3276364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7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 smtClean="0"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35596" y="1664804"/>
            <a:ext cx="777240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&lt;source-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 &lt;target-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</a:t>
            </a:r>
            <a:endParaRPr kumimoji="0" lang="he-IL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4019550"/>
            <a:ext cx="413385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3000375" y="4352925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קבצים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במקום לקרוא את שורת הקלט מהמשתמש נקרא אותה מקובץ</a:t>
            </a:r>
          </a:p>
          <a:p>
            <a:r>
              <a:rPr lang="he-IL" dirty="0" smtClean="0"/>
              <a:t>קובץ מיוצג ע"י המחלקה </a:t>
            </a:r>
            <a:r>
              <a:rPr lang="en-US" dirty="0" err="1" smtClean="0"/>
              <a:t>java.io.File</a:t>
            </a:r>
            <a:endParaRPr lang="he-IL" dirty="0" smtClean="0"/>
          </a:p>
          <a:p>
            <a:r>
              <a:rPr lang="he-IL" dirty="0" smtClean="0"/>
              <a:t>נאתחל את האובייקט עם המסלול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</a:p>
          <a:p>
            <a:pPr algn="l" rtl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he-IL" sz="2400" b="1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491038"/>
            <a:ext cx="5600700" cy="20097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76225" y="2583496"/>
            <a:ext cx="2303991" cy="1289527"/>
            <a:chOff x="295275" y="2507296"/>
            <a:chExt cx="2303991" cy="128952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95275" y="2507296"/>
              <a:ext cx="2303991" cy="12895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032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9889" y="2581275"/>
              <a:ext cx="2140694" cy="1114425"/>
              <a:chOff x="2798764" y="447675"/>
              <a:chExt cx="1362075" cy="70908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3147" b="64110"/>
              <a:stretch>
                <a:fillRect/>
              </a:stretch>
            </p:blipFill>
            <p:spPr bwMode="auto">
              <a:xfrm>
                <a:off x="2798764" y="447675"/>
                <a:ext cx="136207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65978"/>
              <a:stretch>
                <a:fillRect/>
              </a:stretch>
            </p:blipFill>
            <p:spPr bwMode="auto">
              <a:xfrm>
                <a:off x="2798764" y="790575"/>
                <a:ext cx="1362075" cy="366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מסלול יחסי – </a:t>
            </a:r>
            <a:r>
              <a:rPr lang="en-US" dirty="0" smtClean="0"/>
              <a:t>Relative path</a:t>
            </a:r>
            <a:endParaRPr lang="he-IL" dirty="0" smtClean="0"/>
          </a:p>
          <a:p>
            <a:pPr lvl="1" algn="l">
              <a:buNone/>
            </a:pPr>
            <a:r>
              <a:rPr lang="en-US" sz="18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ב-</a:t>
            </a:r>
            <a:r>
              <a:rPr lang="en-US" dirty="0" smtClean="0"/>
              <a:t>eclipse </a:t>
            </a:r>
            <a:r>
              <a:rPr lang="he-IL" dirty="0" smtClean="0"/>
              <a:t> המיקום ה"נוכחי" במהלך ריצה הוא ה-</a:t>
            </a:r>
            <a:r>
              <a:rPr lang="en-US" dirty="0" smtClean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דרך טובה לבדוק את המיקום הנוכחי של </a:t>
            </a:r>
            <a:r>
              <a:rPr lang="he-IL" dirty="0" err="1" smtClean="0"/>
              <a:t>הפרוייקט</a:t>
            </a:r>
            <a:endParaRPr lang="he-IL" dirty="0" smtClean="0"/>
          </a:p>
          <a:p>
            <a:pPr lvl="1">
              <a:spcAft>
                <a:spcPts val="600"/>
              </a:spcAft>
              <a:buNone/>
            </a:pPr>
            <a:r>
              <a:rPr lang="he-IL" dirty="0" smtClean="0"/>
              <a:t> הוא לייצר קובץ במיקום היחסי, ואז לבדוק היכן הוא נוצר.</a:t>
            </a:r>
          </a:p>
          <a:p>
            <a:endParaRPr lang="he-IL" dirty="0" smtClean="0"/>
          </a:p>
          <a:p>
            <a:r>
              <a:rPr lang="he-IL" dirty="0" smtClean="0"/>
              <a:t>מסלול מלא – </a:t>
            </a:r>
            <a:r>
              <a:rPr lang="en-US" dirty="0" smtClean="0"/>
              <a:t>Absolute path</a:t>
            </a:r>
            <a:endParaRPr lang="he-IL" dirty="0" smtClean="0"/>
          </a:p>
          <a:p>
            <a:pPr lvl="1" algn="l">
              <a:spcAft>
                <a:spcPts val="600"/>
              </a:spcAft>
              <a:buNone/>
            </a:pP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7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sz="1700" dirty="0" smtClean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dirty="0" smtClean="0">
              <a:latin typeface="Consolas" pitchFamily="49" charset="0"/>
            </a:endParaRPr>
          </a:p>
          <a:p>
            <a:pPr lvl="2" algn="l" rtl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</a:t>
            </a:r>
            <a:r>
              <a:rPr lang="en-US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lenadank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\\software1\\ex4\\my_file.txt"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pPr lvl="2" algn="l" rtl="0">
              <a:spcAft>
                <a:spcPts val="600"/>
              </a:spcAft>
            </a:pPr>
            <a:endParaRPr lang="he-IL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99092" y="3478846"/>
            <a:ext cx="1270000" cy="27315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47900" y="2247900"/>
            <a:ext cx="9525" cy="12096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he-IL" dirty="0" smtClean="0">
              <a:latin typeface="Consolas" pitchFamily="49" charset="0"/>
            </a:endParaRPr>
          </a:p>
          <a:p>
            <a:r>
              <a:rPr lang="he-IL" dirty="0" smtClean="0"/>
              <a:t>כיצד נדאג שהתכנית תתאים לכל מערכת הפעלה? </a:t>
            </a:r>
            <a:r>
              <a:rPr lang="he-IL" sz="2400" dirty="0" smtClean="0"/>
              <a:t>(</a:t>
            </a:r>
            <a:r>
              <a:rPr lang="en-US" sz="2400" dirty="0" smtClean="0"/>
              <a:t>Windows, Linux</a:t>
            </a:r>
            <a:r>
              <a:rPr lang="he-IL" sz="2400" dirty="0" smtClean="0"/>
              <a:t>...)</a:t>
            </a:r>
            <a:endParaRPr lang="he-IL" dirty="0" smtClean="0"/>
          </a:p>
          <a:p>
            <a:pPr lvl="1"/>
            <a:r>
              <a:rPr lang="he-IL" b="1" dirty="0" smtClean="0"/>
              <a:t>פתרון א':</a:t>
            </a:r>
          </a:p>
          <a:p>
            <a:pPr algn="l" rtl="0">
              <a:buNone/>
            </a:pPr>
            <a:r>
              <a:rPr lang="he-IL" sz="2000" b="1" dirty="0" smtClean="0"/>
              <a:t>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b="1" dirty="0" smtClean="0"/>
              <a:t>פתרון ב':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</a:t>
            </a:r>
            <a:r>
              <a:rPr lang="en-US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</a:endParaRPr>
          </a:p>
          <a:p>
            <a:pPr lvl="1"/>
            <a:endParaRPr lang="he-IL" b="1" dirty="0" smtClean="0"/>
          </a:p>
          <a:p>
            <a:pPr lvl="1"/>
            <a:r>
              <a:rPr lang="he-IL" b="1" dirty="0" smtClean="0"/>
              <a:t>פתרון ג': </a:t>
            </a:r>
            <a:r>
              <a:rPr lang="he-IL" dirty="0" smtClean="0"/>
              <a:t>נקבל את המסלול כקלט מהמשתמש.</a:t>
            </a:r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171950"/>
            <a:ext cx="2133600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109428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TranslatorEngine4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Exception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ד' – </a:t>
            </a:r>
            <a:r>
              <a:rPr lang="en-US" dirty="0" smtClean="0"/>
              <a:t>Scanner</a:t>
            </a:r>
            <a:r>
              <a:rPr lang="he-IL" dirty="0" smtClean="0"/>
              <a:t> וקריאה מקובץ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4695824" y="1504950"/>
            <a:ext cx="3400426" cy="361950"/>
          </a:xfrm>
          <a:prstGeom prst="wedgeRectCallout">
            <a:avLst>
              <a:gd name="adj1" fmla="val -108357"/>
              <a:gd name="adj2" fmla="val 286185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המסלול לקובץ יהיה (שדה) קבוע של המחלקה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8700" y="2676525"/>
            <a:ext cx="31527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524000" y="2905125"/>
            <a:ext cx="13430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733926" y="3429000"/>
            <a:ext cx="1657350" cy="2571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657600" y="3943350"/>
            <a:ext cx="18954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זריקת חריגים – הצהרת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throws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בעת חיבור ה-</a:t>
            </a:r>
            <a:r>
              <a:rPr lang="en-US" dirty="0" smtClean="0"/>
              <a:t>Scanner</a:t>
            </a:r>
            <a:r>
              <a:rPr lang="he-IL" dirty="0" smtClean="0"/>
              <a:t> לקובץ עלולה להיזרק שגיאה (חריג, </a:t>
            </a:r>
            <a:r>
              <a:rPr lang="en-US" dirty="0" smtClean="0"/>
              <a:t>Exception</a:t>
            </a:r>
            <a:r>
              <a:rPr lang="he-IL" dirty="0" smtClean="0"/>
              <a:t>) מסוג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FileNotFoundException</a:t>
            </a:r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dirty="0" smtClean="0"/>
              <a:t>במקרה שהקובץ ממנו ניסינו לקרוא לא קיים, ריצת המתודה תעצור</a:t>
            </a:r>
          </a:p>
          <a:p>
            <a:pPr lvl="1"/>
            <a:r>
              <a:rPr lang="he-IL" dirty="0" smtClean="0"/>
              <a:t>החריג מכיל הסבר על מקור השגיאה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שתי אפשרויות להתמודדות: </a:t>
            </a:r>
            <a:r>
              <a:rPr lang="he-IL" dirty="0" smtClean="0">
                <a:solidFill>
                  <a:srgbClr val="FF0000"/>
                </a:solidFill>
              </a:rPr>
              <a:t>זרקו הלאה </a:t>
            </a:r>
            <a:r>
              <a:rPr lang="he-IL" dirty="0" smtClean="0"/>
              <a:t>או </a:t>
            </a:r>
            <a:r>
              <a:rPr lang="he-IL" dirty="0" smtClean="0">
                <a:solidFill>
                  <a:srgbClr val="FF0000"/>
                </a:solidFill>
              </a:rPr>
              <a:t>טפלו</a:t>
            </a:r>
          </a:p>
          <a:p>
            <a:pPr lvl="1"/>
            <a:r>
              <a:rPr lang="he-IL" dirty="0" smtClean="0"/>
              <a:t>נדבר על טיפול בחריגים ועוד בהמשך הקורס.</a:t>
            </a:r>
          </a:p>
          <a:p>
            <a:pPr lvl="1"/>
            <a:r>
              <a:rPr lang="he-IL" dirty="0" smtClean="0"/>
              <a:t>כרגע נטפל בחריג באופן הבא:</a:t>
            </a:r>
          </a:p>
          <a:p>
            <a:pPr lvl="2"/>
            <a:r>
              <a:rPr lang="he-IL" dirty="0" smtClean="0"/>
              <a:t>נצהיר על זריקת חריג בחתימת המתודה באמצעות המילה השמורה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dirty="0" smtClean="0"/>
              <a:t>.</a:t>
            </a:r>
          </a:p>
          <a:p>
            <a:pPr lvl="2"/>
            <a:r>
              <a:rPr lang="he-IL" dirty="0" smtClean="0"/>
              <a:t>החריג עליו נצהיר יהיה חריג מטיפוס </a:t>
            </a:r>
            <a:r>
              <a:rPr lang="en-US" dirty="0" smtClean="0"/>
              <a:t>Exception</a:t>
            </a:r>
            <a:r>
              <a:rPr lang="he-IL" dirty="0" smtClean="0"/>
              <a:t>, שהוא החריג הכללי ביותר שיש. כלומר, המתודה שלנו מצהירה שהיא יכולה לזרוק חריג, ומי שקורא לה צריך להיות מודע לזה ולטפל בזה </a:t>
            </a:r>
            <a:r>
              <a:rPr lang="he-IL" smtClean="0"/>
              <a:t>במידת הצורך.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3840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TranslatorEngine5 {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+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"example5.txt"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/>
                <a:ea typeface="Calibri"/>
              </a:rPr>
              <a:t> 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Exception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		fragments[2]));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b="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ה' – קלטים מרובים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14400" y="1608667"/>
            <a:ext cx="7772400" cy="425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he-IL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מספר שורות קלט מקובץ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נקרא מספר קלטים עד לסוף הקובץ,</a:t>
            </a:r>
            <a:r>
              <a:rPr kumimoji="0" lang="he-IL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שימוש ב</a:t>
            </a:r>
            <a:r>
              <a:rPr lang="he-IL" kern="0" dirty="0" smtClean="0">
                <a:latin typeface="+mn-lt"/>
                <a:cs typeface="+mn-cs"/>
              </a:rPr>
              <a:t>- </a:t>
            </a:r>
            <a:r>
              <a:rPr lang="en-US" kern="0" dirty="0" err="1" smtClean="0">
                <a:latin typeface="+mn-lt"/>
                <a:cs typeface="+mn-cs"/>
              </a:rPr>
              <a:t>hasNextLine</a:t>
            </a:r>
            <a:endParaRPr kumimoji="0" lang="he-IL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4162425"/>
            <a:ext cx="23336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נרחיב את המחלקה שלנו לטיפול </a:t>
            </a:r>
            <a:r>
              <a:rPr lang="he-IL" dirty="0" err="1" smtClean="0"/>
              <a:t>בפיסקאות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נרצה לקרוא פיסקה, להמיר לשורה אחת, ולתרגם</a:t>
            </a:r>
          </a:p>
          <a:p>
            <a:r>
              <a:rPr lang="he-IL" dirty="0" smtClean="0"/>
              <a:t>צריך להגדיר את פורמט הקלט מחדש.</a:t>
            </a:r>
          </a:p>
          <a:p>
            <a:pPr>
              <a:buNone/>
            </a:pPr>
            <a:r>
              <a:rPr lang="he-IL" dirty="0" smtClean="0"/>
              <a:t>	נגדיר:</a:t>
            </a:r>
          </a:p>
          <a:p>
            <a:pPr algn="l" rtl="0">
              <a:buNone/>
            </a:pPr>
            <a:r>
              <a:rPr lang="he-IL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</a:t>
            </a:r>
            <a:r>
              <a:rPr lang="en-US" sz="2400" b="1" dirty="0" err="1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</a:t>
            </a:r>
            <a:r>
              <a:rPr lang="en-US" sz="2400" b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dirty="0" smtClean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dirty="0" smtClean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he-IL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המחלקה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סורק טקסט פשוט אשר יודע לחלץ טיפוסים פרימיטיביים ומחרוזות.</a:t>
            </a:r>
          </a:p>
          <a:p>
            <a:r>
              <a:rPr lang="he-IL" dirty="0" smtClean="0"/>
              <a:t>"שובר" את הקלט לרכיביו השונים (מילה, מספר וכדומה)</a:t>
            </a:r>
          </a:p>
          <a:p>
            <a:r>
              <a:rPr lang="he-IL" dirty="0" smtClean="0"/>
              <a:t>בעת היצירה מקבל כפרמטר מהיכן לקרוא את הקלט</a:t>
            </a:r>
          </a:p>
          <a:p>
            <a:pPr lvl="1"/>
            <a:r>
              <a:rPr lang="he-IL" dirty="0" smtClean="0"/>
              <a:t>בפרט, יכול לאפשר לנו לקרוא קלט מהמשתמש.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371475" y="3397374"/>
            <a:ext cx="8143875" cy="2450414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Scanner("12 12.4 the long\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nand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winding road ...")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4373" y="3724274"/>
            <a:ext cx="2990851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//12.4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//the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 long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//and winding road ...</a:t>
            </a:r>
          </a:p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71474" y="6087160"/>
            <a:ext cx="8086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dirty="0" smtClean="0">
                <a:hlinkClick r:id="rId4"/>
              </a:rPr>
              <a:t>https://docs.oracle.com/javase/7/docs/api/index.html?java/util/Scanner.html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5911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"example6.txt"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ו' – תרגום פסקה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190067" y="2852936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n-US" dirty="0" err="1" smtClean="0">
                <a:latin typeface="Consolas"/>
              </a:rPr>
              <a:t>English#French#Hello</a:t>
            </a:r>
            <a:r>
              <a:rPr lang="en-US" dirty="0" smtClean="0">
                <a:latin typeface="Consolas"/>
              </a:rPr>
              <a:t> world!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This program works.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Bye.</a:t>
            </a:r>
            <a:endParaRPr lang="he-IL" dirty="0" smtClean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308600" y="317270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163733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3172700"/>
            <a:ext cx="69532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038976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7155656" y="3172700"/>
            <a:ext cx="14692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643938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5" name="Straight Connector 24"/>
          <p:cNvCxnSpPr/>
          <p:nvPr/>
        </p:nvCxnSpPr>
        <p:spPr bwMode="auto">
          <a:xfrm>
            <a:off x="5308600" y="3738563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41431" y="3670827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8" name="Straight Connector 27"/>
          <p:cNvCxnSpPr/>
          <p:nvPr/>
        </p:nvCxnSpPr>
        <p:spPr bwMode="auto">
          <a:xfrm>
            <a:off x="5276850" y="4279106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755481" y="4211370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32" name="Straight Connector 31"/>
          <p:cNvCxnSpPr/>
          <p:nvPr/>
        </p:nvCxnSpPr>
        <p:spPr bwMode="auto">
          <a:xfrm>
            <a:off x="2834217" y="3478742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91367" y="3753909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120900" y="4822029"/>
            <a:ext cx="903817" cy="2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962026" y="2962275"/>
            <a:ext cx="3257550" cy="21145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לאן עכשיו?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טיפול בשגיאות</a:t>
            </a:r>
          </a:p>
          <a:p>
            <a:pPr lvl="1"/>
            <a:r>
              <a:rPr lang="he-IL" dirty="0" smtClean="0"/>
              <a:t>פורמט לא תקין, כשלון בזיהוי השפות או בתרגום</a:t>
            </a:r>
          </a:p>
          <a:p>
            <a:pPr lvl="1"/>
            <a:r>
              <a:rPr lang="he-IL" dirty="0" smtClean="0"/>
              <a:t>ניתן לבדוק בקוד או להגדיר בחוזה</a:t>
            </a:r>
            <a:endParaRPr lang="en-US" dirty="0" smtClean="0"/>
          </a:p>
          <a:p>
            <a:r>
              <a:rPr lang="he-IL" dirty="0" smtClean="0"/>
              <a:t>הרחבת התכנית</a:t>
            </a:r>
          </a:p>
          <a:p>
            <a:pPr lvl="1"/>
            <a:r>
              <a:rPr lang="he-IL" dirty="0" smtClean="0"/>
              <a:t>תרגום מספר קבצים</a:t>
            </a:r>
          </a:p>
          <a:p>
            <a:pPr lvl="1"/>
            <a:r>
              <a:rPr lang="he-IL" dirty="0" smtClean="0"/>
              <a:t>מספר פסקאות בקובץ יחיד</a:t>
            </a:r>
          </a:p>
          <a:p>
            <a:pPr lvl="1"/>
            <a:r>
              <a:rPr lang="he-IL" dirty="0" smtClean="0"/>
              <a:t>זיהוי אוטומטי של שפת הקלט</a:t>
            </a:r>
          </a:p>
          <a:p>
            <a:r>
              <a:rPr lang="he-IL" dirty="0" smtClean="0"/>
              <a:t>...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err="1" smtClean="0"/>
              <a:t>StringBuilder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מייצגת מחרוזות ניתנת לשנוי (</a:t>
            </a:r>
            <a:r>
              <a:rPr lang="en-US" dirty="0" smtClean="0"/>
              <a:t>mutable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מאפשרת לבצע שינוי במחרוזת קיימת מבלי ליצור עצמים חדשים</a:t>
            </a:r>
          </a:p>
          <a:p>
            <a:r>
              <a:rPr lang="he-IL" dirty="0" smtClean="0"/>
              <a:t>שירותים חשובים: </a:t>
            </a:r>
            <a:r>
              <a:rPr lang="en-US" dirty="0" smtClean="0"/>
              <a:t>append</a:t>
            </a:r>
            <a:r>
              <a:rPr lang="he-IL" dirty="0" smtClean="0"/>
              <a:t> ו- </a:t>
            </a:r>
            <a:r>
              <a:rPr lang="en-US" dirty="0" smtClean="0"/>
              <a:t>insert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F861EB68-44CF-4575-A12A-3D9A846D741A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11175" y="3315258"/>
            <a:ext cx="7448652" cy="1015663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150" y="4991100"/>
            <a:ext cx="7372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2880" indent="-182880" algn="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2400" dirty="0" smtClean="0">
                <a:latin typeface="+mn-lt"/>
                <a:cs typeface="+mn-cs"/>
              </a:rPr>
              <a:t>למה לא לשרשר מחרוזות באמצעות חיבור מחרוזות?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שאלה מבחינה </a:t>
            </a:r>
            <a:br>
              <a:rPr lang="he-IL" dirty="0" smtClean="0"/>
            </a:br>
            <a:r>
              <a:rPr lang="he-IL" dirty="0" smtClean="0"/>
              <a:t>(מועד א', סמסטר א', תשע"ו)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665159"/>
            <a:ext cx="8067675" cy="308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5200650"/>
            <a:ext cx="5229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ב </a:t>
            </a:r>
            <a:r>
              <a:rPr lang="en-US" dirty="0" smtClean="0"/>
              <a:t>delimiter</a:t>
            </a:r>
            <a:r>
              <a:rPr lang="he-IL" dirty="0" smtClean="0"/>
              <a:t> ב </a:t>
            </a:r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E2E06C8C-2D21-463E-91FB-1000002EAFAB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875" y="2113806"/>
            <a:ext cx="7743825" cy="2246769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867275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blue</a:t>
            </a:r>
            <a:endParaRPr lang="he-IL" dirty="0"/>
          </a:p>
        </p:txBody>
      </p:sp>
      <p:sp>
        <p:nvSpPr>
          <p:cNvPr id="8" name="Cloud Callout 7"/>
          <p:cNvSpPr/>
          <p:nvPr/>
        </p:nvSpPr>
        <p:spPr>
          <a:xfrm>
            <a:off x="3571875" y="4762500"/>
            <a:ext cx="4667250" cy="1600200"/>
          </a:xfrm>
          <a:prstGeom prst="cloudCallout">
            <a:avLst>
              <a:gd name="adj1" fmla="val 28068"/>
              <a:gd name="adj2" fmla="val -1533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 </a:t>
            </a:r>
            <a:r>
              <a:rPr lang="en-US" dirty="0" smtClean="0">
                <a:solidFill>
                  <a:schemeClr val="tx1"/>
                </a:solidFill>
              </a:rPr>
              <a:t>delimiter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הדיפולטי</a:t>
            </a:r>
            <a:r>
              <a:rPr lang="he-IL" dirty="0" smtClean="0">
                <a:solidFill>
                  <a:schemeClr val="tx1"/>
                </a:solidFill>
              </a:rPr>
              <a:t> מבצע הפרדה על </a:t>
            </a:r>
            <a:r>
              <a:rPr lang="he-IL" dirty="0" err="1" smtClean="0">
                <a:solidFill>
                  <a:schemeClr val="tx1"/>
                </a:solidFill>
              </a:rPr>
              <a:t>תוים</a:t>
            </a:r>
            <a:r>
              <a:rPr lang="he-IL" dirty="0" smtClean="0">
                <a:solidFill>
                  <a:schemeClr val="tx1"/>
                </a:solidFill>
              </a:rPr>
              <a:t> לבנים (רווחים, ירידות שורה, </a:t>
            </a:r>
            <a:r>
              <a:rPr lang="he-IL" dirty="0" err="1" smtClean="0">
                <a:solidFill>
                  <a:schemeClr val="tx1"/>
                </a:solidFill>
              </a:rPr>
              <a:t>טאבים</a:t>
            </a:r>
            <a:r>
              <a:rPr lang="he-IL" dirty="0" smtClean="0">
                <a:solidFill>
                  <a:schemeClr val="tx1"/>
                </a:solidFill>
              </a:rPr>
              <a:t> ועוד).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המתרגם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916832"/>
            <a:ext cx="7772400" cy="4214093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משימה:</a:t>
            </a:r>
          </a:p>
          <a:p>
            <a:pPr lvl="1"/>
            <a:r>
              <a:rPr lang="he-IL" sz="2600" dirty="0" smtClean="0"/>
              <a:t>תכנית המתרגמת קטעי טקסט לשפה אחרת </a:t>
            </a:r>
          </a:p>
          <a:p>
            <a:pPr lvl="1"/>
            <a:r>
              <a:rPr lang="he-IL" dirty="0" smtClean="0"/>
              <a:t>הקלט: קובץ המכיל את קטעי הטקסט וכן את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השפה אליה רוצים לתרגם</a:t>
            </a:r>
          </a:p>
          <a:p>
            <a:pPr lvl="1"/>
            <a:endParaRPr lang="he-IL" sz="2600" dirty="0" smtClean="0"/>
          </a:p>
          <a:p>
            <a:r>
              <a:rPr lang="he-IL" sz="3200" dirty="0" smtClean="0"/>
              <a:t>שאלות:</a:t>
            </a:r>
          </a:p>
          <a:p>
            <a:pPr lvl="1"/>
            <a:r>
              <a:rPr lang="he-IL" dirty="0" smtClean="0"/>
              <a:t>האם כבר יש שירות תרגום שאנחנו יכולים להשתמש בו?</a:t>
            </a:r>
          </a:p>
          <a:p>
            <a:pPr lvl="1"/>
            <a:r>
              <a:rPr lang="he-IL" dirty="0" smtClean="0"/>
              <a:t>כיצד קוראים מקבצים?</a:t>
            </a:r>
          </a:p>
          <a:p>
            <a:pPr lvl="1"/>
            <a:r>
              <a:rPr lang="he-IL" dirty="0" smtClean="0"/>
              <a:t>מה הפורמט של הקלט?</a:t>
            </a:r>
          </a:p>
          <a:p>
            <a:pPr lvl="2"/>
            <a:r>
              <a:rPr lang="he-IL" dirty="0" smtClean="0"/>
              <a:t>נצטרך להחליט</a:t>
            </a:r>
          </a:p>
          <a:p>
            <a:endParaRPr lang="he-IL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3732" name="Picture 4" descr="http://www.masternewmedia.org/images/Free_online_language_translation_best_services_mini_guide_id30716031_size485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2920" y="1897943"/>
            <a:ext cx="1919575" cy="22322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פתרון צעד אחר צעד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כצעד ראשון נפתור בעיה הרבה יותר פשוטה</a:t>
            </a:r>
          </a:p>
          <a:p>
            <a:endParaRPr lang="he-IL" dirty="0" smtClean="0"/>
          </a:p>
          <a:p>
            <a:r>
              <a:rPr lang="he-IL" dirty="0" smtClean="0"/>
              <a:t>תכנית שמתרגמת את המילה </a:t>
            </a:r>
            <a:r>
              <a:rPr lang="en-US" dirty="0" smtClean="0"/>
              <a:t>“Hello”</a:t>
            </a:r>
            <a:r>
              <a:rPr lang="he-IL" dirty="0" smtClean="0"/>
              <a:t> מאנגלית לצרפתית</a:t>
            </a:r>
          </a:p>
          <a:p>
            <a:pPr lvl="1"/>
            <a:r>
              <a:rPr lang="he-IL" dirty="0" smtClean="0"/>
              <a:t>יש: שימוש בשירות תרגום</a:t>
            </a:r>
          </a:p>
          <a:p>
            <a:pPr lvl="1"/>
            <a:r>
              <a:rPr lang="he-IL" dirty="0" smtClean="0"/>
              <a:t>אין: קלט, טקסט, עבודה עם קבצים, פורמט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9634" name="Picture 2" descr="https://www.startaninsuranceagency.com/block_stairs_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63525" y="3824287"/>
            <a:ext cx="3829037" cy="30337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API – Application Programming Interface</a:t>
            </a:r>
            <a:endParaRPr lang="he-IL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9572" y="1880828"/>
            <a:ext cx="7967228" cy="42500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ממשק המאפשר לאפליקציה לתקשר עם תוכנה אחרת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בג'אווה קיימים כלים רבים הזמינים ברשת בקוד פתוח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בתרגול זה נשתמש ב-</a:t>
            </a:r>
            <a:r>
              <a:rPr lang="en-US" sz="2800" dirty="0" smtClean="0"/>
              <a:t>API</a:t>
            </a:r>
            <a:r>
              <a:rPr lang="he-IL" sz="2800" dirty="0" smtClean="0"/>
              <a:t> תרגום כללי</a:t>
            </a:r>
            <a:r>
              <a:rPr lang="en-US" sz="2800" dirty="0" smtClean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Translate</a:t>
            </a:r>
            <a:endParaRPr lang="he-IL" sz="2800" dirty="0" smtClean="0"/>
          </a:p>
          <a:p>
            <a:pPr lvl="1">
              <a:lnSpc>
                <a:spcPct val="150000"/>
              </a:lnSpc>
            </a:pPr>
            <a:r>
              <a:rPr lang="he-IL" sz="2800" dirty="0" smtClean="0"/>
              <a:t>ברשת קיימים כלים שונים של </a:t>
            </a:r>
            <a:r>
              <a:rPr lang="en-US" sz="2800" dirty="0" smtClean="0"/>
              <a:t>Google</a:t>
            </a:r>
            <a:r>
              <a:rPr lang="he-IL" sz="2800" dirty="0" smtClean="0"/>
              <a:t>, </a:t>
            </a:r>
            <a:r>
              <a:rPr lang="en-US" sz="2800" dirty="0" smtClean="0"/>
              <a:t>Microsoft</a:t>
            </a:r>
            <a:r>
              <a:rPr lang="he-IL" sz="2800" dirty="0" smtClean="0"/>
              <a:t> ועוד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א'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61975" y="1880828"/>
            <a:ext cx="8277225" cy="336744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TranslatorEngine1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143501" y="4312753"/>
            <a:ext cx="2762250" cy="1487971"/>
          </a:xfrm>
          <a:prstGeom prst="wedgeRectCallout">
            <a:avLst>
              <a:gd name="adj1" fmla="val -54408"/>
              <a:gd name="adj2" fmla="val -102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+mn-lt"/>
                <a:cs typeface="+mn-cs"/>
              </a:rPr>
              <a:t>מתודה סטטית, שנקראת מן המחלקה (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). ניתן להניח שקיים מימוש של 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he-IL" dirty="0" err="1" smtClean="0">
                <a:latin typeface="+mn-lt"/>
                <a:cs typeface="+mn-cs"/>
              </a:rPr>
              <a:t>בפרוייקט</a:t>
            </a:r>
            <a:r>
              <a:rPr lang="he-IL" dirty="0" smtClean="0">
                <a:latin typeface="+mn-lt"/>
                <a:cs typeface="+mn-cs"/>
              </a:rPr>
              <a:t> שלנו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ב' - אינטראקציה עם המשתמש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000" dirty="0" smtClean="0"/>
              <a:t>קלט מהמשתמש יינתן בשורת הפקודה</a:t>
            </a:r>
          </a:p>
          <a:p>
            <a:pPr lvl="1"/>
            <a:r>
              <a:rPr lang="he-IL" sz="1600" dirty="0" smtClean="0">
                <a:solidFill>
                  <a:srgbClr val="FF0000"/>
                </a:solidFill>
              </a:rPr>
              <a:t>פרמטר ראשון</a:t>
            </a:r>
            <a:r>
              <a:rPr lang="he-IL" sz="1600" dirty="0" smtClean="0"/>
              <a:t>:</a:t>
            </a:r>
            <a:r>
              <a:rPr lang="en-US" sz="1600" dirty="0" smtClean="0"/>
              <a:t> </a:t>
            </a:r>
            <a:r>
              <a:rPr lang="he-IL" sz="1600" dirty="0" smtClean="0"/>
              <a:t>המילה לתרגום</a:t>
            </a:r>
          </a:p>
          <a:p>
            <a:pPr lvl="1"/>
            <a:r>
              <a:rPr lang="he-IL" sz="1600" dirty="0" smtClean="0">
                <a:solidFill>
                  <a:srgbClr val="CC9900"/>
                </a:solidFill>
              </a:rPr>
              <a:t>פרמטר שני:</a:t>
            </a:r>
            <a:r>
              <a:rPr lang="en-US" sz="1600" dirty="0" smtClean="0">
                <a:solidFill>
                  <a:srgbClr val="CC9900"/>
                </a:solidFill>
              </a:rPr>
              <a:t> </a:t>
            </a:r>
            <a:r>
              <a:rPr lang="he-IL" sz="1600" dirty="0" smtClean="0"/>
              <a:t>שפת המקור</a:t>
            </a:r>
          </a:p>
          <a:p>
            <a:pPr lvl="1"/>
            <a:r>
              <a:rPr lang="he-IL" sz="1600" dirty="0" smtClean="0">
                <a:solidFill>
                  <a:srgbClr val="3333FF"/>
                </a:solidFill>
              </a:rPr>
              <a:t>פרמטר שלישי</a:t>
            </a:r>
            <a:r>
              <a:rPr lang="he-IL" sz="1600" dirty="0" smtClean="0"/>
              <a:t>: שפת היעד</a:t>
            </a:r>
            <a:endParaRPr lang="he-IL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3568" y="3319847"/>
            <a:ext cx="8003232" cy="2953953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 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String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</a:t>
            </a:r>
            <a:r>
              <a:rPr lang="he-IL" dirty="0" err="1" smtClean="0"/>
              <a:t>אינטרקטיבי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אם נרצה להעביר קלט </a:t>
            </a:r>
            <a:r>
              <a:rPr lang="he-IL" smtClean="0"/>
              <a:t>במהלך ריצת </a:t>
            </a:r>
            <a:r>
              <a:rPr lang="he-IL" dirty="0" smtClean="0"/>
              <a:t>התוכנית?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725" y="3057525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25" y="3057525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</a:rPr>
              <a:t>&gt;java </a:t>
            </a:r>
            <a:r>
              <a:rPr lang="en-US" dirty="0" err="1" smtClean="0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 smtClean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725" y="3362325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48126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6725" y="3714750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esTXy5bxeYjBMA2Zxi7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xLGt8mQRSmglTDSazI8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G5PuAFvphV1QRTIYLV9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k2MYsBWd7qD4xwg51Mv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qkfA0BunQKwcK6MRlXE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CDP7k79YXeycZcHEgis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7iMyuU2Do8jctIAjiL3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wkw4nnwcpMlP3P3dJsP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y4APVdFXaEWenaXaN7Nn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RdjFbpAZoxKEZoJcwrD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WFHy3WDaQv0YUgEtXQ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E1tty3tMqpZSoV2wwin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4KU4c9nS3vjUBdPnytkA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FzY0vkuvJio28u2VMJ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kpf2AP73PXollUvyy8i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DN98qdbvzmdDVTf3lwx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zBERcHiQ8hyeuAtvq57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42dZrIsN0ie4FcR0tQUW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RxBfSKaUhoLwCfw5stxv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8XerzUveDwZXhUurOvP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FYCB0F1FQ0VC3WH8Pa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1bEdWn5KGioWRsqQgfFY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vR2jVwahrSSKw2AZmo3j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GgGZhU6fXk83VBPAal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Cuu7XJfbD88VKdEmxlf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TANlt8S35bq6IoXdhKVW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HAeD97X6mnix3U4xqEf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JGq2YL4yM8AlSNQlNYs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3lJVggyOib6DcgAVsmu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two6MXL7tNNHF2OuTRrf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R7LvZdhnzBeAWLC5qqBa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wKK1T3XV3EV0TmHodKuu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8a9hxmjn3tlGY7PlmcXX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iivqkxJsJrSjtdUskFg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zoNXvLRROJp34fsA8Ah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p8F0KxFW8KSyaQxpsKj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Qga3TvJ78IBO8OU0eg54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gsE4rUiWrfKf9Pc7SeI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yYT5IdEOWRnEpvMNSAKU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yznPdeZZOCcSlmKEfyUy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RvpGk4m7GpP9EkiTQAo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Qytvuy87kFdbD8ENL6C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kpqN4jwYPX2O5QILNkeWx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gsB6CvoFBR5qHioFJkd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7K1R4ieIeWrreX5drQI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Yg3rAvSmzga9GNe4N3Q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jI3itsLPDHnxj2ykiGs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DZnGLIf11j8usIzlkPI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5Jr9wr3nK1wmJ9ntbjp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X6YpYQEocdgf0yfWt09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zuUW8ITOln4dmrNVVOVN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vTfIez7B3ShCUNBy5oE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zFEGmfkXu6i0B5afB4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jUcvoQMAwLtbGg1UUq3J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19450</TotalTime>
  <Words>964</Words>
  <Application>Microsoft Office PowerPoint</Application>
  <PresentationFormat>On-screen Show (4:3)</PresentationFormat>
  <Paragraphs>281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sw1</vt:lpstr>
      <vt:lpstr>תרגול מס' 4: המתרגם</vt:lpstr>
      <vt:lpstr>המחלקה Scanner</vt:lpstr>
      <vt:lpstr>שימוש ב delimiter ב scanner</vt:lpstr>
      <vt:lpstr>המתרגם</vt:lpstr>
      <vt:lpstr>פתרון צעד אחר צעד</vt:lpstr>
      <vt:lpstr>API – Application Programming Interface</vt:lpstr>
      <vt:lpstr>שלב א'</vt:lpstr>
      <vt:lpstr>שלב ב' - אינטראקציה עם המשתמש</vt:lpstr>
      <vt:lpstr>קלט אינטרקטיבי</vt:lpstr>
      <vt:lpstr>שימוש ב Scanner לצורך קריאת קלט מהמשתמש</vt:lpstr>
      <vt:lpstr>דוגמא</vt:lpstr>
      <vt:lpstr>שלב ג' – שימוש בסיסי ב- Scanner</vt:lpstr>
      <vt:lpstr>קבצים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שלב ו' – תרגום פסקה</vt:lpstr>
      <vt:lpstr>לאן עכשיו?</vt:lpstr>
      <vt:lpstr>המחלקה StringBuilder</vt:lpstr>
      <vt:lpstr>שאלה מבחינה  (מועד א', סמסטר א', תשע"ו)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lenadank</cp:lastModifiedBy>
  <cp:revision>2036</cp:revision>
  <cp:lastPrinted>1601-01-01T00:00:00Z</cp:lastPrinted>
  <dcterms:created xsi:type="dcterms:W3CDTF">1601-01-01T00:00:00Z</dcterms:created>
  <dcterms:modified xsi:type="dcterms:W3CDTF">2017-04-19T09:24:44Z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1Qv4RJnDwHmM-MKol4MG5T4wQS-FIVXTJKfHCm2KDIbk</vt:lpwstr>
  </property>
  <property fmtid="{D5CDD505-2E9C-101B-9397-08002B2CF9AE}" pid="6" name="Google.Documents.RevisionId">
    <vt:lpwstr>05402861710826346729</vt:lpwstr>
  </property>
  <property fmtid="{D5CDD505-2E9C-101B-9397-08002B2CF9AE}" pid="7" name="Google.Documents.PreviousRevisionId">
    <vt:lpwstr>17390637455504763117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