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410" r:id="rId3"/>
    <p:sldId id="467" r:id="rId4"/>
    <p:sldId id="412" r:id="rId5"/>
    <p:sldId id="469" r:id="rId6"/>
    <p:sldId id="470" r:id="rId7"/>
    <p:sldId id="471" r:id="rId8"/>
    <p:sldId id="472" r:id="rId9"/>
    <p:sldId id="415" r:id="rId10"/>
    <p:sldId id="416" r:id="rId11"/>
    <p:sldId id="458" r:id="rId12"/>
    <p:sldId id="468" r:id="rId13"/>
    <p:sldId id="425" r:id="rId14"/>
    <p:sldId id="426" r:id="rId15"/>
    <p:sldId id="430" r:id="rId16"/>
    <p:sldId id="433" r:id="rId17"/>
    <p:sldId id="461" r:id="rId18"/>
    <p:sldId id="443" r:id="rId19"/>
    <p:sldId id="459" r:id="rId20"/>
    <p:sldId id="466" r:id="rId21"/>
    <p:sldId id="463" r:id="rId22"/>
    <p:sldId id="462" r:id="rId23"/>
    <p:sldId id="464" r:id="rId24"/>
    <p:sldId id="465" r:id="rId25"/>
    <p:sldId id="473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66"/>
    <a:srgbClr val="336699"/>
    <a:srgbClr val="0000FF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2291" autoAdjust="0"/>
  </p:normalViewPr>
  <p:slideViewPr>
    <p:cSldViewPr>
      <p:cViewPr varScale="1">
        <p:scale>
          <a:sx n="52" d="100"/>
          <a:sy n="52" d="100"/>
        </p:scale>
        <p:origin x="-20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sz="1300" dirty="0" smtClean="0"/>
          </a:p>
        </p:txBody>
      </p:sp>
    </p:spTree>
    <p:extLst>
      <p:ext uri="{BB962C8B-B14F-4D97-AF65-F5344CB8AC3E}">
        <p14:creationId xmlns:p14="http://schemas.microsoft.com/office/powerpoint/2010/main" xmlns="" val="399624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884430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693711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3317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025716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6915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63983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15288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11958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5473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878425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420016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48712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713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346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38798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79310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295098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xmlns="" val="131065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186356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:p14="http://schemas.microsoft.com/office/powerpoint/2010/main" xmlns="" val="30282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7218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מס' 6</a:t>
            </a:r>
          </a:p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יש חשיבות לגישה לנתונים דרך מתודות</a:t>
            </a:r>
            <a:r>
              <a:rPr lang="en-US" sz="2400" dirty="0" smtClean="0"/>
              <a:t>.</a:t>
            </a:r>
            <a:r>
              <a:rPr lang="he-IL" sz="2400" dirty="0" smtClean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לא כל שדה עם נראות פרטית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 smtClean="0"/>
              <a:t>) צריך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 smtClean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למשל:</a:t>
            </a:r>
            <a:r>
              <a:rPr lang="en-US" sz="2400" dirty="0" smtClean="0"/>
              <a:t> </a:t>
            </a:r>
            <a:r>
              <a:rPr lang="he-IL" sz="2400" dirty="0" smtClean="0"/>
              <a:t>עבור השדה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getter</a:t>
            </a:r>
            <a:r>
              <a:rPr lang="he-IL" sz="1800" dirty="0" smtClean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setter</a:t>
            </a:r>
            <a:r>
              <a:rPr lang="he-IL" sz="1800" dirty="0" smtClean="0"/>
              <a:t>?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 smtClean="0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שקול ל- </a:t>
            </a:r>
            <a:r>
              <a:rPr lang="en-US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ב': תכנות מתגונן:</a:t>
            </a:r>
          </a:p>
          <a:p>
            <a:pPr algn="ctr"/>
            <a:endParaRPr lang="he-IL" b="0" dirty="0" smtClean="0"/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 smtClean="0"/>
              <a:t>מספר חלופות למימוש העברת סכום מחשבון לחשבון</a:t>
            </a:r>
            <a:r>
              <a:rPr lang="en-US" sz="2900" dirty="0" smtClean="0"/>
              <a:t>:</a:t>
            </a:r>
            <a:endParaRPr lang="he-IL" sz="29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 smtClean="0"/>
              <a:t>אפשרות א</a:t>
            </a:r>
            <a:r>
              <a:rPr lang="he-IL" dirty="0" smtClean="0"/>
              <a:t>: מתודה סטטית שתקבל שני חשבונות בנק ותבצע ביניהם העברה:</a:t>
            </a:r>
            <a:endParaRPr lang="en-US" dirty="0" smtClean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 smtClean="0"/>
              <a:t>אפשרות ב</a:t>
            </a:r>
            <a:r>
              <a:rPr lang="he-IL" sz="2700" dirty="0" smtClean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 גם להשתמש בהעמסה של </a:t>
            </a:r>
            <a:r>
              <a:rPr lang="en-US" b="0" dirty="0" smtClean="0"/>
              <a:t>withdraw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תפקיד: ליצור עצם חדש ולאתחל את שדותיו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לאחר האתחול העצם חייב לקיים את </a:t>
            </a:r>
            <a:r>
              <a:rPr lang="he-IL" b="1" dirty="0" smtClean="0"/>
              <a:t>משתמר המחלקה</a:t>
            </a:r>
            <a:endParaRPr lang="he-IL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דוגמא למשתמר: מאזן אי-שלילי, בעלים אינו </a:t>
            </a:r>
            <a:r>
              <a:rPr lang="en-US" sz="2400" dirty="0" smtClean="0"/>
              <a:t>null</a:t>
            </a:r>
            <a:r>
              <a:rPr lang="he-IL" sz="2400" dirty="0" smtClean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במחלקה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בנאי </a:t>
            </a:r>
            <a:r>
              <a:rPr lang="he-IL" sz="2400" dirty="0" smtClean="0">
                <a:solidFill>
                  <a:srgbClr val="FF0000"/>
                </a:solidFill>
              </a:rPr>
              <a:t>ברירת המחדל </a:t>
            </a:r>
            <a:r>
              <a:rPr lang="he-IL" sz="2400" dirty="0" smtClean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נותן ערכי ברירת מחדל לכל השדות, ולכן, למשל, הבעלים הוא </a:t>
            </a:r>
            <a:r>
              <a:rPr lang="en-US" sz="2400" dirty="0" smtClean="0"/>
              <a:t>null</a:t>
            </a:r>
            <a:r>
              <a:rPr lang="he-IL" sz="2400" dirty="0" smtClean="0"/>
              <a:t>.</a:t>
            </a:r>
            <a:endParaRPr lang="he-IL" sz="2100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אין ערך החזרה לבנאי!</a:t>
            </a:r>
          </a:p>
          <a:p>
            <a:pPr algn="ctr"/>
            <a:r>
              <a:rPr lang="he-IL" b="0" dirty="0" smtClean="0"/>
              <a:t>לא נקרא ל-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 smtClean="0"/>
              <a:t> מכאן</a:t>
            </a:r>
          </a:p>
          <a:p>
            <a:pPr algn="ctr"/>
            <a:r>
              <a:rPr lang="he-IL" b="0" dirty="0" smtClean="0"/>
              <a:t>אם יש בעיה בקלט אי אפשר להחזיר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העמסת בנאים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 smtClean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תזכורת: </a:t>
            </a:r>
            <a:r>
              <a:rPr lang="he-IL" b="0" dirty="0" smtClean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 smtClean="0"/>
          </a:p>
          <a:p>
            <a:r>
              <a:rPr lang="en-US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smtClean="0">
                <a:latin typeface="Consolas"/>
                <a:ea typeface="Calibri"/>
              </a:rPr>
              <a:t>()</a:t>
            </a:r>
            <a:r>
              <a:rPr lang="he-IL" dirty="0" smtClean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 smtClean="0"/>
              <a:t>כאן משמש לא כמשתנה אלא כ</a:t>
            </a:r>
            <a:r>
              <a:rPr lang="he-IL" dirty="0" smtClean="0"/>
              <a:t>קריאה לבנאי אחר</a:t>
            </a:r>
            <a:r>
              <a:rPr lang="he-IL" b="0" dirty="0" smtClean="0"/>
              <a:t> של אותה מחלקה שיבצע אתחול ראשוני על העצם שאנו מייצרים.</a:t>
            </a:r>
          </a:p>
          <a:p>
            <a:r>
              <a:rPr lang="he-IL" b="0" dirty="0" smtClean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5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400092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6043"/>
              <a:gd name="adj6" fmla="val -4949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תזכורת – מופעי מחלקה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אפשר ליצור מופעים של מחלקה מסוימת (גם: עצמים מטיפוס המחלקה) בעזרת ביטוי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להכיל ערכים שונים של </a:t>
            </a:r>
            <a:r>
              <a:rPr lang="he-IL" sz="2400" b="1" dirty="0" smtClean="0"/>
              <a:t>שדות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לקרוא ל</a:t>
            </a:r>
            <a:r>
              <a:rPr lang="he-IL" sz="2400" b="1" dirty="0" smtClean="0"/>
              <a:t>שירותי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מתוך שירותים אלה יש גישה למשתנה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 smtClean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 smtClean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OtherClass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 smtClean="0">
                <a:latin typeface="Consolas"/>
                <a:ea typeface="Calibri"/>
              </a:rPr>
              <a:t> </a:t>
            </a:r>
            <a:endParaRPr lang="en-US" sz="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508" y="2060849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508" y="2287905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587" y="2528900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456" y="3260013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7456" y="346500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9504" y="3681028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528" y="4016097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460" y="4977172"/>
            <a:ext cx="536510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274492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245079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461103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5217187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מסקנות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000" dirty="0" smtClean="0">
                <a:latin typeface="Calibri"/>
                <a:ea typeface="Calibri"/>
              </a:rPr>
              <a:t>חייבים לציין מיהו העצם שהשירות משויך אליו</a:t>
            </a:r>
            <a:endParaRPr lang="he-IL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sz="2000" dirty="0" smtClean="0">
              <a:latin typeface="Consolas" pitchFamily="49" charset="0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נראות מגדירה מאיזה </a:t>
            </a:r>
            <a:r>
              <a:rPr lang="he-IL" sz="2400" b="1" dirty="0" smtClean="0">
                <a:latin typeface="Calibri"/>
                <a:ea typeface="Calibri"/>
              </a:rPr>
              <a:t>מקום בקוד </a:t>
            </a:r>
            <a:r>
              <a:rPr lang="he-IL" sz="2400" dirty="0" smtClean="0">
                <a:latin typeface="Calibri"/>
                <a:ea typeface="Calibri"/>
              </a:rPr>
              <a:t>ניתן לגשת למתודה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פרטית = ניתן לגשת רק מהקוד של אותה מחלקה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פומבית = ניתן לגשת מכל מחלקה (אם היא לא באותה חבילה, יש להוסיף הצהרת </a:t>
            </a:r>
            <a:r>
              <a:rPr lang="en-US" sz="2200" dirty="0" smtClean="0">
                <a:latin typeface="Calibri"/>
                <a:ea typeface="Calibri"/>
              </a:rPr>
              <a:t>import</a:t>
            </a:r>
            <a:r>
              <a:rPr lang="he-IL" sz="2200" dirty="0" smtClean="0">
                <a:latin typeface="Calibri"/>
                <a:ea typeface="Calibri"/>
              </a:rPr>
              <a:t>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נלמד על עוד שני סוגים בהמשך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US" sz="24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Instance vs. Class </a:t>
            </a:r>
            <a:r>
              <a:rPr lang="en-US" sz="3200" dirty="0" smtClean="0"/>
              <a:t>(static)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 smtClean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 smtClean="0"/>
              <a:t>ייצוג פנימי של המופע</a:t>
            </a:r>
            <a:endParaRPr lang="he-IL" sz="18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 smtClean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/>
              <a:t>מאותחלים עם יצירת האובייקט</a:t>
            </a:r>
            <a:endParaRPr lang="en-US" sz="18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 smtClean="0"/>
              <a:t> אך ורק ממתודות מופע!</a:t>
            </a:r>
            <a:r>
              <a:rPr lang="en-US" sz="1800" dirty="0" smtClean="0"/>
              <a:t> </a:t>
            </a:r>
            <a:r>
              <a:rPr lang="he-IL" sz="1800" dirty="0" smtClean="0"/>
              <a:t>(למה?)</a:t>
            </a:r>
            <a:endParaRPr lang="he-IL" sz="1800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 smtClean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 smtClean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ערכים המשותפים לכל מופעי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מאותחלים לפי הסדר עם טעינת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 smtClean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5915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המצב הפנימי של אובייקט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המצב הפנימי של עצם מיוצג ע"י נתוניו (שדותיו)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שדות עצם יהיו לרוב עם הרשאת גישה </a:t>
            </a:r>
            <a:r>
              <a:rPr lang="he-IL" sz="3100" b="1" dirty="0" smtClean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במקרה של חשבון בנק</a:t>
            </a:r>
            <a:r>
              <a:rPr lang="he-IL" sz="3100" dirty="0"/>
              <a:t>:</a:t>
            </a:r>
            <a:endParaRPr lang="he-IL" sz="31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500" dirty="0" smtClean="0"/>
              <a:t>ישנם 3 סוגי שירותים (מתודות, פונקציות,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שאילתות (</a:t>
            </a:r>
            <a:r>
              <a:rPr lang="en-US" sz="2500" dirty="0" smtClean="0"/>
              <a:t>queries, </a:t>
            </a:r>
            <a:r>
              <a:rPr lang="en-US" sz="2500" dirty="0" err="1" smtClean="0"/>
              <a:t>accessors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dirty="0" smtClean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צופות (</a:t>
            </a:r>
            <a:r>
              <a:rPr lang="en-US" sz="2000" b="1" dirty="0" smtClean="0"/>
              <a:t>observers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מפיקות (</a:t>
            </a:r>
            <a:r>
              <a:rPr lang="en-US" sz="2000" b="1" dirty="0" smtClean="0"/>
              <a:t>producers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700" dirty="0" smtClean="0"/>
              <a:t>בד"כ שימושיות עבור עצמים </a:t>
            </a:r>
            <a:r>
              <a:rPr lang="he-IL" sz="1700" b="1" dirty="0" smtClean="0"/>
              <a:t>מקובעים</a:t>
            </a:r>
            <a:r>
              <a:rPr lang="he-IL" sz="1700" dirty="0" smtClean="0"/>
              <a:t> (</a:t>
            </a:r>
            <a:r>
              <a:rPr lang="en-US" sz="1700" dirty="0" smtClean="0"/>
              <a:t>immutable</a:t>
            </a:r>
            <a:r>
              <a:rPr lang="he-IL" sz="1700" dirty="0" smtClean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פקודות (</a:t>
            </a:r>
            <a:r>
              <a:rPr lang="en-US" sz="2500" dirty="0" smtClean="0"/>
              <a:t>commands, transformers, </a:t>
            </a:r>
            <a:r>
              <a:rPr lang="en-US" sz="2500" dirty="0" err="1" smtClean="0"/>
              <a:t>mutators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בנאים (</a:t>
            </a:r>
            <a:r>
              <a:rPr lang="en-US" sz="2500" dirty="0" smtClean="0"/>
              <a:t>constructors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יצירת חשבון חדש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- חוזה בין ספק ללקוח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smtClean="0"/>
              <a:t>חוזה בין ספק ללקוח מגדיר עבור כל שרות:</a:t>
            </a:r>
          </a:p>
          <a:p>
            <a:pPr lvl="1"/>
            <a:r>
              <a:rPr lang="he-IL" smtClean="0"/>
              <a:t>תנאי ללקוח -  "תנאי קדם" - </a:t>
            </a:r>
            <a:r>
              <a:rPr lang="en-US" smtClean="0"/>
              <a:t>precondition</a:t>
            </a:r>
            <a:endParaRPr lang="he-IL" smtClean="0"/>
          </a:p>
          <a:p>
            <a:pPr lvl="1"/>
            <a:r>
              <a:rPr lang="he-IL" smtClean="0"/>
              <a:t>תנאי לספק - "תנאי אחר" – </a:t>
            </a:r>
            <a:r>
              <a:rPr lang="en-US" smtClean="0"/>
              <a:t>postcondition</a:t>
            </a:r>
            <a:r>
              <a:rPr lang="he-IL" smtClean="0"/>
              <a:t>.</a:t>
            </a:r>
            <a:endParaRPr lang="en-US" smtClean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305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קדם (</a:t>
            </a:r>
            <a:r>
              <a:rPr lang="en-US" smtClean="0">
                <a:latin typeface="Comic Sans MS" pitchFamily="66" charset="0"/>
              </a:rPr>
              <a:t>preconditions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 smtClean="0"/>
              <a:t>בד"כ, ההנחות הללו נוגעות רק לקלט שמועבר לשירות.</a:t>
            </a:r>
          </a:p>
          <a:p>
            <a:r>
              <a:rPr lang="he-IL" dirty="0" smtClean="0"/>
              <a:t>תנאי הקדם יכול להיות מורכב ממספר תנאים שעל כולם להתקיים  (</a:t>
            </a:r>
            <a:r>
              <a:rPr lang="en-US" dirty="0" smtClean="0"/>
              <a:t>AND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סימון:</a:t>
            </a:r>
          </a:p>
          <a:p>
            <a:pPr lvl="1" algn="l" rtl="0">
              <a:buNone/>
            </a:pPr>
            <a:r>
              <a:rPr lang="en-US" dirty="0" smtClean="0"/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אחר (</a:t>
            </a:r>
            <a:r>
              <a:rPr lang="en-US" smtClean="0">
                <a:latin typeface="Comic Sans MS" pitchFamily="66" charset="0"/>
              </a:rPr>
              <a:t>postconditions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אם תנאי הקדם מתקיים, הספק חייב לקיים את תנאי האחר</a:t>
            </a:r>
          </a:p>
          <a:p>
            <a:r>
              <a:rPr lang="he-IL" sz="2400" dirty="0" smtClean="0"/>
              <a:t>ואם תנאי קדם אינו מתקיים? לא ניתן להניח דבר:</a:t>
            </a:r>
          </a:p>
          <a:p>
            <a:pPr lvl="1"/>
            <a:r>
              <a:rPr lang="he-IL" sz="2200" dirty="0" smtClean="0"/>
              <a:t>אולי השרות יסתיים ללא בעיה</a:t>
            </a:r>
          </a:p>
          <a:p>
            <a:pPr lvl="1"/>
            <a:r>
              <a:rPr lang="he-IL" sz="2200" dirty="0" smtClean="0"/>
              <a:t>אולי השרות יתקע בלולאה אינסופית</a:t>
            </a:r>
          </a:p>
          <a:p>
            <a:pPr lvl="1"/>
            <a:r>
              <a:rPr lang="he-IL" sz="2200" dirty="0" smtClean="0"/>
              <a:t>אולי התוכנית תעוף מייד</a:t>
            </a:r>
          </a:p>
          <a:p>
            <a:pPr lvl="1"/>
            <a:r>
              <a:rPr lang="he-IL" sz="2200" dirty="0" smtClean="0"/>
              <a:t>אולי יוחזר ערך שגוי</a:t>
            </a:r>
          </a:p>
          <a:p>
            <a:pPr lvl="1"/>
            <a:r>
              <a:rPr lang="he-IL" sz="2200" dirty="0" smtClean="0"/>
              <a:t>אולי השרות יסתיים ללא בעיה אך התוכנית תעוף / תתקע לאחר מכן ...</a:t>
            </a:r>
          </a:p>
          <a:p>
            <a:r>
              <a:rPr lang="he-IL" sz="2400" dirty="0" smtClean="0"/>
              <a:t>ובכתיב לוגי:  תנאי קדם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תנאי אחר, 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he-IL" sz="2400" dirty="0" smtClean="0">
                <a:sym typeface="Symbol" pitchFamily="18" charset="2"/>
              </a:rPr>
              <a:t>               (תנאי קדם)!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 smtClean="0">
                <a:sym typeface="Symbol" pitchFamily="18" charset="2"/>
              </a:rPr>
              <a:t>סימון:	</a:t>
            </a:r>
            <a:r>
              <a:rPr lang="en-US" sz="1800" dirty="0" smtClean="0">
                <a:sym typeface="Symbol" pitchFamily="18" charset="2"/>
              </a:rPr>
              <a:t>@post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כיצד נסמן?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בקורס הנוכחי אנחנו מאפשרים גמישות בתחביר של כתיבת חוזים</a:t>
            </a:r>
          </a:p>
          <a:p>
            <a:r>
              <a:rPr lang="he-IL" sz="2400" dirty="0" smtClean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תנאים בוליאניים בג'אווה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תגיות מהסגנון (שנלמד בהרצאה):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ביטויים ונוסחאות מתמטיים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 smtClean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שפה חופשית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 smtClean="0"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 smtClean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תמציתיות, בהירות ודיוק! (בייחוד אם משתמשים בשפה טבעית)</a:t>
            </a: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שאילתות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 smtClean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076825" y="4365625"/>
            <a:ext cx="3852863" cy="1331913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008063" y="198913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-17463" y="310515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008063" y="504983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3850" y="504983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12611</TotalTime>
  <Words>1364</Words>
  <Application>Microsoft Office PowerPoint</Application>
  <PresentationFormat>On-screen Show (4:3)</PresentationFormat>
  <Paragraphs>412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תזכורת – מופעי מחלקה</vt:lpstr>
      <vt:lpstr>המצב הפנימי של אובייקט</vt:lpstr>
      <vt:lpstr>שירותי מופע</vt:lpstr>
      <vt:lpstr>תזכורת - חוזה בין ספק ללקוח</vt:lpstr>
      <vt:lpstr>תנאי קדם (preconditions)</vt:lpstr>
      <vt:lpstr>תנאי אחר (postconditions)</vt:lpstr>
      <vt:lpstr>כיצד נסמן?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Slide 18</vt:lpstr>
      <vt:lpstr>המחלקה CurrentClass</vt:lpstr>
      <vt:lpstr>המחלקה OtherClass</vt:lpstr>
      <vt:lpstr>נוסיף main ל-CurrentClass</vt:lpstr>
      <vt:lpstr>מסקנות</vt:lpstr>
      <vt:lpstr>Instance vs. Class (static) Fields</vt:lpstr>
      <vt:lpstr>דוגמא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user</cp:lastModifiedBy>
  <cp:revision>1433</cp:revision>
  <cp:lastPrinted>1601-01-01T00:00:00Z</cp:lastPrinted>
  <dcterms:created xsi:type="dcterms:W3CDTF">1601-01-01T00:00:00Z</dcterms:created>
  <dcterms:modified xsi:type="dcterms:W3CDTF">2016-04-05T18:38:47Z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