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4"/>
  </p:notesMasterIdLst>
  <p:handoutMasterIdLst>
    <p:handoutMasterId r:id="rId35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494" r:id="rId16"/>
    <p:sldId id="452" r:id="rId17"/>
    <p:sldId id="504" r:id="rId18"/>
    <p:sldId id="520" r:id="rId19"/>
    <p:sldId id="474" r:id="rId20"/>
    <p:sldId id="470" r:id="rId21"/>
    <p:sldId id="503" r:id="rId22"/>
    <p:sldId id="404" r:id="rId23"/>
    <p:sldId id="510" r:id="rId24"/>
    <p:sldId id="507" r:id="rId25"/>
    <p:sldId id="508" r:id="rId26"/>
    <p:sldId id="511" r:id="rId27"/>
    <p:sldId id="512" r:id="rId28"/>
    <p:sldId id="513" r:id="rId29"/>
    <p:sldId id="515" r:id="rId30"/>
    <p:sldId id="514" r:id="rId31"/>
    <p:sldId id="516" r:id="rId32"/>
    <p:sldId id="517" r:id="rId33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72402" autoAdjust="0"/>
  </p:normalViewPr>
  <p:slideViewPr>
    <p:cSldViewPr>
      <p:cViewPr varScale="1">
        <p:scale>
          <a:sx n="86" d="100"/>
          <a:sy n="86" d="100"/>
        </p:scale>
        <p:origin x="-2361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ex#5</a:t>
            </a:r>
            <a:endParaRPr lang="he-IL" dirty="0" smtClean="0">
              <a:cs typeface="Arial" charset="0"/>
            </a:endParaRPr>
          </a:p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ex#6</a:t>
            </a: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5516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22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2326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430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323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0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478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ex#1</a:t>
            </a:r>
            <a:endParaRPr lang="he-IL" dirty="0" smtClean="0">
              <a:cs typeface="Arial" charset="0"/>
            </a:endParaRPr>
          </a:p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January 15, 2018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dirty="0" smtClean="0">
                <a:solidFill>
                  <a:srgbClr val="000099"/>
                </a:solidFill>
              </a:rPr>
              <a:t>תרגול 13 – סיכום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 </a:t>
            </a:r>
            <a:r>
              <a:rPr lang="he-IL" b="1" dirty="0" err="1" smtClean="0">
                <a:latin typeface="Calibri" pitchFamily="34" charset="0"/>
              </a:rPr>
              <a:t>וניראות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method from A"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 smtClean="0">
                <a:latin typeface="Calibri" pitchFamily="34" charset="0"/>
              </a:rPr>
              <a:t>דריסה של שירותים </a:t>
            </a:r>
            <a:r>
              <a:rPr lang="he-IL" sz="4000" b="1" dirty="0" err="1" smtClean="0">
                <a:latin typeface="Calibri" pitchFamily="34" charset="0"/>
              </a:rPr>
              <a:t>וניראות</a:t>
            </a:r>
            <a:r>
              <a:rPr lang="he-IL" sz="4000" b="1" dirty="0" smtClean="0">
                <a:latin typeface="Calibri" pitchFamily="34" charset="0"/>
              </a:rPr>
              <a:t> (2)</a:t>
            </a:r>
            <a:endParaRPr lang="en-US" sz="4000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B.foo()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(2)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A.foo()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</a:t>
            </a:r>
            <a:endParaRPr lang="en-US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(2)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(3)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סדר הפעולות ביצירת אובייקט</a:t>
            </a:r>
            <a:endParaRPr lang="en-US" dirty="0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 smtClean="0"/>
              <a:t>אתחול ערך </a:t>
            </a:r>
            <a:r>
              <a:rPr lang="he-IL" dirty="0" err="1" smtClean="0"/>
              <a:t>דיפולטי</a:t>
            </a:r>
            <a:r>
              <a:rPr lang="he-IL" dirty="0" smtClean="0"/>
              <a:t> לשדות.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קריאה לבנאי של מחלקת האב (שגורר אותו סדר פעולות רקורסיבית).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אתחול שדות לפי הערכים שהושמו להם בשורה שבה הם מוגדרים.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ביצוע שאר הקוד של הבנאי.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 smtClean="0">
                <a:latin typeface="Calibri" pitchFamily="34" charset="0"/>
              </a:rPr>
              <a:t>דריסה והעמסה של שירותים</a:t>
            </a:r>
            <a:endParaRPr lang="en-US" sz="3800" b="1" dirty="0" smtClean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 smtClean="0">
                <a:latin typeface="Consolas" pitchFamily="49" charset="0"/>
                <a:cs typeface="Consolas" pitchFamily="49" charset="0"/>
              </a:rPr>
            </a:b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mtClean="0"/>
              <a:t>בחינה באופק!</a:t>
            </a:r>
            <a:endParaRPr lang="en-US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 smtClean="0"/>
              <a:t>כל ההרצאות </a:t>
            </a:r>
            <a:endParaRPr lang="en-US" sz="2200" dirty="0" smtClean="0"/>
          </a:p>
          <a:p>
            <a:pPr lvl="1" eaLnBrk="1" hangingPunct="1"/>
            <a:r>
              <a:rPr lang="he-IL" sz="2200" dirty="0" smtClean="0"/>
              <a:t>כל תרגולים</a:t>
            </a:r>
          </a:p>
          <a:p>
            <a:pPr lvl="1" eaLnBrk="1" hangingPunct="1"/>
            <a:r>
              <a:rPr lang="he-IL" sz="2200" dirty="0" smtClean="0"/>
              <a:t>כל תרגילי בית</a:t>
            </a:r>
          </a:p>
          <a:p>
            <a:pPr eaLnBrk="1" hangingPunct="1"/>
            <a:r>
              <a:rPr lang="he-IL" dirty="0" smtClean="0"/>
              <a:t>חומר סגור</a:t>
            </a:r>
          </a:p>
          <a:p>
            <a:pPr eaLnBrk="1" hangingPunct="1"/>
            <a:r>
              <a:rPr lang="he-IL" dirty="0" smtClean="0"/>
              <a:t>שאלות אמריקאיות</a:t>
            </a:r>
            <a:endParaRPr lang="he-I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 (2)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מחלקות פנימיות</a:t>
            </a:r>
            <a:endParaRPr lang="en-US" b="1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 smtClean="0">
                <a:latin typeface="Consolas" pitchFamily="49" charset="0"/>
              </a:rPr>
              <a:t>	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מחלקות פנימיות - סיכום</a:t>
            </a:r>
            <a:endParaRPr lang="he-I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/>
                <a:gridCol w="1591083"/>
                <a:gridCol w="1242974"/>
                <a:gridCol w="1828800"/>
                <a:gridCol w="1587116"/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Fields</a:t>
                      </a:r>
                      <a:r>
                        <a:rPr lang="en-US" sz="2400" b="1" baseline="0" dirty="0" smtClean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Type</a:t>
                      </a:r>
                      <a:endParaRPr lang="he-IL" sz="2400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Static nested</a:t>
                      </a:r>
                      <a:endParaRPr lang="he-IL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Inner non-static</a:t>
                      </a:r>
                      <a:endParaRPr lang="he-IL" b="1" dirty="0"/>
                    </a:p>
                  </a:txBody>
                  <a:tcPr/>
                </a:tc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local</a:t>
                      </a:r>
                      <a:endParaRPr lang="he-IL" b="1" dirty="0"/>
                    </a:p>
                  </a:txBody>
                  <a:tcPr/>
                </a:tc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Effectively final local variables or parameters that are accessible in the scope of the block</a:t>
                      </a:r>
                      <a:endParaRPr lang="he-IL" b="0" dirty="0" smtClean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anonymous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 smtClean="0"/>
              <a:t> fixed set of constants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 smtClean="0"/>
              <a:t>All</a:t>
            </a:r>
            <a:r>
              <a:rPr lang="en-US" b="1" dirty="0" smtClean="0"/>
              <a:t> </a:t>
            </a:r>
            <a:r>
              <a:rPr lang="en-US" b="1" dirty="0" err="1" smtClean="0"/>
              <a:t>enums</a:t>
            </a:r>
            <a:r>
              <a:rPr lang="en-US" b="1" dirty="0" smtClean="0"/>
              <a:t> implicitly extend </a:t>
            </a:r>
            <a:r>
              <a:rPr lang="en-US" b="1" dirty="0" err="1" smtClean="0"/>
              <a:t>java.lang.EnumAn</a:t>
            </a:r>
            <a:r>
              <a:rPr lang="en-US" b="1" dirty="0" smtClean="0"/>
              <a:t> </a:t>
            </a:r>
            <a:r>
              <a:rPr lang="en-US" b="1" dirty="0" err="1" smtClean="0"/>
              <a:t>enum</a:t>
            </a:r>
            <a:r>
              <a:rPr lang="en-US" b="1" dirty="0" smtClean="0"/>
              <a:t> cannot extend anything else.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The constructor for an </a:t>
            </a:r>
            <a:r>
              <a:rPr lang="en-US" b="1" dirty="0" err="1" smtClean="0"/>
              <a:t>enum</a:t>
            </a:r>
            <a:r>
              <a:rPr lang="en-US" b="1" dirty="0" smtClean="0"/>
              <a:t> type must be package-private or private access. You cannot invoke an </a:t>
            </a:r>
            <a:r>
              <a:rPr lang="en-US" b="1" dirty="0" err="1" smtClean="0"/>
              <a:t>enum</a:t>
            </a:r>
            <a:r>
              <a:rPr lang="en-US" b="1" dirty="0" smtClean="0"/>
              <a:t> constructor yourself.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static values method that returns an array containing all of the values of the </a:t>
            </a:r>
            <a:r>
              <a:rPr lang="en-US" b="1" dirty="0" err="1" smtClean="0"/>
              <a:t>enum</a:t>
            </a:r>
            <a:r>
              <a:rPr lang="en-US" b="1" dirty="0" smtClean="0"/>
              <a:t> in the order they are declared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Output: </a:t>
            </a:r>
          </a:p>
          <a:p>
            <a:r>
              <a:rPr lang="en-US" sz="1400" dirty="0" smtClean="0"/>
              <a:t> Mondays are bad.</a:t>
            </a:r>
          </a:p>
          <a:p>
            <a:r>
              <a:rPr lang="en-US" sz="1400" dirty="0" smtClean="0"/>
              <a:t>SUNDAY</a:t>
            </a:r>
          </a:p>
          <a:p>
            <a:r>
              <a:rPr lang="en-US" sz="1400" dirty="0" smtClean="0"/>
              <a:t>MONDAY</a:t>
            </a:r>
          </a:p>
          <a:p>
            <a:r>
              <a:rPr lang="en-US" sz="1400" dirty="0" smtClean="0"/>
              <a:t>TUESDAY</a:t>
            </a:r>
          </a:p>
          <a:p>
            <a:r>
              <a:rPr lang="en-US" sz="1400" dirty="0" smtClean="0"/>
              <a:t>WEDNESDAY</a:t>
            </a:r>
          </a:p>
          <a:p>
            <a:r>
              <a:rPr lang="en-US" sz="1400" dirty="0" smtClean="0"/>
              <a:t>THURSDAY</a:t>
            </a:r>
          </a:p>
          <a:p>
            <a:r>
              <a:rPr lang="en-US" sz="1400" dirty="0" smtClean="0"/>
              <a:t>FRIDAY</a:t>
            </a:r>
          </a:p>
          <a:p>
            <a:r>
              <a:rPr lang="en-US" sz="1400" dirty="0" smtClean="0"/>
              <a:t>SATURDAY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 smtClean="0">
                <a:latin typeface="Arial" pitchFamily="34" charset="0"/>
                <a:cs typeface="+mn-cs"/>
              </a:rPr>
              <a:t>new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en-US" dirty="0" smtClean="0">
                <a:latin typeface="Arial" pitchFamily="34" charset="0"/>
                <a:cs typeface="+mn-cs"/>
              </a:rPr>
              <a:t>&lt;&gt;();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אך לא 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ולא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 smtClean="0">
                <a:latin typeface="Arial" pitchFamily="34" charset="0"/>
                <a:cs typeface="+mn-cs"/>
              </a:rPr>
              <a:t>Collection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 smtClean="0">
                <a:latin typeface="Arial" pitchFamily="34" charset="0"/>
                <a:cs typeface="+mn-cs"/>
              </a:rPr>
              <a:t>func</a:t>
            </a:r>
            <a:r>
              <a:rPr lang="he-IL" dirty="0" smtClean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 smtClean="0">
                <a:latin typeface="Arial" pitchFamily="34" charset="0"/>
                <a:cs typeface="+mn-cs"/>
              </a:rPr>
              <a:t>toString</a:t>
            </a:r>
            <a:r>
              <a:rPr lang="he-IL" dirty="0" smtClean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 smtClean="0">
                <a:latin typeface="Arial" pitchFamily="34" charset="0"/>
                <a:cs typeface="+mn-cs"/>
              </a:rPr>
              <a:t>Java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קצת על מנשקים</a:t>
            </a:r>
            <a:endParaRPr 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 smtClean="0"/>
          </a:p>
          <a:p>
            <a:pPr eaLnBrk="1" hangingPunct="1"/>
            <a:r>
              <a:rPr lang="he-IL" dirty="0" smtClean="0"/>
              <a:t>שירותים במנשק הם תמיד </a:t>
            </a:r>
            <a:r>
              <a:rPr lang="he-IL" b="1" dirty="0" smtClean="0"/>
              <a:t>ציבוריים, וכברירת מחדל מופשטים</a:t>
            </a:r>
            <a:endParaRPr lang="en-US" b="1" dirty="0" smtClean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The modifiers of foo1 and foo2 are the same.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</a:t>
            </a:r>
            <a:endParaRPr lang="en-US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</a:t>
            </a:r>
            <a:r>
              <a:rPr lang="en-US" b="1" dirty="0" smtClean="0"/>
              <a:t> - </a:t>
            </a:r>
            <a:r>
              <a:rPr lang="he-IL" b="1" dirty="0" smtClean="0"/>
              <a:t>המשך</a:t>
            </a:r>
            <a:endParaRPr lang="en-US" b="1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"No exception is thrown"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</a:t>
            </a:r>
            <a:r>
              <a:rPr lang="en-US" dirty="0" smtClean="0">
                <a:latin typeface="Garamond" pitchFamily="18" charset="0"/>
              </a:rPr>
              <a:t>dog;</a:t>
            </a:r>
            <a:endParaRPr lang="en-US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וירושה</a:t>
            </a:r>
            <a:endParaRPr lang="en-US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cannot hide the public abstract method in 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41054</TotalTime>
  <Words>1165</Words>
  <Application>Microsoft Office PowerPoint</Application>
  <PresentationFormat>On-screen Show (4:3)</PresentationFormat>
  <Paragraphs>515</Paragraphs>
  <Slides>32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ובנאים</vt:lpstr>
      <vt:lpstr>הורשה ובנאים (2)</vt:lpstr>
      <vt:lpstr>הורשה ובנאים (3)</vt:lpstr>
      <vt:lpstr>סדר הפעולות ביצירת אובייקט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shay</cp:lastModifiedBy>
  <cp:revision>4328</cp:revision>
  <cp:lastPrinted>1601-01-01T00:00:00Z</cp:lastPrinted>
  <dcterms:created xsi:type="dcterms:W3CDTF">1601-01-01T00:00:00Z</dcterms:created>
  <dcterms:modified xsi:type="dcterms:W3CDTF">2018-01-15T19:18:00Z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