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348" r:id="rId2"/>
    <p:sldId id="410" r:id="rId3"/>
    <p:sldId id="467" r:id="rId4"/>
    <p:sldId id="412" r:id="rId5"/>
    <p:sldId id="469" r:id="rId6"/>
    <p:sldId id="470" r:id="rId7"/>
    <p:sldId id="471" r:id="rId8"/>
    <p:sldId id="472" r:id="rId9"/>
    <p:sldId id="415" r:id="rId10"/>
    <p:sldId id="416" r:id="rId11"/>
    <p:sldId id="458" r:id="rId12"/>
    <p:sldId id="468" r:id="rId13"/>
    <p:sldId id="425" r:id="rId14"/>
    <p:sldId id="426" r:id="rId15"/>
    <p:sldId id="430" r:id="rId16"/>
    <p:sldId id="433" r:id="rId17"/>
    <p:sldId id="461" r:id="rId18"/>
    <p:sldId id="443" r:id="rId19"/>
    <p:sldId id="459" r:id="rId20"/>
    <p:sldId id="466" r:id="rId21"/>
    <p:sldId id="463" r:id="rId22"/>
    <p:sldId id="462" r:id="rId23"/>
    <p:sldId id="464" r:id="rId24"/>
    <p:sldId id="465" r:id="rId25"/>
    <p:sldId id="473" r:id="rId26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66"/>
    <a:srgbClr val="336699"/>
    <a:srgbClr val="0000FF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72291" autoAdjust="0"/>
  </p:normalViewPr>
  <p:slideViewPr>
    <p:cSldViewPr>
      <p:cViewPr varScale="1">
        <p:scale>
          <a:sx n="85" d="100"/>
          <a:sy n="85" d="100"/>
        </p:scale>
        <p:origin x="-2640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sz="1300" dirty="0" smtClean="0"/>
          </a:p>
        </p:txBody>
      </p:sp>
    </p:spTree>
    <p:extLst>
      <p:ext uri="{BB962C8B-B14F-4D97-AF65-F5344CB8AC3E}">
        <p14:creationId xmlns:p14="http://schemas.microsoft.com/office/powerpoint/2010/main" xmlns="" val="3996247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884430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693711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12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0099-4864-475C-AA01-B00630ACC011}" type="slidenum">
              <a:rPr lang="he-IL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3317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325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F617-220C-4F46-9B52-08E38BED6314}" type="slidenum">
              <a:rPr lang="he-IL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25716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91DD-665B-4C41-B83E-2D09554142C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6915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639831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415288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119587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45473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1878425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420016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487128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7135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346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87989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79310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295098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131065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86356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0282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77E59-FC9D-4AC6-BA22-22F4DD8D0276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7218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6</a:t>
            </a:r>
          </a:p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מחלקות, עצמים, וקצת חוזים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getter/setter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יש חשיבות לגישה לנתונים דרך מתודות</a:t>
            </a:r>
            <a:r>
              <a:rPr lang="en-US" sz="2400" dirty="0" smtClean="0"/>
              <a:t>.</a:t>
            </a:r>
            <a:r>
              <a:rPr lang="he-IL" sz="2400" dirty="0" smtClean="0"/>
              <a:t> מדוע?</a:t>
            </a:r>
          </a:p>
          <a:p>
            <a:pPr eaLnBrk="1" hangingPunct="1">
              <a:lnSpc>
                <a:spcPct val="80000"/>
              </a:lnSpc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לא כל שדה מופע עם נראות פרטית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he-IL" sz="2400" dirty="0" smtClean="0"/>
              <a:t>) צריך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getter/setter</a:t>
            </a:r>
            <a:r>
              <a:rPr lang="he-IL" sz="2400" dirty="0" smtClean="0"/>
              <a:t>  ציבורי</a:t>
            </a:r>
          </a:p>
          <a:p>
            <a:pPr eaLnBrk="1" hangingPunct="1">
              <a:lnSpc>
                <a:spcPct val="8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למשל:</a:t>
            </a:r>
            <a:r>
              <a:rPr lang="en-US" sz="2400" dirty="0" smtClean="0"/>
              <a:t> </a:t>
            </a:r>
            <a:r>
              <a:rPr lang="he-IL" sz="2400" dirty="0" smtClean="0"/>
              <a:t>עבור השדה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getter</a:t>
            </a:r>
            <a:r>
              <a:rPr lang="he-IL" sz="1800" dirty="0" smtClean="0"/>
              <a:t>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כן, זהו חלק מהממשק של חשבון בנק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setter</a:t>
            </a:r>
            <a:r>
              <a:rPr lang="he-IL" sz="1800" dirty="0" smtClean="0"/>
              <a:t>?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setBalance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balance) {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 smtClean="0">
                <a:solidFill>
                  <a:srgbClr val="0000C0"/>
                </a:solidFill>
                <a:latin typeface="Consolas"/>
              </a:rPr>
              <a:t>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= balance;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he-IL" sz="2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לא בהכרח, פעולות של משיכה או הפקדה אמנם משפיעות על היתרה, אבל פעולה של שינוי יתרה במנותק מהן אינה חלק מהממשק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6048164" y="1736812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40243"/>
              <a:gd name="adj4" fmla="val -125134"/>
              <a:gd name="adj5" fmla="val 101253"/>
              <a:gd name="adj6" fmla="val -153687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שקול ל- </a:t>
            </a:r>
            <a:r>
              <a:rPr lang="en-US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43708" y="3465004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3708" y="3753036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6048164" y="2492896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73660"/>
              <a:gd name="adj4" fmla="val -18456"/>
              <a:gd name="adj5" fmla="val 237493"/>
              <a:gd name="adj6" fmla="val -4101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א': חוזה</a:t>
            </a:r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0" grpId="1" animBg="1"/>
      <p:bldP spid="11" grpId="0" animBg="1"/>
      <p:bldP spid="11" grpId="1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35596" y="4257092"/>
            <a:ext cx="6840760" cy="2412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636" y="4545124"/>
            <a:ext cx="6120680" cy="14761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4225362"/>
            <a:ext cx="8244408" cy="2357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withdraw(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amount)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(amount &lt; 0 || amount &gt;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"Invalid withdrawal amount: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+ 					amount);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600" b="0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-= amount;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156176" y="6165304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37420"/>
              <a:gd name="adj4" fmla="val -36022"/>
              <a:gd name="adj5" fmla="val -153232"/>
              <a:gd name="adj6" fmla="val -73999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ב': תכנות מתגונן:</a:t>
            </a:r>
          </a:p>
          <a:p>
            <a:pPr algn="ctr"/>
            <a:endParaRPr lang="he-IL" b="0" dirty="0" smtClean="0"/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295636" y="3652945"/>
            <a:ext cx="3672408" cy="12241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9692" y="4293096"/>
            <a:ext cx="828092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17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29EA1-D3F7-4F03-BE2D-81631BD677D3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900" dirty="0" smtClean="0"/>
              <a:t>מספר חלופות למימוש העברת סכום מחשבון לחשבון</a:t>
            </a:r>
            <a:r>
              <a:rPr lang="en-US" sz="2900" dirty="0" smtClean="0"/>
              <a:t>:</a:t>
            </a:r>
            <a:endParaRPr lang="he-IL" sz="29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he-IL" u="sng" dirty="0" smtClean="0"/>
              <a:t>אפשרות א</a:t>
            </a:r>
            <a:r>
              <a:rPr lang="he-IL" dirty="0" smtClean="0"/>
              <a:t>: מתודה סטטית שתקבל שני חשבונות בנק ותבצע ביניהם העברה:</a:t>
            </a:r>
            <a:endParaRPr lang="en-US" dirty="0" smtClean="0">
              <a:solidFill>
                <a:srgbClr val="3F5FBF"/>
              </a:solidFill>
              <a:latin typeface="Tahoma" pitchFamily="34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one account to the other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0 &lt; amount &lt;=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+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–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void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transfer(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amount,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from,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to) {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from.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withdraw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to.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7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312F-C8D5-4747-BC2D-E145FBCAED95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588" y="1736812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he-IL" sz="2700" u="sng" dirty="0" smtClean="0"/>
              <a:t>אפשרות ב</a:t>
            </a:r>
            <a:r>
              <a:rPr lang="he-IL" sz="2700" dirty="0" smtClean="0"/>
              <a:t>: אחד החשבונות אחראי לפעולה (למשל, מעביר הכסף)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the current</a:t>
            </a:r>
            <a:b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account to the other one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transferTo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amount, 					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other) {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other.deposit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withdraw(amount);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3934217"/>
            <a:ext cx="165618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0" kern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withdraw</a:t>
            </a:r>
            <a:endParaRPr lang="he-IL" dirty="0"/>
          </a:p>
        </p:txBody>
      </p:sp>
      <p:sp>
        <p:nvSpPr>
          <p:cNvPr id="5" name="Line Callout 2 4"/>
          <p:cNvSpPr/>
          <p:nvPr/>
        </p:nvSpPr>
        <p:spPr bwMode="auto">
          <a:xfrm>
            <a:off x="5184068" y="5553236"/>
            <a:ext cx="2808312" cy="648072"/>
          </a:xfrm>
          <a:prstGeom prst="borderCallout2">
            <a:avLst>
              <a:gd name="adj1" fmla="val -1857"/>
              <a:gd name="adj2" fmla="val 16175"/>
              <a:gd name="adj3" fmla="val -59297"/>
              <a:gd name="adj4" fmla="val 23102"/>
              <a:gd name="adj5" fmla="val -188793"/>
              <a:gd name="adj6" fmla="val -4658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 גם להשתמש בהעמסה של </a:t>
            </a:r>
            <a:r>
              <a:rPr lang="en-US" b="0" dirty="0" smtClean="0"/>
              <a:t>withdraw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178B8-71E2-4A6B-96AC-FB252717BC1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תפקיד: ליצור עצם חדש ולאתחל את שדות המופע שלו</a:t>
            </a:r>
          </a:p>
          <a:p>
            <a:pPr lvl="1"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בנאי לא אמור לכלול לוגיקה נוספת פרט לכך!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לאחר האתחול העצם חייב לקיים את </a:t>
            </a:r>
            <a:r>
              <a:rPr lang="he-IL" b="1" dirty="0" smtClean="0"/>
              <a:t>משתמר המחלקה</a:t>
            </a:r>
            <a:endParaRPr lang="he-IL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דוגמא למשתמר: מאזן אי-שלילי, בעלים אינו </a:t>
            </a:r>
            <a:r>
              <a:rPr lang="en-US" sz="2400" dirty="0" smtClean="0"/>
              <a:t>null</a:t>
            </a:r>
            <a:r>
              <a:rPr lang="he-IL" sz="2400" dirty="0" smtClean="0"/>
              <a:t>, מס' חשבון חיובי...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במחלקה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he-IL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בנאי </a:t>
            </a:r>
            <a:r>
              <a:rPr lang="he-IL" sz="2400" dirty="0" smtClean="0">
                <a:solidFill>
                  <a:srgbClr val="FF0000"/>
                </a:solidFill>
              </a:rPr>
              <a:t>ברירת המחדל </a:t>
            </a:r>
            <a:r>
              <a:rPr lang="he-IL" sz="2400" dirty="0" smtClean="0"/>
              <a:t>יוצר עצם שאינו מקיים את המשתמר!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נותן ערכי ברירת מחדל לכל שדות המופע, ולכן, למשל, הבעלים הוא </a:t>
            </a:r>
            <a:r>
              <a:rPr lang="en-US" sz="2400" dirty="0" smtClean="0"/>
              <a:t>null</a:t>
            </a:r>
            <a:r>
              <a:rPr lang="he-IL" sz="2400" dirty="0" smtClean="0"/>
              <a:t>.</a:t>
            </a:r>
            <a:endParaRPr lang="he-IL" sz="2100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יש דברים שאינם באחריות המחלקה. למשל: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דואג לתקינות מספרי חשבון? (למשל שיהיו שונים)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מנהל את מאגר הלקוחות?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Constructs a new account and sets its owner and identifier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id &gt;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customer != null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getOwner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customer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id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(Customer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id;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owner = customer;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2951820" y="5661248"/>
            <a:ext cx="4104456" cy="972108"/>
          </a:xfrm>
          <a:prstGeom prst="borderCallout2">
            <a:avLst>
              <a:gd name="adj1" fmla="val -1857"/>
              <a:gd name="adj2" fmla="val 16175"/>
              <a:gd name="adj3" fmla="val -22785"/>
              <a:gd name="adj4" fmla="val 1117"/>
              <a:gd name="adj5" fmla="val -104012"/>
              <a:gd name="adj6" fmla="val -25293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אין ערך החזרה לבנאי!</a:t>
            </a:r>
          </a:p>
          <a:p>
            <a:pPr algn="ctr"/>
            <a:r>
              <a:rPr lang="he-IL" b="0" dirty="0" smtClean="0"/>
              <a:t>לא נקרא ל-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/>
              <a:t> </a:t>
            </a:r>
            <a:r>
              <a:rPr lang="en-US" b="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he-IL" b="0" dirty="0" smtClean="0"/>
              <a:t> מכאן</a:t>
            </a:r>
          </a:p>
          <a:p>
            <a:pPr algn="ctr"/>
            <a:r>
              <a:rPr lang="he-IL" b="0" dirty="0" smtClean="0"/>
              <a:t>אם יש בעיה בקלט אי אפשר להחזיר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he-IL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211960" y="3789040"/>
            <a:ext cx="2196244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4005064"/>
            <a:ext cx="1908212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העמסת בנאים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/** 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Constructs a new account and sets its owner and identifier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id &gt;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customer != null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&gt;=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getOwner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customer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getAccountNumber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id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*/</a:t>
            </a:r>
            <a:endParaRPr lang="en-US" sz="1100" dirty="0" smtClean="0">
              <a:latin typeface="Calibri"/>
              <a:ea typeface="Calibri"/>
            </a:endParaRPr>
          </a:p>
          <a:p>
            <a:pPr marL="3225800" indent="-3225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customer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long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id, </a:t>
            </a:r>
            <a:b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(customer, id);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596" y="4833156"/>
            <a:ext cx="73088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תזכורת: </a:t>
            </a:r>
            <a:r>
              <a:rPr lang="he-IL" b="0" dirty="0" smtClean="0"/>
              <a:t>העמסה = יצירת מתודה בעלת שם זהה אך עם ארגומנטים שונים. באופן דומה ניתן להגדיר בנאים עם ארגומנטים שונים.</a:t>
            </a:r>
          </a:p>
          <a:p>
            <a:endParaRPr lang="he-IL" b="0" dirty="0" smtClean="0"/>
          </a:p>
          <a:p>
            <a:r>
              <a:rPr lang="en-US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smtClean="0">
                <a:latin typeface="Consolas"/>
                <a:ea typeface="Calibri"/>
              </a:rPr>
              <a:t>()</a:t>
            </a:r>
            <a:r>
              <a:rPr lang="he-IL" dirty="0" smtClean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he-IL" b="0" dirty="0" smtClean="0"/>
              <a:t>כאן משמש לא כמשתנה אלא כ</a:t>
            </a:r>
            <a:r>
              <a:rPr lang="he-IL" dirty="0" smtClean="0"/>
              <a:t>קריאה לבנאי אחר</a:t>
            </a:r>
            <a:r>
              <a:rPr lang="he-IL" b="0" dirty="0" smtClean="0"/>
              <a:t> של אותה מחלקה שיבצע אתחול ראשוני על העצם שאנו מייצרים.</a:t>
            </a:r>
          </a:p>
          <a:p>
            <a:r>
              <a:rPr lang="he-IL" b="0" dirty="0" smtClean="0"/>
              <a:t>ניתן להשתמש בתחביר זה רק מתוך בנאי!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עצמים, מחלקות, נראות ומה שביניהם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5400092" y="4365104"/>
            <a:ext cx="3743908" cy="684076"/>
          </a:xfrm>
          <a:prstGeom prst="borderCallout2">
            <a:avLst>
              <a:gd name="adj1" fmla="val 55076"/>
              <a:gd name="adj2" fmla="val -107"/>
              <a:gd name="adj3" fmla="val 25484"/>
              <a:gd name="adj4" fmla="val -25116"/>
              <a:gd name="adj5" fmla="val 16043"/>
              <a:gd name="adj6" fmla="val -4949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קריאה למתודה פרטית ממתודה פומבית</a:t>
            </a:r>
          </a:p>
          <a:p>
            <a:pPr algn="ctr"/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(גם ההפך זה בסדר)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תזכורת – מופעי מחלקה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אפשר ליצור מופעים של מחלקה מסוימת (גם: עצמים מטיפוס המחלקה) בעזרת ביטוי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e-IL" sz="2400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(...);</a:t>
            </a:r>
            <a:endParaRPr lang="he-IL" sz="2000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להכיל ערכים שונים של </a:t>
            </a:r>
            <a:r>
              <a:rPr lang="he-IL" sz="2400" b="1" dirty="0" smtClean="0"/>
              <a:t>שדות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בניגוד לשדות סטטיים, אשר שייכים למחלקה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לקרוא ל</a:t>
            </a:r>
            <a:r>
              <a:rPr lang="he-IL" sz="2400" b="1" dirty="0" smtClean="0"/>
              <a:t>שירותי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מתוך שירותים אלה יש גישה למשתנה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he-IL" sz="2200" dirty="0" smtClean="0"/>
              <a:t>, אשר מצביע על העצם הקורא, וממנו ניתן לגשת לשדות ושירותי מופע נוספים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b="1" u="sng" dirty="0" smtClean="0"/>
              <a:t>בניגוד לשירותים(\פונקציות\מתודות) סטטיים, אשר אינם מקושרים למופע ספציפי אלא רק למחלקה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OtherClass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נוסיף </a:t>
            </a:r>
            <a:r>
              <a:rPr lang="en-US" dirty="0" smtClean="0">
                <a:solidFill>
                  <a:srgbClr val="D02039"/>
                </a:solidFill>
              </a:rPr>
              <a:t>main</a:t>
            </a:r>
            <a:r>
              <a:rPr lang="he-IL" dirty="0" smtClean="0">
                <a:solidFill>
                  <a:srgbClr val="D02039"/>
                </a:solidFill>
              </a:rPr>
              <a:t> ל-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00" dirty="0" smtClean="0">
                <a:latin typeface="Consolas"/>
                <a:ea typeface="Calibri"/>
              </a:rPr>
              <a:t> </a:t>
            </a:r>
            <a:endParaRPr lang="en-US" sz="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9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900" dirty="0">
              <a:latin typeface="Calibri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5508" y="2060849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5508" y="2287905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6587" y="2528900"/>
            <a:ext cx="354132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7456" y="3260013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myPublicMethod</a:t>
            </a:r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7456" y="3465004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9504" y="3681028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//Has a warning,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5528" y="4016097"/>
            <a:ext cx="38164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460" y="4977172"/>
            <a:ext cx="536510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othersPublicMethod</a:t>
            </a:r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othersPrivateMethod</a:t>
            </a:r>
            <a:endParaRPr lang="he-IL" sz="11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2744925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245079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461103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5217187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מסקנות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מתודה סטטית אינה יכולה לקרוא למתודה שאינה סטטית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000" dirty="0" smtClean="0">
                <a:latin typeface="Calibri"/>
                <a:ea typeface="Calibri"/>
              </a:rPr>
              <a:t>חייבים לציין מיהו העצם שהשירות משויך אליו</a:t>
            </a:r>
            <a:endParaRPr lang="he-IL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לא יעבוד (מתוך מתודה סטטית)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 כן!</a:t>
            </a:r>
            <a:endParaRPr lang="he-IL" sz="2000" dirty="0" smtClean="0">
              <a:latin typeface="Consolas" pitchFamily="49" charset="0"/>
              <a:ea typeface="Calibri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נראות מגדירה מאיזה </a:t>
            </a:r>
            <a:r>
              <a:rPr lang="he-IL" sz="2400" b="1" dirty="0" smtClean="0">
                <a:latin typeface="Calibri"/>
                <a:ea typeface="Calibri"/>
              </a:rPr>
              <a:t>מקום בקוד </a:t>
            </a:r>
            <a:r>
              <a:rPr lang="he-IL" sz="2400" dirty="0" smtClean="0">
                <a:latin typeface="Calibri"/>
                <a:ea typeface="Calibri"/>
              </a:rPr>
              <a:t>ניתן לגשת למתודה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פרטית = ניתן לגשת רק מהקוד של אותה מחלקה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פומבית = ניתן לגשת מכל מחלקה (אם היא לא באותה חבילה, יש להוסיף הצהרת </a:t>
            </a:r>
            <a:r>
              <a:rPr lang="en-US" sz="2200" dirty="0" smtClean="0">
                <a:latin typeface="Calibri"/>
                <a:ea typeface="Calibri"/>
              </a:rPr>
              <a:t>import</a:t>
            </a:r>
            <a:r>
              <a:rPr lang="he-IL" sz="2200" dirty="0" smtClean="0">
                <a:latin typeface="Calibri"/>
                <a:ea typeface="Calibri"/>
              </a:rPr>
              <a:t>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נלמד על עוד שני סוגים בהמשך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n-US" sz="24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Instance vs. Class </a:t>
            </a:r>
            <a:r>
              <a:rPr lang="en-US" sz="3200" dirty="0" smtClean="0"/>
              <a:t>(static)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24844"/>
            <a:ext cx="3729704" cy="4106081"/>
          </a:xfrm>
        </p:spPr>
        <p:txBody>
          <a:bodyPr/>
          <a:lstStyle/>
          <a:p>
            <a:r>
              <a:rPr lang="he-IL" sz="2000" dirty="0" smtClean="0"/>
              <a:t>למה?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r>
              <a:rPr lang="he-IL" sz="1800" dirty="0" smtClean="0"/>
              <a:t>ייצוג פנימי של המופע</a:t>
            </a:r>
            <a:endParaRPr lang="he-IL" sz="18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he-IL" sz="17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tabLst>
                <a:tab pos="3948113" algn="l"/>
              </a:tabLst>
            </a:pPr>
            <a:r>
              <a:rPr lang="he-IL" sz="2000" dirty="0" smtClean="0"/>
              <a:t>מתי?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/>
              <a:t>מאותחלים עם יצירת האובייקט</a:t>
            </a:r>
            <a:endParaRPr lang="en-US" sz="18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כמה?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אחד לכל מופע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buNone/>
              <a:tabLst>
                <a:tab pos="3948113" algn="l"/>
              </a:tabLst>
              <a:defRPr/>
            </a:pPr>
            <a:endParaRPr lang="en-US" sz="7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מאיפה?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נגישים</a:t>
            </a:r>
            <a:r>
              <a:rPr lang="he-IL" sz="1800" dirty="0" smtClean="0"/>
              <a:t> אך ורק ממתודות מופע!</a:t>
            </a:r>
            <a:r>
              <a:rPr lang="en-US" sz="1800" dirty="0" smtClean="0"/>
              <a:t> </a:t>
            </a:r>
            <a:r>
              <a:rPr lang="he-IL" sz="1800" dirty="0" smtClean="0"/>
              <a:t>(למה?)</a:t>
            </a:r>
            <a:endParaRPr lang="he-IL" sz="1800" dirty="0" smtClean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115000"/>
              </a:lnSpc>
              <a:tabLst>
                <a:tab pos="3948113" algn="l"/>
              </a:tabLst>
            </a:pPr>
            <a:endParaRPr lang="en-US" sz="1800" dirty="0" smtClean="0"/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en-US" sz="3400" dirty="0" smtClean="0">
              <a:latin typeface="Calibri"/>
              <a:ea typeface="Calibri"/>
            </a:endParaRPr>
          </a:p>
          <a:p>
            <a:pPr lvl="1">
              <a:tabLst>
                <a:tab pos="36750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10336" y="1484784"/>
            <a:ext cx="0" cy="5373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10336" y="2024844"/>
            <a:ext cx="4633664" cy="41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למה?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קבועים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ערכים המשותפים לכל מופעי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latin typeface="+mn-lt"/>
                <a:cs typeface="+mn-cs"/>
              </a:rPr>
              <a:t>מתי?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מאותחלים לפי הסדר עם טעינת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כמה?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יש רק 1 בכל התוכנית! (0 לפני טעינת המחלקה)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מאיפה?</a:t>
            </a:r>
            <a:endParaRPr lang="en-US" sz="2000" b="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נגישים ממתודות סטטיות ומתודות מופע</a:t>
            </a:r>
            <a:endParaRPr lang="he-IL" b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latin typeface="+mn-lt"/>
              <a:cs typeface="+mn-cs"/>
            </a:endParaRPr>
          </a:p>
          <a:p>
            <a:pPr marL="285750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en-US" kern="0" dirty="0" smtClean="0">
              <a:latin typeface="+mn-lt"/>
              <a:cs typeface="+mn-cs"/>
            </a:endParaRPr>
          </a:p>
          <a:p>
            <a:pPr marL="742950" lvl="1" indent="-285750" algn="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675063" algn="l"/>
              </a:tabLst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556" y="1484784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Instance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036" y="1484784"/>
            <a:ext cx="424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Class (static)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662178" y="329867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62178" y="4153256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178" y="534966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7956135" cy="4530725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40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BANK_NAME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"BNP"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constant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0;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field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++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 unique ID for every account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/* static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account =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(account.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	/* instance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printStuff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100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buNone/>
              <a:tabLst>
                <a:tab pos="358775" algn="l"/>
                <a:tab pos="717550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6" y="4176941"/>
            <a:ext cx="294472" cy="27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32140" y="4112593"/>
            <a:ext cx="145175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Why??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9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המצב הפנימי של אובייקט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600200"/>
            <a:ext cx="7931224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מצב פנימי של עצם מיוצג ע"י נתוניו (שדות מופע)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שדות מופע יהיו לרוב עם הרשאת גישה </a:t>
            </a:r>
            <a:r>
              <a:rPr lang="he-IL" sz="3100" b="1" dirty="0" smtClean="0"/>
              <a:t>פרטית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במקרה של חשבון בנק</a:t>
            </a:r>
            <a:r>
              <a:rPr lang="he-IL" sz="3100" dirty="0"/>
              <a:t>:</a:t>
            </a:r>
            <a:endParaRPr lang="he-IL" sz="31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מצב פנימי: מכיל בין היתר שדה לייצוג היתרה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מאיזה טיפוס?</a:t>
            </a:r>
          </a:p>
          <a:p>
            <a:pPr eaLnBrk="1" hangingPunct="1">
              <a:lnSpc>
                <a:spcPct val="90000"/>
              </a:lnSpc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balance;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2" descr="‎30%‎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132" y="4338638"/>
            <a:ext cx="2519362" cy="2519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שירותי מופע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500" dirty="0" smtClean="0"/>
              <a:t>ישנם 3 סוגי שירותים (מתודות, פונקציות, פרוצדורות):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שאילתות (</a:t>
            </a:r>
            <a:r>
              <a:rPr lang="en-US" sz="2500" dirty="0" smtClean="0"/>
              <a:t>queries, </a:t>
            </a:r>
            <a:r>
              <a:rPr lang="en-US" sz="2500" dirty="0" err="1" smtClean="0"/>
              <a:t>accessors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dirty="0" smtClean="0"/>
              <a:t>מחזירות ערך ללא שינוי המצב הפנימי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צופות (</a:t>
            </a:r>
            <a:r>
              <a:rPr lang="en-US" sz="2000" b="1" dirty="0" smtClean="0"/>
              <a:t>observers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פרט מידע הקשור לעצם (למשל, בירור יתרה)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מפיקות (</a:t>
            </a:r>
            <a:r>
              <a:rPr lang="en-US" sz="2000" b="1" dirty="0" smtClean="0"/>
              <a:t>producers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עצם מאותו טיפוס (למשל, חשבון חיסכון המקושר לחשבון עובר ושב)</a:t>
            </a:r>
          </a:p>
          <a:p>
            <a:pPr lvl="2" eaLnBrk="1" hangingPunct="1">
              <a:lnSpc>
                <a:spcPct val="170000"/>
              </a:lnSpc>
            </a:pPr>
            <a:r>
              <a:rPr lang="he-IL" sz="1700" dirty="0" smtClean="0"/>
              <a:t>בד"כ שימושיות עבור עצמים </a:t>
            </a:r>
            <a:r>
              <a:rPr lang="he-IL" sz="1700" b="1" dirty="0" smtClean="0"/>
              <a:t>מקובעים</a:t>
            </a:r>
            <a:r>
              <a:rPr lang="he-IL" sz="1700" dirty="0" smtClean="0"/>
              <a:t> (</a:t>
            </a:r>
            <a:r>
              <a:rPr lang="en-US" sz="1700" dirty="0" smtClean="0"/>
              <a:t>immutable</a:t>
            </a:r>
            <a:r>
              <a:rPr lang="he-IL" sz="1700" dirty="0" smtClean="0"/>
              <a:t>) כמו מחרוזות.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פקודות (</a:t>
            </a:r>
            <a:r>
              <a:rPr lang="en-US" sz="2500" dirty="0" smtClean="0"/>
              <a:t>commands, transformers, </a:t>
            </a:r>
            <a:r>
              <a:rPr lang="en-US" sz="2500" dirty="0" err="1" smtClean="0"/>
              <a:t>mutators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מבצעות שינוי במצב הפנימי של העצם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משיכה, הפקדה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בנאים (</a:t>
            </a:r>
            <a:r>
              <a:rPr lang="en-US" sz="2500" dirty="0" smtClean="0"/>
              <a:t>constructors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יצירת עצם חדש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יצירת חשבון חדש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FB6D3-6C01-4995-B14B-8D62774CFCDA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תזכורת - חוזה בין ספק ללקוח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0"/>
            <a:ext cx="8328025" cy="1719263"/>
          </a:xfrm>
        </p:spPr>
        <p:txBody>
          <a:bodyPr/>
          <a:lstStyle/>
          <a:p>
            <a:r>
              <a:rPr lang="he-IL" smtClean="0"/>
              <a:t>חוזה בין ספק ללקוח מגדיר עבור כל שרות:</a:t>
            </a:r>
          </a:p>
          <a:p>
            <a:pPr lvl="1"/>
            <a:r>
              <a:rPr lang="he-IL" smtClean="0"/>
              <a:t>תנאי ללקוח -  "תנאי קדם" - </a:t>
            </a:r>
            <a:r>
              <a:rPr lang="en-US" smtClean="0"/>
              <a:t>precondition</a:t>
            </a:r>
            <a:endParaRPr lang="he-IL" smtClean="0"/>
          </a:p>
          <a:p>
            <a:pPr lvl="1"/>
            <a:r>
              <a:rPr lang="he-IL" smtClean="0"/>
              <a:t>תנאי לספק - "תנאי אחר" – </a:t>
            </a:r>
            <a:r>
              <a:rPr lang="en-US" smtClean="0"/>
              <a:t>postcondition</a:t>
            </a:r>
            <a:r>
              <a:rPr lang="he-IL" smtClean="0"/>
              <a:t>.</a:t>
            </a:r>
            <a:endParaRPr lang="en-US" smtClean="0"/>
          </a:p>
        </p:txBody>
      </p:sp>
      <p:pic>
        <p:nvPicPr>
          <p:cNvPr id="17412" name="Picture 6" descr="C:\Documents and Settings\liors\Local Settings\Temporary Internet Files\Content.IE5\VHOL30P4\MCj02307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4257675"/>
            <a:ext cx="317815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3" name="מחבר חץ ישר 10"/>
          <p:cNvCxnSpPr>
            <a:cxnSpLocks noChangeShapeType="1"/>
          </p:cNvCxnSpPr>
          <p:nvPr/>
        </p:nvCxnSpPr>
        <p:spPr bwMode="auto">
          <a:xfrm>
            <a:off x="2563813" y="4268788"/>
            <a:ext cx="1095375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2638" y="38671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ספק</a:t>
            </a:r>
            <a:endParaRPr lang="en-US"/>
          </a:p>
        </p:txBody>
      </p:sp>
      <p:cxnSp>
        <p:nvCxnSpPr>
          <p:cNvPr id="17415" name="מחבר חץ ישר 13"/>
          <p:cNvCxnSpPr>
            <a:cxnSpLocks noChangeShapeType="1"/>
          </p:cNvCxnSpPr>
          <p:nvPr/>
        </p:nvCxnSpPr>
        <p:spPr bwMode="auto">
          <a:xfrm rot="10800000" flipV="1">
            <a:off x="6142038" y="4159250"/>
            <a:ext cx="766762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6908800" y="3757613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לקוח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C94F0-ABF0-43E8-9835-57DBC6E5EC58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קדם (</a:t>
            </a:r>
            <a:r>
              <a:rPr lang="en-US" smtClean="0">
                <a:latin typeface="Comic Sans MS" pitchFamily="66" charset="0"/>
              </a:rPr>
              <a:t>preconditions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מגדירים את הנחות הספק - מצבים של התוכנית שבהם מותר לקרוא לשירות</a:t>
            </a:r>
          </a:p>
          <a:p>
            <a:pPr lvl="1"/>
            <a:r>
              <a:rPr lang="he-IL" dirty="0" smtClean="0"/>
              <a:t>בד"כ, ההנחות הללו נוגעות רק לקלט שמועבר לשירות.</a:t>
            </a:r>
          </a:p>
          <a:p>
            <a:r>
              <a:rPr lang="he-IL" dirty="0" smtClean="0"/>
              <a:t>תנאי הקדם יכול להיות מורכב ממספר תנאים שעל כולם להתקיים  (</a:t>
            </a:r>
            <a:r>
              <a:rPr lang="en-US" dirty="0" smtClean="0"/>
              <a:t>AND</a:t>
            </a:r>
            <a:r>
              <a:rPr lang="he-IL" dirty="0" smtClean="0"/>
              <a:t>)</a:t>
            </a:r>
          </a:p>
          <a:p>
            <a:r>
              <a:rPr lang="he-IL" dirty="0" smtClean="0"/>
              <a:t>סימון:</a:t>
            </a:r>
          </a:p>
          <a:p>
            <a:pPr lvl="1" algn="l" rtl="0">
              <a:buNone/>
            </a:pPr>
            <a:r>
              <a:rPr lang="en-US" dirty="0" smtClean="0"/>
              <a:t>@pre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אחר (</a:t>
            </a:r>
            <a:r>
              <a:rPr lang="en-US" smtClean="0">
                <a:latin typeface="Comic Sans MS" pitchFamily="66" charset="0"/>
              </a:rPr>
              <a:t>postconditions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600200"/>
            <a:ext cx="8399462" cy="4889500"/>
          </a:xfrm>
        </p:spPr>
        <p:txBody>
          <a:bodyPr/>
          <a:lstStyle/>
          <a:p>
            <a:r>
              <a:rPr lang="he-IL" sz="2400" dirty="0" smtClean="0"/>
              <a:t>אם תנאי הקדם מתקיים, הספק חייב לקיים את תנאי האחר</a:t>
            </a:r>
          </a:p>
          <a:p>
            <a:r>
              <a:rPr lang="he-IL" sz="2400" dirty="0" smtClean="0"/>
              <a:t>ואם תנאי קדם אינו מתקיים? לא ניתן להניח דבר:</a:t>
            </a:r>
          </a:p>
          <a:p>
            <a:pPr lvl="1"/>
            <a:r>
              <a:rPr lang="he-IL" sz="2200" dirty="0" smtClean="0"/>
              <a:t>אולי השרות יסתיים ללא בעיה</a:t>
            </a:r>
          </a:p>
          <a:p>
            <a:pPr lvl="1"/>
            <a:r>
              <a:rPr lang="he-IL" sz="2200" dirty="0" smtClean="0"/>
              <a:t>אולי השרות יתקע בלולאה אינסופית</a:t>
            </a:r>
          </a:p>
          <a:p>
            <a:pPr lvl="1"/>
            <a:r>
              <a:rPr lang="he-IL" sz="2200" dirty="0" smtClean="0"/>
              <a:t>אולי התוכנית תעוף מייד</a:t>
            </a:r>
          </a:p>
          <a:p>
            <a:pPr lvl="1"/>
            <a:r>
              <a:rPr lang="he-IL" sz="2200" dirty="0" smtClean="0"/>
              <a:t>אולי יוחזר ערך שגוי</a:t>
            </a:r>
          </a:p>
          <a:p>
            <a:pPr lvl="1"/>
            <a:r>
              <a:rPr lang="he-IL" sz="2200" dirty="0" smtClean="0"/>
              <a:t>אולי השרות יסתיים ללא בעיה אך התוכנית תעוף / תתקע לאחר מכן ...</a:t>
            </a:r>
          </a:p>
          <a:p>
            <a:r>
              <a:rPr lang="he-IL" sz="2400" dirty="0" smtClean="0"/>
              <a:t>ובכתיב לוגי:  תנאי קדם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תנאי אחר, 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he-IL" sz="2400" dirty="0" smtClean="0">
                <a:sym typeface="Symbol" pitchFamily="18" charset="2"/>
              </a:rPr>
              <a:t>               (תנאי קדם)!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?</a:t>
            </a:r>
          </a:p>
          <a:p>
            <a:pPr>
              <a:tabLst>
                <a:tab pos="6819900" algn="l"/>
              </a:tabLst>
            </a:pPr>
            <a:r>
              <a:rPr lang="he-IL" sz="2400" dirty="0" smtClean="0">
                <a:sym typeface="Symbol" pitchFamily="18" charset="2"/>
              </a:rPr>
              <a:t>סימון:	</a:t>
            </a:r>
            <a:r>
              <a:rPr lang="en-US" sz="1800" dirty="0" smtClean="0">
                <a:sym typeface="Symbol" pitchFamily="18" charset="2"/>
              </a:rPr>
              <a:t>@post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 smtClean="0"/>
              <a:t>כיצד נסמן?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99462" cy="4997152"/>
          </a:xfrm>
        </p:spPr>
        <p:txBody>
          <a:bodyPr/>
          <a:lstStyle/>
          <a:p>
            <a:r>
              <a:rPr lang="he-IL" sz="2400" dirty="0" smtClean="0"/>
              <a:t>בקורס הנוכחי אנחנו מאפשרים גמישות בתחביר של כתיבת חוזים</a:t>
            </a:r>
          </a:p>
          <a:p>
            <a:r>
              <a:rPr lang="he-IL" sz="2400" dirty="0" smtClean="0">
                <a:sym typeface="Symbol" pitchFamily="18" charset="2"/>
              </a:rPr>
              <a:t>ניתן להשתמש ב: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תנאים בוליאניים בג'אווה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x &gt;=0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תגיות מהסגנון (שנלמד בהרצאה):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@pre, @post, $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prev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, $ret, $implies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ביטויים ונוסחאות מתמטיים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x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 [0,1]</a:t>
            </a:r>
            <a:r>
              <a:rPr lang="he-IL" sz="2000" dirty="0" smtClean="0">
                <a:solidFill>
                  <a:srgbClr val="FF0000"/>
                </a:solidFill>
                <a:sym typeface="Symbol"/>
              </a:rPr>
              <a:t>)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שפה חופשית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"M is a diagonal square matrix”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he-IL" sz="2000" dirty="0" smtClean="0"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שילובים של הנ"ל, ועוד</a:t>
            </a:r>
          </a:p>
          <a:p>
            <a:r>
              <a:rPr lang="he-IL" sz="2800" dirty="0" smtClean="0">
                <a:sym typeface="Symbol" pitchFamily="18" charset="2"/>
              </a:rPr>
              <a:t>בכתיבת חוזים חשוב לשמור על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התייחסות לכל המקרים שמתאימים לתנאי הקדם בתנאי האחר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תמציתיות, בהירות ודיוק! (בייחוד אם משתמשים בשפה טבעית)</a:t>
            </a:r>
          </a:p>
          <a:p>
            <a:r>
              <a:rPr lang="he-IL" sz="2400" dirty="0" smtClean="0">
                <a:sym typeface="Symbol" pitchFamily="18" charset="2"/>
              </a:rPr>
              <a:t>טיפול בקלט שלא עומד בתנאי קדם הוא מיותר ולא רצוי, אך לא נחשב רשמית </a:t>
            </a:r>
            <a:r>
              <a:rPr lang="he-IL" sz="2400" smtClean="0">
                <a:sym typeface="Symbol" pitchFamily="18" charset="2"/>
              </a:rPr>
              <a:t>להפרת חוזה!</a:t>
            </a:r>
            <a:endParaRPr lang="he-IL" sz="2400" dirty="0" smtClean="0">
              <a:sym typeface="Symbol" pitchFamily="18" charset="2"/>
            </a:endParaRPr>
          </a:p>
          <a:p>
            <a:pPr lvl="1"/>
            <a:endParaRPr lang="he-IL" sz="2000" dirty="0" smtClean="0">
              <a:sym typeface="Symbol" pitchFamily="18" charset="2"/>
            </a:endParaRPr>
          </a:p>
          <a:p>
            <a:pPr lvl="1"/>
            <a:endParaRPr lang="en-US" sz="16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CF725-3B28-4CE2-BBDE-6F39CF4CCA41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שאילתות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getOwner</a:t>
            </a:r>
            <a:r>
              <a:rPr lang="he-IL" sz="1700" dirty="0" smtClean="0">
                <a:latin typeface="Consolas" pitchFamily="49" charset="0"/>
                <a:cs typeface="Courier New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balance;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owner;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5076825" y="4365625"/>
            <a:ext cx="3852863" cy="1331913"/>
          </a:xfrm>
          <a:prstGeom prst="borderCallout2">
            <a:avLst>
              <a:gd name="adj1" fmla="val 17479"/>
              <a:gd name="adj2" fmla="val 677"/>
              <a:gd name="adj3" fmla="val 18750"/>
              <a:gd name="adj4" fmla="val -16667"/>
              <a:gd name="adj5" fmla="val -8914"/>
              <a:gd name="adj6" fmla="val -3392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מוסכמה: הגישה לשדה 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field</a:t>
            </a:r>
            <a:r>
              <a:rPr lang="he-IL" b="0" dirty="0"/>
              <a:t> תעשה בעזרת המתודה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getField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()</a:t>
            </a:r>
            <a:r>
              <a:rPr lang="he-IL" b="0" dirty="0"/>
              <a:t>. </a:t>
            </a:r>
          </a:p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שמירה על מוסכמה זו הכרחית בסביבות </a:t>
            </a:r>
            <a:r>
              <a:rPr lang="en-US" b="0" dirty="0"/>
              <a:t>GUI Builders</a:t>
            </a:r>
            <a:r>
              <a:rPr lang="he-IL" b="0" dirty="0"/>
              <a:t> ו- </a:t>
            </a:r>
            <a:r>
              <a:rPr lang="en-US" b="0" dirty="0"/>
              <a:t>JavaBeans</a:t>
            </a:r>
          </a:p>
        </p:txBody>
      </p:sp>
      <p:sp>
        <p:nvSpPr>
          <p:cNvPr id="25605" name="AutoShape 7"/>
          <p:cNvSpPr>
            <a:spLocks/>
          </p:cNvSpPr>
          <p:nvPr/>
        </p:nvSpPr>
        <p:spPr bwMode="auto">
          <a:xfrm>
            <a:off x="1008063" y="1989138"/>
            <a:ext cx="142875" cy="2592387"/>
          </a:xfrm>
          <a:prstGeom prst="leftBrace">
            <a:avLst>
              <a:gd name="adj1" fmla="val 1512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-17463" y="3105150"/>
            <a:ext cx="10255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שאילתות</a:t>
            </a:r>
            <a:endParaRPr lang="en-US"/>
          </a:p>
        </p:txBody>
      </p:sp>
      <p:sp>
        <p:nvSpPr>
          <p:cNvPr id="25607" name="AutoShape 9"/>
          <p:cNvSpPr>
            <a:spLocks/>
          </p:cNvSpPr>
          <p:nvPr/>
        </p:nvSpPr>
        <p:spPr bwMode="auto">
          <a:xfrm>
            <a:off x="1008063" y="5049838"/>
            <a:ext cx="106362" cy="647700"/>
          </a:xfrm>
          <a:prstGeom prst="leftBrace">
            <a:avLst>
              <a:gd name="adj1" fmla="val 507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3850" y="5049838"/>
            <a:ext cx="67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מצב</a:t>
            </a:r>
          </a:p>
          <a:p>
            <a:pPr algn="ctr"/>
            <a:r>
              <a:rPr lang="he-IL"/>
              <a:t>פנימי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fOZE8oPHIpkjUanhCqGH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15464</TotalTime>
  <Words>1387</Words>
  <Application>Microsoft Office PowerPoint</Application>
  <PresentationFormat>On-screen Show (4:3)</PresentationFormat>
  <Paragraphs>413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 </vt:lpstr>
      <vt:lpstr>תזכורת – מופעי מחלקה</vt:lpstr>
      <vt:lpstr>המצב הפנימי של אובייקט</vt:lpstr>
      <vt:lpstr>שירותי מופע</vt:lpstr>
      <vt:lpstr>תזכורת - חוזה בין ספק ללקוח</vt:lpstr>
      <vt:lpstr>תנאי קדם (preconditions)</vt:lpstr>
      <vt:lpstr>תנאי אחר (postconditions)</vt:lpstr>
      <vt:lpstr>כיצד נסמן?</vt:lpstr>
      <vt:lpstr>שאילתות BankAccount</vt:lpstr>
      <vt:lpstr>getter/setter</vt:lpstr>
      <vt:lpstr>פקודות: משיכה והפקדה</vt:lpstr>
      <vt:lpstr>פקודות: משיכה והפקדה</vt:lpstr>
      <vt:lpstr>דיון – העברה בנקאית</vt:lpstr>
      <vt:lpstr>דיון – העברה בנקאית</vt:lpstr>
      <vt:lpstr>בנאי</vt:lpstr>
      <vt:lpstr>בנאי BankAccount</vt:lpstr>
      <vt:lpstr>העמסת בנאים</vt:lpstr>
      <vt:lpstr>Slide 18</vt:lpstr>
      <vt:lpstr>המחלקה CurrentClass</vt:lpstr>
      <vt:lpstr>המחלקה OtherClass</vt:lpstr>
      <vt:lpstr>נוסיף main ל-CurrentClass</vt:lpstr>
      <vt:lpstr>מסקנות</vt:lpstr>
      <vt:lpstr>Instance vs. Class (static) Fields</vt:lpstr>
      <vt:lpstr>דוגמא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shay</cp:lastModifiedBy>
  <cp:revision>1571</cp:revision>
  <cp:lastPrinted>1601-01-01T00:00:00Z</cp:lastPrinted>
  <dcterms:created xsi:type="dcterms:W3CDTF">1601-01-01T00:00:00Z</dcterms:created>
  <dcterms:modified xsi:type="dcterms:W3CDTF">2018-04-25T15:27:10Z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