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810" r:id="rId1"/>
  </p:sldMasterIdLst>
  <p:notesMasterIdLst>
    <p:notesMasterId r:id="rId27"/>
  </p:notesMasterIdLst>
  <p:handoutMasterIdLst>
    <p:handoutMasterId r:id="rId28"/>
  </p:handoutMasterIdLst>
  <p:sldIdLst>
    <p:sldId id="348" r:id="rId2"/>
    <p:sldId id="410" r:id="rId3"/>
    <p:sldId id="467" r:id="rId4"/>
    <p:sldId id="412" r:id="rId5"/>
    <p:sldId id="469" r:id="rId6"/>
    <p:sldId id="470" r:id="rId7"/>
    <p:sldId id="471" r:id="rId8"/>
    <p:sldId id="472" r:id="rId9"/>
    <p:sldId id="415" r:id="rId10"/>
    <p:sldId id="416" r:id="rId11"/>
    <p:sldId id="458" r:id="rId12"/>
    <p:sldId id="468" r:id="rId13"/>
    <p:sldId id="425" r:id="rId14"/>
    <p:sldId id="426" r:id="rId15"/>
    <p:sldId id="430" r:id="rId16"/>
    <p:sldId id="433" r:id="rId17"/>
    <p:sldId id="461" r:id="rId18"/>
    <p:sldId id="443" r:id="rId19"/>
    <p:sldId id="459" r:id="rId20"/>
    <p:sldId id="466" r:id="rId21"/>
    <p:sldId id="463" r:id="rId22"/>
    <p:sldId id="462" r:id="rId23"/>
    <p:sldId id="464" r:id="rId24"/>
    <p:sldId id="465" r:id="rId25"/>
    <p:sldId id="473" r:id="rId26"/>
  </p:sldIdLst>
  <p:sldSz cx="9144000" cy="6858000" type="screen4x3"/>
  <p:notesSz cx="6794500" cy="9906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r" defTabSz="914400" rtl="1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9966"/>
    <a:srgbClr val="336699"/>
    <a:srgbClr val="0000FF"/>
    <a:srgbClr val="CCECFF"/>
    <a:srgbClr val="FFCC66"/>
    <a:srgbClr val="FFCC00"/>
    <a:srgbClr val="0066CC"/>
    <a:srgbClr val="FF9933"/>
    <a:srgbClr val="FFDAB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286" autoAdjust="0"/>
    <p:restoredTop sz="72291" autoAdjust="0"/>
  </p:normalViewPr>
  <p:slideViewPr>
    <p:cSldViewPr>
      <p:cViewPr varScale="1">
        <p:scale>
          <a:sx n="83" d="100"/>
          <a:sy n="83" d="100"/>
        </p:scale>
        <p:origin x="-267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09BF1FE1-A8CE-4098-B976-1B5EFA784EC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9162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r" defTabSz="917575" rtl="0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409113"/>
            <a:ext cx="294322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33" tIns="45917" rIns="91833" bIns="45917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45990EE-A8B3-4B63-8D48-81623045629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5152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AutoNum type="arabicPeriod"/>
            </a:pPr>
            <a:endParaRPr lang="he-IL" smtClean="0"/>
          </a:p>
        </p:txBody>
      </p:sp>
    </p:spTree>
    <p:extLst>
      <p:ext uri="{BB962C8B-B14F-4D97-AF65-F5344CB8AC3E}">
        <p14:creationId xmlns="" xmlns:p14="http://schemas.microsoft.com/office/powerpoint/2010/main" val="3230554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D0582-ACF7-486A-826F-1CB552D14654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9075" indent="-219075" eaLnBrk="1" hangingPunct="1"/>
            <a:endParaRPr lang="en-US" sz="1300" dirty="0" smtClean="0"/>
          </a:p>
        </p:txBody>
      </p:sp>
    </p:spTree>
    <p:extLst>
      <p:ext uri="{BB962C8B-B14F-4D97-AF65-F5344CB8AC3E}">
        <p14:creationId xmlns="" xmlns:p14="http://schemas.microsoft.com/office/powerpoint/2010/main" val="39962473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D0582-ACF7-486A-826F-1CB552D14654}" type="slidenum">
              <a:rPr lang="he-IL" smtClean="0"/>
              <a:pPr/>
              <a:t>11</a:t>
            </a:fld>
            <a:endParaRPr lang="en-US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9075" indent="-219075" eaLnBrk="1" hangingPunct="1"/>
            <a:endParaRPr lang="he-IL" dirty="0" smtClean="0"/>
          </a:p>
        </p:txBody>
      </p:sp>
    </p:spTree>
    <p:extLst>
      <p:ext uri="{BB962C8B-B14F-4D97-AF65-F5344CB8AC3E}">
        <p14:creationId xmlns="" xmlns:p14="http://schemas.microsoft.com/office/powerpoint/2010/main" val="8844309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D0582-ACF7-486A-826F-1CB552D14654}" type="slidenum">
              <a:rPr lang="he-IL" smtClean="0"/>
              <a:pPr/>
              <a:t>12</a:t>
            </a:fld>
            <a:endParaRPr lang="en-US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9075" indent="-219075" eaLnBrk="1" hangingPunct="1"/>
            <a:endParaRPr lang="he-IL" dirty="0" smtClean="0"/>
          </a:p>
        </p:txBody>
      </p:sp>
    </p:spTree>
    <p:extLst>
      <p:ext uri="{BB962C8B-B14F-4D97-AF65-F5344CB8AC3E}">
        <p14:creationId xmlns="" xmlns:p14="http://schemas.microsoft.com/office/powerpoint/2010/main" val="36937117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51203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5F0099-4864-475C-AA01-B00630ACC011}" type="slidenum">
              <a:rPr lang="he-IL" smtClean="0"/>
              <a:pPr/>
              <a:t>13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433176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0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  <p:sp>
        <p:nvSpPr>
          <p:cNvPr id="53251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B4F617-220C-4F46-9B52-08E38BED6314}" type="slidenum">
              <a:rPr lang="he-IL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0257164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F491DD-665B-4C41-B83E-2D09554142C1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19075" indent="-219075" eaLnBrk="1" hangingPunct="1">
              <a:buFontTx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9691532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16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="" xmlns:p14="http://schemas.microsoft.com/office/powerpoint/2010/main" val="16398310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="" xmlns:p14="http://schemas.microsoft.com/office/powerpoint/2010/main" val="41528801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="" xmlns:p14="http://schemas.microsoft.com/office/powerpoint/2010/main" val="31195870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="" xmlns:p14="http://schemas.microsoft.com/office/powerpoint/2010/main" val="1454736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F9766-1336-4C6D-B0FE-0DCFB5BC3BD5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he-IL" dirty="0" smtClean="0"/>
          </a:p>
        </p:txBody>
      </p:sp>
    </p:spTree>
    <p:extLst>
      <p:ext uri="{BB962C8B-B14F-4D97-AF65-F5344CB8AC3E}">
        <p14:creationId xmlns="" xmlns:p14="http://schemas.microsoft.com/office/powerpoint/2010/main" val="18784251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="" xmlns:p14="http://schemas.microsoft.com/office/powerpoint/2010/main" val="4200169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75102-50DD-4ACB-9E4F-CC9AEFDCE244}" type="slidenum">
              <a:rPr lang="he-IL" smtClean="0"/>
              <a:pPr/>
              <a:t>22</a:t>
            </a:fld>
            <a:endParaRPr lang="en-US" smtClean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="" xmlns:p14="http://schemas.microsoft.com/office/powerpoint/2010/main" val="14871289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D501D9-25ED-4EC8-AFFD-4A078ADDE27A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57135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D501D9-25ED-4EC8-AFFD-4A078ADDE27A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93464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>
              <a:cs typeface="Arial" charset="0"/>
            </a:endParaRPr>
          </a:p>
        </p:txBody>
      </p:sp>
      <p:sp>
        <p:nvSpPr>
          <p:cNvPr id="59395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B461F6-B4A9-44F5-AA70-E9779679FC3B}" type="slidenum">
              <a:rPr lang="he-IL" smtClean="0"/>
              <a:pPr/>
              <a:t>25</a:t>
            </a:fld>
            <a:endParaRPr lang="en-US" smtClean="0"/>
          </a:p>
        </p:txBody>
      </p:sp>
    </p:spTree>
    <p:extLst>
      <p:ext uri="{BB962C8B-B14F-4D97-AF65-F5344CB8AC3E}">
        <p14:creationId xmlns="" xmlns:p14="http://schemas.microsoft.com/office/powerpoint/2010/main" val="2977402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6F9766-1336-4C6D-B0FE-0DCFB5BC3BD5}" type="slidenum">
              <a:rPr lang="he-IL" smtClean="0"/>
              <a:pPr/>
              <a:t>3</a:t>
            </a:fld>
            <a:endParaRPr 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he-IL" dirty="0" smtClean="0"/>
          </a:p>
        </p:txBody>
      </p:sp>
    </p:spTree>
    <p:extLst>
      <p:ext uri="{BB962C8B-B14F-4D97-AF65-F5344CB8AC3E}">
        <p14:creationId xmlns="" xmlns:p14="http://schemas.microsoft.com/office/powerpoint/2010/main" val="3879893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825E5B-D6CC-4CF0-B4B6-5EC3B9E5B2F1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  <p:extLst>
      <p:ext uri="{BB962C8B-B14F-4D97-AF65-F5344CB8AC3E}">
        <p14:creationId xmlns="" xmlns:p14="http://schemas.microsoft.com/office/powerpoint/2010/main" val="1793104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</p:spTree>
    <p:extLst>
      <p:ext uri="{BB962C8B-B14F-4D97-AF65-F5344CB8AC3E}">
        <p14:creationId xmlns="" xmlns:p14="http://schemas.microsoft.com/office/powerpoint/2010/main" val="2950988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dirty="0" smtClean="0"/>
          </a:p>
        </p:txBody>
      </p:sp>
    </p:spTree>
    <p:extLst>
      <p:ext uri="{BB962C8B-B14F-4D97-AF65-F5344CB8AC3E}">
        <p14:creationId xmlns="" xmlns:p14="http://schemas.microsoft.com/office/powerpoint/2010/main" val="1310657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</p:spTree>
    <p:extLst>
      <p:ext uri="{BB962C8B-B14F-4D97-AF65-F5344CB8AC3E}">
        <p14:creationId xmlns="" xmlns:p14="http://schemas.microsoft.com/office/powerpoint/2010/main" val="1863561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</p:spTree>
    <p:extLst>
      <p:ext uri="{BB962C8B-B14F-4D97-AF65-F5344CB8AC3E}">
        <p14:creationId xmlns="" xmlns:p14="http://schemas.microsoft.com/office/powerpoint/2010/main" val="3028234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05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177E59-FC9D-4AC6-BA22-22F4DD8D0276}" type="slidenum">
              <a:rPr lang="he-IL" smtClean="0"/>
              <a:pPr/>
              <a:t>9</a:t>
            </a:fld>
            <a:endParaRPr lang="en-US" smtClean="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572185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2723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D8ADF-0423-401E-B152-751452AFFC9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F8046-43A4-435C-A501-620D6F5B124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BDBA5-CA50-4A4A-B440-D651A58B8D1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392E6-CC42-4C73-AD68-646F779BB49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55006-767E-44F9-AAD1-36DE5581688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F8A45-3E4C-4378-8BCB-721D45F65FA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0EAF6-6D89-4A33-A384-9C0754EED61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5B709-70F1-4D84-80C7-F2EFCD68C00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FDD27-6DA1-4419-B084-ACAFA7EE52F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79725-27F5-4826-9184-DF6F2A2AFAF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33DB5-04A8-43BF-A166-2C8DE2EF4FD7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713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 sz="2400" b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7136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rtl="0">
                  <a:defRPr/>
                </a:pPr>
                <a:endParaRPr lang="en-US" sz="2400" b="0">
                  <a:latin typeface="Times New Roman" pitchFamily="18" charset="0"/>
                </a:endParaRPr>
              </a:p>
            </p:txBody>
          </p:sp>
          <p:sp>
            <p:nvSpPr>
              <p:cNvPr id="27136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27136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137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Software 1 in Java - Week 2</a:t>
            </a:r>
          </a:p>
        </p:txBody>
      </p:sp>
      <p:sp>
        <p:nvSpPr>
          <p:cNvPr id="27137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5230739-437E-4E43-B68E-39E81714C55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  <p:sp>
        <p:nvSpPr>
          <p:cNvPr id="27137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1" r:id="rId2"/>
    <p:sldLayoutId id="2147483820" r:id="rId3"/>
    <p:sldLayoutId id="2147483819" r:id="rId4"/>
    <p:sldLayoutId id="2147483818" r:id="rId5"/>
    <p:sldLayoutId id="2147483817" r:id="rId6"/>
    <p:sldLayoutId id="2147483816" r:id="rId7"/>
    <p:sldLayoutId id="2147483815" r:id="rId8"/>
    <p:sldLayoutId id="2147483814" r:id="rId9"/>
    <p:sldLayoutId id="2147483813" r:id="rId10"/>
    <p:sldLayoutId id="214748381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latin typeface="Comic Sans MS" pitchFamily="66" charset="0"/>
              </a:rPr>
              <a:t>תוכנה 1</a:t>
            </a:r>
            <a:br>
              <a:rPr lang="he-IL" dirty="0" smtClean="0">
                <a:latin typeface="Comic Sans MS" pitchFamily="66" charset="0"/>
              </a:rPr>
            </a:b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858000" cy="852488"/>
          </a:xfrm>
        </p:spPr>
        <p:txBody>
          <a:bodyPr/>
          <a:lstStyle/>
          <a:p>
            <a:pPr rtl="0" eaLnBrk="1" hangingPunct="1"/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תרגול מס</a:t>
            </a:r>
            <a:r>
              <a:rPr lang="he-IL" smtClean="0">
                <a:solidFill>
                  <a:srgbClr val="000099"/>
                </a:solidFill>
                <a:latin typeface="Comic Sans MS" pitchFamily="66" charset="0"/>
              </a:rPr>
              <a:t>' </a:t>
            </a:r>
            <a:r>
              <a:rPr lang="he-IL" smtClean="0">
                <a:solidFill>
                  <a:srgbClr val="000099"/>
                </a:solidFill>
                <a:latin typeface="Comic Sans MS" pitchFamily="66" charset="0"/>
              </a:rPr>
              <a:t>5</a:t>
            </a:r>
            <a:endParaRPr lang="he-IL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rtl="0" eaLnBrk="1" hangingPunct="1"/>
            <a:r>
              <a:rPr lang="he-IL" dirty="0" smtClean="0">
                <a:solidFill>
                  <a:srgbClr val="000099"/>
                </a:solidFill>
                <a:latin typeface="Comic Sans MS" pitchFamily="66" charset="0"/>
              </a:rPr>
              <a:t>מחלקות, עצמים, וקצת חוזים</a:t>
            </a:r>
            <a:endParaRPr lang="en-US" dirty="0" smtClean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D91190-FE67-4B34-A6AC-C1B249D53A6D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getter/setter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e-IL" sz="2400" dirty="0" smtClean="0"/>
              <a:t>יש חשיבות לגישה לנתונים דרך מתודות</a:t>
            </a:r>
            <a:r>
              <a:rPr lang="en-US" sz="2400" dirty="0" smtClean="0"/>
              <a:t>.</a:t>
            </a:r>
            <a:r>
              <a:rPr lang="he-IL" sz="2400" dirty="0" smtClean="0"/>
              <a:t> מדוע?</a:t>
            </a:r>
          </a:p>
          <a:p>
            <a:pPr eaLnBrk="1" hangingPunct="1">
              <a:lnSpc>
                <a:spcPct val="80000"/>
              </a:lnSpc>
            </a:pPr>
            <a:endParaRPr lang="he-IL" sz="2400" dirty="0" smtClean="0"/>
          </a:p>
          <a:p>
            <a:pPr eaLnBrk="1" hangingPunct="1">
              <a:lnSpc>
                <a:spcPct val="80000"/>
              </a:lnSpc>
            </a:pPr>
            <a:r>
              <a:rPr lang="he-IL" sz="2400" dirty="0" smtClean="0"/>
              <a:t>לא כל שדה מופע עם נראות פרטית (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he-IL" sz="2400" dirty="0" smtClean="0"/>
              <a:t>) צריך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getter/setter</a:t>
            </a:r>
            <a:r>
              <a:rPr lang="he-IL" sz="2400" dirty="0" smtClean="0"/>
              <a:t>  ציבורי</a:t>
            </a:r>
          </a:p>
          <a:p>
            <a:pPr eaLnBrk="1" hangingPunct="1">
              <a:lnSpc>
                <a:spcPct val="80000"/>
              </a:lnSpc>
              <a:buNone/>
            </a:pPr>
            <a:endParaRPr lang="he-IL" sz="2400" dirty="0" smtClean="0"/>
          </a:p>
          <a:p>
            <a:pPr eaLnBrk="1" hangingPunct="1">
              <a:lnSpc>
                <a:spcPct val="80000"/>
              </a:lnSpc>
            </a:pPr>
            <a:r>
              <a:rPr lang="he-IL" sz="2400" dirty="0" smtClean="0"/>
              <a:t>למשל:</a:t>
            </a:r>
            <a:r>
              <a:rPr lang="en-US" sz="2400" dirty="0" smtClean="0"/>
              <a:t> </a:t>
            </a:r>
            <a:r>
              <a:rPr lang="he-IL" sz="2400" dirty="0" smtClean="0"/>
              <a:t>עבור השדה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balance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1800" dirty="0" smtClean="0"/>
              <a:t>האם דרוש </a:t>
            </a:r>
            <a:r>
              <a:rPr lang="en-US" sz="1800" dirty="0" smtClean="0"/>
              <a:t>getter</a:t>
            </a:r>
            <a:r>
              <a:rPr lang="he-IL" sz="1800" dirty="0" smtClean="0"/>
              <a:t>?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800" dirty="0" smtClean="0"/>
              <a:t>	כן, זהו חלק מהממשק של חשבון בנק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1800" dirty="0" smtClean="0"/>
              <a:t>האם דרוש </a:t>
            </a:r>
            <a:r>
              <a:rPr lang="en-US" sz="1800" dirty="0" smtClean="0"/>
              <a:t>setter</a:t>
            </a:r>
            <a:r>
              <a:rPr lang="he-IL" sz="1800" dirty="0" smtClean="0"/>
              <a:t>?</a:t>
            </a:r>
          </a:p>
          <a:p>
            <a:pPr algn="l" rtl="0"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setBalance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sz="20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balance) {</a:t>
            </a:r>
          </a:p>
          <a:p>
            <a:pPr algn="l" rtl="0">
              <a:buNone/>
            </a:pPr>
            <a:r>
              <a:rPr lang="en-US" sz="2000" dirty="0" smtClean="0">
                <a:solidFill>
                  <a:srgbClr val="7F0055"/>
                </a:solidFill>
                <a:latin typeface="Consolas"/>
              </a:rPr>
              <a:t>	</a:t>
            </a:r>
            <a:r>
              <a:rPr lang="en-US" sz="2000" b="1" dirty="0" err="1" smtClean="0">
                <a:solidFill>
                  <a:srgbClr val="7F0055"/>
                </a:solidFill>
                <a:latin typeface="Consolas"/>
              </a:rPr>
              <a:t>this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</a:rPr>
              <a:t>.</a:t>
            </a:r>
            <a:r>
              <a:rPr lang="en-US" sz="2000" dirty="0" err="1" smtClean="0">
                <a:solidFill>
                  <a:srgbClr val="0000C0"/>
                </a:solidFill>
                <a:latin typeface="Consolas"/>
              </a:rPr>
              <a:t>balance</a:t>
            </a: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 = balance;</a:t>
            </a:r>
          </a:p>
          <a:p>
            <a:pPr algn="l" rtl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he-IL" sz="2000" dirty="0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1800" dirty="0" smtClean="0"/>
              <a:t>	לא בהכרח, פעולות של משיכה או הפקדה אמנם משפיעות על היתרה, אבל פעולה של שינוי יתרה במנותק מהן אינה חלק מהממשק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1600200"/>
            <a:ext cx="7772400" cy="4530725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deposit(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amount) {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+= amount;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withdraw(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amount) {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-= amount;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>
              <a:latin typeface="Calibri"/>
              <a:ea typeface="Calibri"/>
            </a:endParaRPr>
          </a:p>
        </p:txBody>
      </p:sp>
      <p:sp>
        <p:nvSpPr>
          <p:cNvPr id="2764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D91190-FE67-4B34-A6AC-C1B249D53A6D}" type="slidenum">
              <a:rPr lang="he-IL" smtClean="0"/>
              <a:pPr/>
              <a:t>11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b="1" dirty="0" smtClean="0">
                <a:solidFill>
                  <a:srgbClr val="D02039"/>
                </a:solidFill>
                <a:latin typeface="Courier New" pitchFamily="49" charset="0"/>
              </a:rPr>
              <a:t>פקודות: משיכה והפקדה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</a:endParaRPr>
          </a:p>
        </p:txBody>
      </p:sp>
      <p:sp>
        <p:nvSpPr>
          <p:cNvPr id="6" name="Line Callout 2 5"/>
          <p:cNvSpPr/>
          <p:nvPr/>
        </p:nvSpPr>
        <p:spPr bwMode="auto">
          <a:xfrm>
            <a:off x="6048164" y="1736812"/>
            <a:ext cx="2808312" cy="468052"/>
          </a:xfrm>
          <a:prstGeom prst="borderCallout2">
            <a:avLst>
              <a:gd name="adj1" fmla="val 49661"/>
              <a:gd name="adj2" fmla="val -962"/>
              <a:gd name="adj3" fmla="val 140243"/>
              <a:gd name="adj4" fmla="val -125134"/>
              <a:gd name="adj5" fmla="val 101253"/>
              <a:gd name="adj6" fmla="val -153687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 smtClean="0"/>
              <a:t>שקול ל- </a:t>
            </a:r>
            <a:r>
              <a:rPr lang="en-US" dirty="0" err="1" smtClean="0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b="0" dirty="0" err="1" smtClean="0">
                <a:solidFill>
                  <a:srgbClr val="000000"/>
                </a:solidFill>
                <a:latin typeface="Consolas"/>
                <a:ea typeface="Calibri"/>
              </a:rPr>
              <a:t>.</a:t>
            </a:r>
            <a:r>
              <a:rPr lang="en-US" b="0" dirty="0" err="1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2600908"/>
            <a:ext cx="7236804" cy="17912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/**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Withdraw amount from the account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r>
              <a:rPr lang="en-US" sz="1600" b="0" dirty="0" smtClean="0">
                <a:solidFill>
                  <a:srgbClr val="7F9FBF"/>
                </a:solidFill>
                <a:latin typeface="Consolas"/>
                <a:ea typeface="Calibri"/>
                <a:cs typeface="Arial"/>
              </a:rPr>
              <a:t>@pre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 0 &lt; amount &lt;= 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r>
              <a:rPr lang="en-US" sz="1600" b="0" dirty="0" smtClean="0">
                <a:solidFill>
                  <a:srgbClr val="7F9FBF"/>
                </a:solidFill>
                <a:latin typeface="Consolas"/>
                <a:ea typeface="Calibri"/>
                <a:cs typeface="Arial"/>
              </a:rPr>
              <a:t>@post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 == $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prev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()) </a:t>
            </a:r>
            <a:r>
              <a:rPr lang="en-US" sz="1600" b="0" dirty="0" smtClean="0">
                <a:solidFill>
                  <a:srgbClr val="7F7F9F"/>
                </a:solidFill>
                <a:latin typeface="Consolas"/>
                <a:ea typeface="Calibri"/>
                <a:cs typeface="Arial"/>
              </a:rPr>
              <a:t>-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amount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*/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943708" y="3465004"/>
            <a:ext cx="5112568" cy="32403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solidFill>
                  <a:srgbClr val="3F5FBF"/>
                </a:solidFill>
                <a:latin typeface="Consolas" pitchFamily="49" charset="0"/>
                <a:ea typeface="Calibri"/>
                <a:cs typeface="Consolas" pitchFamily="49" charset="0"/>
              </a:rPr>
              <a:t>???????????????????????????????????????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nsolas" pitchFamily="49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943708" y="3753036"/>
            <a:ext cx="5112568" cy="32403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0" dirty="0" smtClean="0">
                <a:solidFill>
                  <a:srgbClr val="3F5FBF"/>
                </a:solidFill>
                <a:latin typeface="Consolas" pitchFamily="49" charset="0"/>
                <a:ea typeface="Calibri"/>
                <a:cs typeface="Consolas" pitchFamily="49" charset="0"/>
              </a:rPr>
              <a:t>???????????????????????????????????????</a:t>
            </a:r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Consolas" pitchFamily="49" charset="0"/>
            </a:endParaRPr>
          </a:p>
        </p:txBody>
      </p:sp>
      <p:sp>
        <p:nvSpPr>
          <p:cNvPr id="7" name="Line Callout 2 6"/>
          <p:cNvSpPr/>
          <p:nvPr/>
        </p:nvSpPr>
        <p:spPr bwMode="auto">
          <a:xfrm>
            <a:off x="6048164" y="2492896"/>
            <a:ext cx="2808312" cy="468052"/>
          </a:xfrm>
          <a:prstGeom prst="borderCallout2">
            <a:avLst>
              <a:gd name="adj1" fmla="val 49661"/>
              <a:gd name="adj2" fmla="val -962"/>
              <a:gd name="adj3" fmla="val 173660"/>
              <a:gd name="adj4" fmla="val -18456"/>
              <a:gd name="adj5" fmla="val 237493"/>
              <a:gd name="adj6" fmla="val -41011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 smtClean="0"/>
              <a:t>אפשרות א': חוזה</a:t>
            </a:r>
          </a:p>
          <a:p>
            <a:pPr algn="ctr"/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animBg="1"/>
      <p:bldP spid="10" grpId="1" animBg="1"/>
      <p:bldP spid="11" grpId="0" animBg="1"/>
      <p:bldP spid="11" grpId="1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99592" y="1600200"/>
            <a:ext cx="7772400" cy="4530725"/>
          </a:xfrm>
        </p:spPr>
        <p:txBody>
          <a:bodyPr>
            <a:norm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deposit(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amount) {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+= amount;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latin typeface="Consolas"/>
                <a:ea typeface="Calibri"/>
              </a:rPr>
              <a:t> 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withdraw(</a:t>
            </a:r>
            <a:r>
              <a:rPr lang="en-US" sz="1600" b="1" dirty="0" smtClean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amount) {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-= amount;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>
              <a:latin typeface="Calibri"/>
              <a:ea typeface="Calibri"/>
            </a:endParaRPr>
          </a:p>
        </p:txBody>
      </p:sp>
      <p:sp>
        <p:nvSpPr>
          <p:cNvPr id="2764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2D91190-FE67-4B34-A6AC-C1B249D53A6D}" type="slidenum">
              <a:rPr lang="he-IL" smtClean="0"/>
              <a:pPr/>
              <a:t>12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b="1" dirty="0" smtClean="0">
                <a:solidFill>
                  <a:srgbClr val="D02039"/>
                </a:solidFill>
                <a:latin typeface="Courier New" pitchFamily="49" charset="0"/>
              </a:rPr>
              <a:t>פקודות: משיכה והפקדה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2600908"/>
            <a:ext cx="7236804" cy="17912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/**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Withdraw amount from the account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r>
              <a:rPr lang="en-US" sz="1600" b="0" dirty="0" smtClean="0">
                <a:solidFill>
                  <a:srgbClr val="7F9FBF"/>
                </a:solidFill>
                <a:latin typeface="Consolas"/>
                <a:ea typeface="Calibri"/>
                <a:cs typeface="Arial"/>
              </a:rPr>
              <a:t>@pre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 0 &lt; amount &lt;= 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 </a:t>
            </a:r>
            <a:r>
              <a:rPr lang="en-US" sz="1600" b="0" dirty="0" smtClean="0">
                <a:solidFill>
                  <a:srgbClr val="7F9FBF"/>
                </a:solidFill>
                <a:latin typeface="Consolas"/>
                <a:ea typeface="Calibri"/>
                <a:cs typeface="Arial"/>
              </a:rPr>
              <a:t>@post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 == $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prev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600" b="0" dirty="0" err="1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()) </a:t>
            </a:r>
            <a:r>
              <a:rPr lang="en-US" sz="1600" b="0" dirty="0" smtClean="0">
                <a:solidFill>
                  <a:srgbClr val="7F7F9F"/>
                </a:solidFill>
                <a:latin typeface="Consolas"/>
                <a:ea typeface="Calibri"/>
                <a:cs typeface="Arial"/>
              </a:rPr>
              <a:t>-</a:t>
            </a: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amount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600" b="0" dirty="0" smtClean="0">
                <a:solidFill>
                  <a:srgbClr val="3F5FBF"/>
                </a:solidFill>
                <a:latin typeface="Consolas"/>
                <a:ea typeface="Calibri"/>
                <a:cs typeface="Arial"/>
              </a:rPr>
              <a:t> */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935596" y="4257092"/>
            <a:ext cx="6840760" cy="241226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295636" y="4545124"/>
            <a:ext cx="6120680" cy="147616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9592" y="4225362"/>
            <a:ext cx="8244408" cy="235756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void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withdraw(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double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amount) {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if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(amount &lt; 0 || amount &gt; 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getBalance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()) {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System.</a:t>
            </a:r>
            <a:r>
              <a:rPr lang="en-US" sz="1600" b="0" i="1" dirty="0" err="1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out</a:t>
            </a:r>
            <a:r>
              <a:rPr lang="en-US" sz="1600" b="0" dirty="0" err="1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.println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(</a:t>
            </a:r>
            <a:r>
              <a:rPr lang="en-US" sz="1600" b="0" dirty="0" smtClean="0">
                <a:solidFill>
                  <a:srgbClr val="2A00FF"/>
                </a:solidFill>
                <a:latin typeface="Consolas"/>
                <a:ea typeface="Calibri"/>
                <a:cs typeface="Arial"/>
              </a:rPr>
              <a:t>"Invalid withdrawal amount: "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+ 					amount);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  <a:cs typeface="Arial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;</a:t>
            </a:r>
            <a:endParaRPr lang="en-US" sz="160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}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tabLst>
                <a:tab pos="360363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	</a:t>
            </a:r>
            <a:r>
              <a:rPr lang="en-US" sz="1600" b="0" dirty="0" smtClean="0">
                <a:solidFill>
                  <a:srgbClr val="0000C0"/>
                </a:solidFill>
                <a:latin typeface="Consolas"/>
                <a:ea typeface="Calibri"/>
                <a:cs typeface="Arial"/>
              </a:rPr>
              <a:t>balance</a:t>
            </a: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 -= amount;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tabLst>
                <a:tab pos="360363" algn="l"/>
              </a:tabLst>
            </a:pPr>
            <a:r>
              <a:rPr lang="en-US" sz="1600" b="0" dirty="0" smtClean="0">
                <a:solidFill>
                  <a:srgbClr val="000000"/>
                </a:solidFill>
                <a:latin typeface="Consolas"/>
                <a:ea typeface="Calibri"/>
                <a:cs typeface="Arial"/>
              </a:rPr>
              <a:t>}</a:t>
            </a:r>
            <a:endParaRPr lang="en-US" sz="1600" b="0" dirty="0" smtClean="0">
              <a:latin typeface="Calibri"/>
              <a:ea typeface="Calibri"/>
              <a:cs typeface="Arial"/>
            </a:endParaRPr>
          </a:p>
        </p:txBody>
      </p:sp>
      <p:sp>
        <p:nvSpPr>
          <p:cNvPr id="13" name="Line Callout 2 12"/>
          <p:cNvSpPr/>
          <p:nvPr/>
        </p:nvSpPr>
        <p:spPr bwMode="auto">
          <a:xfrm>
            <a:off x="6156176" y="6165304"/>
            <a:ext cx="2808312" cy="468052"/>
          </a:xfrm>
          <a:prstGeom prst="borderCallout2">
            <a:avLst>
              <a:gd name="adj1" fmla="val 49661"/>
              <a:gd name="adj2" fmla="val -962"/>
              <a:gd name="adj3" fmla="val 37420"/>
              <a:gd name="adj4" fmla="val -36022"/>
              <a:gd name="adj5" fmla="val -153232"/>
              <a:gd name="adj6" fmla="val -73999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 smtClean="0"/>
              <a:t>אפשרות ב': תכנות מתגונן:</a:t>
            </a:r>
          </a:p>
          <a:p>
            <a:pPr algn="ctr"/>
            <a:endParaRPr lang="he-IL" b="0" dirty="0" smtClean="0"/>
          </a:p>
          <a:p>
            <a:pPr algn="ctr"/>
            <a:endParaRPr kumimoji="0" lang="he-IL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flipV="1">
            <a:off x="1295636" y="3652945"/>
            <a:ext cx="3672408" cy="12241"/>
          </a:xfrm>
          <a:prstGeom prst="line">
            <a:avLst/>
          </a:prstGeom>
          <a:pattFill prst="pct30">
            <a:fgClr>
              <a:srgbClr val="FFCC00"/>
            </a:fgClr>
            <a:bgClr>
              <a:srgbClr val="FFFFFF"/>
            </a:bgClr>
          </a:patt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animBg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799692" y="4293096"/>
            <a:ext cx="828092" cy="324036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017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129EA1-D3F7-4F03-BE2D-81631BD677D3}" type="slidenum">
              <a:rPr lang="he-IL" smtClean="0"/>
              <a:pPr/>
              <a:t>13</a:t>
            </a:fld>
            <a:endParaRPr lang="en-US" smtClean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smtClean="0">
                <a:solidFill>
                  <a:srgbClr val="D02039"/>
                </a:solidFill>
              </a:rPr>
              <a:t>דיון – העברה בנקאית</a:t>
            </a:r>
            <a:endParaRPr lang="en-US" smtClean="0">
              <a:solidFill>
                <a:srgbClr val="D02039"/>
              </a:solidFill>
            </a:endParaRP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2900" dirty="0" smtClean="0"/>
              <a:t>מספר חלופות למימוש העברת סכום מחשבון לחשבון</a:t>
            </a:r>
            <a:r>
              <a:rPr lang="en-US" sz="2900" dirty="0" smtClean="0"/>
              <a:t>:</a:t>
            </a:r>
            <a:endParaRPr lang="he-IL" sz="2900" dirty="0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he-IL" u="sng" dirty="0" smtClean="0"/>
              <a:t>אפשרות א</a:t>
            </a:r>
            <a:r>
              <a:rPr lang="he-IL" dirty="0" smtClean="0"/>
              <a:t>: מתודה סטטית שתקבל שני חשבונות בנק ותבצע ביניהם העברה:</a:t>
            </a:r>
            <a:endParaRPr lang="en-US" dirty="0" smtClean="0">
              <a:solidFill>
                <a:srgbClr val="3F5FBF"/>
              </a:solidFill>
              <a:latin typeface="Tahoma" pitchFamily="34" charset="0"/>
            </a:endParaRP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Makes a transfer of amount from one account to the other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@pre 0 &lt; amount &lt;= 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from.getBalance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to.getBalance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$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prev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to.getBalance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()) + amount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from.getBalance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$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prev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from.getBalance</a:t>
            </a: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()) – amount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*/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static void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transfer(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amount, 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		    	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from, 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		    	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to) {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from.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withdraw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(amount);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to.</a:t>
            </a:r>
            <a:r>
              <a:rPr lang="en-US" sz="17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deposit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(amount);</a:t>
            </a:r>
          </a:p>
          <a:p>
            <a:pPr marL="533400" indent="-5334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  <a:endParaRPr lang="he-IL" sz="1700" dirty="0" smtClean="0">
              <a:latin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EC312F-C8D5-4747-BC2D-E145FBCAED95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smtClean="0">
                <a:solidFill>
                  <a:srgbClr val="D02039"/>
                </a:solidFill>
              </a:rPr>
              <a:t>דיון – העברה בנקאית</a:t>
            </a:r>
            <a:endParaRPr lang="en-US" smtClean="0">
              <a:solidFill>
                <a:srgbClr val="D02039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63588" y="1736812"/>
            <a:ext cx="7772400" cy="453072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he-IL" sz="2700" u="sng" dirty="0" smtClean="0"/>
              <a:t>אפשרות ב</a:t>
            </a:r>
            <a:r>
              <a:rPr lang="he-IL" sz="2700" dirty="0" smtClean="0"/>
              <a:t>: אחד החשבונות אחראי לפעולה (למשל, מעביר הכסף)</a:t>
            </a: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</a:t>
            </a:r>
          </a:p>
          <a:p>
            <a:pPr marL="0" indent="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Makes a transfer of amount from the current</a:t>
            </a:r>
            <a:br>
              <a:rPr lang="en-US" sz="22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</a:br>
            <a:r>
              <a:rPr lang="en-US" sz="22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account to the other one</a:t>
            </a:r>
            <a:endParaRPr lang="he-IL" sz="22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*/</a:t>
            </a:r>
            <a:endParaRPr lang="he-IL" sz="22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void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transferTo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22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amount, 					       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other) {</a:t>
            </a:r>
            <a:endParaRPr lang="he-IL" sz="2200" dirty="0" smtClean="0">
              <a:latin typeface="Consolas" pitchFamily="49" charset="0"/>
              <a:cs typeface="Courier New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other.deposit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(amount);</a:t>
            </a:r>
            <a:endParaRPr lang="he-IL" sz="2200" dirty="0" smtClean="0">
              <a:latin typeface="Consolas" pitchFamily="49" charset="0"/>
              <a:cs typeface="Courier New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withdraw(amount);</a:t>
            </a:r>
            <a:endParaRPr lang="he-IL" sz="2200" dirty="0" smtClean="0">
              <a:latin typeface="Consolas" pitchFamily="49" charset="0"/>
              <a:cs typeface="Courier New" pitchFamily="49" charset="0"/>
            </a:endParaRPr>
          </a:p>
          <a:p>
            <a:pPr marL="533400" indent="-533400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99792" y="3934217"/>
            <a:ext cx="1656184" cy="430887"/>
          </a:xfrm>
          <a:prstGeom prst="rect">
            <a:avLst/>
          </a:prstGeom>
          <a:solidFill>
            <a:schemeClr val="accent2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2200" b="0" kern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withdraw</a:t>
            </a:r>
            <a:endParaRPr lang="he-IL" dirty="0"/>
          </a:p>
        </p:txBody>
      </p:sp>
      <p:sp>
        <p:nvSpPr>
          <p:cNvPr id="5" name="Line Callout 2 4"/>
          <p:cNvSpPr/>
          <p:nvPr/>
        </p:nvSpPr>
        <p:spPr bwMode="auto">
          <a:xfrm>
            <a:off x="5184068" y="5553236"/>
            <a:ext cx="2808312" cy="648072"/>
          </a:xfrm>
          <a:prstGeom prst="borderCallout2">
            <a:avLst>
              <a:gd name="adj1" fmla="val -1857"/>
              <a:gd name="adj2" fmla="val 16175"/>
              <a:gd name="adj3" fmla="val -59297"/>
              <a:gd name="adj4" fmla="val 23102"/>
              <a:gd name="adj5" fmla="val -188793"/>
              <a:gd name="adj6" fmla="val -46580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 smtClean="0"/>
              <a:t>אפשר גם להשתמש בהעמסה של </a:t>
            </a:r>
            <a:r>
              <a:rPr lang="en-US" b="0" dirty="0" smtClean="0"/>
              <a:t>withdraw</a:t>
            </a:r>
            <a:endParaRPr kumimoji="0" lang="he-I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B178B8-71E2-4A6B-96AC-FB252717BC11}" type="slidenum">
              <a:rPr lang="he-IL" smtClean="0"/>
              <a:pPr/>
              <a:t>15</a:t>
            </a:fld>
            <a:endParaRPr lang="en-US" smtClean="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smtClean="0">
                <a:solidFill>
                  <a:srgbClr val="D02039"/>
                </a:solidFill>
              </a:rPr>
              <a:t>בנאי</a:t>
            </a:r>
            <a:endParaRPr lang="en-US" smtClean="0">
              <a:solidFill>
                <a:srgbClr val="D02039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he-IL" dirty="0" smtClean="0"/>
              <a:t>תפקיד: ליצור עצם חדש ולאתחל את שדות המופע שלו</a:t>
            </a:r>
          </a:p>
          <a:p>
            <a:pPr lvl="1" eaLnBrk="1" hangingPunct="1">
              <a:lnSpc>
                <a:spcPct val="90000"/>
              </a:lnSpc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dirty="0" smtClean="0"/>
              <a:t>בנאי לא אמור לכלול לוגיקה נוספת פרט לכך!</a:t>
            </a:r>
          </a:p>
          <a:p>
            <a:pPr eaLnBrk="1" hangingPunct="1">
              <a:lnSpc>
                <a:spcPct val="90000"/>
              </a:lnSpc>
            </a:pPr>
            <a:endParaRPr lang="he-IL" dirty="0" smtClean="0"/>
          </a:p>
          <a:p>
            <a:pPr eaLnBrk="1" hangingPunct="1">
              <a:lnSpc>
                <a:spcPct val="90000"/>
              </a:lnSpc>
            </a:pPr>
            <a:r>
              <a:rPr lang="he-IL" dirty="0" smtClean="0"/>
              <a:t>לאחר האתחול העצם חייב לקיים את </a:t>
            </a:r>
            <a:r>
              <a:rPr lang="he-IL" b="1" dirty="0" smtClean="0"/>
              <a:t>משתמר המחלקה</a:t>
            </a:r>
            <a:endParaRPr lang="he-IL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דוגמא למשתמר: מאזן אי-שלילי, בעלים אינו </a:t>
            </a:r>
            <a:r>
              <a:rPr lang="en-US" sz="2400" dirty="0" smtClean="0"/>
              <a:t>null</a:t>
            </a:r>
            <a:r>
              <a:rPr lang="he-IL" sz="2400" dirty="0" smtClean="0"/>
              <a:t>, מס' חשבון חיובי...</a:t>
            </a:r>
          </a:p>
          <a:p>
            <a:pPr eaLnBrk="1" hangingPunct="1">
              <a:lnSpc>
                <a:spcPct val="90000"/>
              </a:lnSpc>
            </a:pPr>
            <a:endParaRPr lang="he-IL" dirty="0" smtClean="0"/>
          </a:p>
          <a:p>
            <a:pPr eaLnBrk="1" hangingPunct="1">
              <a:lnSpc>
                <a:spcPct val="90000"/>
              </a:lnSpc>
            </a:pPr>
            <a:endParaRPr lang="he-IL" dirty="0" smtClean="0"/>
          </a:p>
          <a:p>
            <a:pPr eaLnBrk="1" hangingPunct="1">
              <a:lnSpc>
                <a:spcPct val="90000"/>
              </a:lnSpc>
            </a:pPr>
            <a:r>
              <a:rPr lang="he-IL" dirty="0" smtClean="0"/>
              <a:t>במחלקה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BankAccount</a:t>
            </a:r>
            <a:r>
              <a:rPr lang="he-IL" dirty="0" smtClean="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בנאי </a:t>
            </a:r>
            <a:r>
              <a:rPr lang="he-IL" sz="2400" dirty="0" smtClean="0">
                <a:solidFill>
                  <a:srgbClr val="FF0000"/>
                </a:solidFill>
              </a:rPr>
              <a:t>ברירת המחדל </a:t>
            </a:r>
            <a:r>
              <a:rPr lang="he-IL" sz="2400" dirty="0" smtClean="0"/>
              <a:t>יוצר עצם שאינו מקיים את המשתמר!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נותן ערכי ברירת מחדל לכל שדות המופע, ולכן, למשל, הבעלים הוא </a:t>
            </a:r>
            <a:r>
              <a:rPr lang="en-US" sz="2400" dirty="0" smtClean="0"/>
              <a:t>null</a:t>
            </a:r>
            <a:r>
              <a:rPr lang="he-IL" sz="2400" dirty="0" smtClean="0"/>
              <a:t>.</a:t>
            </a:r>
            <a:endParaRPr lang="he-IL" sz="2100" dirty="0" smtClean="0"/>
          </a:p>
          <a:p>
            <a:pPr eaLnBrk="1" hangingPunct="1">
              <a:lnSpc>
                <a:spcPct val="90000"/>
              </a:lnSpc>
            </a:pPr>
            <a:endParaRPr lang="he-IL" dirty="0" smtClean="0"/>
          </a:p>
          <a:p>
            <a:pPr eaLnBrk="1" hangingPunct="1">
              <a:lnSpc>
                <a:spcPct val="90000"/>
              </a:lnSpc>
            </a:pPr>
            <a:r>
              <a:rPr lang="he-IL" dirty="0" smtClean="0"/>
              <a:t>יש דברים שאינם באחריות המחלקה. למשל: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מי דואג לתקינות מספרי חשבון? (למשל שיהיו שונים)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400" dirty="0" smtClean="0"/>
              <a:t>מי מנהל את מאגר הלקוחות?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16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smtClean="0">
                <a:solidFill>
                  <a:srgbClr val="D02039"/>
                </a:solidFill>
              </a:rPr>
              <a:t>בנאי </a:t>
            </a:r>
            <a:r>
              <a:rPr lang="en-US" b="1" smtClean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BankAccount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/**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Constructs a new account and sets its owner and identifier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@pre id &gt; 0</a:t>
            </a:r>
            <a:endParaRPr lang="he-IL" sz="21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@pre customer != null</a:t>
            </a:r>
            <a:endParaRPr lang="he-IL" sz="21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21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getOwner</a:t>
            </a: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customer</a:t>
            </a:r>
            <a:endParaRPr lang="he-IL" sz="21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21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getAccountNumber</a:t>
            </a: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id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 @post </a:t>
            </a:r>
            <a:r>
              <a:rPr lang="en-US" sz="2100" dirty="0" err="1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getBalance</a:t>
            </a: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() == 0</a:t>
            </a:r>
            <a:endParaRPr lang="he-IL" sz="2100" dirty="0" smtClean="0">
              <a:solidFill>
                <a:srgbClr val="3F5FBF"/>
              </a:solidFill>
              <a:latin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100" dirty="0" smtClean="0">
                <a:solidFill>
                  <a:srgbClr val="3F5FBF"/>
                </a:solidFill>
                <a:latin typeface="Consolas" pitchFamily="49" charset="0"/>
                <a:cs typeface="Consolas" pitchFamily="49" charset="0"/>
              </a:rPr>
              <a:t> */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(Customer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customer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long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id)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accountNumber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id;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owner = customer;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6" name="Line Callout 2 5"/>
          <p:cNvSpPr/>
          <p:nvPr/>
        </p:nvSpPr>
        <p:spPr bwMode="auto">
          <a:xfrm>
            <a:off x="2951820" y="5661248"/>
            <a:ext cx="4104456" cy="972108"/>
          </a:xfrm>
          <a:prstGeom prst="borderCallout2">
            <a:avLst>
              <a:gd name="adj1" fmla="val -1857"/>
              <a:gd name="adj2" fmla="val 16175"/>
              <a:gd name="adj3" fmla="val -22785"/>
              <a:gd name="adj4" fmla="val 1117"/>
              <a:gd name="adj5" fmla="val -104012"/>
              <a:gd name="adj6" fmla="val -25293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dirty="0" smtClean="0"/>
              <a:t>אין ערך החזרה לבנאי!</a:t>
            </a:r>
          </a:p>
          <a:p>
            <a:pPr algn="ctr"/>
            <a:r>
              <a:rPr lang="he-IL" b="0" dirty="0" smtClean="0"/>
              <a:t>לא נקרא ל-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b="0" dirty="0" smtClean="0"/>
              <a:t> </a:t>
            </a:r>
            <a:r>
              <a:rPr lang="en-US" b="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he-IL" b="0" dirty="0" smtClean="0"/>
              <a:t> מכאן</a:t>
            </a:r>
          </a:p>
          <a:p>
            <a:pPr algn="ctr"/>
            <a:r>
              <a:rPr lang="he-IL" b="0" dirty="0" smtClean="0"/>
              <a:t>אם יש בעיה בקלט אי אפשר להחזיר </a:t>
            </a:r>
            <a:r>
              <a:rPr lang="en-US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endParaRPr lang="he-IL" dirty="0" smtClean="0">
              <a:solidFill>
                <a:srgbClr val="7F0055"/>
              </a:solidFill>
              <a:latin typeface="Consolas" pitchFamily="49" charset="0"/>
              <a:cs typeface="Consolas" pitchFamily="49" charset="0"/>
            </a:endParaRPr>
          </a:p>
          <a:p>
            <a:pPr algn="ctr"/>
            <a:endParaRPr kumimoji="0" lang="he-I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4211960" y="3789040"/>
            <a:ext cx="2196244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331640" y="4005064"/>
            <a:ext cx="1908212" cy="216024"/>
          </a:xfrm>
          <a:prstGeom prst="rect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העמסת בנאים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Autofit/>
          </a:bodyPr>
          <a:lstStyle/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/** 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Constructs a new account and sets its owner and identifier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@pre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id &gt; 0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@pre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customer != null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@pre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3F5FBF"/>
                </a:solidFill>
                <a:latin typeface="Consolas"/>
                <a:ea typeface="Calibri"/>
              </a:rPr>
              <a:t>initialBalance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&gt;= 0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@post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3F5FBF"/>
                </a:solidFill>
                <a:latin typeface="Consolas"/>
                <a:ea typeface="Calibri"/>
              </a:rPr>
              <a:t>getOwner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() == customer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@post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3F5FBF"/>
                </a:solidFill>
                <a:latin typeface="Consolas"/>
                <a:ea typeface="Calibri"/>
              </a:rPr>
              <a:t>getAccountNumber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() == id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 </a:t>
            </a:r>
            <a:r>
              <a:rPr lang="en-US" sz="1400" b="1" dirty="0" smtClean="0">
                <a:solidFill>
                  <a:srgbClr val="7F9FBF"/>
                </a:solidFill>
                <a:latin typeface="Consolas"/>
                <a:ea typeface="Calibri"/>
              </a:rPr>
              <a:t>@post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3F5FBF"/>
                </a:solidFill>
                <a:latin typeface="Consolas"/>
                <a:ea typeface="Calibri"/>
              </a:rPr>
              <a:t>getBalance</a:t>
            </a: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() == </a:t>
            </a:r>
            <a:r>
              <a:rPr lang="en-US" sz="1400" dirty="0" err="1" smtClean="0">
                <a:solidFill>
                  <a:srgbClr val="3F5FBF"/>
                </a:solidFill>
                <a:latin typeface="Consolas"/>
                <a:ea typeface="Calibri"/>
              </a:rPr>
              <a:t>initialBalance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3F5FBF"/>
                </a:solidFill>
                <a:latin typeface="Consolas"/>
                <a:ea typeface="Calibri"/>
              </a:rPr>
              <a:t> */</a:t>
            </a:r>
            <a:endParaRPr lang="en-US" sz="1100" dirty="0" smtClean="0">
              <a:latin typeface="Calibri"/>
              <a:ea typeface="Calibri"/>
            </a:endParaRPr>
          </a:p>
          <a:p>
            <a:pPr marL="3225800" indent="-32258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BankAccount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(Customer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customer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long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id, </a:t>
            </a:r>
            <a:b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</a:b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double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initialBalance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(customer, id);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dirty="0" smtClean="0">
                <a:solidFill>
                  <a:srgbClr val="0000C0"/>
                </a:solidFill>
                <a:latin typeface="Consolas"/>
                <a:ea typeface="Calibri"/>
              </a:rPr>
              <a:t>balance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nsolas"/>
                <a:ea typeface="Calibri"/>
              </a:rPr>
              <a:t>initialBalance</a:t>
            </a: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4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100" dirty="0">
              <a:latin typeface="Calibri"/>
              <a:ea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5596" y="4833156"/>
            <a:ext cx="7308812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תזכורת: </a:t>
            </a:r>
            <a:r>
              <a:rPr lang="he-IL" b="0" dirty="0" smtClean="0"/>
              <a:t>העמסה = יצירת מתודה בעלת שם זהה אך עם ארגומנטים שונים. באופן דומה ניתן להגדיר בנאים עם ארגומנטים שונים.</a:t>
            </a:r>
          </a:p>
          <a:p>
            <a:endParaRPr lang="he-IL" b="0" dirty="0" smtClean="0"/>
          </a:p>
          <a:p>
            <a:r>
              <a:rPr lang="en-US" dirty="0" smtClean="0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b="0" dirty="0" smtClean="0">
                <a:latin typeface="Consolas"/>
                <a:ea typeface="Calibri"/>
              </a:rPr>
              <a:t>()</a:t>
            </a:r>
            <a:r>
              <a:rPr lang="he-IL" dirty="0" smtClean="0">
                <a:solidFill>
                  <a:srgbClr val="7F0055"/>
                </a:solidFill>
                <a:latin typeface="Consolas"/>
                <a:ea typeface="Calibri"/>
              </a:rPr>
              <a:t> </a:t>
            </a:r>
            <a:r>
              <a:rPr lang="he-IL" b="0" dirty="0" smtClean="0"/>
              <a:t>כאן משמש לא כמשתנה אלא כ</a:t>
            </a:r>
            <a:r>
              <a:rPr lang="he-IL" dirty="0" smtClean="0"/>
              <a:t>קריאה לבנאי אחר</a:t>
            </a:r>
            <a:r>
              <a:rPr lang="he-IL" b="0" dirty="0" smtClean="0"/>
              <a:t> של אותה מחלקה שיבצע אתחול ראשוני על העצם שאנו מייצרים.</a:t>
            </a:r>
          </a:p>
          <a:p>
            <a:r>
              <a:rPr lang="he-IL" b="0" dirty="0" smtClean="0"/>
              <a:t>ניתן להשתמש בתחביר זה רק מתוך בנאי!</a:t>
            </a:r>
            <a:endParaRPr lang="he-IL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000099"/>
                </a:solidFill>
                <a:latin typeface="Guttman Yad-Brush" pitchFamily="2" charset="-79"/>
                <a:cs typeface="Guttman Yad-Brush" pitchFamily="2" charset="-79"/>
              </a:rPr>
              <a:t>עצמים, מחלקות, נראות ומה שביניהם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BD8ADF-0423-401E-B152-751452AFFC9B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584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המחלקה </a:t>
            </a:r>
            <a:r>
              <a:rPr lang="en-US" dirty="0" err="1" smtClean="0">
                <a:solidFill>
                  <a:srgbClr val="D02039"/>
                </a:solidFill>
              </a:rPr>
              <a:t>CurrentClass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55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latin typeface="Consolas"/>
                <a:ea typeface="Calibri"/>
              </a:rPr>
              <a:t> 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myPublicStaticMethod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myPublicStaticMethod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myPrivateStaticMethod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myPrivateStaticMethod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myPublicMethod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myPublicMethod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 &gt;&gt; 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myPrivateMethod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latin typeface="Consolas"/>
                <a:ea typeface="Calibri"/>
              </a:rPr>
              <a:t> 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myPrivateMethod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myPrivateMethod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2000" dirty="0">
              <a:latin typeface="Calibri"/>
              <a:ea typeface="Calibri"/>
            </a:endParaRPr>
          </a:p>
        </p:txBody>
      </p:sp>
      <p:sp>
        <p:nvSpPr>
          <p:cNvPr id="6" name="Line Callout 2 5"/>
          <p:cNvSpPr/>
          <p:nvPr/>
        </p:nvSpPr>
        <p:spPr bwMode="auto">
          <a:xfrm>
            <a:off x="5400092" y="4365104"/>
            <a:ext cx="3743908" cy="684076"/>
          </a:xfrm>
          <a:prstGeom prst="borderCallout2">
            <a:avLst>
              <a:gd name="adj1" fmla="val 55076"/>
              <a:gd name="adj2" fmla="val -107"/>
              <a:gd name="adj3" fmla="val 25484"/>
              <a:gd name="adj4" fmla="val -25116"/>
              <a:gd name="adj5" fmla="val 16043"/>
              <a:gd name="adj6" fmla="val -49491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e-IL" b="0" dirty="0" smtClean="0"/>
              <a:t>קריאה למתודה פרטית ממתודה פומבית</a:t>
            </a:r>
          </a:p>
          <a:p>
            <a:pPr algn="ctr"/>
            <a:r>
              <a:rPr kumimoji="0" lang="he-I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(גם ההפך זה בסדר)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B05705-F448-4C76-81BA-9E18A2882A98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9572" y="277813"/>
            <a:ext cx="8208912" cy="1143000"/>
          </a:xfrm>
        </p:spPr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תזכורת – מופעי מחלקה</a:t>
            </a:r>
            <a:endParaRPr lang="en-US" dirty="0" smtClean="0">
              <a:solidFill>
                <a:srgbClr val="D02039"/>
              </a:solidFill>
            </a:endParaRP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אפשר ליצור מופעים של מחלקה מסוימת (גם: עצמים מטיפוס המחלקה) בעזרת ביטוי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new</a:t>
            </a:r>
            <a:r>
              <a:rPr lang="he-IL" sz="2400" dirty="0" smtClean="0"/>
              <a:t>.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account1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(...);</a:t>
            </a:r>
            <a:endParaRPr lang="he-IL" sz="2000" dirty="0" smtClean="0">
              <a:latin typeface="Consolas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כל מופע יכול להכיל ערכים שונים של </a:t>
            </a:r>
            <a:r>
              <a:rPr lang="he-IL" sz="2400" b="1" dirty="0" smtClean="0"/>
              <a:t>שדות מופע</a:t>
            </a:r>
            <a:endParaRPr lang="he-IL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בניגוד לשדות סטטיים, אשר שייכים למחלקה</a:t>
            </a:r>
          </a:p>
          <a:p>
            <a:pPr eaLnBrk="1" hangingPunct="1">
              <a:lnSpc>
                <a:spcPct val="90000"/>
              </a:lnSpc>
              <a:buNone/>
            </a:pPr>
            <a:endParaRPr lang="he-IL" sz="2400" dirty="0" smtClean="0"/>
          </a:p>
          <a:p>
            <a:pPr eaLnBrk="1" hangingPunct="1">
              <a:lnSpc>
                <a:spcPct val="90000"/>
              </a:lnSpc>
            </a:pPr>
            <a:r>
              <a:rPr lang="he-IL" sz="2400" dirty="0" smtClean="0"/>
              <a:t>כל מופע יכול לקרוא ל</a:t>
            </a:r>
            <a:r>
              <a:rPr lang="he-IL" sz="2400" b="1" dirty="0" smtClean="0"/>
              <a:t>שירותי מופע</a:t>
            </a:r>
            <a:endParaRPr lang="he-IL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200" dirty="0" smtClean="0"/>
              <a:t>מתוך שירותים אלה יש גישה למשתנה </a:t>
            </a:r>
            <a:r>
              <a:rPr lang="en-US" sz="24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this</a:t>
            </a:r>
            <a:r>
              <a:rPr lang="he-IL" sz="2200" dirty="0" smtClean="0"/>
              <a:t>, אשר מצביע על העצם הקורא, וממנו ניתן לגשת לשדות ושירותי מופע נוספים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200" b="1" u="sng" dirty="0" smtClean="0"/>
              <a:t>בניגוד לשירותים(\פונקציות\מתודות) סטטיים, אשר אינם מקושרים למופע ספציפי אלא רק למחלקה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המחלקה </a:t>
            </a:r>
            <a:r>
              <a:rPr lang="en-US" dirty="0" err="1" smtClean="0">
                <a:solidFill>
                  <a:srgbClr val="D02039"/>
                </a:solidFill>
              </a:rPr>
              <a:t>OtherClass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55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othersPublicStaticMethod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othersPublicStaticMethod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othersPrivateStaticMethod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othersPrivateStaticMethod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othersPublicMethod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othersPublicMethod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 &gt;&gt; 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othersPrivateMethod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latin typeface="Consolas"/>
                <a:ea typeface="Calibri"/>
              </a:rPr>
              <a:t> 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othersPrivateMethod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 {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"In </a:t>
            </a:r>
            <a:r>
              <a:rPr lang="en-US" sz="2400" dirty="0" err="1" smtClean="0">
                <a:solidFill>
                  <a:srgbClr val="2A00FF"/>
                </a:solidFill>
                <a:latin typeface="Consolas"/>
                <a:ea typeface="Calibri"/>
              </a:rPr>
              <a:t>othersPrivateMethod</a:t>
            </a:r>
            <a:r>
              <a:rPr lang="en-US" sz="2400" dirty="0" smtClean="0">
                <a:solidFill>
                  <a:srgbClr val="2A00FF"/>
                </a:solidFill>
                <a:latin typeface="Consolas"/>
                <a:ea typeface="Calibri"/>
              </a:rPr>
              <a:t>"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2000" dirty="0">
              <a:latin typeface="Calibri"/>
              <a:ea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נוסיף </a:t>
            </a:r>
            <a:r>
              <a:rPr lang="en-US" dirty="0" smtClean="0">
                <a:solidFill>
                  <a:srgbClr val="D02039"/>
                </a:solidFill>
              </a:rPr>
              <a:t>main</a:t>
            </a:r>
            <a:r>
              <a:rPr lang="he-IL" dirty="0" smtClean="0">
                <a:solidFill>
                  <a:srgbClr val="D02039"/>
                </a:solidFill>
              </a:rPr>
              <a:t> ל-</a:t>
            </a:r>
            <a:r>
              <a:rPr lang="en-US" dirty="0" err="1" smtClean="0">
                <a:solidFill>
                  <a:srgbClr val="D02039"/>
                </a:solidFill>
              </a:rPr>
              <a:t>CurrentClass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5860" y="1600200"/>
            <a:ext cx="7772400" cy="4530725"/>
          </a:xfrm>
        </p:spPr>
        <p:txBody>
          <a:bodyPr>
            <a:normAutofit fontScale="925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{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600" dirty="0" smtClean="0">
                <a:latin typeface="Consolas"/>
                <a:ea typeface="Calibri"/>
              </a:rPr>
              <a:t> </a:t>
            </a:r>
            <a:endParaRPr lang="en-US" sz="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2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 main(String[] </a:t>
            </a:r>
            <a:r>
              <a:rPr lang="en-US" sz="12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) {</a:t>
            </a:r>
            <a:endParaRPr lang="en-US" sz="11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myPublicStaticMethod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myPublicStaticMethod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myPrivateStaticMethod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CurrentClass.myPublicMethod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3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currentClass.myPublicMethod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currentClass.myPrivateMethod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myPublicStaticMethod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OtherClass.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othersPublicStaticMethod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othersPublicStaticMethod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OtherClass.</a:t>
            </a:r>
            <a:r>
              <a:rPr lang="en-US" sz="1300" i="1" dirty="0" err="1" smtClean="0">
                <a:solidFill>
                  <a:srgbClr val="000000"/>
                </a:solidFill>
                <a:latin typeface="Consolas"/>
                <a:ea typeface="Calibri"/>
              </a:rPr>
              <a:t>othersPrivateStaticMethod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endParaRPr lang="en-US" sz="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13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otherClass.othersPublicMethod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300" dirty="0" err="1" smtClean="0">
                <a:solidFill>
                  <a:srgbClr val="000000"/>
                </a:solidFill>
                <a:latin typeface="Consolas"/>
                <a:ea typeface="Calibri"/>
              </a:rPr>
              <a:t>otherClass.othersPrivateMethod</a:t>
            </a:r>
            <a:r>
              <a:rPr lang="en-US" sz="13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  <a:endParaRPr lang="en-US" sz="1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0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9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000" dirty="0" smtClean="0">
                <a:solidFill>
                  <a:srgbClr val="000000"/>
                </a:solidFill>
                <a:latin typeface="Consolas"/>
                <a:ea typeface="Calibri"/>
              </a:rPr>
              <a:t>	...</a:t>
            </a:r>
            <a:endParaRPr lang="en-US" sz="900" dirty="0">
              <a:latin typeface="Calibri"/>
              <a:ea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5508" y="2060849"/>
            <a:ext cx="307327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myPublicStaticMethod</a:t>
            </a:r>
            <a:endParaRPr lang="he-IL" sz="1200" b="0" dirty="0">
              <a:solidFill>
                <a:srgbClr val="339966"/>
              </a:solidFill>
              <a:latin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5508" y="2287905"/>
            <a:ext cx="307327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myPublicStaticMethod</a:t>
            </a:r>
            <a:endParaRPr lang="he-IL" sz="1200" b="0" dirty="0">
              <a:solidFill>
                <a:srgbClr val="339966"/>
              </a:solidFill>
              <a:latin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46587" y="2528900"/>
            <a:ext cx="354132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myPrivateStaticMethod</a:t>
            </a:r>
            <a:endParaRPr lang="he-IL" sz="12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47456" y="3260013"/>
            <a:ext cx="44644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myPublicMethod</a:t>
            </a:r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 &gt;&gt;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myPrivateMethod</a:t>
            </a:r>
            <a:endParaRPr lang="he-IL" sz="12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47456" y="3465004"/>
            <a:ext cx="44644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myPrivateMethod</a:t>
            </a:r>
            <a:endParaRPr lang="he-IL" sz="12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9504" y="3681028"/>
            <a:ext cx="44644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//Has a warning,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myPublicStaticMethod</a:t>
            </a:r>
            <a:endParaRPr lang="he-IL" sz="12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95528" y="4016097"/>
            <a:ext cx="3816424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2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othersPublicStaticMethod</a:t>
            </a:r>
            <a:endParaRPr lang="he-IL" sz="12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83460" y="4977172"/>
            <a:ext cx="5365104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1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// Prints: In </a:t>
            </a:r>
            <a:r>
              <a:rPr lang="en-US" sz="11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othersPublicMethod</a:t>
            </a:r>
            <a:r>
              <a:rPr lang="en-US" sz="1100" b="0" dirty="0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 &gt;&gt; In </a:t>
            </a:r>
            <a:r>
              <a:rPr lang="en-US" sz="1100" b="0" dirty="0" err="1" smtClean="0">
                <a:solidFill>
                  <a:srgbClr val="339966"/>
                </a:solidFill>
                <a:latin typeface="Consolas" pitchFamily="49" charset="0"/>
                <a:cs typeface="Consolas" pitchFamily="49" charset="0"/>
              </a:rPr>
              <a:t>othersPrivateMethod</a:t>
            </a:r>
            <a:endParaRPr lang="he-IL" sz="1100" b="0" dirty="0" smtClean="0">
              <a:solidFill>
                <a:srgbClr val="339966"/>
              </a:solidFill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3019" y="2744925"/>
            <a:ext cx="206581" cy="1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3019" y="4245079"/>
            <a:ext cx="206581" cy="1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3019" y="4461103"/>
            <a:ext cx="206581" cy="1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3019" y="5217187"/>
            <a:ext cx="206581" cy="19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1" grpId="0"/>
      <p:bldP spid="12" grpId="0"/>
      <p:bldP spid="13" grpId="0"/>
      <p:bldP spid="14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6ACB14-B138-4021-92FE-2D6FD39C8D50}" type="slidenum">
              <a:rPr lang="he-IL" smtClean="0"/>
              <a:pPr/>
              <a:t>22</a:t>
            </a:fld>
            <a:endParaRPr lang="en-US" smtClean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מסקנות</a:t>
            </a:r>
            <a:endParaRPr lang="en-US" b="1" dirty="0" smtClean="0">
              <a:solidFill>
                <a:srgbClr val="D02039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he-IL" sz="2400" dirty="0" smtClean="0">
                <a:latin typeface="Calibri"/>
                <a:ea typeface="Calibri"/>
              </a:rPr>
              <a:t>מתודה סטטית אינה יכולה לקרוא למתודה שאינה סטטית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he-IL" sz="2000" dirty="0" smtClean="0">
                <a:latin typeface="Calibri"/>
                <a:ea typeface="Calibri"/>
              </a:rPr>
              <a:t>חייבים לציין מיהו העצם שהשירות משויך אליו</a:t>
            </a:r>
            <a:endParaRPr lang="he-IL" sz="20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myPublicMethod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()</a:t>
            </a:r>
            <a:r>
              <a:rPr lang="he-IL" sz="2000" dirty="0" smtClean="0">
                <a:solidFill>
                  <a:srgbClr val="000000"/>
                </a:solidFill>
                <a:latin typeface="Consolas"/>
                <a:ea typeface="Calibri"/>
              </a:rPr>
              <a:t>לא יעבוד (מתוך מתודה סטטית)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currentClass.myPublicMethod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()</a:t>
            </a:r>
            <a:r>
              <a:rPr lang="he-IL" sz="2000" dirty="0" smtClean="0">
                <a:solidFill>
                  <a:srgbClr val="000000"/>
                </a:solidFill>
                <a:latin typeface="Consolas"/>
                <a:ea typeface="Calibri"/>
              </a:rPr>
              <a:t> כן!</a:t>
            </a:r>
            <a:endParaRPr lang="he-IL" sz="2000" dirty="0" smtClean="0">
              <a:latin typeface="Consolas" pitchFamily="49" charset="0"/>
              <a:ea typeface="Calibri"/>
            </a:endParaRP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he-IL" sz="2400" dirty="0" smtClean="0">
                <a:latin typeface="Calibri"/>
                <a:ea typeface="Calibri"/>
              </a:rPr>
              <a:t>נראות מגדירה מאיזה </a:t>
            </a:r>
            <a:r>
              <a:rPr lang="he-IL" sz="2400" b="1" dirty="0" smtClean="0">
                <a:latin typeface="Calibri"/>
                <a:ea typeface="Calibri"/>
              </a:rPr>
              <a:t>מקום בקוד </a:t>
            </a:r>
            <a:r>
              <a:rPr lang="he-IL" sz="2400" dirty="0" smtClean="0">
                <a:latin typeface="Calibri"/>
                <a:ea typeface="Calibri"/>
              </a:rPr>
              <a:t>ניתן לגשת למתודה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he-IL" sz="2200" dirty="0" smtClean="0">
                <a:latin typeface="Calibri"/>
                <a:ea typeface="Calibri"/>
              </a:rPr>
              <a:t>נראות פרטית = ניתן לגשת רק מהקוד של אותה מחלקה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he-IL" sz="2200" dirty="0" smtClean="0">
                <a:latin typeface="Calibri"/>
                <a:ea typeface="Calibri"/>
              </a:rPr>
              <a:t>נראות פומבית = ניתן לגשת מכל מחלקה (אם היא לא באותה חבילה, יש להוסיף הצהרת </a:t>
            </a:r>
            <a:r>
              <a:rPr lang="en-US" sz="2200" dirty="0" smtClean="0">
                <a:latin typeface="Calibri"/>
                <a:ea typeface="Calibri"/>
              </a:rPr>
              <a:t>import</a:t>
            </a:r>
            <a:r>
              <a:rPr lang="he-IL" sz="2200" dirty="0" smtClean="0">
                <a:latin typeface="Calibri"/>
                <a:ea typeface="Calibri"/>
              </a:rPr>
              <a:t>)</a:t>
            </a:r>
          </a:p>
          <a:p>
            <a:pPr lvl="1">
              <a:lnSpc>
                <a:spcPct val="115000"/>
              </a:lnSpc>
              <a:spcAft>
                <a:spcPts val="0"/>
              </a:spcAft>
            </a:pPr>
            <a:r>
              <a:rPr lang="he-IL" sz="2200" dirty="0" smtClean="0">
                <a:latin typeface="Calibri"/>
                <a:ea typeface="Calibri"/>
              </a:rPr>
              <a:t>נלמד על עוד שני סוגים בהמשך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endParaRPr lang="en-US" sz="2400" dirty="0">
              <a:latin typeface="Calibri"/>
              <a:ea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Instance vs. Class </a:t>
            </a:r>
            <a:r>
              <a:rPr lang="en-US" sz="3200" dirty="0" smtClean="0"/>
              <a:t>(static)</a:t>
            </a:r>
            <a:r>
              <a:rPr lang="en-US" dirty="0" smtClean="0"/>
              <a:t>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024844"/>
            <a:ext cx="3729704" cy="4106081"/>
          </a:xfrm>
        </p:spPr>
        <p:txBody>
          <a:bodyPr/>
          <a:lstStyle/>
          <a:p>
            <a:r>
              <a:rPr lang="he-IL" sz="2000" dirty="0" smtClean="0"/>
              <a:t>למה?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3948113" algn="l"/>
              </a:tabLst>
            </a:pPr>
            <a:r>
              <a:rPr lang="he-IL" sz="1800" dirty="0" smtClean="0"/>
              <a:t>ייצוג פנימי של המופע</a:t>
            </a:r>
            <a:endParaRPr lang="he-IL" sz="18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3948113" algn="l"/>
              </a:tabLst>
            </a:pPr>
            <a:endParaRPr lang="he-IL" sz="17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tabLst>
                <a:tab pos="3948113" algn="l"/>
              </a:tabLst>
            </a:pPr>
            <a:r>
              <a:rPr lang="he-IL" sz="2000" dirty="0" smtClean="0"/>
              <a:t>מתי?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95A3D1"/>
              </a:buClr>
              <a:tabLst>
                <a:tab pos="3948113" algn="l"/>
              </a:tabLst>
              <a:defRPr/>
            </a:pPr>
            <a:r>
              <a:rPr lang="he-IL" sz="1800" dirty="0" smtClean="0"/>
              <a:t>מאותחלים עם יצירת האובייקט</a:t>
            </a:r>
            <a:endParaRPr lang="en-US" sz="1800" kern="1200" dirty="0" smtClean="0">
              <a:solidFill>
                <a:srgbClr val="000000"/>
              </a:solidFill>
              <a:latin typeface="Courier New"/>
              <a:ea typeface="Calibri"/>
            </a:endParaRPr>
          </a:p>
          <a:p>
            <a:pPr lvl="0">
              <a:buClr>
                <a:srgbClr val="CCCC99"/>
              </a:buClr>
            </a:pPr>
            <a:r>
              <a:rPr lang="he-IL" sz="2000" dirty="0" smtClean="0">
                <a:solidFill>
                  <a:srgbClr val="000000"/>
                </a:solidFill>
              </a:rPr>
              <a:t>כמה?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95A3D1"/>
              </a:buClr>
              <a:tabLst>
                <a:tab pos="3948113" algn="l"/>
              </a:tabLst>
              <a:defRPr/>
            </a:pPr>
            <a:r>
              <a:rPr lang="he-IL" sz="1800" dirty="0" smtClean="0">
                <a:solidFill>
                  <a:srgbClr val="000000"/>
                </a:solidFill>
                <a:ea typeface="+mn-ea"/>
              </a:rPr>
              <a:t>אחד לכל מופע</a:t>
            </a:r>
          </a:p>
          <a:p>
            <a:pPr>
              <a:lnSpc>
                <a:spcPct val="115000"/>
              </a:lnSpc>
              <a:spcAft>
                <a:spcPts val="1000"/>
              </a:spcAft>
              <a:buClr>
                <a:srgbClr val="95A3D1"/>
              </a:buClr>
              <a:buNone/>
              <a:tabLst>
                <a:tab pos="3948113" algn="l"/>
              </a:tabLst>
              <a:defRPr/>
            </a:pPr>
            <a:endParaRPr lang="en-US" sz="700" kern="1200" dirty="0" smtClean="0">
              <a:solidFill>
                <a:srgbClr val="000000"/>
              </a:solidFill>
              <a:latin typeface="Courier New"/>
              <a:ea typeface="Calibri"/>
            </a:endParaRPr>
          </a:p>
          <a:p>
            <a:pPr lvl="0">
              <a:buClr>
                <a:srgbClr val="CCCC99"/>
              </a:buClr>
            </a:pPr>
            <a:r>
              <a:rPr lang="he-IL" sz="2000" dirty="0" smtClean="0">
                <a:solidFill>
                  <a:srgbClr val="000000"/>
                </a:solidFill>
              </a:rPr>
              <a:t>מאיפה?</a:t>
            </a:r>
          </a:p>
          <a:p>
            <a:pPr lvl="1">
              <a:lnSpc>
                <a:spcPct val="115000"/>
              </a:lnSpc>
              <a:spcAft>
                <a:spcPts val="1000"/>
              </a:spcAft>
              <a:buClr>
                <a:srgbClr val="95A3D1"/>
              </a:buClr>
              <a:tabLst>
                <a:tab pos="3948113" algn="l"/>
              </a:tabLst>
              <a:defRPr/>
            </a:pPr>
            <a:r>
              <a:rPr lang="he-IL" sz="1800" dirty="0" smtClean="0">
                <a:solidFill>
                  <a:srgbClr val="000000"/>
                </a:solidFill>
                <a:ea typeface="+mn-ea"/>
              </a:rPr>
              <a:t>נגישים</a:t>
            </a:r>
            <a:r>
              <a:rPr lang="he-IL" sz="1800" dirty="0" smtClean="0"/>
              <a:t> אך ורק ממתודות מופע!</a:t>
            </a:r>
            <a:r>
              <a:rPr lang="en-US" sz="1800" dirty="0" smtClean="0"/>
              <a:t> </a:t>
            </a:r>
            <a:r>
              <a:rPr lang="he-IL" sz="1800" dirty="0" smtClean="0"/>
              <a:t>(למה?)</a:t>
            </a:r>
            <a:endParaRPr lang="he-IL" sz="1800" dirty="0" smtClean="0">
              <a:solidFill>
                <a:srgbClr val="000000"/>
              </a:solidFill>
              <a:ea typeface="+mn-ea"/>
            </a:endParaRPr>
          </a:p>
          <a:p>
            <a:pPr lvl="1">
              <a:lnSpc>
                <a:spcPct val="115000"/>
              </a:lnSpc>
              <a:tabLst>
                <a:tab pos="3948113" algn="l"/>
              </a:tabLst>
            </a:pPr>
            <a:endParaRPr lang="en-US" sz="1800" dirty="0" smtClean="0"/>
          </a:p>
          <a:p>
            <a:pPr lvl="1">
              <a:lnSpc>
                <a:spcPct val="115000"/>
              </a:lnSpc>
              <a:spcAft>
                <a:spcPts val="1000"/>
              </a:spcAft>
              <a:tabLst>
                <a:tab pos="3948113" algn="l"/>
              </a:tabLst>
            </a:pPr>
            <a:endParaRPr lang="en-US" sz="3400" dirty="0" smtClean="0">
              <a:latin typeface="Calibri"/>
              <a:ea typeface="Calibri"/>
            </a:endParaRPr>
          </a:p>
          <a:p>
            <a:pPr lvl="1">
              <a:tabLst>
                <a:tab pos="3675063" algn="l"/>
              </a:tabLs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A3415-9DE8-4121-AA89-ED8C2C1A63A2}" type="slidenum">
              <a:rPr lang="he-IL" smtClean="0"/>
              <a:pPr>
                <a:defRPr/>
              </a:pPr>
              <a:t>23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4510336" y="1484784"/>
            <a:ext cx="0" cy="537321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510336" y="2024844"/>
            <a:ext cx="4633664" cy="410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r" defTabSz="914400" rtl="1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tabLst/>
              <a:defRPr/>
            </a:pPr>
            <a:r>
              <a:rPr kumimoji="0" lang="he-IL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למה?</a:t>
            </a:r>
          </a:p>
          <a:p>
            <a:pPr marL="742950" marR="0" lvl="1" indent="-285750" algn="r" defTabSz="914400" rtl="1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kumimoji="0" lang="he-IL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קבועים</a:t>
            </a:r>
          </a:p>
          <a:p>
            <a:pPr marL="742950" marR="0" lvl="1" indent="-285750" algn="r" defTabSz="914400" rtl="1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lang="he-IL" b="0" kern="0" dirty="0" smtClean="0">
                <a:latin typeface="+mn-lt"/>
                <a:cs typeface="+mn-cs"/>
              </a:rPr>
              <a:t>ערכים המשותפים לכל מופעי המחלקה</a:t>
            </a:r>
            <a:endParaRPr lang="en-US" b="0" dirty="0" smtClean="0">
              <a:solidFill>
                <a:srgbClr val="000000"/>
              </a:solidFill>
              <a:latin typeface="Courier New"/>
              <a:ea typeface="Calibri"/>
              <a:cs typeface="Arial"/>
            </a:endParaRPr>
          </a:p>
          <a:p>
            <a:pPr marL="342900" indent="-342900" algn="r"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he-IL" sz="2000" b="0" kern="0" dirty="0" smtClean="0">
                <a:latin typeface="+mn-lt"/>
                <a:cs typeface="+mn-cs"/>
              </a:rPr>
              <a:t>מתי?</a:t>
            </a: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lang="he-IL" b="0" kern="0" dirty="0" smtClean="0">
                <a:latin typeface="+mn-lt"/>
                <a:cs typeface="+mn-cs"/>
              </a:rPr>
              <a:t>מאותחלים לפי הסדר עם טעינת המחלקה</a:t>
            </a:r>
            <a:endParaRPr lang="en-US" b="0" dirty="0" smtClean="0">
              <a:solidFill>
                <a:srgbClr val="000000"/>
              </a:solidFill>
              <a:latin typeface="Courier New"/>
              <a:ea typeface="Calibri"/>
              <a:cs typeface="Arial"/>
            </a:endParaRPr>
          </a:p>
          <a:p>
            <a:pPr marL="342900" lvl="0" indent="-342900" algn="r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000" b="0" kern="0" dirty="0" smtClean="0">
                <a:solidFill>
                  <a:srgbClr val="000000"/>
                </a:solidFill>
                <a:latin typeface="Arial"/>
                <a:cs typeface="Arial"/>
              </a:rPr>
              <a:t>כמה?</a:t>
            </a: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lang="he-IL" b="0" kern="0" dirty="0" smtClean="0">
                <a:solidFill>
                  <a:srgbClr val="000000"/>
                </a:solidFill>
                <a:latin typeface="Arial"/>
                <a:cs typeface="Arial"/>
              </a:rPr>
              <a:t>יש רק 1 בכל התוכנית! (0 לפני טעינת המחלקה)</a:t>
            </a:r>
            <a:endParaRPr lang="en-US" b="0" dirty="0" smtClean="0">
              <a:solidFill>
                <a:srgbClr val="000000"/>
              </a:solidFill>
              <a:latin typeface="Courier New"/>
              <a:ea typeface="Calibri"/>
              <a:cs typeface="Arial"/>
            </a:endParaRPr>
          </a:p>
          <a:p>
            <a:pPr marL="342900" lvl="0" indent="-342900" algn="r" eaLnBrk="0" hangingPunct="0">
              <a:spcBef>
                <a:spcPct val="20000"/>
              </a:spcBef>
              <a:buClr>
                <a:srgbClr val="CCCC99"/>
              </a:buClr>
              <a:buSzPct val="90000"/>
              <a:buFont typeface="Wingdings" pitchFamily="2" charset="2"/>
              <a:buChar char="n"/>
            </a:pPr>
            <a:r>
              <a:rPr lang="he-IL" sz="2000" b="0" kern="0" dirty="0" smtClean="0">
                <a:solidFill>
                  <a:srgbClr val="000000"/>
                </a:solidFill>
                <a:latin typeface="Arial"/>
                <a:cs typeface="Arial"/>
              </a:rPr>
              <a:t>מאיפה?</a:t>
            </a:r>
            <a:endParaRPr lang="en-US" sz="2000" b="0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  <a:defRPr/>
            </a:pPr>
            <a:r>
              <a:rPr lang="he-IL" b="0" kern="0" dirty="0" smtClean="0">
                <a:solidFill>
                  <a:srgbClr val="000000"/>
                </a:solidFill>
                <a:latin typeface="Arial"/>
                <a:cs typeface="Arial"/>
              </a:rPr>
              <a:t>נגישים ממתודות סטטיות ומתודות מופע</a:t>
            </a:r>
            <a:endParaRPr lang="he-IL" b="0" dirty="0" smtClean="0">
              <a:solidFill>
                <a:srgbClr val="000000"/>
              </a:solidFill>
              <a:latin typeface="+mn-lt"/>
              <a:cs typeface="+mn-cs"/>
            </a:endParaRP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</a:pPr>
            <a:endParaRPr lang="he-IL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rgbClr val="95A3D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</a:pPr>
            <a:endParaRPr lang="he-IL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</a:pPr>
            <a:endParaRPr lang="he-IL" kern="0" dirty="0" smtClean="0">
              <a:latin typeface="+mn-lt"/>
              <a:cs typeface="+mn-cs"/>
            </a:endParaRPr>
          </a:p>
          <a:p>
            <a:pPr marL="285750" indent="-285750" algn="r" eaLnBrk="0" hangingPunct="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948113" algn="l"/>
              </a:tabLst>
            </a:pPr>
            <a:endParaRPr lang="en-US" kern="0" dirty="0" smtClean="0">
              <a:latin typeface="+mn-lt"/>
              <a:cs typeface="+mn-cs"/>
            </a:endParaRPr>
          </a:p>
          <a:p>
            <a:pPr marL="742950" lvl="1" indent="-285750" algn="r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tabLst>
                <a:tab pos="3675063" algn="l"/>
              </a:tabLst>
            </a:pPr>
            <a:endParaRPr kumimoji="0" lang="en-US" sz="2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5556" y="1484784"/>
            <a:ext cx="4284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Instance fields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96036" y="1484784"/>
            <a:ext cx="42479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Class (static) fields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 flipH="1">
            <a:off x="662178" y="3298677"/>
            <a:ext cx="839570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flipH="1">
            <a:off x="662178" y="4153256"/>
            <a:ext cx="839570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flipH="1">
            <a:off x="662178" y="5349667"/>
            <a:ext cx="8395707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דוגמא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600200"/>
            <a:ext cx="7956135" cy="4530725"/>
          </a:xfrm>
        </p:spPr>
        <p:txBody>
          <a:bodyPr/>
          <a:lstStyle/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class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BankAccount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{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final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String </a:t>
            </a:r>
            <a:r>
              <a:rPr lang="en-US" sz="1400" i="1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BANK_NAME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</a:t>
            </a:r>
            <a:r>
              <a:rPr lang="en-US" sz="14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"BNP"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 </a:t>
            </a:r>
            <a:r>
              <a:rPr lang="en-US" sz="1400" dirty="0" smtClean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//static constant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err="1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lastAccountId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0; </a:t>
            </a:r>
            <a:r>
              <a:rPr lang="en-US" sz="1400" dirty="0" smtClean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//static field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private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err="1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BankAccount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 {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= ++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lastAccountId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; </a:t>
            </a:r>
            <a:r>
              <a:rPr lang="en-US" sz="1400" dirty="0" smtClean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// unique ID for every account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dirty="0" smtClean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/* static method */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static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main(String[]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args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 {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lastAccountId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BankAccount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account =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BankAccount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(account.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3F7F5F"/>
                </a:solidFill>
                <a:latin typeface="Consolas" pitchFamily="49" charset="0"/>
                <a:ea typeface="Calibri"/>
                <a:cs typeface="Consolas" pitchFamily="49" charset="0"/>
              </a:rPr>
              <a:t>	/* instance method */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public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printStuff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 {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lastAccountId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	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14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14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1400" dirty="0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id</a:t>
            </a: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spcAft>
                <a:spcPts val="1000"/>
              </a:spcAft>
              <a:buNone/>
              <a:tabLst>
                <a:tab pos="358775" algn="l"/>
                <a:tab pos="717550" algn="l"/>
              </a:tabLst>
            </a:pPr>
            <a:r>
              <a:rPr lang="en-US" sz="14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  <a:endParaRPr lang="en-US" sz="14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0" indent="0" algn="l" rtl="0">
              <a:spcBef>
                <a:spcPts val="0"/>
              </a:spcBef>
              <a:buNone/>
              <a:tabLst>
                <a:tab pos="358775" algn="l"/>
                <a:tab pos="717550" algn="l"/>
              </a:tabLst>
            </a:pPr>
            <a:endParaRPr lang="en-US" sz="1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F8A3415-9DE8-4121-AA89-ED8C2C1A63A2}" type="slidenum">
              <a:rPr lang="he-IL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9066" y="4176941"/>
            <a:ext cx="294472" cy="275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832140" y="4112593"/>
            <a:ext cx="1451756" cy="36933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Why??</a:t>
            </a:r>
            <a:endParaRPr lang="he-I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smtClean="0"/>
          </a:p>
        </p:txBody>
      </p:sp>
      <p:sp>
        <p:nvSpPr>
          <p:cNvPr id="58371" name="כותרת משנה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mtClean="0"/>
              <a:t>הסוף...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6A8F1-24E7-43A8-B439-7816DF304AA2}" type="slidenum">
              <a:rPr lang="he-IL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מציין מיקום של מספר שקופית 3"/>
          <p:cNvSpPr txBox="1">
            <a:spLocks noGrp="1"/>
          </p:cNvSpPr>
          <p:nvPr/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rtl="0">
              <a:defRPr/>
            </a:pPr>
            <a:fld id="{A141CC0F-D02B-414F-8C29-12C11274801E}" type="slidenum">
              <a:rPr lang="he-IL" sz="1000">
                <a:latin typeface="Arial" pitchFamily="34" charset="0"/>
                <a:cs typeface="+mn-cs"/>
              </a:rPr>
              <a:pPr rtl="0">
                <a:defRPr/>
              </a:pPr>
              <a:t>25</a:t>
            </a:fld>
            <a:endParaRPr lang="en-US" sz="1000"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59154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B05705-F448-4C76-81BA-9E18A2882A98}" type="slidenum">
              <a:rPr lang="he-IL" smtClean="0"/>
              <a:pPr/>
              <a:t>3</a:t>
            </a:fld>
            <a:endParaRPr lang="en-US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19572" y="277813"/>
            <a:ext cx="8208912" cy="1143000"/>
          </a:xfrm>
        </p:spPr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המצב הפנימי של אובייקט</a:t>
            </a:r>
            <a:endParaRPr lang="en-US" dirty="0" smtClean="0">
              <a:solidFill>
                <a:srgbClr val="D02039"/>
              </a:solidFill>
            </a:endParaRP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600200"/>
            <a:ext cx="7931224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e-IL" sz="3100" dirty="0" smtClean="0"/>
              <a:t>מצב פנימי של עצם מיוצג ע"י נתוניו (שדות מופע)</a:t>
            </a:r>
          </a:p>
          <a:p>
            <a:pPr eaLnBrk="1" hangingPunct="1">
              <a:lnSpc>
                <a:spcPct val="90000"/>
              </a:lnSpc>
            </a:pPr>
            <a:r>
              <a:rPr lang="he-IL" sz="3100" dirty="0" smtClean="0"/>
              <a:t>שדות מופע יהיו לרוב עם הרשאת גישה </a:t>
            </a:r>
            <a:r>
              <a:rPr lang="he-IL" sz="3100" b="1" dirty="0" smtClean="0"/>
              <a:t>פרטית</a:t>
            </a:r>
          </a:p>
          <a:p>
            <a:pPr eaLnBrk="1" hangingPunct="1">
              <a:lnSpc>
                <a:spcPct val="90000"/>
              </a:lnSpc>
            </a:pPr>
            <a:r>
              <a:rPr lang="he-IL" sz="3100" dirty="0" smtClean="0"/>
              <a:t>במקרה של חשבון בנק</a:t>
            </a:r>
            <a:r>
              <a:rPr lang="he-IL" sz="3100" dirty="0"/>
              <a:t>:</a:t>
            </a:r>
            <a:endParaRPr lang="he-IL" sz="3100" dirty="0" smtClean="0"/>
          </a:p>
          <a:p>
            <a:pPr lvl="1" eaLnBrk="1" hangingPunct="1">
              <a:lnSpc>
                <a:spcPct val="90000"/>
              </a:lnSpc>
            </a:pPr>
            <a:r>
              <a:rPr lang="he-IL" sz="2800" dirty="0" smtClean="0"/>
              <a:t>מצב פנימי: מכיל בין היתר שדה לייצוג היתרה</a:t>
            </a:r>
          </a:p>
          <a:p>
            <a:pPr lvl="1" eaLnBrk="1" hangingPunct="1">
              <a:lnSpc>
                <a:spcPct val="90000"/>
              </a:lnSpc>
            </a:pPr>
            <a:r>
              <a:rPr lang="he-IL" sz="2800" dirty="0" smtClean="0"/>
              <a:t>מאיזה טיפוס?</a:t>
            </a:r>
          </a:p>
          <a:p>
            <a:pPr eaLnBrk="1" hangingPunct="1">
              <a:lnSpc>
                <a:spcPct val="90000"/>
              </a:lnSpc>
            </a:pPr>
            <a:endParaRPr lang="en-US" sz="5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BankAccount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7F0055"/>
                </a:solidFill>
                <a:latin typeface="Courier New" pitchFamily="49" charset="0"/>
                <a:cs typeface="Courier New" pitchFamily="49" charset="0"/>
              </a:rPr>
              <a:t>private double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balance;</a:t>
            </a:r>
          </a:p>
          <a:p>
            <a:pPr algn="l" rtl="0" eaLnBrk="1" hangingPunct="1">
              <a:lnSpc>
                <a:spcPct val="90000"/>
              </a:lnSpc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5" name="Picture 2" descr="‎30%‎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60132" y="4338638"/>
            <a:ext cx="2519362" cy="25193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335E66-592B-42E7-934D-C852F1923667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dirty="0" smtClean="0">
                <a:solidFill>
                  <a:srgbClr val="D02039"/>
                </a:solidFill>
              </a:rPr>
              <a:t>שירותי מופע</a:t>
            </a:r>
            <a:endParaRPr lang="en-US" dirty="0" smtClean="0">
              <a:solidFill>
                <a:srgbClr val="D02039"/>
              </a:solidFill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e-IL" sz="2500" dirty="0" smtClean="0"/>
              <a:t>ישנם 3 סוגי שירותים (מתודות, פונקציות, פרוצדורות):</a:t>
            </a:r>
          </a:p>
          <a:p>
            <a:pPr eaLnBrk="1" hangingPunct="1">
              <a:lnSpc>
                <a:spcPct val="80000"/>
              </a:lnSpc>
            </a:pPr>
            <a:endParaRPr lang="he-IL" sz="2500" dirty="0" smtClean="0"/>
          </a:p>
          <a:p>
            <a:pPr eaLnBrk="1" hangingPunct="1">
              <a:lnSpc>
                <a:spcPct val="80000"/>
              </a:lnSpc>
            </a:pPr>
            <a:r>
              <a:rPr lang="he-IL" sz="2500" dirty="0" smtClean="0"/>
              <a:t>שאילתות (</a:t>
            </a:r>
            <a:r>
              <a:rPr lang="en-US" sz="2500" dirty="0" smtClean="0"/>
              <a:t>queries, </a:t>
            </a:r>
            <a:r>
              <a:rPr lang="en-US" sz="2500" dirty="0" err="1" smtClean="0"/>
              <a:t>accessors</a:t>
            </a:r>
            <a:r>
              <a:rPr lang="he-IL" sz="2500" dirty="0" smtClean="0"/>
              <a:t>)</a:t>
            </a:r>
          </a:p>
          <a:p>
            <a:pPr lvl="1" eaLnBrk="1" hangingPunct="1">
              <a:lnSpc>
                <a:spcPct val="170000"/>
              </a:lnSpc>
            </a:pPr>
            <a:r>
              <a:rPr lang="he-IL" sz="2000" dirty="0" smtClean="0"/>
              <a:t>מחזירות ערך ללא שינוי המצב הפנימי</a:t>
            </a:r>
          </a:p>
          <a:p>
            <a:pPr lvl="1" eaLnBrk="1" hangingPunct="1">
              <a:lnSpc>
                <a:spcPct val="170000"/>
              </a:lnSpc>
            </a:pPr>
            <a:r>
              <a:rPr lang="he-IL" sz="2000" b="1" dirty="0" smtClean="0"/>
              <a:t>שאילתות צופות (</a:t>
            </a:r>
            <a:r>
              <a:rPr lang="en-US" sz="2000" b="1" dirty="0" smtClean="0"/>
              <a:t>observers</a:t>
            </a:r>
            <a:r>
              <a:rPr lang="he-IL" sz="2000" b="1" dirty="0" smtClean="0"/>
              <a:t>):</a:t>
            </a:r>
            <a:r>
              <a:rPr lang="he-IL" sz="2000" dirty="0" smtClean="0"/>
              <a:t> מחזירות פרט מידע הקשור לעצם (למשל, בירור יתרה)</a:t>
            </a:r>
          </a:p>
          <a:p>
            <a:pPr lvl="1" eaLnBrk="1" hangingPunct="1">
              <a:lnSpc>
                <a:spcPct val="170000"/>
              </a:lnSpc>
            </a:pPr>
            <a:r>
              <a:rPr lang="he-IL" sz="2000" b="1" dirty="0" smtClean="0"/>
              <a:t>שאילתות מפיקות (</a:t>
            </a:r>
            <a:r>
              <a:rPr lang="en-US" sz="2000" b="1" dirty="0" smtClean="0"/>
              <a:t>producers</a:t>
            </a:r>
            <a:r>
              <a:rPr lang="he-IL" sz="2000" b="1" dirty="0" smtClean="0"/>
              <a:t>):</a:t>
            </a:r>
            <a:r>
              <a:rPr lang="he-IL" sz="2000" dirty="0" smtClean="0"/>
              <a:t> מחזירות עצם מאותו טיפוס (למשל, חשבון חיסכון המקושר לחשבון עובר ושב)</a:t>
            </a:r>
          </a:p>
          <a:p>
            <a:pPr lvl="2" eaLnBrk="1" hangingPunct="1">
              <a:lnSpc>
                <a:spcPct val="170000"/>
              </a:lnSpc>
            </a:pPr>
            <a:r>
              <a:rPr lang="he-IL" sz="1700" dirty="0" smtClean="0"/>
              <a:t>בד"כ שימושיות עבור עצמים </a:t>
            </a:r>
            <a:r>
              <a:rPr lang="he-IL" sz="1700" b="1" dirty="0" smtClean="0"/>
              <a:t>מקובעים</a:t>
            </a:r>
            <a:r>
              <a:rPr lang="he-IL" sz="1700" dirty="0" smtClean="0"/>
              <a:t> (</a:t>
            </a:r>
            <a:r>
              <a:rPr lang="en-US" sz="1700" dirty="0" smtClean="0"/>
              <a:t>immutable</a:t>
            </a:r>
            <a:r>
              <a:rPr lang="he-IL" sz="1700" dirty="0" smtClean="0"/>
              <a:t>) כמו מחרוזות.</a:t>
            </a:r>
          </a:p>
          <a:p>
            <a:pPr eaLnBrk="1" hangingPunct="1">
              <a:lnSpc>
                <a:spcPct val="80000"/>
              </a:lnSpc>
            </a:pPr>
            <a:endParaRPr lang="he-IL" sz="2500" dirty="0" smtClean="0"/>
          </a:p>
          <a:p>
            <a:pPr eaLnBrk="1" hangingPunct="1">
              <a:lnSpc>
                <a:spcPct val="80000"/>
              </a:lnSpc>
            </a:pPr>
            <a:r>
              <a:rPr lang="he-IL" sz="2500" dirty="0" smtClean="0"/>
              <a:t>פקודות (</a:t>
            </a:r>
            <a:r>
              <a:rPr lang="en-US" sz="2500" dirty="0" smtClean="0"/>
              <a:t>commands, transformers, </a:t>
            </a:r>
            <a:r>
              <a:rPr lang="en-US" sz="2500" dirty="0" err="1" smtClean="0"/>
              <a:t>mutators</a:t>
            </a:r>
            <a:r>
              <a:rPr lang="he-IL" sz="25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000" dirty="0" smtClean="0"/>
              <a:t>מבצעות שינוי במצב הפנימי של העצם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000" dirty="0" smtClean="0"/>
              <a:t>כגון: משיכה, הפקדה</a:t>
            </a:r>
          </a:p>
          <a:p>
            <a:pPr eaLnBrk="1" hangingPunct="1">
              <a:lnSpc>
                <a:spcPct val="80000"/>
              </a:lnSpc>
            </a:pPr>
            <a:endParaRPr lang="he-IL" sz="2500" dirty="0" smtClean="0"/>
          </a:p>
          <a:p>
            <a:pPr eaLnBrk="1" hangingPunct="1">
              <a:lnSpc>
                <a:spcPct val="80000"/>
              </a:lnSpc>
            </a:pPr>
            <a:r>
              <a:rPr lang="he-IL" sz="2500" dirty="0" smtClean="0"/>
              <a:t>בנאים (</a:t>
            </a:r>
            <a:r>
              <a:rPr lang="en-US" sz="2500" dirty="0" smtClean="0"/>
              <a:t>constructors</a:t>
            </a:r>
            <a:r>
              <a:rPr lang="he-IL" sz="25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000" dirty="0" smtClean="0"/>
              <a:t>יצירת עצם חדש</a:t>
            </a:r>
          </a:p>
          <a:p>
            <a:pPr lvl="1" eaLnBrk="1" hangingPunct="1">
              <a:lnSpc>
                <a:spcPct val="80000"/>
              </a:lnSpc>
            </a:pPr>
            <a:r>
              <a:rPr lang="he-IL" sz="2000" dirty="0" smtClean="0"/>
              <a:t>כגון: יצירת חשבון חדש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2FB6D3-6C01-4995-B14B-8D62774CFCDA}" type="slidenum">
              <a:rPr lang="he-IL" smtClean="0"/>
              <a:pPr/>
              <a:t>5</a:t>
            </a:fld>
            <a:endParaRPr lang="en-US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תזכורת - חוזה בין ספק ללקוח</a:t>
            </a:r>
            <a:endParaRPr lang="en-US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1600200"/>
            <a:ext cx="8328025" cy="1719263"/>
          </a:xfrm>
        </p:spPr>
        <p:txBody>
          <a:bodyPr/>
          <a:lstStyle/>
          <a:p>
            <a:r>
              <a:rPr lang="he-IL" smtClean="0"/>
              <a:t>חוזה בין ספק ללקוח מגדיר עבור כל שרות:</a:t>
            </a:r>
          </a:p>
          <a:p>
            <a:pPr lvl="1"/>
            <a:r>
              <a:rPr lang="he-IL" smtClean="0"/>
              <a:t>תנאי ללקוח -  "תנאי קדם" - </a:t>
            </a:r>
            <a:r>
              <a:rPr lang="en-US" smtClean="0"/>
              <a:t>precondition</a:t>
            </a:r>
            <a:endParaRPr lang="he-IL" smtClean="0"/>
          </a:p>
          <a:p>
            <a:pPr lvl="1"/>
            <a:r>
              <a:rPr lang="he-IL" smtClean="0"/>
              <a:t>תנאי לספק - "תנאי אחר" – </a:t>
            </a:r>
            <a:r>
              <a:rPr lang="en-US" smtClean="0"/>
              <a:t>postcondition</a:t>
            </a:r>
            <a:r>
              <a:rPr lang="he-IL" smtClean="0"/>
              <a:t>.</a:t>
            </a:r>
            <a:endParaRPr lang="en-US" smtClean="0"/>
          </a:p>
        </p:txBody>
      </p:sp>
      <p:pic>
        <p:nvPicPr>
          <p:cNvPr id="17412" name="Picture 6" descr="C:\Documents and Settings\liors\Local Settings\Temporary Internet Files\Content.IE5\VHOL30P4\MCj023074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94050" y="4257675"/>
            <a:ext cx="317815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413" name="מחבר חץ ישר 10"/>
          <p:cNvCxnSpPr>
            <a:cxnSpLocks noChangeShapeType="1"/>
          </p:cNvCxnSpPr>
          <p:nvPr/>
        </p:nvCxnSpPr>
        <p:spPr bwMode="auto">
          <a:xfrm>
            <a:off x="2563813" y="4268788"/>
            <a:ext cx="1095375" cy="511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14" name="TextBox 11"/>
          <p:cNvSpPr txBox="1">
            <a:spLocks noChangeArrowheads="1"/>
          </p:cNvSpPr>
          <p:nvPr/>
        </p:nvSpPr>
        <p:spPr bwMode="auto">
          <a:xfrm>
            <a:off x="2052638" y="3867150"/>
            <a:ext cx="593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/>
              <a:t>ספק</a:t>
            </a:r>
            <a:endParaRPr lang="en-US"/>
          </a:p>
        </p:txBody>
      </p:sp>
      <p:cxnSp>
        <p:nvCxnSpPr>
          <p:cNvPr id="17415" name="מחבר חץ ישר 13"/>
          <p:cNvCxnSpPr>
            <a:cxnSpLocks noChangeShapeType="1"/>
          </p:cNvCxnSpPr>
          <p:nvPr/>
        </p:nvCxnSpPr>
        <p:spPr bwMode="auto">
          <a:xfrm rot="10800000" flipV="1">
            <a:off x="6142038" y="4159250"/>
            <a:ext cx="766762" cy="511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7416" name="TextBox 14"/>
          <p:cNvSpPr txBox="1">
            <a:spLocks noChangeArrowheads="1"/>
          </p:cNvSpPr>
          <p:nvPr/>
        </p:nvSpPr>
        <p:spPr bwMode="auto">
          <a:xfrm>
            <a:off x="6908800" y="3757613"/>
            <a:ext cx="635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/>
              <a:t>לקוח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EC94F0-ABF0-43E8-9835-57DBC6E5EC58}" type="slidenum">
              <a:rPr lang="he-IL" smtClean="0"/>
              <a:pPr/>
              <a:t>6</a:t>
            </a:fld>
            <a:endParaRPr lang="en-US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תנאי קדם (</a:t>
            </a:r>
            <a:r>
              <a:rPr lang="en-US" smtClean="0">
                <a:latin typeface="Comic Sans MS" pitchFamily="66" charset="0"/>
              </a:rPr>
              <a:t>preconditions</a:t>
            </a:r>
            <a:r>
              <a:rPr lang="he-IL" smtClean="0"/>
              <a:t>)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מגדירים את הנחות הספק - מצבים של התוכנית שבהם מותר לקרוא לשירות</a:t>
            </a:r>
          </a:p>
          <a:p>
            <a:pPr lvl="1"/>
            <a:r>
              <a:rPr lang="he-IL" dirty="0" smtClean="0"/>
              <a:t>בד"כ, ההנחות הללו נוגעות רק לקלט שמועבר לשירות.</a:t>
            </a:r>
          </a:p>
          <a:p>
            <a:r>
              <a:rPr lang="he-IL" dirty="0" smtClean="0"/>
              <a:t>תנאי הקדם יכול להיות מורכב ממספר תנאים שעל כולם להתקיים  (</a:t>
            </a:r>
            <a:r>
              <a:rPr lang="en-US" dirty="0" smtClean="0"/>
              <a:t>AND</a:t>
            </a:r>
            <a:r>
              <a:rPr lang="he-IL" dirty="0" smtClean="0"/>
              <a:t>)</a:t>
            </a:r>
          </a:p>
          <a:p>
            <a:r>
              <a:rPr lang="he-IL" dirty="0" smtClean="0"/>
              <a:t>סימון:</a:t>
            </a:r>
          </a:p>
          <a:p>
            <a:pPr lvl="1" algn="l" rtl="0">
              <a:buNone/>
            </a:pPr>
            <a:r>
              <a:rPr lang="en-US" dirty="0" smtClean="0"/>
              <a:t>@pre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תנאי אחר (</a:t>
            </a:r>
            <a:r>
              <a:rPr lang="en-US" smtClean="0">
                <a:latin typeface="Comic Sans MS" pitchFamily="66" charset="0"/>
              </a:rPr>
              <a:t>postconditions</a:t>
            </a:r>
            <a:r>
              <a:rPr lang="he-IL" smtClean="0"/>
              <a:t>)</a:t>
            </a:r>
            <a:endParaRPr 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600200"/>
            <a:ext cx="8399462" cy="4889500"/>
          </a:xfrm>
        </p:spPr>
        <p:txBody>
          <a:bodyPr/>
          <a:lstStyle/>
          <a:p>
            <a:r>
              <a:rPr lang="he-IL" sz="2400" dirty="0" smtClean="0"/>
              <a:t>אם תנאי הקדם מתקיים, הספק חייב לקיים את תנאי האחר</a:t>
            </a:r>
          </a:p>
          <a:p>
            <a:r>
              <a:rPr lang="he-IL" sz="2400" dirty="0" smtClean="0"/>
              <a:t>ואם תנאי קדם אינו מתקיים? לא ניתן להניח דבר:</a:t>
            </a:r>
          </a:p>
          <a:p>
            <a:pPr lvl="1"/>
            <a:r>
              <a:rPr lang="he-IL" sz="2200" dirty="0" smtClean="0"/>
              <a:t>אולי השרות יסתיים ללא בעיה</a:t>
            </a:r>
          </a:p>
          <a:p>
            <a:pPr lvl="1"/>
            <a:r>
              <a:rPr lang="he-IL" sz="2200" dirty="0" smtClean="0"/>
              <a:t>אולי השרות יתקע בלולאה אינסופית</a:t>
            </a:r>
          </a:p>
          <a:p>
            <a:pPr lvl="1"/>
            <a:r>
              <a:rPr lang="he-IL" sz="2200" dirty="0" smtClean="0"/>
              <a:t>אולי התוכנית תעוף מייד</a:t>
            </a:r>
          </a:p>
          <a:p>
            <a:pPr lvl="1"/>
            <a:r>
              <a:rPr lang="he-IL" sz="2200" dirty="0" smtClean="0"/>
              <a:t>אולי יוחזר ערך שגוי</a:t>
            </a:r>
          </a:p>
          <a:p>
            <a:pPr lvl="1"/>
            <a:r>
              <a:rPr lang="he-IL" sz="2200" dirty="0" smtClean="0"/>
              <a:t>אולי השרות יסתיים ללא בעיה אך התוכנית תעוף / תתקע לאחר מכן ...</a:t>
            </a:r>
          </a:p>
          <a:p>
            <a:r>
              <a:rPr lang="he-IL" sz="2400" dirty="0" smtClean="0"/>
              <a:t>ובכתיב לוגי:  תנאי קדם </a:t>
            </a:r>
            <a:r>
              <a:rPr lang="en-US" sz="2400" dirty="0" smtClean="0">
                <a:sym typeface="Symbol" pitchFamily="18" charset="2"/>
              </a:rPr>
              <a:t></a:t>
            </a:r>
            <a:r>
              <a:rPr lang="he-IL" sz="2400" dirty="0" smtClean="0">
                <a:sym typeface="Symbol" pitchFamily="18" charset="2"/>
              </a:rPr>
              <a:t> תנאי אחר,  </a:t>
            </a:r>
            <a:r>
              <a:rPr lang="en-US" sz="2400" dirty="0" smtClean="0">
                <a:sym typeface="Symbol" pitchFamily="18" charset="2"/>
              </a:rPr>
              <a:t/>
            </a:r>
            <a:br>
              <a:rPr lang="en-US" sz="2400" dirty="0" smtClean="0">
                <a:sym typeface="Symbol" pitchFamily="18" charset="2"/>
              </a:rPr>
            </a:br>
            <a:r>
              <a:rPr lang="he-IL" sz="2400" dirty="0" smtClean="0">
                <a:sym typeface="Symbol" pitchFamily="18" charset="2"/>
              </a:rPr>
              <a:t>               (תנאי קדם)! </a:t>
            </a:r>
            <a:r>
              <a:rPr lang="en-US" sz="2400" dirty="0" smtClean="0">
                <a:sym typeface="Symbol" pitchFamily="18" charset="2"/>
              </a:rPr>
              <a:t></a:t>
            </a:r>
            <a:r>
              <a:rPr lang="he-IL" sz="2400" dirty="0" smtClean="0">
                <a:sym typeface="Symbol" pitchFamily="18" charset="2"/>
              </a:rPr>
              <a:t> ?</a:t>
            </a:r>
          </a:p>
          <a:p>
            <a:pPr>
              <a:tabLst>
                <a:tab pos="6819900" algn="l"/>
              </a:tabLst>
            </a:pPr>
            <a:r>
              <a:rPr lang="he-IL" sz="2400" dirty="0" smtClean="0">
                <a:sym typeface="Symbol" pitchFamily="18" charset="2"/>
              </a:rPr>
              <a:t>סימון:	</a:t>
            </a:r>
            <a:r>
              <a:rPr lang="en-US" sz="1800" dirty="0" smtClean="0">
                <a:sym typeface="Symbol" pitchFamily="18" charset="2"/>
              </a:rPr>
              <a:t>@post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51396B-D6D2-48BB-9507-5ED482A8A8EA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935596" y="224644"/>
            <a:ext cx="7772400" cy="1143000"/>
          </a:xfrm>
        </p:spPr>
        <p:txBody>
          <a:bodyPr/>
          <a:lstStyle/>
          <a:p>
            <a:r>
              <a:rPr lang="he-IL" dirty="0" smtClean="0"/>
              <a:t>כיצד נסמן?</a:t>
            </a:r>
            <a:endParaRPr 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399462" cy="4997152"/>
          </a:xfrm>
        </p:spPr>
        <p:txBody>
          <a:bodyPr/>
          <a:lstStyle/>
          <a:p>
            <a:r>
              <a:rPr lang="he-IL" sz="2400" dirty="0" smtClean="0"/>
              <a:t>בקורס הנוכחי אנחנו מאפשרים גמישות בתחביר של כתיבת חוזים</a:t>
            </a:r>
          </a:p>
          <a:p>
            <a:r>
              <a:rPr lang="he-IL" sz="2400" dirty="0" smtClean="0">
                <a:sym typeface="Symbol" pitchFamily="18" charset="2"/>
              </a:rPr>
              <a:t>ניתן להשתמש ב:</a:t>
            </a:r>
          </a:p>
          <a:p>
            <a:pPr lvl="1"/>
            <a:r>
              <a:rPr lang="he-IL" sz="2000" dirty="0" smtClean="0">
                <a:sym typeface="Symbol" pitchFamily="18" charset="2"/>
              </a:rPr>
              <a:t>תנאים בוליאניים בג'אווה </a:t>
            </a:r>
            <a:r>
              <a:rPr lang="he-IL" sz="20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x &gt;=0</a:t>
            </a:r>
            <a:r>
              <a:rPr lang="he-IL" sz="2000" dirty="0" smtClean="0">
                <a:solidFill>
                  <a:srgbClr val="FF0000"/>
                </a:solidFill>
                <a:sym typeface="Symbol" pitchFamily="18" charset="2"/>
              </a:rPr>
              <a:t>)</a:t>
            </a:r>
          </a:p>
          <a:p>
            <a:pPr lvl="1"/>
            <a:r>
              <a:rPr lang="he-IL" sz="2000" dirty="0" smtClean="0">
                <a:sym typeface="Symbol" pitchFamily="18" charset="2"/>
              </a:rPr>
              <a:t>תגיות מהסגנון (שנלמד בהרצאה): 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@pre, @post, $</a:t>
            </a:r>
            <a:r>
              <a:rPr lang="en-US" sz="2000" dirty="0" err="1" smtClean="0">
                <a:solidFill>
                  <a:srgbClr val="FF0000"/>
                </a:solidFill>
                <a:sym typeface="Symbol" pitchFamily="18" charset="2"/>
              </a:rPr>
              <a:t>prev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, $ret, $implies</a:t>
            </a:r>
            <a:endParaRPr lang="he-IL" sz="2000" dirty="0" smtClean="0">
              <a:solidFill>
                <a:srgbClr val="FF0000"/>
              </a:solidFill>
              <a:sym typeface="Symbol" pitchFamily="18" charset="2"/>
            </a:endParaRPr>
          </a:p>
          <a:p>
            <a:pPr lvl="1"/>
            <a:r>
              <a:rPr lang="he-IL" sz="2000" dirty="0" smtClean="0">
                <a:sym typeface="Symbol" pitchFamily="18" charset="2"/>
              </a:rPr>
              <a:t>ביטויים ונוסחאות מתמטיים </a:t>
            </a:r>
            <a:r>
              <a:rPr lang="he-IL" sz="20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 x </a:t>
            </a:r>
            <a:r>
              <a:rPr lang="en-US" sz="2000" dirty="0" smtClean="0">
                <a:solidFill>
                  <a:srgbClr val="FF0000"/>
                </a:solidFill>
                <a:sym typeface="Symbol"/>
              </a:rPr>
              <a:t> [0,1]</a:t>
            </a:r>
            <a:r>
              <a:rPr lang="he-IL" sz="2000" dirty="0" smtClean="0">
                <a:solidFill>
                  <a:srgbClr val="FF0000"/>
                </a:solidFill>
                <a:sym typeface="Symbol"/>
              </a:rPr>
              <a:t>)</a:t>
            </a:r>
            <a:endParaRPr lang="he-IL" sz="2000" dirty="0" smtClean="0">
              <a:solidFill>
                <a:srgbClr val="FF0000"/>
              </a:solidFill>
              <a:sym typeface="Symbol" pitchFamily="18" charset="2"/>
            </a:endParaRPr>
          </a:p>
          <a:p>
            <a:pPr lvl="1"/>
            <a:r>
              <a:rPr lang="he-IL" sz="2000" dirty="0" smtClean="0">
                <a:sym typeface="Symbol" pitchFamily="18" charset="2"/>
              </a:rPr>
              <a:t>שפה חופשית </a:t>
            </a:r>
            <a:r>
              <a:rPr lang="he-IL" sz="2000" dirty="0" smtClean="0">
                <a:solidFill>
                  <a:srgbClr val="FF0000"/>
                </a:solidFill>
                <a:sym typeface="Symbol" pitchFamily="18" charset="2"/>
              </a:rPr>
              <a:t>(</a:t>
            </a:r>
            <a:r>
              <a:rPr lang="en-US" sz="2000" dirty="0" smtClean="0">
                <a:solidFill>
                  <a:srgbClr val="FF0000"/>
                </a:solidFill>
                <a:sym typeface="Symbol" pitchFamily="18" charset="2"/>
              </a:rPr>
              <a:t>"M is a diagonal square matrix”</a:t>
            </a:r>
            <a:r>
              <a:rPr lang="he-IL" sz="2000" dirty="0" smtClean="0">
                <a:solidFill>
                  <a:srgbClr val="FF0000"/>
                </a:solidFill>
                <a:sym typeface="Symbol" pitchFamily="18" charset="2"/>
              </a:rPr>
              <a:t>)</a:t>
            </a:r>
            <a:endParaRPr lang="he-IL" sz="2000" dirty="0" smtClean="0">
              <a:sym typeface="Symbol" pitchFamily="18" charset="2"/>
            </a:endParaRPr>
          </a:p>
          <a:p>
            <a:pPr lvl="1"/>
            <a:r>
              <a:rPr lang="he-IL" sz="2000" dirty="0" smtClean="0">
                <a:sym typeface="Symbol" pitchFamily="18" charset="2"/>
              </a:rPr>
              <a:t>שילובים של הנ"ל, ועוד</a:t>
            </a:r>
          </a:p>
          <a:p>
            <a:r>
              <a:rPr lang="he-IL" sz="2800" dirty="0" smtClean="0">
                <a:sym typeface="Symbol" pitchFamily="18" charset="2"/>
              </a:rPr>
              <a:t>בכתיבת חוזים חשוב לשמור על</a:t>
            </a:r>
          </a:p>
          <a:p>
            <a:pPr lvl="1"/>
            <a:r>
              <a:rPr lang="he-IL" sz="2200" dirty="0" smtClean="0">
                <a:sym typeface="Symbol" pitchFamily="18" charset="2"/>
              </a:rPr>
              <a:t>התייחסות לכל המקרים שמתאימים לתנאי הקדם בתנאי האחר</a:t>
            </a:r>
          </a:p>
          <a:p>
            <a:pPr lvl="1"/>
            <a:r>
              <a:rPr lang="he-IL" sz="2200" dirty="0" smtClean="0">
                <a:sym typeface="Symbol" pitchFamily="18" charset="2"/>
              </a:rPr>
              <a:t>תמציתיות, בהירות ודיוק! (בייחוד אם משתמשים בשפה טבעית)</a:t>
            </a:r>
          </a:p>
          <a:p>
            <a:r>
              <a:rPr lang="he-IL" sz="2400" dirty="0" smtClean="0">
                <a:sym typeface="Symbol" pitchFamily="18" charset="2"/>
              </a:rPr>
              <a:t>טיפול בקלט שלא עומד בתנאי קדם הוא מיותר ולא רצוי, אך לא נחשב רשמית </a:t>
            </a:r>
            <a:r>
              <a:rPr lang="he-IL" sz="2400" smtClean="0">
                <a:sym typeface="Symbol" pitchFamily="18" charset="2"/>
              </a:rPr>
              <a:t>להפרת חוזה!</a:t>
            </a:r>
            <a:endParaRPr lang="he-IL" sz="2400" dirty="0" smtClean="0">
              <a:sym typeface="Symbol" pitchFamily="18" charset="2"/>
            </a:endParaRPr>
          </a:p>
          <a:p>
            <a:pPr lvl="1"/>
            <a:endParaRPr lang="he-IL" sz="2000" dirty="0" smtClean="0">
              <a:sym typeface="Symbol" pitchFamily="18" charset="2"/>
            </a:endParaRPr>
          </a:p>
          <a:p>
            <a:pPr lvl="1"/>
            <a:endParaRPr lang="en-US" sz="1600" dirty="0" smtClean="0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6CF725-3B28-4CE2-BBDE-6F39CF4CCA41}" type="slidenum">
              <a:rPr lang="he-IL" smtClean="0"/>
              <a:pPr/>
              <a:t>9</a:t>
            </a:fld>
            <a:endParaRPr lang="en-US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he-IL" smtClean="0">
                <a:solidFill>
                  <a:srgbClr val="D02039"/>
                </a:solidFill>
              </a:rPr>
              <a:t>שאילתות </a:t>
            </a:r>
            <a:r>
              <a:rPr lang="en-US" b="1" smtClean="0">
                <a:solidFill>
                  <a:srgbClr val="D02039"/>
                </a:solidFill>
                <a:latin typeface="Courier New" pitchFamily="49" charset="0"/>
                <a:cs typeface="Courier New" pitchFamily="49" charset="0"/>
              </a:rPr>
              <a:t>BankAccount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BankAccount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getBalance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long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getAccountNumber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public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Customer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getOwner</a:t>
            </a:r>
            <a:r>
              <a:rPr lang="he-IL" sz="1700" dirty="0" smtClean="0">
                <a:latin typeface="Consolas" pitchFamily="49" charset="0"/>
                <a:cs typeface="Courier New" pitchFamily="49" charset="0"/>
              </a:rPr>
              <a:t>()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7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7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 double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balance;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 long</a:t>
            </a: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 smtClean="0">
                <a:latin typeface="Consolas" pitchFamily="49" charset="0"/>
                <a:cs typeface="Consolas" pitchFamily="49" charset="0"/>
              </a:rPr>
              <a:t>accountNumber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Customer owner;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7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604" name="AutoShape 6"/>
          <p:cNvSpPr>
            <a:spLocks/>
          </p:cNvSpPr>
          <p:nvPr/>
        </p:nvSpPr>
        <p:spPr bwMode="auto">
          <a:xfrm>
            <a:off x="5076825" y="4365625"/>
            <a:ext cx="3852863" cy="1331913"/>
          </a:xfrm>
          <a:prstGeom prst="borderCallout2">
            <a:avLst>
              <a:gd name="adj1" fmla="val 17479"/>
              <a:gd name="adj2" fmla="val 677"/>
              <a:gd name="adj3" fmla="val 18750"/>
              <a:gd name="adj4" fmla="val -16667"/>
              <a:gd name="adj5" fmla="val -8914"/>
              <a:gd name="adj6" fmla="val -33922"/>
            </a:avLst>
          </a:prstGeom>
          <a:solidFill>
            <a:schemeClr val="accent2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algn="ctr">
              <a:buClr>
                <a:schemeClr val="tx1"/>
              </a:buClr>
              <a:buSzPct val="90000"/>
              <a:buFontTx/>
              <a:buChar char="•"/>
            </a:pPr>
            <a:r>
              <a:rPr lang="he-IL" b="0" dirty="0"/>
              <a:t> מוסכמה: הגישה לשדה </a:t>
            </a:r>
            <a:r>
              <a:rPr lang="en-US" b="0" dirty="0">
                <a:latin typeface="Consolas" pitchFamily="49" charset="0"/>
                <a:cs typeface="Consolas" pitchFamily="49" charset="0"/>
              </a:rPr>
              <a:t>field</a:t>
            </a:r>
            <a:r>
              <a:rPr lang="he-IL" b="0" dirty="0"/>
              <a:t> תעשה בעזרת המתודה </a:t>
            </a:r>
            <a:r>
              <a:rPr lang="en-US" b="0" dirty="0" err="1">
                <a:latin typeface="Consolas" pitchFamily="49" charset="0"/>
                <a:cs typeface="Consolas" pitchFamily="49" charset="0"/>
              </a:rPr>
              <a:t>getField</a:t>
            </a:r>
            <a:r>
              <a:rPr lang="en-US" b="0" dirty="0">
                <a:latin typeface="Consolas" pitchFamily="49" charset="0"/>
                <a:cs typeface="Consolas" pitchFamily="49" charset="0"/>
              </a:rPr>
              <a:t>()</a:t>
            </a:r>
            <a:r>
              <a:rPr lang="he-IL" b="0" dirty="0"/>
              <a:t>. </a:t>
            </a:r>
          </a:p>
          <a:p>
            <a:pPr algn="ctr">
              <a:buClr>
                <a:schemeClr val="tx1"/>
              </a:buClr>
              <a:buSzPct val="90000"/>
              <a:buFontTx/>
              <a:buChar char="•"/>
            </a:pPr>
            <a:r>
              <a:rPr lang="he-IL" b="0" dirty="0"/>
              <a:t> שמירה על מוסכמה זו הכרחית בסביבות </a:t>
            </a:r>
            <a:r>
              <a:rPr lang="en-US" b="0" dirty="0"/>
              <a:t>GUI Builders</a:t>
            </a:r>
            <a:r>
              <a:rPr lang="he-IL" b="0" dirty="0"/>
              <a:t> ו- </a:t>
            </a:r>
            <a:r>
              <a:rPr lang="en-US" b="0" dirty="0"/>
              <a:t>JavaBeans</a:t>
            </a:r>
          </a:p>
        </p:txBody>
      </p:sp>
      <p:sp>
        <p:nvSpPr>
          <p:cNvPr id="25605" name="AutoShape 7"/>
          <p:cNvSpPr>
            <a:spLocks/>
          </p:cNvSpPr>
          <p:nvPr/>
        </p:nvSpPr>
        <p:spPr bwMode="auto">
          <a:xfrm>
            <a:off x="1008063" y="1989138"/>
            <a:ext cx="142875" cy="2592387"/>
          </a:xfrm>
          <a:prstGeom prst="leftBrace">
            <a:avLst>
              <a:gd name="adj1" fmla="val 15120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25606" name="Text Box 8"/>
          <p:cNvSpPr txBox="1">
            <a:spLocks noChangeArrowheads="1"/>
          </p:cNvSpPr>
          <p:nvPr/>
        </p:nvSpPr>
        <p:spPr bwMode="auto">
          <a:xfrm>
            <a:off x="-17463" y="3105150"/>
            <a:ext cx="1025526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/>
              <a:t>שאילתות</a:t>
            </a:r>
            <a:endParaRPr lang="en-US"/>
          </a:p>
        </p:txBody>
      </p:sp>
      <p:sp>
        <p:nvSpPr>
          <p:cNvPr id="25607" name="AutoShape 9"/>
          <p:cNvSpPr>
            <a:spLocks/>
          </p:cNvSpPr>
          <p:nvPr/>
        </p:nvSpPr>
        <p:spPr bwMode="auto">
          <a:xfrm>
            <a:off x="1008063" y="5049838"/>
            <a:ext cx="106362" cy="647700"/>
          </a:xfrm>
          <a:prstGeom prst="leftBrace">
            <a:avLst>
              <a:gd name="adj1" fmla="val 5074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he-IL"/>
          </a:p>
        </p:txBody>
      </p:sp>
      <p:sp>
        <p:nvSpPr>
          <p:cNvPr id="25608" name="Text Box 10"/>
          <p:cNvSpPr txBox="1">
            <a:spLocks noChangeArrowheads="1"/>
          </p:cNvSpPr>
          <p:nvPr/>
        </p:nvSpPr>
        <p:spPr bwMode="auto">
          <a:xfrm>
            <a:off x="323850" y="5049838"/>
            <a:ext cx="676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e-IL"/>
              <a:t>מצב</a:t>
            </a:r>
          </a:p>
          <a:p>
            <a:pPr algn="ctr"/>
            <a:r>
              <a:rPr lang="he-IL"/>
              <a:t>פנימי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4fOZE8oPHIpkjUanhCqGH"/>
</p:tagLst>
</file>

<file path=ppt/theme/theme1.xml><?xml version="1.0" encoding="utf-8"?>
<a:theme xmlns:a="http://schemas.openxmlformats.org/drawingml/2006/main" name="Layers">
  <a:themeElements>
    <a:clrScheme name="Layers 11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95A3D1"/>
      </a:accent1>
      <a:accent2>
        <a:srgbClr val="FFFF66"/>
      </a:accent2>
      <a:accent3>
        <a:srgbClr val="FFFFFF"/>
      </a:accent3>
      <a:accent4>
        <a:srgbClr val="000000"/>
      </a:accent4>
      <a:accent5>
        <a:srgbClr val="C8CEE5"/>
      </a:accent5>
      <a:accent6>
        <a:srgbClr val="E7E75C"/>
      </a:accent6>
      <a:hlink>
        <a:srgbClr val="5A84D8"/>
      </a:hlink>
      <a:folHlink>
        <a:srgbClr val="CCCC99"/>
      </a:folHlink>
    </a:clrScheme>
    <a:fontScheme name="Layers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pattFill prst="pct30">
          <a:fgClr>
            <a:srgbClr val="FFCC00"/>
          </a:fgClr>
          <a:bgClr>
            <a:srgbClr val="FFFFFF"/>
          </a:bgClr>
        </a:patt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1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15464</TotalTime>
  <Words>1387</Words>
  <Application>Microsoft Office PowerPoint</Application>
  <PresentationFormat>On-screen Show (4:3)</PresentationFormat>
  <Paragraphs>413</Paragraphs>
  <Slides>25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Layers</vt:lpstr>
      <vt:lpstr>תוכנה 1 </vt:lpstr>
      <vt:lpstr>תזכורת – מופעי מחלקה</vt:lpstr>
      <vt:lpstr>המצב הפנימי של אובייקט</vt:lpstr>
      <vt:lpstr>שירותי מופע</vt:lpstr>
      <vt:lpstr>תזכורת - חוזה בין ספק ללקוח</vt:lpstr>
      <vt:lpstr>תנאי קדם (preconditions)</vt:lpstr>
      <vt:lpstr>תנאי אחר (postconditions)</vt:lpstr>
      <vt:lpstr>כיצד נסמן?</vt:lpstr>
      <vt:lpstr>שאילתות BankAccount</vt:lpstr>
      <vt:lpstr>getter/setter</vt:lpstr>
      <vt:lpstr>פקודות: משיכה והפקדה</vt:lpstr>
      <vt:lpstr>פקודות: משיכה והפקדה</vt:lpstr>
      <vt:lpstr>דיון – העברה בנקאית</vt:lpstr>
      <vt:lpstr>דיון – העברה בנקאית</vt:lpstr>
      <vt:lpstr>בנאי</vt:lpstr>
      <vt:lpstr>בנאי BankAccount</vt:lpstr>
      <vt:lpstr>העמסת בנאים</vt:lpstr>
      <vt:lpstr>Slide 18</vt:lpstr>
      <vt:lpstr>המחלקה CurrentClass</vt:lpstr>
      <vt:lpstr>המחלקה OtherClass</vt:lpstr>
      <vt:lpstr>נוסיף main ל-CurrentClass</vt:lpstr>
      <vt:lpstr>מסקנות</vt:lpstr>
      <vt:lpstr>Instance vs. Class (static) Fields</vt:lpstr>
      <vt:lpstr>דוגמא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DN</dc:creator>
  <cp:lastModifiedBy>shay</cp:lastModifiedBy>
  <cp:revision>1572</cp:revision>
  <cp:lastPrinted>1601-01-01T00:00:00Z</cp:lastPrinted>
  <dcterms:created xsi:type="dcterms:W3CDTF">1601-01-01T00:00:00Z</dcterms:created>
  <dcterms:modified xsi:type="dcterms:W3CDTF">2018-11-12T12:06:12Z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