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theme/themeOverride15.xml" ContentType="application/vnd.openxmlformats-officedocument.themeOverride+xml"/>
  <Override PartName="/ppt/theme/themeOverride24.xml" ContentType="application/vnd.openxmlformats-officedocument.themeOverride+xml"/>
  <Override PartName="/ppt/diagrams/layout1.xml" ContentType="application/vnd.openxmlformats-officedocument.drawingml.diagramLayout+xml"/>
  <Override PartName="/ppt/theme/themeOverride26.xml" ContentType="application/vnd.openxmlformats-officedocument.themeOverr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diagrams/colors2.xml" ContentType="application/vnd.openxmlformats-officedocument.drawingml.diagramColors+xml"/>
  <Override PartName="/ppt/theme/themeOverride3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heme/themeOverride29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diagrams/layout2.xml" ContentType="application/vnd.openxmlformats-officedocument.drawingml.diagramLayout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ppt/diagrams/data1.xml" ContentType="application/vnd.openxmlformats-officedocument.drawingml.diagramData+xml"/>
  <Override PartName="/ppt/theme/themeOverride32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87" r:id="rId2"/>
    <p:sldId id="265" r:id="rId3"/>
    <p:sldId id="328" r:id="rId4"/>
    <p:sldId id="329" r:id="rId5"/>
    <p:sldId id="332" r:id="rId6"/>
    <p:sldId id="302" r:id="rId7"/>
    <p:sldId id="301" r:id="rId8"/>
    <p:sldId id="303" r:id="rId9"/>
    <p:sldId id="307" r:id="rId10"/>
    <p:sldId id="308" r:id="rId11"/>
    <p:sldId id="339" r:id="rId12"/>
    <p:sldId id="309" r:id="rId13"/>
    <p:sldId id="310" r:id="rId14"/>
    <p:sldId id="311" r:id="rId15"/>
    <p:sldId id="312" r:id="rId16"/>
    <p:sldId id="313" r:id="rId17"/>
    <p:sldId id="314" r:id="rId18"/>
    <p:sldId id="325" r:id="rId19"/>
    <p:sldId id="326" r:id="rId20"/>
    <p:sldId id="315" r:id="rId21"/>
    <p:sldId id="316" r:id="rId22"/>
    <p:sldId id="327" r:id="rId23"/>
    <p:sldId id="317" r:id="rId24"/>
    <p:sldId id="318" r:id="rId25"/>
    <p:sldId id="319" r:id="rId26"/>
    <p:sldId id="335" r:id="rId27"/>
    <p:sldId id="336" r:id="rId28"/>
    <p:sldId id="320" r:id="rId29"/>
    <p:sldId id="321" r:id="rId30"/>
    <p:sldId id="322" r:id="rId31"/>
    <p:sldId id="323" r:id="rId32"/>
    <p:sldId id="283" r:id="rId33"/>
    <p:sldId id="337" r:id="rId34"/>
    <p:sldId id="286" r:id="rId3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61" autoAdjust="0"/>
    <p:restoredTop sz="90300" autoAdjust="0"/>
  </p:normalViewPr>
  <p:slideViewPr>
    <p:cSldViewPr snapToGrid="0">
      <p:cViewPr varScale="1">
        <p:scale>
          <a:sx n="105" d="100"/>
          <a:sy n="105" d="100"/>
        </p:scale>
        <p:origin x="-19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 smtClean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 smtClean="0"/>
            <a:t>מנהלים</a:t>
          </a:r>
          <a:endParaRPr lang="he-IL" dirty="0"/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 smtClean="0"/>
            <a:t>תכניתנים\בודקי תוכנה</a:t>
          </a:r>
          <a:endParaRPr lang="he-IL" dirty="0"/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00B2B3E6-4745-4146-A39B-7AA4D08126C5}" type="presOf" srcId="{D22A7071-B482-4789-90A6-9AC3295D78FE}" destId="{A01C82A5-54BD-4B7F-969A-CDD15A2D0D36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0899D02C-B08E-49CF-8B53-1558103C1E65}" type="presOf" srcId="{10B88C38-2C47-40FB-816A-4653D7099FBA}" destId="{309B1D9D-8D85-4E73-9FD1-22129A887D82}" srcOrd="0" destOrd="0" presId="urn:microsoft.com/office/officeart/2005/8/layout/pyramid2"/>
    <dgm:cxn modelId="{80C003C8-6405-403E-A650-DDF4F7A3C88C}" type="presOf" srcId="{2575EA0D-BE9A-4812-991C-02038142E4DE}" destId="{EB8C1F0C-524D-4132-905B-430A14BA99A0}" srcOrd="0" destOrd="0" presId="urn:microsoft.com/office/officeart/2005/8/layout/pyramid2"/>
    <dgm:cxn modelId="{E7F73995-B759-4638-AC88-7B45AD8F4A80}" type="presOf" srcId="{E4489C1D-80BB-41C6-859A-D2924BA80978}" destId="{E35430B0-6792-4E8C-9137-C49652AF6EE8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5CDF3FE3-4704-4F0A-BDBF-DC520030B589}" type="presParOf" srcId="{EB8C1F0C-524D-4132-905B-430A14BA99A0}" destId="{EEF4B27A-4525-4331-B2EF-79057727A6E9}" srcOrd="0" destOrd="0" presId="urn:microsoft.com/office/officeart/2005/8/layout/pyramid2"/>
    <dgm:cxn modelId="{6007F450-A589-4BE2-874F-0EBFADBCB711}" type="presParOf" srcId="{EB8C1F0C-524D-4132-905B-430A14BA99A0}" destId="{B4C5F78A-3325-471B-9DE3-17E2AA1496F3}" srcOrd="1" destOrd="0" presId="urn:microsoft.com/office/officeart/2005/8/layout/pyramid2"/>
    <dgm:cxn modelId="{16952815-9B70-4999-82B3-A1C2AE6B0910}" type="presParOf" srcId="{B4C5F78A-3325-471B-9DE3-17E2AA1496F3}" destId="{E35430B0-6792-4E8C-9137-C49652AF6EE8}" srcOrd="0" destOrd="0" presId="urn:microsoft.com/office/officeart/2005/8/layout/pyramid2"/>
    <dgm:cxn modelId="{5545D85E-E81B-42DB-885A-0E8925F78AFB}" type="presParOf" srcId="{B4C5F78A-3325-471B-9DE3-17E2AA1496F3}" destId="{E36DD7EB-9B2A-4425-94BA-0B2B5AF331CE}" srcOrd="1" destOrd="0" presId="urn:microsoft.com/office/officeart/2005/8/layout/pyramid2"/>
    <dgm:cxn modelId="{5D84E952-0F02-4514-B035-31938BE55249}" type="presParOf" srcId="{B4C5F78A-3325-471B-9DE3-17E2AA1496F3}" destId="{A01C82A5-54BD-4B7F-969A-CDD15A2D0D36}" srcOrd="2" destOrd="0" presId="urn:microsoft.com/office/officeart/2005/8/layout/pyramid2"/>
    <dgm:cxn modelId="{02696C3E-CC6F-452B-9F71-17F934BBDEEA}" type="presParOf" srcId="{B4C5F78A-3325-471B-9DE3-17E2AA1496F3}" destId="{12C3AE52-B763-477E-AB84-70F5353946E6}" srcOrd="3" destOrd="0" presId="urn:microsoft.com/office/officeart/2005/8/layout/pyramid2"/>
    <dgm:cxn modelId="{BD85D45C-714D-4C3B-94B0-C2E46BC8CFFE}" type="presParOf" srcId="{B4C5F78A-3325-471B-9DE3-17E2AA1496F3}" destId="{309B1D9D-8D85-4E73-9FD1-22129A887D82}" srcOrd="4" destOrd="0" presId="urn:microsoft.com/office/officeart/2005/8/layout/pyramid2"/>
    <dgm:cxn modelId="{8FE647E6-491C-41FD-B816-871BC9C76F34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 smtClean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 smtClean="0"/>
            <a:t>מנהלים</a:t>
          </a:r>
          <a:endParaRPr lang="he-IL" dirty="0"/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 smtClean="0"/>
            <a:t>תכניתנים\בודקי תוכנה</a:t>
          </a:r>
          <a:endParaRPr lang="he-IL" dirty="0"/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3DBE24DE-8BEF-4D5A-8A49-0A83CF37DD78}" type="presOf" srcId="{10B88C38-2C47-40FB-816A-4653D7099FBA}" destId="{309B1D9D-8D85-4E73-9FD1-22129A887D82}" srcOrd="0" destOrd="0" presId="urn:microsoft.com/office/officeart/2005/8/layout/pyramid2"/>
    <dgm:cxn modelId="{A1068796-2F44-48A9-936B-92C009FBFCA1}" type="presOf" srcId="{E4489C1D-80BB-41C6-859A-D2924BA80978}" destId="{E35430B0-6792-4E8C-9137-C49652AF6EE8}" srcOrd="0" destOrd="0" presId="urn:microsoft.com/office/officeart/2005/8/layout/pyramid2"/>
    <dgm:cxn modelId="{22FC4CD2-9AFB-4464-8009-B4C5E315DB3C}" type="presOf" srcId="{D22A7071-B482-4789-90A6-9AC3295D78FE}" destId="{A01C82A5-54BD-4B7F-969A-CDD15A2D0D36}" srcOrd="0" destOrd="0" presId="urn:microsoft.com/office/officeart/2005/8/layout/pyramid2"/>
    <dgm:cxn modelId="{F084B7F0-C2F2-4D6D-BD1D-408BA57B40AF}" type="presOf" srcId="{2575EA0D-BE9A-4812-991C-02038142E4DE}" destId="{EB8C1F0C-524D-4132-905B-430A14BA99A0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9367C2E4-FA77-4676-8BB7-3F13CE454AD5}" type="presParOf" srcId="{EB8C1F0C-524D-4132-905B-430A14BA99A0}" destId="{EEF4B27A-4525-4331-B2EF-79057727A6E9}" srcOrd="0" destOrd="0" presId="urn:microsoft.com/office/officeart/2005/8/layout/pyramid2"/>
    <dgm:cxn modelId="{7B4B19AD-A2F6-4E07-8CB3-EFC049953929}" type="presParOf" srcId="{EB8C1F0C-524D-4132-905B-430A14BA99A0}" destId="{B4C5F78A-3325-471B-9DE3-17E2AA1496F3}" srcOrd="1" destOrd="0" presId="urn:microsoft.com/office/officeart/2005/8/layout/pyramid2"/>
    <dgm:cxn modelId="{B4650AE6-F256-476C-99BA-6B95A8F70CDC}" type="presParOf" srcId="{B4C5F78A-3325-471B-9DE3-17E2AA1496F3}" destId="{E35430B0-6792-4E8C-9137-C49652AF6EE8}" srcOrd="0" destOrd="0" presId="urn:microsoft.com/office/officeart/2005/8/layout/pyramid2"/>
    <dgm:cxn modelId="{30E098EA-47E9-4125-AAFA-3BE958DC4DEB}" type="presParOf" srcId="{B4C5F78A-3325-471B-9DE3-17E2AA1496F3}" destId="{E36DD7EB-9B2A-4425-94BA-0B2B5AF331CE}" srcOrd="1" destOrd="0" presId="urn:microsoft.com/office/officeart/2005/8/layout/pyramid2"/>
    <dgm:cxn modelId="{44A1DA74-CE71-4CEB-891A-DE0FF8AFE0DD}" type="presParOf" srcId="{B4C5F78A-3325-471B-9DE3-17E2AA1496F3}" destId="{A01C82A5-54BD-4B7F-969A-CDD15A2D0D36}" srcOrd="2" destOrd="0" presId="urn:microsoft.com/office/officeart/2005/8/layout/pyramid2"/>
    <dgm:cxn modelId="{C4071C68-C035-4A32-B5FC-235FB462E75C}" type="presParOf" srcId="{B4C5F78A-3325-471B-9DE3-17E2AA1496F3}" destId="{12C3AE52-B763-477E-AB84-70F5353946E6}" srcOrd="3" destOrd="0" presId="urn:microsoft.com/office/officeart/2005/8/layout/pyramid2"/>
    <dgm:cxn modelId="{190C4C67-3912-4426-8560-52B3DD86932F}" type="presParOf" srcId="{B4C5F78A-3325-471B-9DE3-17E2AA1496F3}" destId="{309B1D9D-8D85-4E73-9FD1-22129A887D82}" srcOrd="4" destOrd="0" presId="urn:microsoft.com/office/officeart/2005/8/layout/pyramid2"/>
    <dgm:cxn modelId="{59FB3100-B2E3-45A2-B964-F8697928DA56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r"/>
            <a:r>
              <a:rPr lang="he-IL" dirty="0" smtClean="0"/>
              <a:t>תוכנה </a:t>
            </a:r>
            <a:r>
              <a:rPr lang="he-IL" dirty="0" smtClean="0"/>
              <a:t>1 - תרגול</a:t>
            </a:r>
            <a:endParaRPr lang="en-US" dirty="0" smtClean="0"/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/>
          </a:bodyPr>
          <a:lstStyle/>
          <a:p>
            <a:pPr algn="r"/>
            <a:r>
              <a:rPr lang="he-IL" sz="3600" dirty="0" smtClean="0"/>
              <a:t>תרגיל </a:t>
            </a:r>
            <a:r>
              <a:rPr lang="he-IL" sz="3600" dirty="0" smtClean="0"/>
              <a:t>– חברת הייטק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</a:t>
            </a:fld>
            <a:endParaRPr lang="he-IL" smtClean="0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="" xmlns:p14="http://schemas.microsoft.com/office/powerpoint/2010/main" val="324916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179512" y="4941168"/>
            <a:ext cx="8208912" cy="1728192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7"/>
            <a:ext cx="3240360" cy="858735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324" y="1449858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מחלקות קונקרטיות (ממשיות) פשוטות</a:t>
            </a: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3935966" y="4036541"/>
            <a:ext cx="3563792" cy="1375718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8"/>
            <a:ext cx="3240360" cy="1171773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324" y="1499286"/>
            <a:ext cx="30479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 </a:t>
            </a:r>
            <a:r>
              <a:rPr lang="en-US" dirty="0" smtClean="0"/>
              <a:t>Manager</a:t>
            </a:r>
            <a:r>
              <a:rPr lang="he-IL" dirty="0" smtClean="0"/>
              <a:t> מכיר את המחלקה האבסטרקטית, ולא את המימושים הממשיים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1 – עובד אבסטרקטי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12" name="Diamond 11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Down Arrow 12"/>
          <p:cNvSpPr/>
          <p:nvPr/>
        </p:nvSpPr>
        <p:spPr>
          <a:xfrm rot="5400000">
            <a:off x="1762897" y="5634682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Down Arrow 14"/>
          <p:cNvSpPr/>
          <p:nvPr/>
        </p:nvSpPr>
        <p:spPr>
          <a:xfrm rot="5400000">
            <a:off x="4263082" y="5787083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ounded Rectangle 15"/>
          <p:cNvSpPr/>
          <p:nvPr/>
        </p:nvSpPr>
        <p:spPr>
          <a:xfrm>
            <a:off x="179512" y="1340768"/>
            <a:ext cx="3240360" cy="842259"/>
          </a:xfrm>
          <a:prstGeom prst="round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561" y="1458096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ישנה כפילות נוספת שניתן לחסוך</a:t>
            </a: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16" y="501104"/>
            <a:ext cx="7769820" cy="635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</a:t>
            </a:r>
            <a:r>
              <a:rPr lang="en-US" dirty="0" smtClean="0"/>
              <a:t>2</a:t>
            </a:r>
            <a:r>
              <a:rPr lang="he-IL" dirty="0" smtClean="0"/>
              <a:t> – עובדים בצוות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8" name="Diamond 7"/>
          <p:cNvSpPr/>
          <p:nvPr/>
        </p:nvSpPr>
        <p:spPr>
          <a:xfrm>
            <a:off x="4373404" y="3462865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loud Callout 8"/>
          <p:cNvSpPr/>
          <p:nvPr/>
        </p:nvSpPr>
        <p:spPr>
          <a:xfrm>
            <a:off x="551934" y="2413686"/>
            <a:ext cx="1771135" cy="1639330"/>
          </a:xfrm>
          <a:prstGeom prst="cloudCallout">
            <a:avLst>
              <a:gd name="adj1" fmla="val 31353"/>
              <a:gd name="adj2" fmla="val 780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518984" y="2784388"/>
            <a:ext cx="140867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מימוש של חישוב שכר לפי בסיס</a:t>
            </a:r>
            <a:endParaRPr lang="he-IL" dirty="0"/>
          </a:p>
        </p:txBody>
      </p:sp>
      <p:sp>
        <p:nvSpPr>
          <p:cNvPr id="13" name="Left Arrow 12"/>
          <p:cNvSpPr/>
          <p:nvPr/>
        </p:nvSpPr>
        <p:spPr>
          <a:xfrm>
            <a:off x="7150443" y="5066271"/>
            <a:ext cx="1721708" cy="1573428"/>
          </a:xfrm>
          <a:prstGeom prst="lef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7331675" y="5432853"/>
            <a:ext cx="147457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שימוש חוזר במימוש של מחלקת האב</a:t>
            </a:r>
            <a:endParaRPr lang="he-IL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6096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3 – </a:t>
            </a:r>
            <a:r>
              <a:rPr lang="en-US" dirty="0" smtClean="0"/>
              <a:t>plan ahead</a:t>
            </a:r>
            <a:r>
              <a:rPr lang="he-IL" dirty="0" smtClean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לפנינו מבנה היררכי (עץ)</a:t>
            </a:r>
          </a:p>
          <a:p>
            <a:r>
              <a:rPr lang="he-IL" dirty="0" smtClean="0"/>
              <a:t>ייתכן שנרצה לעבור על המבנה בצורה אחידה</a:t>
            </a:r>
          </a:p>
          <a:p>
            <a:pPr lvl="1"/>
            <a:r>
              <a:rPr lang="he-IL" dirty="0" smtClean="0"/>
              <a:t>נבצע שינוי פשוט במחלקות כך שלכולם יהיה </a:t>
            </a:r>
            <a:r>
              <a:rPr lang="en-US" dirty="0" err="1" smtClean="0"/>
              <a:t>getEmployees</a:t>
            </a:r>
            <a:r>
              <a:rPr lang="he-IL" dirty="0" smtClean="0"/>
              <a:t>, ואלה שאינם מנהלים יחזירו </a:t>
            </a:r>
            <a:r>
              <a:rPr lang="en-US" dirty="0" smtClean="0"/>
              <a:t>null</a:t>
            </a:r>
            <a:endParaRPr lang="he-IL" dirty="0" smtClean="0"/>
          </a:p>
          <a:p>
            <a:pPr lvl="1"/>
            <a:endParaRPr lang="he-IL" dirty="0" smtClean="0"/>
          </a:p>
          <a:p>
            <a:pPr lvl="1"/>
            <a:r>
              <a:rPr lang="he-IL" sz="1600" dirty="0" smtClean="0"/>
              <a:t>(מזכיר מאוד תבנית עיצוב שנקראת </a:t>
            </a:r>
            <a:r>
              <a:rPr lang="en-US" sz="1600" dirty="0" smtClean="0"/>
              <a:t>Composite</a:t>
            </a:r>
            <a:r>
              <a:rPr lang="he-IL" sz="1600" dirty="0" smtClean="0"/>
              <a:t>)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32508" y="2649612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27584" y="4005064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שלב 3 – </a:t>
            </a:r>
            <a:r>
              <a:rPr lang="en-US" dirty="0" smtClean="0"/>
              <a:t>plan ahead</a:t>
            </a:r>
            <a:r>
              <a:rPr lang="he-IL" dirty="0" smtClean="0"/>
              <a:t>? (אופציונאלי)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299072"/>
            <a:ext cx="52565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3568" y="3501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interface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   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  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19672" y="3517484"/>
            <a:ext cx="1224136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מה הלאה?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לכתוב קוד! </a:t>
            </a:r>
          </a:p>
          <a:p>
            <a:pPr lvl="1"/>
            <a:r>
              <a:rPr lang="he-IL" dirty="0" smtClean="0"/>
              <a:t>נעבור רק על החלקים המרכזיים</a:t>
            </a:r>
          </a:p>
          <a:p>
            <a:pPr lvl="1"/>
            <a:r>
              <a:rPr lang="he-IL" dirty="0" smtClean="0"/>
              <a:t>שאר הקוד באתר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16</a:t>
            </a:fld>
            <a:endParaRPr lang="he-IL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77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9512" y="985946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  </a:t>
            </a:r>
          </a:p>
          <a:p>
            <a:pPr algn="l" rtl="0"/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id;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boss;   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  <a:endParaRPr lang="en-US" sz="1600" dirty="0" smtClean="0">
              <a:solidFill>
                <a:srgbClr val="646464"/>
              </a:solidFill>
              <a:highlight>
                <a:srgbClr val="D4D4D4"/>
              </a:highlight>
              <a:latin typeface="Consolas"/>
            </a:endParaRP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 smtClean="0"/>
              <a:t>עוד קוד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17</a:t>
            </a:fld>
            <a:endParaRPr lang="he-IL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93096"/>
            <a:ext cx="2667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977121" y="988468"/>
            <a:ext cx="1024674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2937" y="984349"/>
            <a:ext cx="118531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Enumerated types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475782" y="1700950"/>
            <a:ext cx="31683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644008" y="1733902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"C"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"C++"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"Java"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"Python"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 smtClean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"Ruby"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Language(String name) {</a:t>
            </a:r>
          </a:p>
          <a:p>
            <a:pPr algn="l"/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726185" y="5572472"/>
            <a:ext cx="3024336" cy="720080"/>
          </a:xfrm>
          <a:prstGeom prst="round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91440" algn="ctr"/>
            <a:r>
              <a:rPr lang="he-IL" dirty="0" smtClean="0">
                <a:solidFill>
                  <a:schemeClr val="tx1"/>
                </a:solidFill>
              </a:rPr>
              <a:t>וריאציה יותר מתוחכמת, הכוללת הגדרת שדות ומתודות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98397" y="1713398"/>
            <a:ext cx="57159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58756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Programmer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Programmer(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wage,</a:t>
            </a:r>
          </a:p>
          <a:p>
            <a:pPr algn="l"/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                 Language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658728" y="2143227"/>
            <a:ext cx="1008112" cy="229270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28236" y="2881426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15616" y="3361038"/>
            <a:ext cx="4896544" cy="22242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15616" y="4349578"/>
            <a:ext cx="2880320" cy="222422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Enumerated types </a:t>
            </a:r>
            <a:r>
              <a:rPr lang="en-US" smtClean="0"/>
              <a:t>- usage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19</a:t>
            </a:fld>
            <a:endParaRPr lang="he-IL"/>
          </a:p>
        </p:txBody>
      </p:sp>
      <p:sp>
        <p:nvSpPr>
          <p:cNvPr id="12" name="Rounded Rectangle 11"/>
          <p:cNvSpPr/>
          <p:nvPr/>
        </p:nvSpPr>
        <p:spPr>
          <a:xfrm>
            <a:off x="1550906" y="4088270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חברת </a:t>
            </a:r>
            <a:r>
              <a:rPr lang="he-IL" dirty="0" err="1" smtClean="0"/>
              <a:t>הייטק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בתרגיל זה נתרגל מספר נושאים אותם למדנו בשיעורים האחרונים:</a:t>
            </a:r>
          </a:p>
          <a:p>
            <a:pPr lvl="1"/>
            <a:r>
              <a:rPr lang="he-IL" sz="2400" dirty="0" smtClean="0"/>
              <a:t>עיצוב ובניית מודל המורכב ממחלקות לתיאור סביבה מסוימת</a:t>
            </a:r>
          </a:p>
          <a:p>
            <a:pPr lvl="1"/>
            <a:r>
              <a:rPr lang="he-IL" sz="2400" dirty="0" smtClean="0"/>
              <a:t>מנשקים, מחלקות מופשטות וירושה</a:t>
            </a:r>
          </a:p>
          <a:p>
            <a:pPr lvl="1"/>
            <a:r>
              <a:rPr lang="he-IL" sz="2400" dirty="0" smtClean="0"/>
              <a:t>אוספים</a:t>
            </a:r>
          </a:p>
          <a:p>
            <a:r>
              <a:rPr lang="he-IL" sz="2800" dirty="0" smtClean="0"/>
              <a:t>במסגרת התרגיל נכתוב תכנית לחישוב שכר בחברת הייטק המורכבת ממספר סוגים של עובדים.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09862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נרצה לוודא כי לעובד יש </a:t>
            </a:r>
            <a:r>
              <a:rPr lang="he-IL" b="1" dirty="0" smtClean="0"/>
              <a:t>רק </a:t>
            </a:r>
            <a:r>
              <a:rPr lang="he-IL" dirty="0" smtClean="0"/>
              <a:t>מנהל אחד. </a:t>
            </a:r>
          </a:p>
          <a:p>
            <a:pPr lvl="1"/>
            <a:r>
              <a:rPr lang="he-IL" dirty="0" smtClean="0"/>
              <a:t>אין בעיה מצד העובד (משתנה יחיד למנהל)</a:t>
            </a:r>
          </a:p>
          <a:p>
            <a:pPr lvl="1"/>
            <a:r>
              <a:rPr lang="he-IL" dirty="0" smtClean="0"/>
              <a:t>צריך לוודא שכאשר משנים מנהל מורידים את העובד מהרשימה המתאימה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20</a:t>
            </a:fld>
            <a:endParaRPr lang="he-IL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725144"/>
            <a:ext cx="330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67544" y="2924944"/>
            <a:ext cx="77768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setBoss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(Manager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 rtl="0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Employee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		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	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oldBoss.removeEmployee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!=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.addEmployee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תמיכה ב-</a:t>
            </a:r>
            <a:r>
              <a:rPr lang="en-US" dirty="0" smtClean="0"/>
              <a:t>Hash</a:t>
            </a:r>
          </a:p>
          <a:p>
            <a:pPr lvl="1"/>
            <a:r>
              <a:rPr lang="en-US" dirty="0" smtClean="0"/>
              <a:t>)</a:t>
            </a:r>
            <a:r>
              <a:rPr lang="he-IL" dirty="0" smtClean="0"/>
              <a:t>ניתן ל-</a:t>
            </a:r>
            <a:r>
              <a:rPr lang="en-US" dirty="0" smtClean="0"/>
              <a:t>eclipse</a:t>
            </a:r>
            <a:r>
              <a:rPr lang="he-IL" dirty="0" smtClean="0"/>
              <a:t> לעשות את העבודה.</a:t>
            </a:r>
            <a:r>
              <a:rPr lang="en-US" dirty="0" smtClean="0"/>
              <a:t>(</a:t>
            </a:r>
            <a:endParaRPr lang="he-IL" dirty="0" smtClean="0"/>
          </a:p>
          <a:p>
            <a:pPr lvl="1"/>
            <a:r>
              <a:rPr lang="he-IL" dirty="0" smtClean="0"/>
              <a:t>נסתמך על שדה ה-</a:t>
            </a:r>
            <a:r>
              <a:rPr lang="en-US" dirty="0" smtClean="0"/>
              <a:t>id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301495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dirty="0" smtClean="0">
                <a:latin typeface="Consolas"/>
              </a:rPr>
              <a:t>...</a:t>
            </a: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hashCode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final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prime = 31;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 = 1;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result = prime * result +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result;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תמיכה ב-</a:t>
            </a:r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)</a:t>
            </a:r>
            <a:r>
              <a:rPr lang="he-IL" dirty="0" smtClean="0"/>
              <a:t>ניתן ל-</a:t>
            </a:r>
            <a:r>
              <a:rPr lang="en-US" dirty="0" smtClean="0"/>
              <a:t>eclipse</a:t>
            </a:r>
            <a:r>
              <a:rPr lang="he-IL" dirty="0" smtClean="0"/>
              <a:t> לעשות את העבודה.</a:t>
            </a:r>
            <a:r>
              <a:rPr lang="en-US" dirty="0" smtClean="0"/>
              <a:t>(</a:t>
            </a:r>
            <a:endParaRPr lang="he-IL" dirty="0" smtClean="0"/>
          </a:p>
          <a:p>
            <a:pPr lvl="1"/>
            <a:r>
              <a:rPr lang="he-IL" dirty="0" smtClean="0"/>
              <a:t>שוב, נסתמך על שדה ה-</a:t>
            </a:r>
            <a:r>
              <a:rPr lang="en-US" dirty="0" smtClean="0"/>
              <a:t>id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22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863383"/>
            <a:ext cx="77768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{</a:t>
            </a:r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 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!= other.</a:t>
            </a:r>
            <a:r>
              <a:rPr lang="en-US" sz="1600" b="1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למנהל חישוב שכר ייחודי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11560" y="2754794"/>
            <a:ext cx="7038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employeeFactor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employees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חישוב שכר עפ"י שכר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27802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(id, name, boss);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= wage;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dirty="0" smtClean="0">
              <a:latin typeface="Consolas"/>
            </a:endParaRPr>
          </a:p>
          <a:p>
            <a:pPr algn="l"/>
            <a:r>
              <a:rPr lang="en-US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dirty="0" smtClean="0">
              <a:latin typeface="Consolas"/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חישוב שכר עפ"י שכר בסיס + בונוס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251520" y="224725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i="1" dirty="0" smtClean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 = 100.0;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C0"/>
                </a:solidFill>
                <a:latin typeface="Consolas"/>
              </a:rPr>
              <a:t>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= 0;</a:t>
            </a:r>
            <a:endParaRPr lang="en-US" sz="1600" dirty="0" smtClean="0">
              <a:latin typeface="Consolas"/>
            </a:endParaRP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incrementBugs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this.bugsFound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++; } 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int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  {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retrun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; }</a:t>
            </a:r>
          </a:p>
          <a:p>
            <a:pPr algn="l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.getSalary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b="1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 smtClean="0">
                <a:solidFill>
                  <a:srgbClr val="000000"/>
                </a:solidFill>
                <a:latin typeface="Consolas"/>
              </a:rPr>
              <a:t>() * </a:t>
            </a:r>
            <a:r>
              <a:rPr lang="en-US" sz="1600" b="1" i="1" dirty="0" smtClean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757582" y="5487790"/>
            <a:ext cx="1990634" cy="229270"/>
          </a:xfrm>
          <a:prstGeom prst="roundRect">
            <a:avLst/>
          </a:prstGeom>
          <a:noFill/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עוד דרישות: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 smtClean="0"/>
              <a:t>בראש ההיררכיה נמצא המנכ"ל שהינו מנהל</a:t>
            </a:r>
          </a:p>
          <a:p>
            <a:pPr lvl="1"/>
            <a:r>
              <a:rPr lang="he-IL" dirty="0" smtClean="0"/>
              <a:t>מתחתיו בהיררכיה יש 5 מנהלים</a:t>
            </a:r>
          </a:p>
          <a:p>
            <a:pPr lvl="1"/>
            <a:r>
              <a:rPr lang="he-IL" dirty="0" smtClean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 smtClean="0"/>
              <a:t>לאחר מכן, התוכנית תדפיס את פרטי 3 העובדים עם המשכורת הגבוהה ביותר בכל רמה היררכית.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26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xmlns="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דוגמא לפלט: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27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916832"/>
          <a:ext cx="7992888" cy="2228850"/>
        </p:xfrm>
        <a:graphic>
          <a:graphicData uri="http://schemas.openxmlformats.org/drawingml/2006/table">
            <a:tbl>
              <a:tblPr/>
              <a:tblGrid>
                <a:gridCol w="1394559"/>
                <a:gridCol w="2048796"/>
                <a:gridCol w="1911062"/>
                <a:gridCol w="1360126"/>
                <a:gridCol w="127834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CEO: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49740.43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Managers: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30395.94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29222.68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Filo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25677.13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Team members: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20675.38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Java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Lucy Jobs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Ballmer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19595.35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C++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Moore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19509.67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Ruby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358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איך מייצרים דו"ח?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3340968"/>
          </a:xfrm>
        </p:spPr>
        <p:txBody>
          <a:bodyPr>
            <a:normAutofit/>
          </a:bodyPr>
          <a:lstStyle/>
          <a:p>
            <a:r>
              <a:rPr lang="he-IL" dirty="0" smtClean="0"/>
              <a:t>שימוש ב-</a:t>
            </a:r>
            <a:r>
              <a:rPr lang="en-US" dirty="0" err="1" smtClean="0"/>
              <a:t>instanceof</a:t>
            </a:r>
            <a:r>
              <a:rPr lang="he-IL" dirty="0" smtClean="0"/>
              <a:t> במתודת יצירת דו"ח</a:t>
            </a:r>
          </a:p>
          <a:p>
            <a:endParaRPr lang="he-IL" dirty="0" smtClean="0"/>
          </a:p>
          <a:p>
            <a:r>
              <a:rPr lang="he-IL" dirty="0" smtClean="0"/>
              <a:t>שימוש ב-</a:t>
            </a:r>
            <a:r>
              <a:rPr lang="en-US" dirty="0" err="1" smtClean="0"/>
              <a:t>toString</a:t>
            </a:r>
            <a:r>
              <a:rPr lang="he-IL" dirty="0" smtClean="0"/>
              <a:t> (או מתודה ייעודית)</a:t>
            </a:r>
          </a:p>
          <a:p>
            <a:pPr lvl="1"/>
            <a:r>
              <a:rPr lang="he-IL" dirty="0" smtClean="0"/>
              <a:t>תלוי במספר מצומצם של פורמטים/דו"חות?</a:t>
            </a:r>
          </a:p>
          <a:p>
            <a:endParaRPr lang="he-IL" dirty="0" smtClean="0"/>
          </a:p>
          <a:p>
            <a:r>
              <a:rPr lang="he-IL" dirty="0" smtClean="0"/>
              <a:t>שימוש במחלקה ייעודית לכל דו"ח</a:t>
            </a:r>
          </a:p>
          <a:p>
            <a:pPr lvl="1"/>
            <a:r>
              <a:rPr lang="he-IL" dirty="0" smtClean="0"/>
              <a:t>תלוי בכך שאין שינויים רבים במחלקות</a:t>
            </a:r>
          </a:p>
          <a:p>
            <a:endParaRPr lang="he-IL" dirty="0" smtClean="0"/>
          </a:p>
          <a:p>
            <a:endParaRPr lang="he-I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28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29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395536" y="141277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 smtClean="0">
                <a:latin typeface="Consolas"/>
              </a:rPr>
              <a:t>...</a:t>
            </a: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"ID: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tName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 smtClean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tBoss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else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"None"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tSalary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String.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format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 smtClean="0">
                <a:solidFill>
                  <a:srgbClr val="2A00FF"/>
                </a:solidFill>
                <a:latin typeface="Consolas"/>
              </a:rPr>
              <a:t>"%.2f"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,getSalary()));</a:t>
            </a:r>
          </a:p>
          <a:p>
            <a:pPr lvl="1" algn="l" rtl="0"/>
            <a:endParaRPr lang="en-US" sz="1600" dirty="0" smtClean="0">
              <a:latin typeface="Consolas"/>
            </a:endParaRPr>
          </a:p>
          <a:p>
            <a:pPr lvl="1" algn="l" rtl="0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str.toString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1" algn="l" rtl="0"/>
            <a:endParaRPr lang="en-US" sz="1600" dirty="0" smtClean="0">
              <a:latin typeface="Consolas"/>
            </a:endParaRP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3600" dirty="0" smtClean="0">
                <a:cs typeface="+mn-cs"/>
              </a:rPr>
              <a:t>עצבו מחלקות לייצוג עובדים בחברה על פי המפרט הבא: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בחברת הייטק מצליחה ישנם 3 סוגי עובדים:  </a:t>
            </a:r>
            <a:endParaRPr lang="en-US" dirty="0" smtClean="0"/>
          </a:p>
          <a:p>
            <a:pPr lvl="1"/>
            <a:r>
              <a:rPr lang="he-IL" dirty="0" smtClean="0"/>
              <a:t>תוכניתנים</a:t>
            </a:r>
            <a:endParaRPr lang="en-US" dirty="0" smtClean="0"/>
          </a:p>
          <a:p>
            <a:pPr lvl="1"/>
            <a:r>
              <a:rPr lang="he-IL" dirty="0" smtClean="0"/>
              <a:t>בודקי תוכנה </a:t>
            </a:r>
            <a:endParaRPr lang="en-US" dirty="0" smtClean="0"/>
          </a:p>
          <a:p>
            <a:pPr lvl="1"/>
            <a:r>
              <a:rPr lang="he-IL" dirty="0" smtClean="0"/>
              <a:t>מנהלים.</a:t>
            </a:r>
          </a:p>
          <a:p>
            <a:r>
              <a:rPr lang="he-IL" dirty="0" smtClean="0"/>
              <a:t>לכל עובד יש: </a:t>
            </a:r>
          </a:p>
          <a:p>
            <a:pPr lvl="1"/>
            <a:r>
              <a:rPr lang="he-IL" dirty="0" smtClean="0"/>
              <a:t>שם </a:t>
            </a:r>
          </a:p>
          <a:p>
            <a:pPr lvl="1"/>
            <a:r>
              <a:rPr lang="he-IL" dirty="0" smtClean="0"/>
              <a:t>מזהה מספרי </a:t>
            </a:r>
          </a:p>
          <a:p>
            <a:pPr lvl="1"/>
            <a:r>
              <a:rPr lang="he-IL" dirty="0" smtClean="0"/>
              <a:t>בוס (מסוג מנהל).</a:t>
            </a:r>
          </a:p>
          <a:p>
            <a:r>
              <a:rPr lang="he-IL" dirty="0" smtClean="0"/>
              <a:t>כל עובד מקבל משכורת.</a:t>
            </a:r>
          </a:p>
          <a:p>
            <a:r>
              <a:rPr lang="he-IL" dirty="0" smtClean="0"/>
              <a:t>לכל מנהל יש רשימה של עובדים אותם הוא מנהל.</a:t>
            </a:r>
          </a:p>
          <a:p>
            <a:r>
              <a:rPr lang="he-IL" dirty="0" smtClean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30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251520" y="175713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dirty="0" smtClean="0">
                <a:latin typeface="Consolas"/>
              </a:rPr>
              <a:t>   ...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.toString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 smtClean="0">
                <a:solidFill>
                  <a:srgbClr val="2A00FF"/>
                </a:solidFill>
                <a:latin typeface="Consolas"/>
              </a:rPr>
              <a:t>tBugs</a:t>
            </a:r>
            <a:r>
              <a:rPr lang="en-US" sz="1600" dirty="0" smtClean="0">
                <a:solidFill>
                  <a:srgbClr val="2A00FF"/>
                </a:solidFill>
                <a:latin typeface="Consolas"/>
              </a:rPr>
              <a:t> found: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724128" y="5877272"/>
            <a:ext cx="2952328" cy="360040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עוד דרישות: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 smtClean="0"/>
              <a:t>בראש ההיררכיה נמצא המנכ"ל שהינו מנהל</a:t>
            </a:r>
          </a:p>
          <a:p>
            <a:pPr lvl="1"/>
            <a:r>
              <a:rPr lang="he-IL" dirty="0" smtClean="0"/>
              <a:t>מתחתיו בהיררכיה יש 5 מנהלים</a:t>
            </a:r>
          </a:p>
          <a:p>
            <a:pPr lvl="1"/>
            <a:r>
              <a:rPr lang="he-IL" dirty="0" smtClean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 smtClean="0"/>
              <a:t>לאחר מכן, התוכנית תדפיס את פרטי 3 העובדים עם המשכורת הגבוהה ביותר בכל רמה היררכית.</a:t>
            </a:r>
            <a:endParaRPr lang="he-IL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31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="" xmlns:p14="http://schemas.microsoft.com/office/powerpoint/2010/main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by salary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נגדיר השוואה מתאימה: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he-IL" dirty="0" smtClean="0"/>
              <a:t>כעת נוכל לייצר את הדו"ח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32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431540" y="217873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Comparator&lt;Employee&gt; {</a:t>
            </a:r>
          </a:p>
          <a:p>
            <a:pPr algn="l"/>
            <a:r>
              <a:rPr lang="en-US" sz="1600" dirty="0" smtClean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compare(Employee o1, Employee o2) {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(o2.getSalary(), o1.getSalary());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4409817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 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printTopPaid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(List&lt;Employee&gt; employees) {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Collections.sort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(employees, </a:t>
            </a:r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/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for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=0;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&lt;3; ++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System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employees.get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 algn="l"/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996778" y="3717032"/>
            <a:ext cx="3262184" cy="360040"/>
          </a:xfrm>
          <a:prstGeom prst="wedgeRoundRectCallout">
            <a:avLst>
              <a:gd name="adj1" fmla="val 34915"/>
              <a:gd name="adj2" fmla="val -182320"/>
              <a:gd name="adj3" fmla="val 16667"/>
            </a:avLst>
          </a:prstGeom>
          <a:solidFill>
            <a:srgbClr val="FFFF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מיון בסדר הפוך – מהגדול לקטן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ראינו היום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תכנון היררכית מחלקות וירושה</a:t>
            </a:r>
          </a:p>
          <a:p>
            <a:r>
              <a:rPr lang="he-IL" dirty="0" smtClean="0"/>
              <a:t>קצת </a:t>
            </a:r>
            <a:r>
              <a:rPr lang="en-US" dirty="0" err="1" smtClean="0"/>
              <a:t>enums</a:t>
            </a:r>
            <a:endParaRPr lang="he-IL" dirty="0" smtClean="0"/>
          </a:p>
          <a:p>
            <a:r>
              <a:rPr lang="he-IL" dirty="0" smtClean="0"/>
              <a:t>"חלוקת אחריות" על פעולה בין מחלקות</a:t>
            </a:r>
          </a:p>
          <a:p>
            <a:r>
              <a:rPr lang="he-IL" dirty="0" smtClean="0"/>
              <a:t>מתודות חשובות מ-</a:t>
            </a:r>
            <a:r>
              <a:rPr lang="en-US" dirty="0" smtClean="0"/>
              <a:t>Object</a:t>
            </a:r>
            <a:r>
              <a:rPr lang="he-IL" dirty="0" smtClean="0"/>
              <a:t>: </a:t>
            </a:r>
            <a:r>
              <a:rPr lang="en-US" dirty="0" err="1" smtClean="0"/>
              <a:t>toString</a:t>
            </a:r>
            <a:r>
              <a:rPr lang="en-US" dirty="0" smtClean="0"/>
              <a:t>, equals, </a:t>
            </a:r>
            <a:r>
              <a:rPr lang="en-US" dirty="0" err="1" smtClean="0"/>
              <a:t>hashCode</a:t>
            </a:r>
            <a:endParaRPr lang="he-IL" dirty="0" smtClean="0"/>
          </a:p>
          <a:p>
            <a:r>
              <a:rPr lang="he-IL" dirty="0" smtClean="0"/>
              <a:t>עוד דוגמאות לשימוש באוספים גנריים ומיון רשימות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dirty="0" smtClean="0"/>
          </a:p>
          <a:p>
            <a:pPr marL="0" indent="0" algn="ctr">
              <a:buNone/>
            </a:pPr>
            <a:r>
              <a:rPr lang="en-US" sz="3600" dirty="0" smtClean="0"/>
              <a:t>THE END</a:t>
            </a:r>
            <a:endParaRPr lang="he-IL" sz="3600" dirty="0"/>
          </a:p>
          <a:p>
            <a:pPr marL="0" indent="0" algn="ctr">
              <a:buNone/>
            </a:pPr>
            <a:endParaRPr lang="he-IL" dirty="0" smtClean="0"/>
          </a:p>
          <a:p>
            <a:pPr marL="0" indent="0" algn="ctr">
              <a:buNone/>
            </a:pPr>
            <a:r>
              <a:rPr lang="he-IL" dirty="0" smtClean="0"/>
              <a:t>הקוד נמצא במלואו באתר הקורס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77434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 smtClean="0">
                <a:cs typeface="+mn-cs"/>
              </a:rPr>
              <a:t>המשך המפרט: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שכר:</a:t>
            </a:r>
          </a:p>
          <a:p>
            <a:pPr lvl="1"/>
            <a:r>
              <a:rPr lang="he-IL" dirty="0" smtClean="0"/>
              <a:t>תוכניתנים ובודקי תוכנה מקבלים שכר בסיס אישי</a:t>
            </a:r>
          </a:p>
          <a:p>
            <a:pPr lvl="1"/>
            <a:r>
              <a:rPr lang="he-IL" dirty="0" smtClean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 smtClean="0"/>
              <a:t>מנהל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he-IL" dirty="0" smtClean="0"/>
              <a:t>נתחיל?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8841432" cy="51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מה ידוע עד כה?</a:t>
            </a:r>
            <a:endParaRPr lang="en-US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3059832" y="4005064"/>
            <a:ext cx="5842992" cy="2687960"/>
          </a:xfrm>
        </p:spPr>
        <p:txBody>
          <a:bodyPr>
            <a:normAutofit fontScale="85000" lnSpcReduction="20000"/>
          </a:bodyPr>
          <a:lstStyle/>
          <a:p>
            <a:r>
              <a:rPr lang="he-IL" dirty="0" smtClean="0"/>
              <a:t>3 סוגי עובדים:  </a:t>
            </a:r>
            <a:endParaRPr lang="en-US" dirty="0" smtClean="0"/>
          </a:p>
          <a:p>
            <a:pPr lvl="1"/>
            <a:r>
              <a:rPr lang="he-IL" dirty="0" smtClean="0"/>
              <a:t>תוכניתנים</a:t>
            </a:r>
            <a:endParaRPr lang="en-US" dirty="0" smtClean="0"/>
          </a:p>
          <a:p>
            <a:pPr lvl="1"/>
            <a:r>
              <a:rPr lang="he-IL" dirty="0" smtClean="0"/>
              <a:t>בודקי תוכנה </a:t>
            </a:r>
            <a:endParaRPr lang="en-US" dirty="0" smtClean="0"/>
          </a:p>
          <a:p>
            <a:pPr lvl="1"/>
            <a:r>
              <a:rPr lang="he-IL" dirty="0" smtClean="0"/>
              <a:t>מנהלים.</a:t>
            </a:r>
          </a:p>
          <a:p>
            <a:r>
              <a:rPr lang="he-IL" dirty="0" smtClean="0"/>
              <a:t>לכל עובד יש שם, מזהה מספרי ובוס (מסוג מנהל).</a:t>
            </a:r>
          </a:p>
          <a:p>
            <a:r>
              <a:rPr lang="he-IL" dirty="0" smtClean="0"/>
              <a:t>כל עובד מקבל משכורת.</a:t>
            </a:r>
          </a:p>
          <a:p>
            <a:r>
              <a:rPr lang="he-IL" dirty="0" smtClean="0"/>
              <a:t>לכל מנהל יש רשימה של עובדים אותם הוא מנהל.</a:t>
            </a:r>
          </a:p>
          <a:p>
            <a:r>
              <a:rPr lang="he-IL" dirty="0" smtClean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 smtClean="0">
                <a:cs typeface="+mn-cs"/>
              </a:rPr>
              <a:t>המשך המפרט:</a:t>
            </a:r>
            <a:endParaRPr lang="he-IL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שכר:</a:t>
            </a:r>
          </a:p>
          <a:p>
            <a:pPr lvl="1"/>
            <a:r>
              <a:rPr lang="he-IL" dirty="0" smtClean="0"/>
              <a:t>תוכניתנים ובודקי תוכנה מקבלים שכר בסיס אישי</a:t>
            </a:r>
          </a:p>
          <a:p>
            <a:pPr lvl="1"/>
            <a:r>
              <a:rPr lang="he-IL" dirty="0" smtClean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 smtClean="0"/>
              <a:t>מנהל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506" y="3501008"/>
            <a:ext cx="8293194" cy="30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373394" y="2100650"/>
            <a:ext cx="1643450" cy="2512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716691" y="4950940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3282778" y="5161005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2644346" y="2483709"/>
            <a:ext cx="3093309" cy="25125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278659" y="5362832"/>
            <a:ext cx="1643450" cy="37070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922638" y="3159212"/>
            <a:ext cx="6025979" cy="251254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5939480" y="4967416"/>
            <a:ext cx="1771136" cy="172995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המידול הנאיבי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iamond 5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Diamond 6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3344292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59832" y="3356992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74928" y="3356992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62228" y="4903068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59832" y="5322416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7544" y="4928468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83568" y="1124744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Duplicate Code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המידול הנאיבי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17" name="Diamond 16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Diamond 17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92D050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8295</TotalTime>
  <Words>1644</Words>
  <Application>Microsoft Office PowerPoint</Application>
  <PresentationFormat>On-screen Show (4:3)</PresentationFormat>
  <Paragraphs>398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sw1</vt:lpstr>
      <vt:lpstr>תוכנה 1 - תרגול</vt:lpstr>
      <vt:lpstr>חברת הייטק</vt:lpstr>
      <vt:lpstr>עצבו מחלקות לייצוג עובדים בחברה על פי המפרט הבא:</vt:lpstr>
      <vt:lpstr>המשך המפרט:</vt:lpstr>
      <vt:lpstr>נתחיל?</vt:lpstr>
      <vt:lpstr>מה ידוע עד כה?</vt:lpstr>
      <vt:lpstr>המשך המפרט:</vt:lpstr>
      <vt:lpstr>המידול הנאיבי</vt:lpstr>
      <vt:lpstr>המידול הנאיבי</vt:lpstr>
      <vt:lpstr>שלב 1 – עובד אבסטרקטי</vt:lpstr>
      <vt:lpstr>שלב 1 – עובד אבסטרקטי</vt:lpstr>
      <vt:lpstr>שלב 1 – עובד אבסטרקטי</vt:lpstr>
      <vt:lpstr>שלב 2 – עובדים בצוות</vt:lpstr>
      <vt:lpstr>שלב 3 – plan ahead? (אופציונאלי) </vt:lpstr>
      <vt:lpstr>שלב 3 – plan ahead? (אופציונאלי) </vt:lpstr>
      <vt:lpstr>מה הלאה?</vt:lpstr>
      <vt:lpstr>עוד קוד</vt:lpstr>
      <vt:lpstr>Enumerated types</vt:lpstr>
      <vt:lpstr> Enumerated types - usage</vt:lpstr>
      <vt:lpstr>פרטי מימוש...</vt:lpstr>
      <vt:lpstr>פרטי מימוש...</vt:lpstr>
      <vt:lpstr>פרטי מימוש...</vt:lpstr>
      <vt:lpstr>חישובי שכר</vt:lpstr>
      <vt:lpstr>חישובי שכר</vt:lpstr>
      <vt:lpstr>חישובי שכר</vt:lpstr>
      <vt:lpstr>עוד דרישות:</vt:lpstr>
      <vt:lpstr>דוגמא לפלט:</vt:lpstr>
      <vt:lpstr>איך מייצרים דו"ח?</vt:lpstr>
      <vt:lpstr>toString()</vt:lpstr>
      <vt:lpstr>toString()</vt:lpstr>
      <vt:lpstr>עוד דרישות:</vt:lpstr>
      <vt:lpstr>Sorting by salary</vt:lpstr>
      <vt:lpstr>ראינו היום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DN</dc:creator>
  <cp:lastModifiedBy>shay</cp:lastModifiedBy>
  <cp:revision>364</cp:revision>
  <dcterms:created xsi:type="dcterms:W3CDTF">2012-12-30T18:02:14Z</dcterms:created>
  <dcterms:modified xsi:type="dcterms:W3CDTF">2019-05-19T11:39:50Z</dcterms:modified>
</cp:coreProperties>
</file>