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2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3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4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9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75" r:id="rId13"/>
    <p:sldId id="476" r:id="rId14"/>
    <p:sldId id="477" r:id="rId15"/>
    <p:sldId id="478" r:id="rId16"/>
    <p:sldId id="479" r:id="rId17"/>
    <p:sldId id="480" r:id="rId18"/>
    <p:sldId id="497" r:id="rId19"/>
    <p:sldId id="481" r:id="rId20"/>
    <p:sldId id="488" r:id="rId21"/>
    <p:sldId id="483" r:id="rId22"/>
    <p:sldId id="485" r:id="rId23"/>
    <p:sldId id="468" r:id="rId24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39" autoAdjust="0"/>
    <p:restoredTop sz="81701" autoAdjust="0"/>
  </p:normalViewPr>
  <p:slideViewPr>
    <p:cSldViewPr>
      <p:cViewPr varScale="1">
        <p:scale>
          <a:sx n="70" d="100"/>
          <a:sy n="70" d="100"/>
        </p:scale>
        <p:origin x="1493" y="48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6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73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77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58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80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32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34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6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13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18 אוקטובר 20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8/docs/api/index.html?java/lang/String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718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8-downloads-2133151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>
                <a:cs typeface="+mn-cs"/>
              </a:rPr>
              <a:t>תוכנה 1</a:t>
            </a:r>
            <a:endParaRPr lang="en-US" b="1" dirty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 </a:t>
            </a:r>
            <a:r>
              <a:rPr lang="en-US" dirty="0">
                <a:cs typeface="+mn-cs"/>
              </a:rPr>
              <a:t>Java</a:t>
            </a:r>
            <a:r>
              <a:rPr lang="he-IL" dirty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בסוף כל פקודה צריך להוסיף התו "</a:t>
            </a:r>
            <a:r>
              <a:rPr lang="en-US" dirty="0">
                <a:cs typeface="+mn-cs"/>
              </a:rPr>
              <a:t>;</a:t>
            </a:r>
            <a:r>
              <a:rPr lang="he-IL" dirty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215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/>
              <a:t>טיפוסים יסודיים (פרימיטיביים)</a:t>
            </a:r>
            <a:r>
              <a:rPr lang="he-IL" sz="2600" dirty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/>
              <a:t>מספרים שלמים: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מספרים ממשיים: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/>
              <a:t>תווים: </a:t>
            </a:r>
            <a:r>
              <a:rPr lang="en-US" sz="2400" b="1" dirty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/>
              <a:t>ערכים בוליאניים: </a:t>
            </a:r>
            <a:r>
              <a:rPr lang="en-US" sz="2400" b="1" dirty="0" err="1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/>
              <a:t>טיפוסי הפנייה</a:t>
            </a:r>
            <a:r>
              <a:rPr lang="he-IL" sz="2600" dirty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/>
              <a:t>דוגמאות מיוחדות: מחרוזות ומערכים 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</a:t>
            </a:r>
            <a:endParaRPr lang="en-US" dirty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hlinkClick r:id="rId3"/>
              </a:rPr>
              <a:t>http://docs.oracle.com/javase/8/docs/api/index.html?java/lang/String.html</a:t>
            </a:r>
            <a:endParaRPr lang="en-US" sz="1800" dirty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12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המרת מחרוזות למספרים</a:t>
            </a:r>
            <a:endParaRPr lang="en-US" dirty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Long.parseLong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Short.parseShort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Double.parseDouble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Boolean.parseBoolean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מערכים בקצרה</a:t>
            </a:r>
            <a:endParaRPr lang="en-US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/>
              <a:t>נשתמש ב [] לציין טיפוס מסוג מערך.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he-IL" dirty="0"/>
              <a:t>מערך של </a:t>
            </a:r>
            <a:r>
              <a:rPr lang="en-US" dirty="0"/>
              <a:t>int</a:t>
            </a:r>
            <a:r>
              <a:rPr lang="he-IL" dirty="0"/>
              <a:t> בשם </a:t>
            </a:r>
            <a:r>
              <a:rPr lang="en-US" dirty="0"/>
              <a:t>odds</a:t>
            </a:r>
            <a:r>
              <a:rPr lang="he-IL" dirty="0"/>
              <a:t>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he-IL" dirty="0"/>
          </a:p>
          <a:p>
            <a:pPr>
              <a:lnSpc>
                <a:spcPct val="90000"/>
              </a:lnSpc>
            </a:pPr>
            <a:endParaRPr lang="he-IL" sz="2400" dirty="0"/>
          </a:p>
          <a:p>
            <a:pPr>
              <a:lnSpc>
                <a:spcPct val="90000"/>
              </a:lnSpc>
            </a:pPr>
            <a:r>
              <a:rPr lang="he-IL" sz="2400" dirty="0"/>
              <a:t>הרחבה על מערכים בתרגול הבא</a:t>
            </a:r>
            <a:endParaRPr lang="en-US" sz="2400" dirty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מערך המכיל את הארגומנטים שהועברו לתוכנית עם הרצתה.</a:t>
            </a:r>
            <a:endParaRPr lang="en-US" dirty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העברת ארגומנטים לתכנית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he-IL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מחרוזות ותווים</a:t>
            </a:r>
            <a:endParaRPr lang="en-US" dirty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19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/>
              <a:t>אתר הקורס</a:t>
            </a:r>
            <a:r>
              <a:rPr lang="he-IL" sz="2400" dirty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/>
              <a:t> http://courses.cs.tau.ac.il/software1/1920b/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endParaRPr lang="he-IL" sz="2400" u="sng" dirty="0"/>
          </a:p>
          <a:p>
            <a:pPr eaLnBrk="1" hangingPunct="1">
              <a:lnSpc>
                <a:spcPct val="90000"/>
              </a:lnSpc>
            </a:pPr>
            <a:r>
              <a:rPr lang="he-IL" sz="2400" u="sng" dirty="0"/>
              <a:t>מתרגלים: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אביב ביק (שעת קבלה: בתיאום מראש)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איתי יצחק (שעת קבלה: בתיאום מראש)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סביבת המחשוב באוניברסיטה היא </a:t>
            </a:r>
            <a:r>
              <a:rPr lang="en-US" sz="2400" dirty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/>
              <a:t>תנאי קדם</a:t>
            </a:r>
            <a:r>
              <a:rPr lang="he-IL" sz="2400" dirty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מדריך לפתיחת חשבון והכרת סביבת העבודה באתר הקורס. </a:t>
            </a:r>
          </a:p>
          <a:p>
            <a:pPr eaLnBrk="1" hangingPunct="1"/>
            <a:endParaRPr lang="he-IL" sz="2400" dirty="0"/>
          </a:p>
          <a:p>
            <a:pPr eaLnBrk="1" hangingPunct="1"/>
            <a:endParaRPr lang="he-IL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/>
              <a:t>תווים מיוחדים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/>
              <a:t>Escape Sequences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20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5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Tab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Newline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Carriage return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Single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Double quote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Backslash</a:t>
                      </a:r>
                    </a:p>
                  </a:txBody>
                  <a:tcPr marL="21888" marR="21888" marT="21888" marB="2188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906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23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/>
              <a:t>נוהל הגשת תרגילים (פרטים מלאים ב</a:t>
            </a:r>
            <a:r>
              <a:rPr lang="he-IL" sz="2400" dirty="0">
                <a:hlinkClick r:id="rId6"/>
              </a:rPr>
              <a:t>אתר</a:t>
            </a:r>
            <a:r>
              <a:rPr lang="he-IL" sz="2400" dirty="0"/>
              <a:t>)</a:t>
            </a:r>
          </a:p>
          <a:p>
            <a:pPr lvl="1"/>
            <a:r>
              <a:rPr lang="he-IL" sz="2400" dirty="0"/>
              <a:t>מועד ההגשה</a:t>
            </a:r>
          </a:p>
          <a:p>
            <a:pPr lvl="1"/>
            <a:r>
              <a:rPr lang="he-IL" sz="2400" dirty="0"/>
              <a:t>שיטת חישוב הציון (80 מבחן + 20 תרגילים)</a:t>
            </a:r>
          </a:p>
          <a:p>
            <a:pPr lvl="1"/>
            <a:r>
              <a:rPr lang="he-IL" sz="2400" dirty="0"/>
              <a:t>הגשה באיחור</a:t>
            </a:r>
          </a:p>
          <a:p>
            <a:pPr lvl="1"/>
            <a:r>
              <a:rPr lang="he-IL" sz="2400" dirty="0"/>
              <a:t>הגשה דרך ה- </a:t>
            </a:r>
            <a:r>
              <a:rPr lang="en-US" sz="2400" dirty="0" err="1"/>
              <a:t>moodle</a:t>
            </a:r>
            <a:endParaRPr lang="he-IL" sz="2400" dirty="0"/>
          </a:p>
          <a:p>
            <a:pPr lvl="1"/>
            <a:r>
              <a:rPr lang="he-IL" sz="2400" dirty="0"/>
              <a:t>פורום הקורס (גם ב-</a:t>
            </a:r>
            <a:r>
              <a:rPr lang="en-US" sz="2400" dirty="0" err="1"/>
              <a:t>moodle</a:t>
            </a:r>
            <a:r>
              <a:rPr lang="he-IL" sz="2400" dirty="0"/>
              <a:t>)</a:t>
            </a:r>
          </a:p>
          <a:p>
            <a:r>
              <a:rPr lang="he-IL" sz="2400" dirty="0"/>
              <a:t>הגשת תרגיל מספר 1</a:t>
            </a:r>
          </a:p>
          <a:p>
            <a:pPr lvl="1"/>
            <a:r>
              <a:rPr lang="he-IL" sz="2400" dirty="0"/>
              <a:t>ביום ה' הבא</a:t>
            </a:r>
          </a:p>
          <a:p>
            <a:pPr lvl="1"/>
            <a:r>
              <a:rPr lang="he-IL" sz="2400" dirty="0"/>
              <a:t>פרטים באתר</a:t>
            </a:r>
          </a:p>
          <a:p>
            <a:pPr lvl="1"/>
            <a:r>
              <a:rPr lang="he-IL" sz="2400" dirty="0"/>
              <a:t>יש להגיש את קבצי הקוד עם סיומת </a:t>
            </a:r>
            <a:r>
              <a:rPr lang="en-US" sz="2400" dirty="0"/>
              <a:t>java</a:t>
            </a:r>
            <a:r>
              <a:rPr lang="he-IL" sz="2400" dirty="0"/>
              <a:t> ולא קבצי </a:t>
            </a:r>
            <a:r>
              <a:rPr lang="en-US" sz="2400" dirty="0"/>
              <a:t>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/>
              <a:t>סביבת פיתוח והרצה ל</a:t>
            </a:r>
            <a:r>
              <a:rPr lang="he-IL">
                <a:latin typeface="Comic Sans MS" pitchFamily="66" charset="0"/>
              </a:rPr>
              <a:t>-</a:t>
            </a:r>
            <a:r>
              <a:rPr lang="en-US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גרסת ה-</a:t>
            </a:r>
            <a:r>
              <a:rPr lang="en-US" sz="2400" dirty="0"/>
              <a:t>Java</a:t>
            </a:r>
            <a:r>
              <a:rPr lang="he-IL" sz="2400" dirty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>
                <a:hlinkClick r:id="rId8"/>
              </a:rPr>
              <a:t>Java SE (Standard Edition) </a:t>
            </a:r>
            <a:r>
              <a:rPr lang="he-IL" sz="2400">
                <a:hlinkClick r:id="rId8"/>
              </a:rPr>
              <a:t>8</a:t>
            </a:r>
            <a:r>
              <a:rPr lang="fr-FR" sz="2400">
                <a:hlinkClick r:id="rId8"/>
              </a:rPr>
              <a:t>.0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חבילת ערכת הפיתוח</a:t>
            </a:r>
            <a:r>
              <a:rPr lang="en-US" sz="2200" dirty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JDK (Java Development Kit) that includes:</a:t>
            </a:r>
            <a:endParaRPr lang="he-IL" sz="2400" dirty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הורדה ותיעוד ב-</a:t>
            </a:r>
            <a:r>
              <a:rPr lang="en-US" sz="1600" dirty="0">
                <a:hlinkClick r:id="rId9"/>
              </a:rPr>
              <a:t>http://www.oracle.com/technetwork/java/javase/downloads/index.html</a:t>
            </a:r>
            <a:r>
              <a:rPr lang="he-IL" sz="1600" dirty="0"/>
              <a:t> </a:t>
            </a:r>
            <a:endParaRPr lang="en-US" sz="1600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/>
              <a:t>סביבת פיתוח שלובה</a:t>
            </a:r>
            <a:endParaRPr lang="en-US" sz="360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/>
              <a:t>IDE</a:t>
            </a:r>
            <a:r>
              <a:rPr lang="en-US"/>
              <a:t> = </a:t>
            </a:r>
            <a:r>
              <a:rPr lang="en-US" sz="2700">
                <a:latin typeface="Comic Sans MS" pitchFamily="66" charset="0"/>
              </a:rPr>
              <a:t>Integrated Development Environment</a:t>
            </a:r>
            <a:endParaRPr lang="en-US"/>
          </a:p>
          <a:p>
            <a:pPr eaLnBrk="1" hangingPunct="1"/>
            <a:r>
              <a:rPr lang="he-IL"/>
              <a:t>סביבה המשלבת רכיבי/כלי פיתוח עצמאיים:</a:t>
            </a:r>
          </a:p>
          <a:p>
            <a:pPr lvl="1" eaLnBrk="1" hangingPunct="1"/>
            <a:r>
              <a:rPr lang="he-IL"/>
              <a:t>עורך טקסט (</a:t>
            </a:r>
            <a:r>
              <a:rPr lang="en-US"/>
              <a:t>editor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סייר הקבצים (</a:t>
            </a:r>
            <a:r>
              <a:rPr lang="en-US"/>
              <a:t>browser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מהדר (</a:t>
            </a:r>
            <a:r>
              <a:rPr lang="en-US"/>
              <a:t>compiler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סביבת זמן ריצה (</a:t>
            </a:r>
            <a:r>
              <a:rPr lang="en-US"/>
              <a:t>JRE</a:t>
            </a:r>
            <a:r>
              <a:rPr lang="he-IL"/>
              <a:t>)</a:t>
            </a:r>
            <a:endParaRPr lang="he-IL" b="1" u="sng"/>
          </a:p>
          <a:p>
            <a:pPr lvl="1" eaLnBrk="1" hangingPunct="1"/>
            <a:r>
              <a:rPr lang="he-IL"/>
              <a:t>מנפה השגיאות (</a:t>
            </a:r>
            <a:r>
              <a:rPr lang="en-US"/>
              <a:t>debugger</a:t>
            </a:r>
            <a:r>
              <a:rPr lang="he-IL"/>
              <a:t>)</a:t>
            </a:r>
          </a:p>
          <a:p>
            <a:pPr lvl="1" eaLnBrk="1" hangingPunct="1"/>
            <a:r>
              <a:rPr lang="he-IL"/>
              <a:t>ועוד...</a:t>
            </a:r>
          </a:p>
          <a:p>
            <a:pPr eaLnBrk="1" hangingPunct="1"/>
            <a:r>
              <a:rPr lang="en-US" b="1"/>
              <a:t>Eclipse</a:t>
            </a:r>
            <a:r>
              <a:rPr lang="he-IL"/>
              <a:t> – ה- </a:t>
            </a:r>
            <a:r>
              <a:rPr lang="en-US"/>
              <a:t>IDE</a:t>
            </a:r>
            <a:r>
              <a:rPr lang="he-IL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IDE</a:t>
            </a:r>
            <a:r>
              <a:rPr lang="he-IL" sz="2400" dirty="0"/>
              <a:t> המתאים גם לפיתוח תוכנה ב </a:t>
            </a:r>
            <a:r>
              <a:rPr lang="en-US" sz="2400" dirty="0"/>
              <a:t>Java</a:t>
            </a:r>
            <a:r>
              <a:rPr lang="he-IL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ניתן להתקנה ב- </a:t>
            </a:r>
            <a:r>
              <a:rPr lang="en-US" sz="2400" dirty="0"/>
              <a:t>Linux</a:t>
            </a:r>
            <a:r>
              <a:rPr lang="he-IL" sz="2400" dirty="0"/>
              <a:t>, </a:t>
            </a:r>
            <a:r>
              <a:rPr lang="en-US" sz="2400" dirty="0"/>
              <a:t>Windows</a:t>
            </a:r>
            <a:r>
              <a:rPr lang="he-IL" sz="2400" dirty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דורש התקנה בנפרד של </a:t>
            </a:r>
            <a:r>
              <a:rPr lang="en-US" sz="2400" dirty="0"/>
              <a:t>JDK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אתר הבית: </a:t>
            </a:r>
            <a:r>
              <a:rPr lang="en-US" sz="2400" dirty="0">
                <a:hlinkClick r:id="rId9"/>
              </a:rPr>
              <a:t>www.eclipse.org</a:t>
            </a: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מותקן על כל המחשבים בכיתת המחשבים בשרייבר.</a:t>
            </a:r>
            <a:endParaRPr lang="en-US" sz="2400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 </a:t>
            </a:r>
            <a:r>
              <a:rPr lang="en-US" dirty="0"/>
              <a:t>Java</a:t>
            </a:r>
            <a:r>
              <a:rPr lang="he-IL" dirty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String str1    = "Hello";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char   c       = ‘a’;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17;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5;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טיפוס</a:t>
            </a:r>
            <a:endParaRPr lang="en-US" dirty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שם משתנה</a:t>
            </a:r>
            <a:endParaRPr lang="en-US" dirty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cs typeface="+mn-cs"/>
              </a:rPr>
              <a:t>ערך 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1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כל תוכנית בנויה ממחלקה (</a:t>
            </a:r>
            <a:r>
              <a:rPr lang="en-US" dirty="0">
                <a:cs typeface="+mn-cs"/>
              </a:rPr>
              <a:t>class</a:t>
            </a:r>
            <a:r>
              <a:rPr lang="he-IL" dirty="0">
                <a:cs typeface="+mn-cs"/>
              </a:rPr>
              <a:t>) אחת לפחות. במקרה שלנו, מחלקה בשם </a:t>
            </a:r>
            <a:r>
              <a:rPr lang="en-US" dirty="0" err="1">
                <a:cs typeface="+mn-cs"/>
              </a:rPr>
              <a:t>MyProg</a:t>
            </a:r>
            <a:r>
              <a:rPr lang="he-IL" dirty="0">
                <a:cs typeface="+mn-cs"/>
              </a:rPr>
              <a:t>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59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/>
          </a:p>
          <a:p>
            <a:r>
              <a:rPr lang="en-US" sz="1900" dirty="0"/>
              <a:t>public 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best!");</a:t>
            </a:r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תוכנית ב </a:t>
            </a:r>
            <a:r>
              <a:rPr lang="en-US" dirty="0"/>
              <a:t>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"כתבו תוכנית בשם </a:t>
            </a:r>
            <a:r>
              <a:rPr lang="en-US" dirty="0" err="1"/>
              <a:t>MyProg</a:t>
            </a:r>
            <a:r>
              <a:rPr lang="he-IL" dirty="0"/>
              <a:t> אשר מדפיסה את השורה </a:t>
            </a:r>
            <a:r>
              <a:rPr lang="en-US" dirty="0"/>
              <a:t>“Java is the best!”</a:t>
            </a:r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cs typeface="+mn-cs"/>
              </a:rPr>
              <a:t>על מנת שנוכל להריץ את התוכנית שלנו, עלינו לממש מתודה בשם </a:t>
            </a:r>
            <a:r>
              <a:rPr lang="en-US" dirty="0">
                <a:cs typeface="+mn-cs"/>
              </a:rPr>
              <a:t>main</a:t>
            </a:r>
            <a:r>
              <a:rPr lang="he-IL" dirty="0">
                <a:cs typeface="+mn-cs"/>
              </a:rPr>
              <a:t> עם חתימה אחידה וקבועה.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158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12477</TotalTime>
  <Words>1231</Words>
  <Application>Microsoft Office PowerPoint</Application>
  <PresentationFormat>‫הצגה על המסך (4:3)</PresentationFormat>
  <Paragraphs>262</Paragraphs>
  <Slides>23</Slides>
  <Notes>18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1" baseType="lpstr">
      <vt:lpstr>Arial Unicode MS</vt:lpstr>
      <vt:lpstr>Arial</vt:lpstr>
      <vt:lpstr>Comic Sans MS</vt:lpstr>
      <vt:lpstr>Courier New</vt:lpstr>
      <vt:lpstr>Garamond</vt:lpstr>
      <vt:lpstr>Times New Roman</vt:lpstr>
      <vt:lpstr>Wingdings</vt:lpstr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דרכים נוספות?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itay itzhak</cp:lastModifiedBy>
  <cp:revision>1740</cp:revision>
  <cp:lastPrinted>1601-01-01T00:00:00Z</cp:lastPrinted>
  <dcterms:created xsi:type="dcterms:W3CDTF">1601-01-01T00:00:00Z</dcterms:created>
  <dcterms:modified xsi:type="dcterms:W3CDTF">2020-10-18T10:48:48Z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