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4025" r:id="rId1"/>
  </p:sldMasterIdLst>
  <p:notesMasterIdLst>
    <p:notesMasterId r:id="rId36"/>
  </p:notesMasterIdLst>
  <p:handoutMasterIdLst>
    <p:handoutMasterId r:id="rId37"/>
  </p:handoutMasterIdLst>
  <p:sldIdLst>
    <p:sldId id="267" r:id="rId2"/>
    <p:sldId id="409" r:id="rId3"/>
    <p:sldId id="410" r:id="rId4"/>
    <p:sldId id="411" r:id="rId5"/>
    <p:sldId id="412" r:id="rId6"/>
    <p:sldId id="413" r:id="rId7"/>
    <p:sldId id="427" r:id="rId8"/>
    <p:sldId id="414" r:id="rId9"/>
    <p:sldId id="415" r:id="rId10"/>
    <p:sldId id="416" r:id="rId11"/>
    <p:sldId id="417" r:id="rId12"/>
    <p:sldId id="418" r:id="rId13"/>
    <p:sldId id="419" r:id="rId14"/>
    <p:sldId id="420" r:id="rId15"/>
    <p:sldId id="421" r:id="rId16"/>
    <p:sldId id="422" r:id="rId17"/>
    <p:sldId id="423" r:id="rId18"/>
    <p:sldId id="428" r:id="rId19"/>
    <p:sldId id="429" r:id="rId20"/>
    <p:sldId id="340" r:id="rId21"/>
    <p:sldId id="341" r:id="rId22"/>
    <p:sldId id="342" r:id="rId23"/>
    <p:sldId id="343" r:id="rId24"/>
    <p:sldId id="344" r:id="rId25"/>
    <p:sldId id="345" r:id="rId26"/>
    <p:sldId id="346" r:id="rId27"/>
    <p:sldId id="347" r:id="rId28"/>
    <p:sldId id="348" r:id="rId29"/>
    <p:sldId id="349" r:id="rId30"/>
    <p:sldId id="350" r:id="rId31"/>
    <p:sldId id="351" r:id="rId32"/>
    <p:sldId id="352" r:id="rId33"/>
    <p:sldId id="353" r:id="rId34"/>
    <p:sldId id="354" r:id="rId35"/>
  </p:sldIdLst>
  <p:sldSz cx="9144000" cy="6858000" type="screen4x3"/>
  <p:notesSz cx="7099300" cy="10234613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E42021B5-36FE-458B-B921-E2F067E06C85}">
          <p14:sldIdLst>
            <p14:sldId id="267"/>
            <p14:sldId id="409"/>
            <p14:sldId id="410"/>
            <p14:sldId id="411"/>
            <p14:sldId id="412"/>
            <p14:sldId id="413"/>
            <p14:sldId id="427"/>
            <p14:sldId id="414"/>
            <p14:sldId id="415"/>
            <p14:sldId id="416"/>
            <p14:sldId id="417"/>
            <p14:sldId id="418"/>
            <p14:sldId id="419"/>
            <p14:sldId id="420"/>
            <p14:sldId id="421"/>
            <p14:sldId id="422"/>
            <p14:sldId id="423"/>
            <p14:sldId id="428"/>
            <p14:sldId id="429"/>
            <p14:sldId id="340"/>
            <p14:sldId id="341"/>
            <p14:sldId id="342"/>
            <p14:sldId id="343"/>
            <p14:sldId id="344"/>
            <p14:sldId id="345"/>
            <p14:sldId id="346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017">
          <p15:clr>
            <a:srgbClr val="A4A3A4"/>
          </p15:clr>
        </p15:guide>
        <p15:guide id="2" pos="49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66"/>
    <a:srgbClr val="FF6600"/>
    <a:srgbClr val="FCF600"/>
    <a:srgbClr val="FF0000"/>
    <a:srgbClr val="99FFCC"/>
    <a:srgbClr val="CCFF99"/>
    <a:srgbClr val="99FF66"/>
    <a:srgbClr val="0000FF"/>
    <a:srgbClr val="7F0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0426" autoAdjust="0"/>
  </p:normalViewPr>
  <p:slideViewPr>
    <p:cSldViewPr snapToGrid="0" snapToObjects="1">
      <p:cViewPr varScale="1">
        <p:scale>
          <a:sx n="77" d="100"/>
          <a:sy n="77" d="100"/>
        </p:scale>
        <p:origin x="1618" y="67"/>
      </p:cViewPr>
      <p:guideLst>
        <p:guide orient="horz" pos="2017"/>
        <p:guide pos="49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CBC3283-A367-40C8-AAB7-CAA0863917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2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22725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 defTabSz="990600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E66072-AD87-4A43-9D24-B61B3970BEC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101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536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761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507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5001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6811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2502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8312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/>
              <a:t>אם לא מוסיפים את הבנאי</a:t>
            </a:r>
            <a:r>
              <a:rPr lang="he-IL" baseline="0"/>
              <a:t> הזה, יהיה רק בנאי דיפולטי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הצבע האדום הוא בגלל ש </a:t>
            </a:r>
            <a:r>
              <a:rPr lang="en-US" dirty="0" err="1"/>
              <a:t>e.printStackTrace</a:t>
            </a:r>
            <a:r>
              <a:rPr lang="he-IL" dirty="0"/>
              <a:t> מדפיס ל </a:t>
            </a:r>
            <a:r>
              <a:rPr lang="en-US" dirty="0"/>
              <a:t>system.err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/>
              <a:t>הצבע האדום הוא בגלל ש </a:t>
            </a:r>
            <a:r>
              <a:rPr lang="en-US" dirty="0" err="1"/>
              <a:t>e.printStackTrace</a:t>
            </a:r>
            <a:r>
              <a:rPr lang="he-IL" dirty="0"/>
              <a:t> מדפיס ל </a:t>
            </a:r>
            <a:r>
              <a:rPr lang="en-US" dirty="0"/>
              <a:t>system.err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EE66072-AD87-4A43-9D24-B61B3970BEC3}" type="slidenum">
              <a:rPr lang="he-IL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he-IL">
                <a:latin typeface="Arial" pitchFamily="34" charset="0"/>
                <a:cs typeface="Arial" pitchFamily="34" charset="0"/>
              </a:rPr>
              <a:t>הכלה</a:t>
            </a:r>
            <a:r>
              <a:rPr lang="he-IL" baseline="0">
                <a:latin typeface="Arial" pitchFamily="34" charset="0"/>
                <a:cs typeface="Arial" pitchFamily="34" charset="0"/>
              </a:rPr>
              <a:t> – כאשר יש שדה מהמחלקה השניה</a:t>
            </a:r>
          </a:p>
          <a:p>
            <a:pPr eaLnBrk="1" hangingPunct="1"/>
            <a:r>
              <a:rPr lang="he-IL">
                <a:latin typeface="Arial" pitchFamily="34" charset="0"/>
                <a:cs typeface="Arial" pitchFamily="34" charset="0"/>
              </a:rPr>
              <a:t>האצלה</a:t>
            </a:r>
            <a:r>
              <a:rPr lang="he-IL" baseline="0">
                <a:latin typeface="Arial" pitchFamily="34" charset="0"/>
                <a:cs typeface="Arial" pitchFamily="34" charset="0"/>
              </a:rPr>
              <a:t> – כאשר קוראים מתוך מתודות למתודות של המחלקה השניה</a:t>
            </a:r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9CAB31-32DD-41CE-9949-7B491B0E4F6F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3408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12D98B-B6BE-4956-B600-993B5BF5D2E3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81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F2B72-B347-436F-9EAF-69751A299CB1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425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33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607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973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787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8350"/>
            <a:ext cx="5114925" cy="38369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262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1241898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8513554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16144113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8440656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6730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3380418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4852936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3301903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79813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0036344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7338786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he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92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6" r:id="rId1"/>
    <p:sldLayoutId id="2147484027" r:id="rId2"/>
    <p:sldLayoutId id="2147484028" r:id="rId3"/>
    <p:sldLayoutId id="2147484029" r:id="rId4"/>
    <p:sldLayoutId id="2147484030" r:id="rId5"/>
    <p:sldLayoutId id="2147484031" r:id="rId6"/>
    <p:sldLayoutId id="2147484032" r:id="rId7"/>
    <p:sldLayoutId id="2147484033" r:id="rId8"/>
    <p:sldLayoutId id="2147484034" r:id="rId9"/>
    <p:sldLayoutId id="2147484035" r:id="rId10"/>
    <p:sldLayoutId id="2147484036" r:id="rId11"/>
  </p:sldLayoutIdLst>
  <p:hf hdr="0" dt="0"/>
  <p:txStyles>
    <p:titleStyle>
      <a:lvl1pPr algn="l" defTabSz="914400" rtl="1" eaLnBrk="1" latinLnBrk="0" hangingPunct="1">
        <a:spcBef>
          <a:spcPct val="0"/>
        </a:spcBef>
        <a:buNone/>
        <a:defRPr sz="4000" kern="1200" spc="-100" baseline="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תוכנה 1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219" name="Subtitle 819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199"/>
            <a:ext cx="7848600" cy="2367699"/>
          </a:xfrm>
        </p:spPr>
        <p:txBody>
          <a:bodyPr anchor="ctr">
            <a:normAutofit lnSpcReduction="10000"/>
          </a:bodyPr>
          <a:lstStyle/>
          <a:p>
            <a:pPr algn="r"/>
            <a:r>
              <a:rPr lang="he-IL" sz="4400" cap="all" spc="-100" dirty="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תרגול מספר </a:t>
            </a:r>
            <a:r>
              <a:rPr lang="en-US" sz="4400" cap="all" spc="-10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8</a:t>
            </a:r>
            <a:r>
              <a:rPr lang="he-IL" sz="4400" cap="all" spc="-100">
                <a:solidFill>
                  <a:srgbClr val="0070C0"/>
                </a:solidFill>
                <a:latin typeface="Segoe UI" pitchFamily="34" charset="0"/>
                <a:ea typeface="Segoe UI" pitchFamily="34" charset="0"/>
                <a:cs typeface="Arial" pitchFamily="34" charset="0"/>
              </a:rPr>
              <a:t>: </a:t>
            </a:r>
            <a:endParaRPr lang="he-IL" sz="4400" cap="all" spc="-100" dirty="0">
              <a:solidFill>
                <a:srgbClr val="0070C0"/>
              </a:solidFill>
              <a:latin typeface="Segoe UI" pitchFamily="34" charset="0"/>
              <a:ea typeface="Segoe UI" pitchFamily="34" charset="0"/>
              <a:cs typeface="Arial" pitchFamily="34" charset="0"/>
            </a:endParaRP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הורשה</a:t>
            </a:r>
          </a:p>
          <a:p>
            <a:pPr algn="r"/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			מחלקות אבסטרקטיות</a:t>
            </a:r>
            <a:endParaRPr lang="en-US" sz="3200" dirty="0">
              <a:solidFill>
                <a:srgbClr val="0066CC"/>
              </a:solidFill>
              <a:latin typeface="Segoe UI" pitchFamily="34" charset="0"/>
              <a:ea typeface="Segoe UI" pitchFamily="34" charset="0"/>
            </a:endParaRPr>
          </a:p>
          <a:p>
            <a:pPr algn="r"/>
            <a:r>
              <a:rPr lang="he-IL" sz="3200" dirty="0"/>
              <a:t>			</a:t>
            </a:r>
            <a:r>
              <a:rPr lang="he-IL" sz="3200" dirty="0">
                <a:solidFill>
                  <a:srgbClr val="0066CC"/>
                </a:solidFill>
                <a:latin typeface="Segoe UI" pitchFamily="34" charset="0"/>
                <a:ea typeface="Segoe UI" pitchFamily="34" charset="0"/>
              </a:rPr>
              <a:t>חריגים</a:t>
            </a:r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1398434" y="181466"/>
            <a:ext cx="6858000" cy="1600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בית הספר למדעי המחשב</a:t>
            </a:r>
            <a:endParaRPr lang="he-IL" dirty="0"/>
          </a:p>
          <a:p>
            <a:pPr algn="ctr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he-IL" sz="1600" b="1" dirty="0"/>
              <a:t>אוניברסיטת תל אביב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90" name="Rectangle 6"/>
          <p:cNvSpPr>
            <a:spLocks noChangeArrowheads="1"/>
          </p:cNvSpPr>
          <p:nvPr/>
        </p:nvSpPr>
        <p:spPr bwMode="auto">
          <a:xfrm>
            <a:off x="1474867" y="1885954"/>
            <a:ext cx="919560" cy="312737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451591" name="Rectangle 7"/>
          <p:cNvSpPr>
            <a:spLocks noChangeArrowheads="1"/>
          </p:cNvSpPr>
          <p:nvPr/>
        </p:nvSpPr>
        <p:spPr bwMode="auto">
          <a:xfrm>
            <a:off x="848105" y="3275593"/>
            <a:ext cx="960828" cy="312738"/>
          </a:xfrm>
          <a:prstGeom prst="rect">
            <a:avLst/>
          </a:prstGeom>
          <a:solidFill>
            <a:srgbClr val="FFFF00"/>
          </a:solidFill>
          <a:ln w="9525" algn="ctr">
            <a:noFill/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מחלקות מופשטות  - דוגמא</a:t>
            </a:r>
            <a:endParaRPr lang="en-US" dirty="0"/>
          </a:p>
        </p:txBody>
      </p:sp>
      <p:sp>
        <p:nvSpPr>
          <p:cNvPr id="451587" name="Rectangle 3"/>
          <p:cNvSpPr>
            <a:spLocks noGrp="1" noChangeArrowheads="1"/>
          </p:cNvSpPr>
          <p:nvPr>
            <p:ph idx="1"/>
          </p:nvPr>
        </p:nvSpPr>
        <p:spPr>
          <a:xfrm>
            <a:off x="601663" y="1617406"/>
            <a:ext cx="5790084" cy="4876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None/>
            </a:pPr>
            <a:endParaRPr lang="he-IL" sz="2000" dirty="0">
              <a:latin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abstract class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public void f()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A.f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!!”);			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abstract public void g();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new A();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class B extends A {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public void g() {</a:t>
            </a:r>
          </a:p>
          <a:p>
            <a:pPr lvl="2"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(“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B.g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!!”);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dirty="0"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new B();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802A9161-B5C1-4F81-8057-0C14D85E9F8F}" type="slidenum">
              <a:rPr lang="he-IL" smtClean="0">
                <a:latin typeface="Arial" pitchFamily="34" charset="0"/>
                <a:cs typeface="Arial" pitchFamily="34" charset="0"/>
              </a:rPr>
              <a:pPr/>
              <a:t>10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2394427" y="3591560"/>
            <a:ext cx="557213" cy="7620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</a:rPr>
              <a:t>X</a:t>
            </a:r>
          </a:p>
        </p:txBody>
      </p:sp>
      <p:pic>
        <p:nvPicPr>
          <p:cNvPr id="2048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9263" y="2649538"/>
            <a:ext cx="3302000" cy="26828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402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58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1590" grpId="0" animBg="1"/>
      <p:bldP spid="451591" grpId="0" animBg="1"/>
      <p:bldP spid="4515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A85DF070-43EB-4818-BD96-E703AFD2F18D}" type="slidenum">
              <a:rPr lang="he-IL" smtClean="0">
                <a:latin typeface="Arial" pitchFamily="34" charset="0"/>
                <a:cs typeface="Arial" pitchFamily="34" charset="0"/>
              </a:rPr>
              <a:pPr/>
              <a:t>11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3067" y="1778000"/>
            <a:ext cx="443706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CartesianPoint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x,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y)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.x</a:t>
            </a:r>
            <a:r>
              <a:rPr lang="en-US" sz="1400" b="1" dirty="0">
                <a:latin typeface="Garamond" pitchFamily="18" charset="0"/>
              </a:rPr>
              <a:t> = x;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.y</a:t>
            </a:r>
            <a:r>
              <a:rPr lang="en-US" sz="1400" b="1" dirty="0">
                <a:latin typeface="Garamond" pitchFamily="18" charset="0"/>
              </a:rPr>
              <a:t> = y;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x;}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y;}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rho()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(x*x + y*y); 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theta() 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Math.atan2(</a:t>
            </a:r>
            <a:r>
              <a:rPr lang="en-US" sz="1400" b="1" dirty="0" err="1">
                <a:latin typeface="Garamond" pitchFamily="18" charset="0"/>
              </a:rPr>
              <a:t>y,x</a:t>
            </a:r>
            <a:r>
              <a:rPr lang="en-US" sz="1400" b="1" dirty="0">
                <a:latin typeface="Garamond" pitchFamily="18" charset="0"/>
              </a:rPr>
              <a:t>);}</a:t>
            </a:r>
          </a:p>
        </p:txBody>
      </p:sp>
      <p:sp>
        <p:nvSpPr>
          <p:cNvPr id="21509" name="Rectangle 8"/>
          <p:cNvSpPr>
            <a:spLocks noChangeArrowheads="1"/>
          </p:cNvSpPr>
          <p:nvPr/>
        </p:nvSpPr>
        <p:spPr bwMode="auto">
          <a:xfrm>
            <a:off x="4541390" y="1768776"/>
            <a:ext cx="4533045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private double</a:t>
            </a:r>
            <a:r>
              <a:rPr lang="en-US" sz="1400" b="1" dirty="0">
                <a:latin typeface="Garamond" pitchFamily="18" charset="0"/>
              </a:rPr>
              <a:t>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PolarPoint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r,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theta)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.r</a:t>
            </a:r>
            <a:r>
              <a:rPr lang="en-US" sz="1400" b="1" dirty="0">
                <a:latin typeface="Garamond" pitchFamily="18" charset="0"/>
              </a:rPr>
              <a:t> = r;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Garamond" pitchFamily="18" charset="0"/>
              </a:rPr>
              <a:t>this</a:t>
            </a:r>
            <a:r>
              <a:rPr lang="en-US" sz="1400" b="1" dirty="0" err="1">
                <a:latin typeface="Garamond" pitchFamily="18" charset="0"/>
              </a:rPr>
              <a:t>.theta</a:t>
            </a:r>
            <a:r>
              <a:rPr lang="en-US" sz="1400" b="1" dirty="0">
                <a:latin typeface="Garamond" pitchFamily="18" charset="0"/>
              </a:rPr>
              <a:t> = theta;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Math.cos(theta);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{ 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 * Math.sin(theta); 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rho()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r;}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theta() {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theta;	}</a:t>
            </a:r>
          </a:p>
        </p:txBody>
      </p:sp>
      <p:sp>
        <p:nvSpPr>
          <p:cNvPr id="215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215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  <p:sp>
        <p:nvSpPr>
          <p:cNvPr id="229387" name="Rectangle 11"/>
          <p:cNvSpPr>
            <a:spLocks noChangeArrowheads="1"/>
          </p:cNvSpPr>
          <p:nvPr/>
        </p:nvSpPr>
        <p:spPr bwMode="auto">
          <a:xfrm>
            <a:off x="380246" y="1692579"/>
            <a:ext cx="8592297" cy="603250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1513" name="Line 12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229390" name="Rectangle 14"/>
          <p:cNvSpPr>
            <a:spLocks noChangeArrowheads="1"/>
          </p:cNvSpPr>
          <p:nvPr/>
        </p:nvSpPr>
        <p:spPr bwMode="auto">
          <a:xfrm>
            <a:off x="380246" y="2364091"/>
            <a:ext cx="8592297" cy="101123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1" name="Rectangle 15"/>
          <p:cNvSpPr>
            <a:spLocks noChangeArrowheads="1"/>
          </p:cNvSpPr>
          <p:nvPr/>
        </p:nvSpPr>
        <p:spPr bwMode="auto">
          <a:xfrm>
            <a:off x="380246" y="3413429"/>
            <a:ext cx="8592298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2" name="Rectangle 16"/>
          <p:cNvSpPr>
            <a:spLocks noChangeArrowheads="1"/>
          </p:cNvSpPr>
          <p:nvPr/>
        </p:nvSpPr>
        <p:spPr bwMode="auto">
          <a:xfrm>
            <a:off x="380246" y="38515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3" name="Rectangle 17"/>
          <p:cNvSpPr>
            <a:spLocks noChangeArrowheads="1"/>
          </p:cNvSpPr>
          <p:nvPr/>
        </p:nvSpPr>
        <p:spPr bwMode="auto">
          <a:xfrm>
            <a:off x="380246" y="428972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4" name="Rectangle 18"/>
          <p:cNvSpPr>
            <a:spLocks noChangeArrowheads="1"/>
          </p:cNvSpPr>
          <p:nvPr/>
        </p:nvSpPr>
        <p:spPr bwMode="auto">
          <a:xfrm>
            <a:off x="380246" y="4727879"/>
            <a:ext cx="8592297" cy="31273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1939925" y="5507038"/>
            <a:ext cx="5854700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קשה לראות דמיון בין מימושי המתודות במקרה זה.</a:t>
            </a:r>
          </a:p>
          <a:p>
            <a:pPr algn="ctr"/>
            <a:r>
              <a:rPr lang="he-IL" dirty="0"/>
              <a:t>כל 4 המתודות </a:t>
            </a:r>
            <a:r>
              <a:rPr lang="he-IL" b="1" dirty="0"/>
              <a:t>בסיסיות</a:t>
            </a:r>
            <a:r>
              <a:rPr lang="he-IL" dirty="0"/>
              <a:t> ויש להן קשר הדוק לייצוג שנבחר </a:t>
            </a:r>
            <a:r>
              <a:rPr lang="he-IL" b="1" dirty="0"/>
              <a:t>לשדות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3282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87" grpId="0" animBg="1"/>
      <p:bldP spid="229390" grpId="0" animBg="1"/>
      <p:bldP spid="229391" grpId="0" animBg="1"/>
      <p:bldP spid="229392" grpId="0" animBg="1"/>
      <p:bldP spid="229393" grpId="0" animBg="1"/>
      <p:bldP spid="229394" grpId="0" animBg="1"/>
      <p:bldP spid="22939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867E392-2466-4348-A849-FC0CB16FD69E}" type="slidenum">
              <a:rPr lang="he-IL" smtClean="0">
                <a:latin typeface="Arial" pitchFamily="34" charset="0"/>
                <a:cs typeface="Arial" pitchFamily="34" charset="0"/>
              </a:rPr>
              <a:pPr/>
              <a:t>12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61286" y="1684338"/>
            <a:ext cx="4227513" cy="4302125"/>
          </a:xfrm>
        </p:spPr>
        <p:txBody>
          <a:bodyPr/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currentTheta</a:t>
            </a:r>
            <a:r>
              <a:rPr lang="en-US" sz="1400" b="1" dirty="0">
                <a:latin typeface="Garamond" pitchFamily="18" charset="0"/>
              </a:rPr>
              <a:t> = Math.atan2(</a:t>
            </a:r>
            <a:r>
              <a:rPr lang="en-US" sz="1400" b="1" dirty="0" err="1">
                <a:latin typeface="Garamond" pitchFamily="18" charset="0"/>
              </a:rPr>
              <a:t>y,x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getRho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x =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* Math.cos(</a:t>
            </a:r>
            <a:r>
              <a:rPr lang="en-US" sz="1400" b="1" dirty="0" err="1">
                <a:latin typeface="Garamond" pitchFamily="18" charset="0"/>
              </a:rPr>
              <a:t>currentTheta+angle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y = </a:t>
            </a:r>
            <a:r>
              <a:rPr lang="en-US" sz="1400" b="1" dirty="0" err="1">
                <a:latin typeface="Garamond" pitchFamily="18" charset="0"/>
              </a:rPr>
              <a:t>currentRho</a:t>
            </a:r>
            <a:r>
              <a:rPr lang="en-US" sz="1400" b="1" dirty="0">
                <a:latin typeface="Garamond" pitchFamily="18" charset="0"/>
              </a:rPr>
              <a:t> * Math.sin(</a:t>
            </a:r>
            <a:r>
              <a:rPr lang="en-US" sz="1400" b="1" dirty="0" err="1">
                <a:latin typeface="Garamond" pitchFamily="18" charset="0"/>
              </a:rPr>
              <a:t>currentTheta+angle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500" b="1" dirty="0">
              <a:solidFill>
                <a:srgbClr val="7F0055"/>
              </a:solidFill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x +=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y +=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</p:txBody>
      </p:sp>
      <p:sp>
        <p:nvSpPr>
          <p:cNvPr id="22533" name="Rectangle 3"/>
          <p:cNvSpPr>
            <a:spLocks noChangeArrowheads="1"/>
          </p:cNvSpPr>
          <p:nvPr/>
        </p:nvSpPr>
        <p:spPr bwMode="auto">
          <a:xfrm>
            <a:off x="5008562" y="1657913"/>
            <a:ext cx="4318000" cy="410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rotate(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angle) { 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+= angle;	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9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2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solidFill>
                <a:srgbClr val="7F0055"/>
              </a:solidFill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void</a:t>
            </a:r>
            <a:r>
              <a:rPr lang="en-US" sz="1400" b="1" dirty="0">
                <a:latin typeface="Garamond" pitchFamily="18" charset="0"/>
              </a:rPr>
              <a:t> translate(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dx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) {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 + dx;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 + </a:t>
            </a:r>
            <a:r>
              <a:rPr lang="en-US" sz="1400" b="1" dirty="0" err="1">
                <a:latin typeface="Garamond" pitchFamily="18" charset="0"/>
              </a:rPr>
              <a:t>dy</a:t>
            </a:r>
            <a:r>
              <a:rPr lang="en-US" sz="1400" b="1" dirty="0">
                <a:latin typeface="Garamond" pitchFamily="18" charset="0"/>
              </a:rPr>
              <a:t>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r =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 + 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*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theta = Math.atan2(</a:t>
            </a:r>
            <a:r>
              <a:rPr lang="en-US" sz="1400" b="1" dirty="0" err="1">
                <a:latin typeface="Garamond" pitchFamily="18" charset="0"/>
              </a:rPr>
              <a:t>newY</a:t>
            </a:r>
            <a:r>
              <a:rPr lang="en-US" sz="1400" b="1" dirty="0">
                <a:latin typeface="Garamond" pitchFamily="18" charset="0"/>
              </a:rPr>
              <a:t>, </a:t>
            </a:r>
            <a:r>
              <a:rPr lang="en-US" sz="1400" b="1" dirty="0" err="1">
                <a:latin typeface="Garamond" pitchFamily="18" charset="0"/>
              </a:rPr>
              <a:t>newX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416774" name="Rectangle 6"/>
          <p:cNvSpPr>
            <a:spLocks noChangeArrowheads="1"/>
          </p:cNvSpPr>
          <p:nvPr/>
        </p:nvSpPr>
        <p:spPr bwMode="auto">
          <a:xfrm>
            <a:off x="580291" y="1619259"/>
            <a:ext cx="8301772" cy="1767408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2537" name="Line 7"/>
          <p:cNvSpPr>
            <a:spLocks noChangeShapeType="1"/>
          </p:cNvSpPr>
          <p:nvPr/>
        </p:nvSpPr>
        <p:spPr bwMode="auto">
          <a:xfrm flipH="1">
            <a:off x="4808538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6776" name="Text Box 8"/>
          <p:cNvSpPr txBox="1">
            <a:spLocks noChangeArrowheads="1"/>
          </p:cNvSpPr>
          <p:nvPr/>
        </p:nvSpPr>
        <p:spPr bwMode="auto">
          <a:xfrm>
            <a:off x="2709863" y="5589588"/>
            <a:ext cx="4281487" cy="666750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 rtl="0"/>
            <a:r>
              <a:rPr lang="he-IL" dirty="0"/>
              <a:t>גם כאן קשה לראות דמיון בין מימושי המתודות,</a:t>
            </a:r>
          </a:p>
          <a:p>
            <a:pPr algn="ctr"/>
            <a:r>
              <a:rPr lang="he-IL" dirty="0"/>
              <a:t>למימושים קשר הדוק לייצוג שנבחר לשדות</a:t>
            </a:r>
            <a:endParaRPr lang="en-US" dirty="0"/>
          </a:p>
        </p:txBody>
      </p:sp>
      <p:sp>
        <p:nvSpPr>
          <p:cNvPr id="416777" name="Rectangle 9"/>
          <p:cNvSpPr>
            <a:spLocks noChangeArrowheads="1"/>
          </p:cNvSpPr>
          <p:nvPr/>
        </p:nvSpPr>
        <p:spPr bwMode="auto">
          <a:xfrm>
            <a:off x="580290" y="3699932"/>
            <a:ext cx="8301773" cy="1697977"/>
          </a:xfrm>
          <a:prstGeom prst="rect">
            <a:avLst/>
          </a:prstGeom>
          <a:noFill/>
          <a:ln w="25400" algn="ctr"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7511679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4" grpId="0" animBg="1"/>
      <p:bldP spid="416776" grpId="0" animBg="1"/>
      <p:bldP spid="4167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92162BC-F9E6-4764-8B1C-966F43E3B537}" type="slidenum">
              <a:rPr lang="he-IL" smtClean="0">
                <a:latin typeface="Arial" pitchFamily="34" charset="0"/>
                <a:cs typeface="Arial" pitchFamily="34" charset="0"/>
              </a:rPr>
              <a:pPr/>
              <a:t>13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53484" y="1727200"/>
            <a:ext cx="4762500" cy="1127125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((x-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()) * (x-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())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                                         (y-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())*(y-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()));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3561" name="Rectangle 3"/>
          <p:cNvSpPr>
            <a:spLocks noChangeArrowheads="1"/>
          </p:cNvSpPr>
          <p:nvPr/>
        </p:nvSpPr>
        <p:spPr bwMode="auto">
          <a:xfrm>
            <a:off x="5150484" y="1727200"/>
            <a:ext cx="3740019" cy="2289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</a:p>
        </p:txBody>
      </p:sp>
      <p:sp>
        <p:nvSpPr>
          <p:cNvPr id="23564" name="Line 7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14733" name="Text Box 13"/>
          <p:cNvSpPr txBox="1">
            <a:spLocks noChangeArrowheads="1"/>
          </p:cNvSpPr>
          <p:nvPr/>
        </p:nvSpPr>
        <p:spPr bwMode="auto">
          <a:xfrm>
            <a:off x="2891781" y="4419112"/>
            <a:ext cx="4501851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הקוד דומה אבל לא זהה, נראה מה ניתן לעשות...</a:t>
            </a:r>
            <a:endParaRPr lang="en-US" dirty="0"/>
          </a:p>
        </p:txBody>
      </p:sp>
      <p:sp>
        <p:nvSpPr>
          <p:cNvPr id="414734" name="Text Box 14"/>
          <p:cNvSpPr txBox="1">
            <a:spLocks noChangeArrowheads="1"/>
          </p:cNvSpPr>
          <p:nvPr/>
        </p:nvSpPr>
        <p:spPr bwMode="auto">
          <a:xfrm>
            <a:off x="1060839" y="4914412"/>
            <a:ext cx="7242986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ננסה לשכתב את </a:t>
            </a:r>
            <a:r>
              <a:rPr lang="en-US" dirty="0" err="1"/>
              <a:t>CartesianPoint</a:t>
            </a:r>
            <a:r>
              <a:rPr lang="he-IL" dirty="0"/>
              <a:t> ע"י הוספת משתני העזר </a:t>
            </a:r>
            <a:r>
              <a:rPr lang="en-US" dirty="0" err="1"/>
              <a:t>deltaX</a:t>
            </a:r>
            <a:r>
              <a:rPr lang="he-IL" dirty="0"/>
              <a:t> ו- </a:t>
            </a:r>
            <a:r>
              <a:rPr lang="en-US" dirty="0" err="1"/>
              <a:t>deltaY</a:t>
            </a:r>
            <a:endParaRPr lang="en-US" dirty="0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55631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733" grpId="0" animBg="1"/>
      <p:bldP spid="41473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3299DBF-DDF5-4370-846E-D234F4340359}" type="slidenum">
              <a:rPr lang="he-IL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89696" y="1727200"/>
            <a:ext cx="4279900" cy="1839913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x-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y-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                                         (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5612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0882" name="Text Box 18"/>
          <p:cNvSpPr txBox="1">
            <a:spLocks noChangeArrowheads="1"/>
          </p:cNvSpPr>
          <p:nvPr/>
        </p:nvSpPr>
        <p:spPr bwMode="auto">
          <a:xfrm>
            <a:off x="2421173" y="5178405"/>
            <a:ext cx="4976340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נשאר הבדל אחד:</a:t>
            </a:r>
            <a:endParaRPr lang="en-US" dirty="0"/>
          </a:p>
          <a:p>
            <a:pPr algn="ctr"/>
            <a:r>
              <a:rPr lang="he-IL" dirty="0"/>
              <a:t>נחליף את </a:t>
            </a:r>
            <a:r>
              <a:rPr lang="en-US" dirty="0"/>
              <a:t>x</a:t>
            </a:r>
            <a:r>
              <a:rPr lang="he-IL" dirty="0"/>
              <a:t> להיות </a:t>
            </a:r>
            <a:r>
              <a:rPr lang="en-US" dirty="0" err="1"/>
              <a:t>getX</a:t>
            </a:r>
            <a:r>
              <a:rPr lang="en-US" dirty="0"/>
              <a:t>()</a:t>
            </a:r>
            <a:r>
              <a:rPr lang="he-IL" dirty="0"/>
              <a:t> – </a:t>
            </a:r>
          </a:p>
          <a:p>
            <a:pPr algn="ctr"/>
            <a:r>
              <a:rPr lang="he-IL" dirty="0"/>
              <a:t>במאזן ביצועים לעומת כלליות נעדיף תמיד את הכלליות</a:t>
            </a:r>
            <a:endParaRPr lang="en-US" dirty="0"/>
          </a:p>
        </p:txBody>
      </p:sp>
      <p:sp>
        <p:nvSpPr>
          <p:cNvPr id="25609" name="Rectangle 3"/>
          <p:cNvSpPr>
            <a:spLocks noChangeArrowheads="1"/>
          </p:cNvSpPr>
          <p:nvPr/>
        </p:nvSpPr>
        <p:spPr bwMode="auto">
          <a:xfrm>
            <a:off x="5150281" y="1726613"/>
            <a:ext cx="3731169" cy="1557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	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);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774027" y="2167128"/>
            <a:ext cx="182880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845808" y="2167128"/>
            <a:ext cx="551705" cy="0"/>
          </a:xfrm>
          <a:prstGeom prst="line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774027" y="2401824"/>
            <a:ext cx="182880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851904" y="2401824"/>
            <a:ext cx="551705" cy="0"/>
          </a:xfrm>
          <a:prstGeom prst="line">
            <a:avLst/>
          </a:prstGeom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3280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88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FEDABEB-2F95-4ED1-BF6F-DD6590A31E6E}" type="slidenum">
              <a:rPr lang="he-IL" smtClean="0">
                <a:latin typeface="Arial" pitchFamily="34" charset="0"/>
                <a:cs typeface="Arial" pitchFamily="34" charset="0"/>
              </a:rPr>
              <a:pPr/>
              <a:t>15</a:t>
            </a:fld>
            <a:endParaRPr lang="he-I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344014" y="1728788"/>
            <a:ext cx="4265613" cy="2032000"/>
          </a:xfrm>
        </p:spPr>
        <p:txBody>
          <a:bodyPr>
            <a:norm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 double</a:t>
            </a:r>
            <a:r>
              <a:rPr lang="en-US" sz="1400" b="1" dirty="0">
                <a:latin typeface="Garamond" pitchFamily="18" charset="0"/>
              </a:rPr>
              <a:t> distance(</a:t>
            </a:r>
            <a:r>
              <a:rPr lang="en-US" sz="1400" b="1" dirty="0" err="1">
                <a:latin typeface="Garamond" pitchFamily="18" charset="0"/>
              </a:rPr>
              <a:t>IPoint</a:t>
            </a:r>
            <a:r>
              <a:rPr lang="en-US" sz="1400" b="1" dirty="0">
                <a:latin typeface="Garamond" pitchFamily="18" charset="0"/>
              </a:rPr>
              <a:t> other) {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	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other.getX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double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getY</a:t>
            </a:r>
            <a:r>
              <a:rPr lang="en-US" sz="1400" b="1" dirty="0">
                <a:latin typeface="Garamond" pitchFamily="18" charset="0"/>
              </a:rPr>
              <a:t>()-</a:t>
            </a:r>
            <a:r>
              <a:rPr lang="en-US" sz="1400" b="1" dirty="0" err="1">
                <a:latin typeface="Garamond" pitchFamily="18" charset="0"/>
              </a:rPr>
              <a:t>other.getY</a:t>
            </a:r>
            <a:r>
              <a:rPr lang="en-US" sz="1400" b="1" dirty="0">
                <a:latin typeface="Garamond" pitchFamily="18" charset="0"/>
              </a:rPr>
              <a:t>();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400" b="1" dirty="0">
                <a:latin typeface="Garamond" pitchFamily="18" charset="0"/>
              </a:rPr>
              <a:t> </a:t>
            </a:r>
            <a:r>
              <a:rPr lang="en-US" sz="1400" b="1" dirty="0" err="1">
                <a:latin typeface="Garamond" pitchFamily="18" charset="0"/>
              </a:rPr>
              <a:t>Math.sqrt</a:t>
            </a:r>
            <a:r>
              <a:rPr lang="en-US" sz="1400" b="1" dirty="0">
                <a:latin typeface="Garamond" pitchFamily="18" charset="0"/>
              </a:rPr>
              <a:t>(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deltaX</a:t>
            </a:r>
            <a:r>
              <a:rPr lang="en-US" sz="1400" b="1" dirty="0">
                <a:latin typeface="Garamond" pitchFamily="18" charset="0"/>
              </a:rPr>
              <a:t> +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	             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* </a:t>
            </a:r>
            <a:r>
              <a:rPr lang="en-US" sz="1400" b="1" dirty="0" err="1">
                <a:latin typeface="Garamond" pitchFamily="18" charset="0"/>
              </a:rPr>
              <a:t>deltaY</a:t>
            </a:r>
            <a:r>
              <a:rPr lang="en-US" sz="1400" b="1" dirty="0">
                <a:latin typeface="Garamond" pitchFamily="18" charset="0"/>
              </a:rPr>
              <a:t> );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b="1" dirty="0">
              <a:latin typeface="Garamond" pitchFamily="18" charset="0"/>
            </a:endParaRPr>
          </a:p>
        </p:txBody>
      </p:sp>
      <p:sp>
        <p:nvSpPr>
          <p:cNvPr id="26632" name="Line 10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2229038" y="5203596"/>
            <a:ext cx="5314573" cy="925511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he-IL" dirty="0"/>
              <a:t>שתי המתודות זהות לחלוטין</a:t>
            </a:r>
            <a:r>
              <a:rPr lang="en-US" dirty="0"/>
              <a:t>!</a:t>
            </a:r>
          </a:p>
          <a:p>
            <a:pPr algn="ctr"/>
            <a:r>
              <a:rPr lang="he-IL" dirty="0"/>
              <a:t>עתה ניתן להעביר את המתודה למחלקה </a:t>
            </a:r>
            <a:r>
              <a:rPr lang="en-US" dirty="0" err="1"/>
              <a:t>AbstPoint</a:t>
            </a:r>
            <a:r>
              <a:rPr lang="he-IL" dirty="0"/>
              <a:t> </a:t>
            </a:r>
          </a:p>
          <a:p>
            <a:pPr algn="ctr"/>
            <a:r>
              <a:rPr lang="he-IL" dirty="0"/>
              <a:t>ולמחוק אותה מהמחלקות </a:t>
            </a:r>
            <a:r>
              <a:rPr lang="en-US" dirty="0" err="1"/>
              <a:t>CartesianPoint</a:t>
            </a:r>
            <a:r>
              <a:rPr lang="he-IL" dirty="0"/>
              <a:t> ו- </a:t>
            </a:r>
            <a:r>
              <a:rPr lang="en-US" dirty="0" err="1"/>
              <a:t>PolarPoint</a:t>
            </a:r>
            <a:endParaRPr lang="en-US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5159708" y="1727674"/>
            <a:ext cx="3658367" cy="2033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public 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distance(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IPoint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other) {</a:t>
            </a:r>
          </a:p>
          <a:p>
            <a:pPr marL="342900" lvl="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()-other.</a:t>
            </a:r>
            <a:r>
              <a:rPr lang="en-US" sz="1400" b="1" dirty="0" err="1">
                <a:latin typeface="Garamond" pitchFamily="18" charset="0"/>
              </a:rPr>
              <a:t>getX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double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=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getY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()-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other.getY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return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Math.sqrt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(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deltaX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+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		</a:t>
            </a:r>
            <a:r>
              <a:rPr kumimoji="0" lang="en-US" sz="1400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                   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* </a:t>
            </a: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deltaY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 );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itchFamily="18" charset="0"/>
                <a:ea typeface="+mn-ea"/>
                <a:cs typeface="+mn-cs"/>
              </a:rPr>
              <a:t>}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itchFamily="18" charset="0"/>
              <a:ea typeface="+mn-ea"/>
              <a:cs typeface="+mn-cs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509998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61" name="Rectangle 3"/>
          <p:cNvSpPr>
            <a:spLocks noChangeArrowheads="1"/>
          </p:cNvSpPr>
          <p:nvPr/>
        </p:nvSpPr>
        <p:spPr bwMode="auto">
          <a:xfrm>
            <a:off x="4886326" y="1558925"/>
            <a:ext cx="4040391" cy="183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500" b="1" dirty="0">
                <a:latin typeface="Garamond" pitchFamily="18" charset="0"/>
              </a:rPr>
              <a:t> String </a:t>
            </a:r>
            <a:r>
              <a:rPr lang="en-US" sz="1500" b="1" dirty="0" err="1">
                <a:latin typeface="Garamond" pitchFamily="18" charset="0"/>
              </a:rPr>
              <a:t>toString</a:t>
            </a:r>
            <a:r>
              <a:rPr lang="en-US" sz="1500" b="1" dirty="0">
                <a:latin typeface="Garamond" pitchFamily="18" charset="0"/>
              </a:rPr>
              <a:t>() {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getX</a:t>
            </a:r>
            <a:r>
              <a:rPr lang="en-US" sz="1500" b="1" dirty="0">
                <a:latin typeface="Garamond" pitchFamily="18" charset="0"/>
              </a:rPr>
              <a:t>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</a:t>
            </a:r>
            <a:r>
              <a:rPr lang="en-US" sz="1500" b="1" dirty="0" err="1">
                <a:latin typeface="Garamond" pitchFamily="18" charset="0"/>
              </a:rPr>
              <a:t>getY</a:t>
            </a:r>
            <a:r>
              <a:rPr lang="en-US" sz="1500" b="1" dirty="0">
                <a:latin typeface="Garamond" pitchFamily="18" charset="0"/>
              </a:rPr>
              <a:t>() + </a:t>
            </a:r>
          </a:p>
          <a:p>
            <a:pPr marL="342900" indent="-342900" algn="l" rtl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}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5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  <a:p>
            <a:pPr marL="342900" indent="-342900" algn="l" rtl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 b="1" dirty="0">
                <a:latin typeface="Garamond" pitchFamily="18" charset="0"/>
              </a:rPr>
              <a:t>	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90B4550-CF11-4712-BA64-22DDC3CEF868}" type="slidenum">
              <a:rPr lang="he-IL" smtClean="0">
                <a:latin typeface="Arial" pitchFamily="34" charset="0"/>
                <a:cs typeface="Arial" pitchFamily="34" charset="0"/>
              </a:rPr>
              <a:pPr/>
              <a:t>16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425491" y="1558925"/>
            <a:ext cx="4270375" cy="1188018"/>
          </a:xfrm>
        </p:spPr>
        <p:txBody>
          <a:bodyPr wrap="square">
            <a:spAutoFit/>
          </a:bodyPr>
          <a:lstStyle/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solidFill>
                  <a:srgbClr val="7F0055"/>
                </a:solidFill>
                <a:latin typeface="Garamond" pitchFamily="18" charset="0"/>
              </a:rPr>
              <a:t>public</a:t>
            </a:r>
            <a:r>
              <a:rPr lang="en-US" sz="1400" b="1" dirty="0">
                <a:latin typeface="Garamond" pitchFamily="18" charset="0"/>
              </a:rPr>
              <a:t> String </a:t>
            </a:r>
            <a:r>
              <a:rPr lang="en-US" sz="1400" b="1" dirty="0" err="1">
                <a:latin typeface="Garamond" pitchFamily="18" charset="0"/>
              </a:rPr>
              <a:t>toString</a:t>
            </a:r>
            <a:r>
              <a:rPr lang="en-US" sz="1400" b="1" dirty="0">
                <a:latin typeface="Garamond" pitchFamily="18" charset="0"/>
              </a:rPr>
              <a:t>(){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	</a:t>
            </a:r>
            <a:r>
              <a:rPr lang="en-US" sz="1500" b="1" dirty="0">
                <a:solidFill>
                  <a:srgbClr val="7F0055"/>
                </a:solidFill>
                <a:latin typeface="Garamond" pitchFamily="18" charset="0"/>
              </a:rPr>
              <a:t>return</a:t>
            </a:r>
            <a:r>
              <a:rPr lang="en-US" sz="1500" b="1" dirty="0">
                <a:latin typeface="Garamond" pitchFamily="18" charset="0"/>
              </a:rPr>
              <a:t>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"(x="</a:t>
            </a:r>
            <a:r>
              <a:rPr lang="en-US" sz="1500" b="1" dirty="0">
                <a:latin typeface="Garamond" pitchFamily="18" charset="0"/>
              </a:rPr>
              <a:t> + x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y="</a:t>
            </a:r>
            <a:r>
              <a:rPr lang="en-US" sz="1500" b="1" dirty="0">
                <a:latin typeface="Garamond" pitchFamily="18" charset="0"/>
              </a:rPr>
              <a:t> + y +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500" b="1" dirty="0">
                <a:latin typeface="Garamond" pitchFamily="18" charset="0"/>
              </a:rPr>
              <a:t>	    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r="</a:t>
            </a:r>
            <a:r>
              <a:rPr lang="en-US" sz="1500" b="1" dirty="0">
                <a:latin typeface="Garamond" pitchFamily="18" charset="0"/>
              </a:rPr>
              <a:t> + rho()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", theta="</a:t>
            </a:r>
            <a:r>
              <a:rPr lang="en-US" sz="1500" b="1" dirty="0">
                <a:latin typeface="Garamond" pitchFamily="18" charset="0"/>
              </a:rPr>
              <a:t> + theta() + </a:t>
            </a:r>
            <a:r>
              <a:rPr lang="en-US" sz="1500" b="1" dirty="0">
                <a:solidFill>
                  <a:srgbClr val="0000FF"/>
                </a:solidFill>
                <a:latin typeface="Garamond" pitchFamily="18" charset="0"/>
              </a:rPr>
              <a:t>")"</a:t>
            </a:r>
            <a:r>
              <a:rPr lang="en-US" sz="1500" b="1" dirty="0">
                <a:latin typeface="Garamond" pitchFamily="18" charset="0"/>
              </a:rPr>
              <a:t>; 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b="1" dirty="0">
                <a:latin typeface="Garamond" pitchFamily="18" charset="0"/>
              </a:rPr>
              <a:t>}</a:t>
            </a:r>
          </a:p>
          <a:p>
            <a:pPr algn="l" defTabSz="914400" rtl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600" b="1" dirty="0">
              <a:latin typeface="Garamond" pitchFamily="18" charset="0"/>
            </a:endParaRPr>
          </a:p>
        </p:txBody>
      </p:sp>
      <p:sp>
        <p:nvSpPr>
          <p:cNvPr id="27664" name="Line 6"/>
          <p:cNvSpPr>
            <a:spLocks noChangeShapeType="1"/>
          </p:cNvSpPr>
          <p:nvPr/>
        </p:nvSpPr>
        <p:spPr bwMode="auto">
          <a:xfrm flipH="1">
            <a:off x="4864100" y="236538"/>
            <a:ext cx="22225" cy="60579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he-IL"/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2978955" y="5722070"/>
            <a:ext cx="3847825" cy="371513"/>
          </a:xfrm>
          <a:prstGeom prst="rect">
            <a:avLst/>
          </a:prstGeom>
          <a:solidFill>
            <a:schemeClr val="bg2">
              <a:lumMod val="75000"/>
            </a:schemeClr>
          </a:solidFill>
          <a:ln w="25400" algn="ctr">
            <a:solidFill>
              <a:schemeClr val="bg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he-IL" dirty="0"/>
              <a:t>תהליך דומה ניתן גם לבצע עבור </a:t>
            </a:r>
            <a:r>
              <a:rPr lang="en-US" dirty="0" err="1"/>
              <a:t>toString</a:t>
            </a:r>
            <a:endParaRPr lang="he-IL" dirty="0"/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140736" y="743610"/>
            <a:ext cx="3114393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CartesianPoint</a:t>
            </a:r>
            <a:endParaRPr lang="en-US" sz="2400" b="1" dirty="0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160475" y="743610"/>
            <a:ext cx="3363284" cy="4572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PolarPoint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3440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17</a:t>
            </a:fld>
            <a:endParaRPr lang="he-IL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/>
              <a:t>מימוש המחלקה האבסטרקטית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5224" y="1683945"/>
            <a:ext cx="750532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abstract class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implements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double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distance(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IPoint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other) {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()-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other.getY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2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sqrt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i="1" dirty="0" err="1">
                <a:latin typeface="Consolas" pitchFamily="49" charset="0"/>
                <a:cs typeface="Consolas" pitchFamily="49" charset="0"/>
              </a:rPr>
              <a:t>deltaX</a:t>
            </a:r>
            <a:r>
              <a:rPr lang="en-US" i="1" dirty="0">
                <a:latin typeface="Consolas" pitchFamily="49" charset="0"/>
                <a:cs typeface="Consolas" pitchFamily="49" charset="0"/>
              </a:rPr>
              <a:t>  +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 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*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deltaY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);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{ </a:t>
            </a:r>
          </a:p>
          <a:p>
            <a:pPr lvl="2" algn="l" rtl="0"/>
            <a:r>
              <a:rPr lang="en-US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"(x="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y="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getY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() + </a:t>
            </a:r>
          </a:p>
          <a:p>
            <a:pPr lvl="2" algn="l" rtl="0"/>
            <a:r>
              <a:rPr lang="en-US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r="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rho()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", theta="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+ theta() + </a:t>
            </a:r>
            <a:r>
              <a:rPr lang="en-US" dirty="0">
                <a:solidFill>
                  <a:srgbClr val="006600"/>
                </a:solidFill>
                <a:latin typeface="Consolas" pitchFamily="49" charset="0"/>
                <a:cs typeface="Consolas" pitchFamily="49" charset="0"/>
              </a:rPr>
              <a:t>")"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r>
              <a:rPr lang="en-US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/>
            <a:endParaRPr lang="en-US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05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18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88887" y="1294646"/>
            <a:ext cx="7505323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 class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AbstractPoint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r;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theta;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PolarPoint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r, 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theta) {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this.r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r;</a:t>
            </a:r>
          </a:p>
          <a:p>
            <a:pPr lvl="2" algn="l" rtl="0"/>
            <a:r>
              <a:rPr lang="en-US" sz="1600" dirty="0" err="1">
                <a:latin typeface="Consolas" pitchFamily="49" charset="0"/>
                <a:cs typeface="Consolas" pitchFamily="49" charset="0"/>
              </a:rPr>
              <a:t>this.theta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= theta;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7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double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getX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{ 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r *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1600" i="1" dirty="0" err="1">
                <a:latin typeface="Consolas" pitchFamily="49" charset="0"/>
                <a:cs typeface="Consolas" pitchFamily="49" charset="0"/>
              </a:rPr>
              <a:t>cos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(theta)</a:t>
            </a:r>
            <a:r>
              <a:rPr lang="en-US" sz="1600" i="1" dirty="0">
                <a:latin typeface="Consolas" pitchFamily="49" charset="0"/>
                <a:cs typeface="Consolas" pitchFamily="49" charset="0"/>
              </a:rPr>
              <a:t>;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endParaRPr lang="en-US" sz="500" dirty="0">
              <a:latin typeface="Consolas" pitchFamily="49" charset="0"/>
              <a:cs typeface="Consolas" pitchFamily="49" charset="0"/>
            </a:endParaRPr>
          </a:p>
          <a:p>
            <a:pPr lvl="1" algn="l" rtl="0"/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Consolas" pitchFamily="49" charset="0"/>
                <a:cs typeface="Consolas" pitchFamily="49" charset="0"/>
              </a:rPr>
              <a:t>@Override</a:t>
            </a:r>
          </a:p>
          <a:p>
            <a:pPr lvl="1" algn="l" rtl="0"/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void rotate(</a:t>
            </a:r>
            <a:r>
              <a:rPr lang="en-US" sz="1600" dirty="0">
                <a:solidFill>
                  <a:srgbClr val="7F0055"/>
                </a:solidFill>
                <a:latin typeface="Consolas" pitchFamily="49" charset="0"/>
                <a:cs typeface="Consolas" pitchFamily="49" charset="0"/>
              </a:rPr>
              <a:t>double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angle) { 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	theta += angle;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600" dirty="0">
                <a:latin typeface="Consolas" pitchFamily="49" charset="0"/>
                <a:cs typeface="Consolas" pitchFamily="49" charset="0"/>
              </a:rPr>
              <a:t> …</a:t>
            </a:r>
            <a:endParaRPr lang="en-US" sz="1400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400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/>
          <a:lstStyle>
            <a:lvl1pPr algn="l" defTabSz="914400" rtl="1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rgbClr val="0070C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he-IL" dirty="0"/>
              <a:t>ירושה מהמחלקה האבסטרקטית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1777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819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bg2">
                    <a:lumMod val="25000"/>
                  </a:schemeClr>
                </a:solidFill>
                <a:latin typeface="Comic Sans MS" pitchFamily="66" charset="0"/>
              </a:rPr>
              <a:t>חריגים</a:t>
            </a:r>
            <a:endParaRPr lang="en-US" sz="4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611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ירושה ממחלקות קיימות</a:t>
            </a:r>
            <a:endParaRPr lang="en-US" dirty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e-IL" sz="3000" dirty="0"/>
              <a:t>ראינו בהרצאה שתי דרכים לשימוש חוזר בקוד של מחלקה קיימת: </a:t>
            </a:r>
          </a:p>
          <a:p>
            <a:pPr lvl="1" eaLnBrk="1" hangingPunct="1">
              <a:defRPr/>
            </a:pPr>
            <a:r>
              <a:rPr lang="he-IL" dirty="0"/>
              <a:t>הכלה + האצלה</a:t>
            </a:r>
          </a:p>
          <a:p>
            <a:pPr lvl="1" eaLnBrk="1" hangingPunct="1">
              <a:defRPr/>
            </a:pPr>
            <a:r>
              <a:rPr lang="he-IL" dirty="0"/>
              <a:t>ירושה</a:t>
            </a:r>
          </a:p>
          <a:p>
            <a:pPr lvl="1" eaLnBrk="1" hangingPunct="1">
              <a:defRPr/>
            </a:pPr>
            <a:endParaRPr lang="he-IL" dirty="0"/>
          </a:p>
          <a:p>
            <a:pPr eaLnBrk="1" hangingPunct="1">
              <a:defRPr/>
            </a:pPr>
            <a:r>
              <a:rPr lang="he-IL" dirty="0"/>
              <a:t>המחלקה היורשת יכולה </a:t>
            </a:r>
            <a:r>
              <a:rPr lang="he-IL" b="1" dirty="0"/>
              <a:t>להוסיף</a:t>
            </a:r>
            <a:r>
              <a:rPr lang="he-IL" dirty="0"/>
              <a:t> פונקציונאליות שלא </a:t>
            </a:r>
            <a:r>
              <a:rPr lang="he-IL" dirty="0" err="1"/>
              <a:t>היתה</a:t>
            </a:r>
            <a:r>
              <a:rPr lang="he-IL" dirty="0"/>
              <a:t> קיימת במחלקת הבסיס, או </a:t>
            </a:r>
            <a:r>
              <a:rPr lang="he-IL" b="1" dirty="0"/>
              <a:t>לשנות</a:t>
            </a:r>
            <a:r>
              <a:rPr lang="he-IL" dirty="0"/>
              <a:t> פונקציונאליות שקיבלה בירושה</a:t>
            </a:r>
          </a:p>
          <a:p>
            <a:pPr eaLnBrk="1" hangingPunct="1">
              <a:defRPr/>
            </a:pPr>
            <a:endParaRPr lang="he-IL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E7B5F19-F2D9-4125-B65A-4885BE13BE35}" type="slidenum">
              <a:rPr lang="en-US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22549" y="2297608"/>
            <a:ext cx="5806911" cy="1319752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הכלה (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aggregation</a:t>
            </a: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)– במחלקה א' יש שדה מטיפוס מחלקה ב'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האצלה (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delegation</a:t>
            </a:r>
            <a:r>
              <a:rPr lang="he-IL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)– קוראים מתוך מתודות במחלקה א' למתודות של מחלקה ב'</a:t>
            </a:r>
          </a:p>
        </p:txBody>
      </p:sp>
    </p:spTree>
    <p:extLst>
      <p:ext uri="{BB962C8B-B14F-4D97-AF65-F5344CB8AC3E}">
        <p14:creationId xmlns:p14="http://schemas.microsoft.com/office/powerpoint/2010/main" val="2526568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נממש שירות המחשב ממוצע הרמוני על אוסף של מספרים.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0080" y="2788920"/>
            <a:ext cx="7397496" cy="2930033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(Collection&lt;Integer&gt;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4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()/ 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4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he-IL" sz="1600" b="1" dirty="0">
              <a:latin typeface="Consolas" pitchFamily="49" charset="0"/>
              <a:cs typeface="Consolas" pitchFamily="49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91116" y="2042160"/>
            <a:ext cx="2181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ounded Rectangle 8"/>
          <p:cNvSpPr/>
          <p:nvPr/>
        </p:nvSpPr>
        <p:spPr>
          <a:xfrm>
            <a:off x="4014216" y="5558828"/>
            <a:ext cx="4462272" cy="91817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שאלה: ממוצע הרמוני מוגדר רק על מספרים חיוביים. מה נעשה אם נקבל מספר אי-חיובי ברשימה?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אופציה ראשונה:</a:t>
            </a:r>
          </a:p>
          <a:p>
            <a:pPr lvl="1"/>
            <a:r>
              <a:rPr lang="he-IL" dirty="0"/>
              <a:t>נקבל החלטה בתוך השירות, למשל:</a:t>
            </a:r>
          </a:p>
          <a:p>
            <a:pPr lvl="2"/>
            <a:r>
              <a:rPr lang="he-IL" dirty="0"/>
              <a:t>נתעלם מהמספרים האי-חיוביים ונחשב ממוצע הרמוני על שאר המספרים.</a:t>
            </a:r>
          </a:p>
          <a:p>
            <a:pPr lvl="2"/>
            <a:r>
              <a:rPr lang="he-IL" dirty="0"/>
              <a:t>נחזיר 0 או מספר ברירת מחדל אחר</a:t>
            </a:r>
          </a:p>
          <a:p>
            <a:pPr lvl="1"/>
            <a:r>
              <a:rPr lang="he-IL" dirty="0"/>
              <a:t>חסרונות – המשתמש לא ידע שמשהו לא תקין, אם היה יודע, אולי היה מעדיף דרך אחרת לטיפול.</a:t>
            </a:r>
          </a:p>
          <a:p>
            <a:r>
              <a:rPr lang="he-IL" dirty="0"/>
              <a:t>אופציה </a:t>
            </a:r>
            <a:r>
              <a:rPr lang="he-IL" dirty="0" err="1"/>
              <a:t>שניה</a:t>
            </a:r>
            <a:r>
              <a:rPr lang="he-IL" dirty="0"/>
              <a:t>: </a:t>
            </a:r>
          </a:p>
          <a:p>
            <a:pPr lvl="1"/>
            <a:r>
              <a:rPr lang="he-IL" dirty="0"/>
              <a:t>שימוש בחריגים.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00200"/>
            <a:ext cx="8229600" cy="399340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Exception("wrong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 +=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19731" y="1705356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19528" y="3731382"/>
            <a:ext cx="4913376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548055" y="2007108"/>
            <a:ext cx="0" cy="3378618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901184" y="3969763"/>
            <a:ext cx="0" cy="1438054"/>
          </a:xfrm>
          <a:prstGeom prst="straightConnector1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6" name="Rounded Rectangle 15"/>
          <p:cNvSpPr/>
          <p:nvPr/>
        </p:nvSpPr>
        <p:spPr>
          <a:xfrm>
            <a:off x="2319528" y="5407817"/>
            <a:ext cx="3432048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עלינו לייצר אובייקט חדש מטיפוס </a:t>
            </a:r>
            <a:r>
              <a:rPr lang="en-US" dirty="0">
                <a:solidFill>
                  <a:schemeClr val="tx1"/>
                </a:solidFill>
              </a:rPr>
              <a:t>Exception</a:t>
            </a:r>
            <a:r>
              <a:rPr lang="he-IL" dirty="0">
                <a:solidFill>
                  <a:schemeClr val="tx1"/>
                </a:solidFill>
              </a:rPr>
              <a:t> ולהשתמש במילה השמורה </a:t>
            </a:r>
            <a:r>
              <a:rPr lang="en-US" dirty="0">
                <a:solidFill>
                  <a:schemeClr val="tx1"/>
                </a:solidFill>
              </a:rPr>
              <a:t>throw</a:t>
            </a:r>
            <a:r>
              <a:rPr lang="he-IL" dirty="0">
                <a:solidFill>
                  <a:schemeClr val="tx1"/>
                </a:solidFill>
              </a:rPr>
              <a:t> בשביל לזרוק את השגיאה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382512" y="5385726"/>
            <a:ext cx="2322576" cy="1106424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מצהירים על שגיאה שנזרקת בשירות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נוסיף שירות נוסף – השירות מקבל מפה:</a:t>
            </a:r>
          </a:p>
          <a:p>
            <a:r>
              <a:rPr lang="he-IL" dirty="0"/>
              <a:t>משם קובץ לאוסף המספרים שהוא מכיל</a:t>
            </a:r>
          </a:p>
          <a:p>
            <a:r>
              <a:rPr lang="he-IL" dirty="0"/>
              <a:t>השירות מדפיס ממוצע הרמוני עבור כל קובץ.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46044" y="3026066"/>
            <a:ext cx="7582278" cy="240835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numbers)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					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567536" y="3975458"/>
            <a:ext cx="3976264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99706" y="4950023"/>
            <a:ext cx="120243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1400" dirty="0">
                <a:solidFill>
                  <a:schemeClr val="accent2"/>
                </a:solidFill>
              </a:rPr>
              <a:t>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7435719" y="3975458"/>
            <a:ext cx="1" cy="974565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loud Callout 35"/>
          <p:cNvSpPr/>
          <p:nvPr/>
        </p:nvSpPr>
        <p:spPr>
          <a:xfrm>
            <a:off x="2532888" y="4966200"/>
            <a:ext cx="4078224" cy="1493520"/>
          </a:xfrm>
          <a:prstGeom prst="cloudCallout">
            <a:avLst>
              <a:gd name="adj1" fmla="val -70516"/>
              <a:gd name="adj2" fmla="val -75604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בקוד הזה יש שגיאת קומפילציה בגלל שגיאה שלא הצהרנו עליה אך גם לא טיפלנו בה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7" grpId="0"/>
      <p:bldP spid="3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אפשרות ראשונה: לא נטפל בחריג, ורק נצהיר עליו</a:t>
            </a:r>
          </a:p>
          <a:p>
            <a:r>
              <a:rPr lang="he-IL" dirty="0"/>
              <a:t>במקרה הזה, מי שיצטרך להתמודד עם הטיפול בחריג הוא השירות שיקרא ל </a:t>
            </a:r>
            <a:r>
              <a:rPr lang="en-US" dirty="0" err="1"/>
              <a:t>printMeansByFiles</a:t>
            </a:r>
            <a:r>
              <a:rPr lang="he-IL" dirty="0"/>
              <a:t>.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3411104"/>
            <a:ext cx="8130011" cy="270843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				throws Exception{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					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182880" indent="-182880" algn="l" rtl="0"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781181" y="3772535"/>
            <a:ext cx="1525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אפשרות שניה: נטפל בחריג!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25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7" y="2297528"/>
            <a:ext cx="8419723" cy="3693319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{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Map.Entry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: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filesInfo.entrySet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try{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=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mapEntry.getValue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("for file: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 + "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is: " 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	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hMeanForFile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3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2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1321941" y="4444269"/>
            <a:ext cx="1756237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57059" y="2948939"/>
            <a:ext cx="544582" cy="301752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0101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איך זה עובד?</a:t>
            </a:r>
            <a:endParaRPr lang="en-US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תוכנית זו מייצרת את הפלט: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26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62138" y="2297528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 2, 3));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130" y="5214561"/>
            <a:ext cx="3683013" cy="56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4958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000" dirty="0"/>
              <a:t>ובכל זאת יש בעיה – אנחנו מטפלים בכל שגיאה אפשרית שיכולה להיזרק מתוך </a:t>
            </a:r>
            <a:r>
              <a:rPr lang="en-US" sz="2000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sz="2000" dirty="0">
                <a:latin typeface="Consolas" pitchFamily="49" charset="0"/>
                <a:cs typeface="Consolas" pitchFamily="49" charset="0"/>
              </a:rPr>
              <a:t>, </a:t>
            </a:r>
            <a:r>
              <a:rPr lang="he-IL" sz="2000" dirty="0"/>
              <a:t>ועל הדרך יכולים להתעלם משגיאות שמעידות על באג אפשרי.</a:t>
            </a:r>
          </a:p>
          <a:p>
            <a:r>
              <a:rPr lang="he-IL" sz="2000" dirty="0"/>
              <a:t>במימוש שלנו הנחנו הנחה סמויה לגבי המפה, למרות שאין לנו דרך לדעת כיצד היא נוצרה (נניח שאין חוזה לשירות).</a:t>
            </a:r>
          </a:p>
          <a:p>
            <a:r>
              <a:rPr lang="he-IL" sz="2000" dirty="0"/>
              <a:t>מה יקרה במקרה הבא?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362138" y="3999579"/>
            <a:ext cx="8130011" cy="2192908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("file1", null);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28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1876602"/>
            <a:ext cx="8101584" cy="1212640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(Collection&lt;Integer&gt; numbers) throws Exception{</a:t>
            </a:r>
          </a:p>
          <a:p>
            <a:pPr lvl="1"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4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4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4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4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4581144"/>
            <a:ext cx="8101584" cy="1492716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catch (Exception e){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en-US" sz="13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Curved Left Arrow 10"/>
          <p:cNvSpPr/>
          <p:nvPr/>
        </p:nvSpPr>
        <p:spPr>
          <a:xfrm rot="20375255">
            <a:off x="4063331" y="1981645"/>
            <a:ext cx="728158" cy="3384973"/>
          </a:xfrm>
          <a:prstGeom prst="curvedLeftArrow">
            <a:avLst>
              <a:gd name="adj1" fmla="val 25000"/>
              <a:gd name="adj2" fmla="val 41214"/>
              <a:gd name="adj3" fmla="val 31301"/>
            </a:avLst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57572" y="3777619"/>
            <a:ext cx="218541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sz="1400" dirty="0" err="1">
                <a:solidFill>
                  <a:schemeClr val="accent2"/>
                </a:solidFill>
              </a:rPr>
              <a:t>NullPointerException</a:t>
            </a:r>
            <a:endParaRPr lang="he-IL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2590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חריגים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מה נרצה לעשות במידה והמפה שלי מכילה </a:t>
            </a:r>
            <a:r>
              <a:rPr lang="en-US" dirty="0"/>
              <a:t>null</a:t>
            </a:r>
            <a:r>
              <a:rPr lang="he-IL" dirty="0"/>
              <a:t>?</a:t>
            </a:r>
          </a:p>
          <a:p>
            <a:pPr lvl="1"/>
            <a:r>
              <a:rPr lang="he-IL" dirty="0"/>
              <a:t>יכול להיות שנרצה להתייחס לזה כמו לרשימה ריקה (שזה למעשה הטיפול שקיים כרגע בקוד).</a:t>
            </a:r>
          </a:p>
          <a:p>
            <a:pPr lvl="1"/>
            <a:r>
              <a:rPr lang="he-IL" dirty="0"/>
              <a:t>יכול להיות שנרצה להדפיס הודעה למשתמש: המפה מכילה </a:t>
            </a:r>
            <a:r>
              <a:rPr lang="en-US" dirty="0"/>
              <a:t>null</a:t>
            </a:r>
            <a:r>
              <a:rPr lang="he-IL" dirty="0"/>
              <a:t>, אולי קרתה שגיאה בטעינת הקובץ?</a:t>
            </a:r>
          </a:p>
          <a:p>
            <a:pPr lvl="1"/>
            <a:r>
              <a:rPr lang="he-IL" dirty="0"/>
              <a:t>יכול להיות שנרצה לזרוק את השגיאה ולהטיל את הטיפול על מי שמשתמש ב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printMeansByFiles</a:t>
            </a:r>
            <a:endParaRPr lang="he-IL" dirty="0">
              <a:latin typeface="Consolas" pitchFamily="49" charset="0"/>
              <a:cs typeface="Consolas" pitchFamily="49" charset="0"/>
            </a:endParaRPr>
          </a:p>
          <a:p>
            <a:r>
              <a:rPr lang="he-IL" dirty="0">
                <a:latin typeface="Consolas" pitchFamily="49" charset="0"/>
              </a:rPr>
              <a:t>אם נרצה להתייחס למקרה של מפה המכילה </a:t>
            </a:r>
            <a:r>
              <a:rPr lang="en-US" dirty="0">
                <a:latin typeface="Consolas" pitchFamily="49" charset="0"/>
              </a:rPr>
              <a:t>null</a:t>
            </a:r>
            <a:r>
              <a:rPr lang="he-IL" dirty="0">
                <a:latin typeface="Consolas" pitchFamily="49" charset="0"/>
              </a:rPr>
              <a:t> באופן שונה ממפה המכילה מספר לא חיובי, עלינו לדעת להבדיל בין החריגים.</a:t>
            </a:r>
          </a:p>
          <a:p>
            <a:pPr lvl="1"/>
            <a:r>
              <a:rPr lang="he-IL" dirty="0"/>
              <a:t>הצעה: נוסיף בלוק </a:t>
            </a:r>
            <a:r>
              <a:rPr lang="en-US" dirty="0"/>
              <a:t>except</a:t>
            </a:r>
            <a:r>
              <a:rPr lang="he-IL" dirty="0"/>
              <a:t> עבור </a:t>
            </a:r>
            <a:r>
              <a:rPr lang="en-US" dirty="0" err="1"/>
              <a:t>NullPointerException</a:t>
            </a:r>
            <a:endParaRPr lang="he-IL" dirty="0"/>
          </a:p>
          <a:p>
            <a:pPr lvl="2"/>
            <a:r>
              <a:rPr lang="he-IL" dirty="0"/>
              <a:t>ומה אם יש עוד שגיאות שיכולות להיזרק?</a:t>
            </a:r>
          </a:p>
          <a:p>
            <a:pPr marL="274320" lvl="1" indent="0"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29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דריסת שירותים</a:t>
            </a:r>
            <a:endParaRPr lang="en-US" dirty="0"/>
          </a:p>
        </p:txBody>
      </p:sp>
      <p:sp>
        <p:nvSpPr>
          <p:cNvPr id="818179" name="Rectangle 3"/>
          <p:cNvSpPr>
            <a:spLocks noGrp="1" noChangeArrowheads="1"/>
          </p:cNvSpPr>
          <p:nvPr>
            <p:ph idx="1"/>
          </p:nvPr>
        </p:nvSpPr>
        <p:spPr>
          <a:xfrm>
            <a:off x="572532" y="1600200"/>
            <a:ext cx="8229600" cy="48768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e-IL" sz="3000" dirty="0"/>
              <a:t>המחלקה היורשת בדרך כלל מייצגת תת</a:t>
            </a:r>
            <a:r>
              <a:rPr lang="en-US" sz="3000" dirty="0"/>
              <a:t>-</a:t>
            </a:r>
            <a:r>
              <a:rPr lang="he-IL" sz="3000" dirty="0"/>
              <a:t>משפחה של מחלקת הבסיס</a:t>
            </a:r>
          </a:p>
          <a:p>
            <a:pPr eaLnBrk="1" hangingPunct="1">
              <a:defRPr/>
            </a:pPr>
            <a:endParaRPr lang="he-IL" sz="3000" dirty="0"/>
          </a:p>
          <a:p>
            <a:pPr eaLnBrk="1" hangingPunct="1">
              <a:defRPr/>
            </a:pPr>
            <a:r>
              <a:rPr lang="he-IL" sz="3000" dirty="0"/>
              <a:t>המחלקה היורשת יכולה לדרוס שירותים שהתקבלו בירושה</a:t>
            </a:r>
          </a:p>
          <a:p>
            <a:pPr eaLnBrk="1" hangingPunct="1">
              <a:defRPr/>
            </a:pPr>
            <a:endParaRPr lang="he-IL" sz="3000" dirty="0"/>
          </a:p>
          <a:p>
            <a:pPr eaLnBrk="1" hangingPunct="1">
              <a:defRPr/>
            </a:pPr>
            <a:r>
              <a:rPr lang="he-IL" sz="3000" dirty="0"/>
              <a:t>כדי להשתמש בשירות המקורי (למשל מהשירות הדורס) ניתן לפנות לשירות המקורי בתחביר: </a:t>
            </a:r>
            <a:r>
              <a:rPr lang="en-US" sz="3000" dirty="0" err="1"/>
              <a:t>super.methodName</a:t>
            </a:r>
            <a:r>
              <a:rPr lang="en-US" sz="3000" dirty="0"/>
              <a:t>(…)                                     </a:t>
            </a:r>
            <a:endParaRPr lang="he-IL" sz="3000" dirty="0"/>
          </a:p>
          <a:p>
            <a:pPr eaLnBrk="1" hangingPunct="1">
              <a:defRPr/>
            </a:pPr>
            <a:endParaRPr lang="he-IL" dirty="0"/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93E1B6B-0CA7-47E1-AF06-BE86CF8CCDCA}" type="slidenum">
              <a:rPr lang="en-US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32325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יצירת טיפוס חריג חדש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637032" y="2250906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2583180" y="2324058"/>
            <a:ext cx="1691640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429000" y="3017520"/>
            <a:ext cx="1060704" cy="1078992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0" name="Rounded Rectangle 9"/>
          <p:cNvSpPr/>
          <p:nvPr/>
        </p:nvSpPr>
        <p:spPr>
          <a:xfrm>
            <a:off x="6458712" y="1524000"/>
            <a:ext cx="2322576" cy="53496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ירושה מ </a:t>
            </a:r>
            <a:r>
              <a:rPr lang="en-US" sz="1600" dirty="0">
                <a:solidFill>
                  <a:schemeClr val="tx1"/>
                </a:solidFill>
              </a:rPr>
              <a:t>Exception</a:t>
            </a:r>
            <a:endParaRPr lang="he-IL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37716" y="2761488"/>
            <a:ext cx="4917948" cy="25603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633472" y="4096512"/>
            <a:ext cx="4291584" cy="768096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>
                <a:solidFill>
                  <a:schemeClr val="tx1"/>
                </a:solidFill>
              </a:rPr>
              <a:t>קריאה לבנאי של מחלקת האב – קריאה זו תמיד תהיה הפקודה הראשונה של הבנאי</a:t>
            </a:r>
          </a:p>
        </p:txBody>
      </p:sp>
      <p:cxnSp>
        <p:nvCxnSpPr>
          <p:cNvPr id="14" name="Straight Arrow Connector 13"/>
          <p:cNvCxnSpPr>
            <a:stCxn id="7" idx="3"/>
            <a:endCxn id="10" idx="1"/>
          </p:cNvCxnSpPr>
          <p:nvPr/>
        </p:nvCxnSpPr>
        <p:spPr>
          <a:xfrm flipV="1">
            <a:off x="4274820" y="1791483"/>
            <a:ext cx="2183892" cy="660591"/>
          </a:xfrm>
          <a:prstGeom prst="straightConnector1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בטיפוס החריג החדש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438912" y="2302478"/>
            <a:ext cx="8138160" cy="3484031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endParaRPr lang="en-US" sz="1400" b="1" dirty="0">
              <a:latin typeface="Consolas" pitchFamily="49" charset="0"/>
              <a:cs typeface="Consolas" pitchFamily="49" charset="0"/>
            </a:endParaRP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double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harmonicMean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(Collection&lt;Integer&gt; numbers) throws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numbers.isEmpty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()){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double denominator = 0;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for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: numbers){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if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&lt;= 0){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	throw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("wrong value in list: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	 }</a:t>
            </a:r>
          </a:p>
          <a:p>
            <a:pPr marL="1097280"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denominator+ = 1.0/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i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marL="640080"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return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numbers.size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()/denominator;</a:t>
            </a:r>
          </a:p>
          <a:p>
            <a:pPr marL="182880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  <a:endParaRPr lang="en-US" sz="13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9712" y="2585942"/>
            <a:ext cx="137160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37249" y="4252105"/>
            <a:ext cx="3931920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בטיפוס החריג החדש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32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" y="2498847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43856" y="2975239"/>
            <a:ext cx="1299344" cy="237744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2" name="Cloud Callout 11"/>
          <p:cNvSpPr/>
          <p:nvPr/>
        </p:nvSpPr>
        <p:spPr>
          <a:xfrm>
            <a:off x="3767328" y="4983480"/>
            <a:ext cx="4078224" cy="1493520"/>
          </a:xfrm>
          <a:prstGeom prst="cloudCallout">
            <a:avLst>
              <a:gd name="adj1" fmla="val -65188"/>
              <a:gd name="adj2" fmla="val -172593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>
                <a:solidFill>
                  <a:schemeClr val="tx1"/>
                </a:solidFill>
              </a:rPr>
              <a:t>הבלוק הזה יטפל רק בשגיאה שזרקנו מתוך </a:t>
            </a:r>
            <a:r>
              <a:rPr lang="en-US" dirty="0" err="1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harmonicMean</a:t>
            </a:r>
            <a:r>
              <a:rPr lang="he-IL" dirty="0">
                <a:solidFill>
                  <a:schemeClr val="tx1"/>
                </a:solidFill>
              </a:rPr>
              <a:t>, חריגים אחרים יזרקו הלאה.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61" y="5338715"/>
            <a:ext cx="5116651" cy="106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בשגיאות – פורמט הודעת השגיאה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r>
              <a:rPr lang="he-IL" dirty="0"/>
              <a:t>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r>
              <a:rPr lang="he-IL" sz="2000" dirty="0"/>
              <a:t>עבור תוכנית זו נקבל את הפלט: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67069" y="1600200"/>
            <a:ext cx="8101584" cy="3273204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lnSpc>
                <a:spcPct val="150000"/>
              </a:lnSpc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e.printStackTrace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main(String[]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args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){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Map&lt;String, Collection&lt;Integer&gt;&gt; files = new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LinkedHashMap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&lt;&gt;();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("file2",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(1,2,-4));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files.put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("file3",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Arrays.asList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(15,17,30));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(files);</a:t>
            </a: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1327791" y="2675781"/>
            <a:ext cx="1911096" cy="20116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263" y="4436405"/>
            <a:ext cx="39338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/>
              <a:t>שימוש בשגיאות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הדפסת פורמט שגיאה מצומצם יותר: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en-US" sz="1100" dirty="0"/>
          </a:p>
          <a:p>
            <a:r>
              <a:rPr lang="he-IL" dirty="0"/>
              <a:t>פלט התוכנית יהיה: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34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85216" y="2075688"/>
            <a:ext cx="8101584" cy="173278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txBody>
          <a:bodyPr wrap="square" rtlCol="1">
            <a:spAutoFit/>
          </a:bodyPr>
          <a:lstStyle/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public static void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printMeansByFiles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(Map&lt;String, Collection&lt;Integer&gt;&gt;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filesInfo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) 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…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catch 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e){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("cannot calculate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for file " +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mapEntry.getKey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());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lvl="2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System.out.println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e.getMessage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())</a:t>
            </a:r>
          </a:p>
          <a:p>
            <a:pPr lvl="1"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  <a:endParaRPr lang="he-IL" sz="1300" b="1" dirty="0">
              <a:latin typeface="Consolas" pitchFamily="49" charset="0"/>
              <a:cs typeface="Consolas" pitchFamily="49" charset="0"/>
            </a:endParaRPr>
          </a:p>
          <a:p>
            <a:pPr indent="-182880" algn="l" rtl="0">
              <a:spcBef>
                <a:spcPct val="20000"/>
              </a:spcBef>
              <a:buClr>
                <a:schemeClr val="accent1"/>
              </a:buClr>
              <a:buSzPct val="85000"/>
            </a:pPr>
            <a:r>
              <a:rPr lang="he-IL" sz="1300" b="1" dirty="0">
                <a:latin typeface="Consolas" pitchFamily="49" charset="0"/>
                <a:cs typeface="Consolas" pitchFamily="49" charset="0"/>
              </a:rPr>
              <a:t>{</a:t>
            </a:r>
          </a:p>
        </p:txBody>
      </p:sp>
      <p:sp>
        <p:nvSpPr>
          <p:cNvPr id="7" name="Rectangle 6"/>
          <p:cNvSpPr/>
          <p:nvPr/>
        </p:nvSpPr>
        <p:spPr>
          <a:xfrm>
            <a:off x="1336835" y="3039520"/>
            <a:ext cx="3218688" cy="274048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5216" y="5327821"/>
            <a:ext cx="6876288" cy="1149179"/>
          </a:xfrm>
          <a:prstGeom prst="rect">
            <a:avLst/>
          </a:prstGeom>
          <a:noFill/>
          <a:ln w="25400">
            <a:solidFill>
              <a:srgbClr val="FFC000"/>
            </a:solidFill>
          </a:ln>
        </p:spPr>
        <p:txBody>
          <a:bodyPr wrap="square" rtlCol="1">
            <a:noAutofit/>
          </a:bodyPr>
          <a:lstStyle/>
          <a:p>
            <a:pPr algn="l" rtl="0"/>
            <a:endParaRPr lang="en-US" sz="500" b="1" dirty="0">
              <a:latin typeface="Consolas" pitchFamily="49" charset="0"/>
              <a:cs typeface="Consolas" pitchFamily="49" charset="0"/>
            </a:endParaRPr>
          </a:p>
          <a:p>
            <a:pPr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class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 extends Exception{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public </a:t>
            </a:r>
            <a:r>
              <a:rPr lang="en-US" sz="1300" b="1" dirty="0" err="1">
                <a:latin typeface="Consolas" pitchFamily="49" charset="0"/>
                <a:cs typeface="Consolas" pitchFamily="49" charset="0"/>
              </a:rPr>
              <a:t>HMeanException</a:t>
            </a:r>
            <a:r>
              <a:rPr lang="en-US" sz="1300" b="1" dirty="0">
                <a:latin typeface="Consolas" pitchFamily="49" charset="0"/>
                <a:cs typeface="Consolas" pitchFamily="49" charset="0"/>
              </a:rPr>
              <a:t>(String message) {</a:t>
            </a:r>
          </a:p>
          <a:p>
            <a:pPr lvl="2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super("Harmonic Mean calculation error! " + message);</a:t>
            </a:r>
          </a:p>
          <a:p>
            <a:pPr lvl="1" algn="l" rtl="0"/>
            <a:r>
              <a:rPr lang="en-US" sz="1300" b="1" dirty="0">
                <a:latin typeface="Consolas" pitchFamily="49" charset="0"/>
                <a:cs typeface="Consolas" pitchFamily="49" charset="0"/>
              </a:rPr>
              <a:t>}</a:t>
            </a:r>
          </a:p>
        </p:txBody>
      </p:sp>
      <p:sp>
        <p:nvSpPr>
          <p:cNvPr id="11" name="Right Brace 10"/>
          <p:cNvSpPr/>
          <p:nvPr/>
        </p:nvSpPr>
        <p:spPr>
          <a:xfrm rot="5400000">
            <a:off x="3482149" y="3850508"/>
            <a:ext cx="256032" cy="1723263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Right Brace 11"/>
          <p:cNvSpPr/>
          <p:nvPr/>
        </p:nvSpPr>
        <p:spPr>
          <a:xfrm rot="5400000">
            <a:off x="5807390" y="5725100"/>
            <a:ext cx="256036" cy="766192"/>
          </a:xfrm>
          <a:prstGeom prst="rightBrace">
            <a:avLst/>
          </a:prstGeom>
          <a:ln w="254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ight Brace 12"/>
          <p:cNvSpPr/>
          <p:nvPr/>
        </p:nvSpPr>
        <p:spPr>
          <a:xfrm rot="5400000">
            <a:off x="1551049" y="3647313"/>
            <a:ext cx="231650" cy="216331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Right Brace 13"/>
          <p:cNvSpPr/>
          <p:nvPr/>
        </p:nvSpPr>
        <p:spPr>
          <a:xfrm rot="5400000">
            <a:off x="3485386" y="4701547"/>
            <a:ext cx="231652" cy="2837687"/>
          </a:xfrm>
          <a:prstGeom prst="rightBrac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/>
              <a:t>שימוש בשירות המקורי מתוך השירות הדורס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847088"/>
            <a:ext cx="6089904" cy="38679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class B 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a;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protected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b;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return "a: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this.a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+ " b: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this.b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}</a:t>
            </a:r>
            <a:r>
              <a:rPr lang="he-IL" sz="1600" dirty="0">
                <a:latin typeface="Consolas" pitchFamily="49" charset="0"/>
                <a:cs typeface="Consolas" pitchFamily="49" charset="0"/>
              </a:rPr>
              <a:t>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</a:t>
            </a:r>
          </a:p>
          <a:p>
            <a:pPr algn="l" rtl="0">
              <a:lnSpc>
                <a:spcPct val="110000"/>
              </a:lnSpc>
              <a:buNone/>
            </a:pPr>
            <a:endParaRPr lang="he-IL" sz="1600" dirty="0">
              <a:latin typeface="Consolas" pitchFamily="49" charset="0"/>
              <a:cs typeface="Consolas" pitchFamily="49" charset="0"/>
            </a:endParaRPr>
          </a:p>
          <a:p>
            <a:pPr algn="l" rtl="0">
              <a:lnSpc>
                <a:spcPct val="110000"/>
              </a:lnSpc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class C extends B{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private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int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 c;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public String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(){</a:t>
            </a:r>
          </a:p>
          <a:p>
            <a:pPr lvl="1" algn="l" rtl="0">
              <a:lnSpc>
                <a:spcPct val="110000"/>
              </a:lnSpc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	return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super.toString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() + " c: " + </a:t>
            </a:r>
            <a:r>
              <a:rPr lang="en-US" sz="1600" dirty="0" err="1">
                <a:latin typeface="Consolas" pitchFamily="49" charset="0"/>
                <a:cs typeface="Consolas" pitchFamily="49" charset="0"/>
              </a:rPr>
              <a:t>this.c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;</a:t>
            </a:r>
          </a:p>
          <a:p>
            <a:pPr lvl="1" algn="l" rtl="0">
              <a:lnSpc>
                <a:spcPct val="110000"/>
              </a:lnSpc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	</a:t>
            </a:r>
          </a:p>
          <a:p>
            <a:pPr algn="l" rtl="0">
              <a:lnSpc>
                <a:spcPct val="110000"/>
              </a:lnSpc>
              <a:buNone/>
            </a:pPr>
            <a:r>
              <a:rPr lang="he-IL" sz="1600" dirty="0">
                <a:latin typeface="Consolas" pitchFamily="49" charset="0"/>
                <a:cs typeface="Consolas" pitchFamily="49" charset="0"/>
              </a:rPr>
              <a:t>{</a:t>
            </a:r>
            <a:endParaRPr lang="he-IL" sz="2400" dirty="0"/>
          </a:p>
        </p:txBody>
      </p:sp>
      <p:sp>
        <p:nvSpPr>
          <p:cNvPr id="8" name="Rectangle 7"/>
          <p:cNvSpPr/>
          <p:nvPr/>
        </p:nvSpPr>
        <p:spPr>
          <a:xfrm>
            <a:off x="2167128" y="4901184"/>
            <a:ext cx="1874520" cy="256032"/>
          </a:xfrm>
          <a:prstGeom prst="rect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Curved Right Arrow 8"/>
          <p:cNvSpPr/>
          <p:nvPr/>
        </p:nvSpPr>
        <p:spPr>
          <a:xfrm rot="10800000">
            <a:off x="4041648" y="3520440"/>
            <a:ext cx="420624" cy="1380744"/>
          </a:xfrm>
          <a:prstGeom prst="curvedRightArrow">
            <a:avLst/>
          </a:prstGeom>
          <a:noFill/>
          <a:ln w="254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Rectangle 9"/>
          <p:cNvSpPr/>
          <p:nvPr/>
        </p:nvSpPr>
        <p:spPr>
          <a:xfrm>
            <a:off x="938784" y="2724912"/>
            <a:ext cx="5123688" cy="795528"/>
          </a:xfrm>
          <a:prstGeom prst="rect">
            <a:avLst/>
          </a:prstGeom>
          <a:noFill/>
          <a:ln w="25400">
            <a:solidFill>
              <a:srgbClr val="92D05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0957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 err="1"/>
              <a:t>ניראות</a:t>
            </a:r>
            <a:r>
              <a:rPr lang="he-IL" dirty="0"/>
              <a:t> והורשה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dirty="0"/>
              <a:t>שדות ושירותים פרטיים (</a:t>
            </a:r>
            <a:r>
              <a:rPr lang="en-US" dirty="0"/>
              <a:t>private</a:t>
            </a:r>
            <a:r>
              <a:rPr lang="he-IL" dirty="0"/>
              <a:t>) של מחלקת הבסיס אינם נגישים למחלקה היורשת</a:t>
            </a:r>
          </a:p>
          <a:p>
            <a:pPr eaLnBrk="1" hangingPunct="1"/>
            <a:r>
              <a:rPr lang="he-IL" dirty="0"/>
              <a:t>כדי לאפשר גישה למחלקות יורשות יש להגדיר להם נראות </a:t>
            </a:r>
            <a:r>
              <a:rPr lang="en-US" dirty="0">
                <a:solidFill>
                  <a:srgbClr val="FF6600"/>
                </a:solidFill>
              </a:rPr>
              <a:t>protected</a:t>
            </a:r>
            <a:endParaRPr lang="he-IL" dirty="0">
              <a:solidFill>
                <a:srgbClr val="FF6600"/>
              </a:solidFill>
            </a:endParaRPr>
          </a:p>
          <a:p>
            <a:pPr lvl="1" eaLnBrk="1" hangingPunct="1"/>
            <a:r>
              <a:rPr lang="he-IL" dirty="0"/>
              <a:t>שימוש בירושה יעשה בזהירות מרבית, בפרט הרשאות גישה למימוש</a:t>
            </a:r>
          </a:p>
          <a:p>
            <a:pPr lvl="1" eaLnBrk="1" hangingPunct="1"/>
            <a:r>
              <a:rPr lang="he-IL" dirty="0"/>
              <a:t>נשתמש ב </a:t>
            </a:r>
            <a:r>
              <a:rPr lang="en-US" dirty="0"/>
              <a:t>protected</a:t>
            </a:r>
            <a:r>
              <a:rPr lang="he-IL" dirty="0"/>
              <a:t> רק כאשר אנחנו מתכננים היררכיות ירושה שלמות ושולטים במחלקה היורשת</a:t>
            </a:r>
          </a:p>
          <a:p>
            <a:pPr eaLnBrk="1" hangingPunct="1">
              <a:buNone/>
            </a:pPr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5C261957-2DE3-4337-BEF8-3C13764C3BAD}" type="slidenum">
              <a:rPr lang="he-IL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490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הלקוח</a:t>
            </a:r>
            <a:endParaRPr 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>
          <a:xfrm>
            <a:off x="781050" y="1600200"/>
            <a:ext cx="7905750" cy="4530725"/>
          </a:xfrm>
        </p:spPr>
        <p:txBody>
          <a:bodyPr/>
          <a:lstStyle/>
          <a:p>
            <a:pPr eaLnBrk="1" hangingPunct="1"/>
            <a:r>
              <a:rPr lang="he-IL" sz="2400" dirty="0"/>
              <a:t>בהרצאה ראינו את המנשק </a:t>
            </a:r>
            <a:r>
              <a:rPr lang="en-US" sz="2400" dirty="0" err="1"/>
              <a:t>IPoint</a:t>
            </a:r>
            <a:r>
              <a:rPr lang="he-IL" sz="2400" dirty="0"/>
              <a:t>, והצגנו 3 מימושים שונים עבורו</a:t>
            </a:r>
          </a:p>
          <a:p>
            <a:pPr eaLnBrk="1" hangingPunct="1"/>
            <a:r>
              <a:rPr lang="he-IL" sz="2400" dirty="0"/>
              <a:t>ראינו כי </a:t>
            </a:r>
            <a:r>
              <a:rPr lang="he-IL" sz="2400" b="1" dirty="0"/>
              <a:t>לקוחות</a:t>
            </a:r>
            <a:r>
              <a:rPr lang="he-IL" sz="2400" dirty="0"/>
              <a:t> התלויים במנשק </a:t>
            </a:r>
            <a:r>
              <a:rPr lang="en-US" sz="2400" dirty="0" err="1"/>
              <a:t>IPoint</a:t>
            </a:r>
            <a:r>
              <a:rPr lang="he-IL" sz="2400" dirty="0"/>
              <a:t> בלבד, ואינם מכירים את המחלקות המממשות, יהיו </a:t>
            </a:r>
            <a:r>
              <a:rPr lang="he-IL" sz="2400" b="1" dirty="0"/>
              <a:t>אדישים</a:t>
            </a:r>
            <a:r>
              <a:rPr lang="he-IL" sz="2400" dirty="0"/>
              <a:t> לשינויים עתידים בקוד הספק</a:t>
            </a:r>
          </a:p>
          <a:p>
            <a:pPr eaLnBrk="1" hangingPunct="1"/>
            <a:r>
              <a:rPr lang="he-IL" sz="2400" dirty="0"/>
              <a:t>שימוש </a:t>
            </a:r>
            <a:r>
              <a:rPr lang="he-IL" sz="2400" b="1" dirty="0"/>
              <a:t>במנשקים</a:t>
            </a:r>
            <a:r>
              <a:rPr lang="he-IL" sz="2400" dirty="0"/>
              <a:t> חוסך </a:t>
            </a:r>
            <a:r>
              <a:rPr lang="he-IL" sz="2400" b="1" dirty="0"/>
              <a:t>שכפול בקוד לקוח,</a:t>
            </a:r>
            <a:r>
              <a:rPr lang="he-IL" sz="2400" dirty="0"/>
              <a:t> בכך שאותו קטע קוד עובד בצורה נכונה עם מגוון ספקים (פולימורפיזם)</a:t>
            </a:r>
            <a:endParaRPr lang="he-IL" dirty="0"/>
          </a:p>
          <a:p>
            <a:pPr eaLnBrk="1" hangingPunct="1"/>
            <a:endParaRPr lang="he-IL" dirty="0"/>
          </a:p>
          <a:p>
            <a:pPr eaLnBrk="1" hangingPunct="1"/>
            <a:endParaRPr lang="he-IL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7E4113C9-EFC6-4917-841D-F46870BC5976}" type="slidenum">
              <a:rPr lang="he-IL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4" name="AutoShape 4" descr="30%"/>
          <p:cNvSpPr>
            <a:spLocks noChangeArrowheads="1"/>
          </p:cNvSpPr>
          <p:nvPr/>
        </p:nvSpPr>
        <p:spPr bwMode="auto">
          <a:xfrm>
            <a:off x="3270646" y="4375150"/>
            <a:ext cx="1979613" cy="720725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sp>
        <p:nvSpPr>
          <p:cNvPr id="17415" name="AutoShape 5" descr="30%"/>
          <p:cNvSpPr>
            <a:spLocks noChangeArrowheads="1"/>
          </p:cNvSpPr>
          <p:nvPr/>
        </p:nvSpPr>
        <p:spPr bwMode="auto">
          <a:xfrm>
            <a:off x="1135063" y="5959475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7416" name="AutoShape 6" descr="30%"/>
          <p:cNvSpPr>
            <a:spLocks noChangeArrowheads="1"/>
          </p:cNvSpPr>
          <p:nvPr/>
        </p:nvSpPr>
        <p:spPr bwMode="auto">
          <a:xfrm>
            <a:off x="3241278" y="5953125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7417" name="AutoShape 7"/>
          <p:cNvSpPr>
            <a:spLocks noChangeArrowheads="1"/>
          </p:cNvSpPr>
          <p:nvPr/>
        </p:nvSpPr>
        <p:spPr bwMode="auto">
          <a:xfrm rot="3249630">
            <a:off x="3538834" y="5091815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7418" name="AutoShape 8"/>
          <p:cNvCxnSpPr>
            <a:cxnSpLocks noChangeShapeType="1"/>
            <a:stCxn id="17415" idx="0"/>
            <a:endCxn id="17417" idx="2"/>
          </p:cNvCxnSpPr>
          <p:nvPr/>
        </p:nvCxnSpPr>
        <p:spPr bwMode="auto">
          <a:xfrm flipV="1">
            <a:off x="2124869" y="5207597"/>
            <a:ext cx="1462717" cy="751878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7419" name="AutoShape 9"/>
          <p:cNvCxnSpPr>
            <a:cxnSpLocks noChangeShapeType="1"/>
            <a:stCxn id="17420" idx="2"/>
            <a:endCxn id="17416" idx="0"/>
          </p:cNvCxnSpPr>
          <p:nvPr/>
        </p:nvCxnSpPr>
        <p:spPr bwMode="auto">
          <a:xfrm flipH="1">
            <a:off x="4260453" y="5272088"/>
            <a:ext cx="397" cy="681037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0" name="AutoShape 10"/>
          <p:cNvSpPr>
            <a:spLocks noChangeArrowheads="1"/>
          </p:cNvSpPr>
          <p:nvPr/>
        </p:nvSpPr>
        <p:spPr bwMode="auto">
          <a:xfrm>
            <a:off x="4152900" y="512603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1" name="AutoShape 11" descr="30%"/>
          <p:cNvSpPr>
            <a:spLocks noChangeArrowheads="1"/>
          </p:cNvSpPr>
          <p:nvPr/>
        </p:nvSpPr>
        <p:spPr bwMode="auto">
          <a:xfrm>
            <a:off x="5406231" y="5953125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cxnSp>
        <p:nvCxnSpPr>
          <p:cNvPr id="17422" name="AutoShape 12"/>
          <p:cNvCxnSpPr>
            <a:cxnSpLocks noChangeShapeType="1"/>
            <a:stCxn id="17423" idx="2"/>
            <a:endCxn id="17421" idx="0"/>
          </p:cNvCxnSpPr>
          <p:nvPr/>
        </p:nvCxnSpPr>
        <p:spPr bwMode="auto">
          <a:xfrm>
            <a:off x="4982444" y="5206496"/>
            <a:ext cx="1413594" cy="746629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7423" name="AutoShape 13"/>
          <p:cNvSpPr>
            <a:spLocks noChangeArrowheads="1"/>
          </p:cNvSpPr>
          <p:nvPr/>
        </p:nvSpPr>
        <p:spPr bwMode="auto">
          <a:xfrm rot="18514395">
            <a:off x="4817402" y="5087939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424" name="AutoShape 14" descr="30%"/>
          <p:cNvSpPr>
            <a:spLocks noChangeArrowheads="1"/>
          </p:cNvSpPr>
          <p:nvPr/>
        </p:nvSpPr>
        <p:spPr bwMode="auto">
          <a:xfrm>
            <a:off x="6396038" y="4384773"/>
            <a:ext cx="1979612" cy="720725"/>
          </a:xfrm>
          <a:prstGeom prst="flowChartProcess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 class &gt;&gt;</a:t>
            </a:r>
          </a:p>
          <a:p>
            <a:pPr algn="ctr"/>
            <a:r>
              <a:rPr lang="en-US" b="1" dirty="0"/>
              <a:t>Rectangle</a:t>
            </a:r>
          </a:p>
        </p:txBody>
      </p:sp>
      <p:sp>
        <p:nvSpPr>
          <p:cNvPr id="17425" name="AutoShape 16"/>
          <p:cNvSpPr>
            <a:spLocks noChangeArrowheads="1"/>
          </p:cNvSpPr>
          <p:nvPr/>
        </p:nvSpPr>
        <p:spPr bwMode="auto">
          <a:xfrm>
            <a:off x="5318125" y="4678363"/>
            <a:ext cx="933450" cy="219075"/>
          </a:xfrm>
          <a:prstGeom prst="leftArrow">
            <a:avLst>
              <a:gd name="adj1" fmla="val 17769"/>
              <a:gd name="adj2" fmla="val 106522"/>
            </a:avLst>
          </a:prstGeom>
          <a:solidFill>
            <a:schemeClr val="tx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7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הממשק </a:t>
            </a:r>
            <a:r>
              <a:rPr lang="en-US" dirty="0" err="1"/>
              <a:t>IPoint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BFE66E2-5908-43F6-AB5A-690EA58D09C7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369925"/>
            <a:ext cx="822960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1600" b="1" dirty="0">
                <a:solidFill>
                  <a:srgbClr val="7F0055"/>
                </a:solidFill>
                <a:latin typeface="Garamond" panose="02020404030301010803" pitchFamily="18" charset="0"/>
                <a:cs typeface="+mn-cs"/>
              </a:rPr>
              <a:t>public interface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IPoint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 {</a:t>
            </a:r>
          </a:p>
          <a:p>
            <a:pPr algn="l" rtl="0"/>
            <a:endParaRPr lang="en-US" sz="6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x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getX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y coordinate of the current point*/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 err="1">
                <a:latin typeface="Garamond" panose="02020404030301010803" pitchFamily="18" charset="0"/>
                <a:cs typeface="Consolas" pitchFamily="49" charset="0"/>
              </a:rPr>
              <a:t>getY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distance between the current point and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r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ho();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returns the angle between the current point and the abscissa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double </a:t>
            </a:r>
            <a:r>
              <a:rPr lang="en-US" sz="1600" b="1" dirty="0">
                <a:latin typeface="Garamond" pitchFamily="18" charset="0"/>
                <a:cs typeface="+mn-cs"/>
              </a:rPr>
              <a:t>t</a:t>
            </a:r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heta();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move the current point by dx and </a:t>
            </a:r>
            <a:r>
              <a:rPr lang="en-US" sz="1600" b="1" dirty="0" err="1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dy</a:t>
            </a:r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>
                <a:latin typeface="Garamond" pitchFamily="18" charset="0"/>
                <a:cs typeface="+mn-cs"/>
              </a:rPr>
              <a:t>translate(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dx, 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</a:t>
            </a:r>
            <a:r>
              <a:rPr lang="en-US" sz="1600" b="1" dirty="0" err="1">
                <a:latin typeface="Garamond" pitchFamily="18" charset="0"/>
                <a:cs typeface="+mn-cs"/>
              </a:rPr>
              <a:t>dy</a:t>
            </a:r>
            <a:r>
              <a:rPr lang="en-US" sz="1600" b="1" dirty="0">
                <a:latin typeface="Garamond" pitchFamily="18" charset="0"/>
                <a:cs typeface="+mn-cs"/>
              </a:rPr>
              <a:t>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solidFill>
                  <a:srgbClr val="006600"/>
                </a:solidFill>
                <a:latin typeface="Garamond" panose="02020404030301010803" pitchFamily="18" charset="0"/>
                <a:cs typeface="Consolas" pitchFamily="49" charset="0"/>
              </a:rPr>
              <a:t>/** rotate the current point by angle degrees with respect to (0,0) */</a:t>
            </a:r>
          </a:p>
          <a:p>
            <a:pPr lvl="1" algn="l" rtl="0"/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public void </a:t>
            </a:r>
            <a:r>
              <a:rPr lang="en-US" sz="1600" b="1" dirty="0">
                <a:latin typeface="Garamond" pitchFamily="18" charset="0"/>
                <a:cs typeface="+mn-cs"/>
              </a:rPr>
              <a:t>rotate(</a:t>
            </a:r>
            <a:r>
              <a:rPr lang="en-US" sz="1600" b="1" dirty="0">
                <a:solidFill>
                  <a:srgbClr val="7F0055"/>
                </a:solidFill>
                <a:latin typeface="Garamond" pitchFamily="18" charset="0"/>
                <a:cs typeface="+mn-cs"/>
              </a:rPr>
              <a:t>double</a:t>
            </a:r>
            <a:r>
              <a:rPr lang="en-US" sz="1600" b="1" dirty="0">
                <a:latin typeface="Garamond" pitchFamily="18" charset="0"/>
                <a:cs typeface="+mn-cs"/>
              </a:rPr>
              <a:t> angle);</a:t>
            </a:r>
          </a:p>
          <a:p>
            <a:pPr lvl="1" algn="l" rtl="0"/>
            <a:endParaRPr lang="en-US" sz="700" b="1" dirty="0">
              <a:latin typeface="Garamond" panose="02020404030301010803" pitchFamily="18" charset="0"/>
              <a:cs typeface="Consolas" pitchFamily="49" charset="0"/>
            </a:endParaRPr>
          </a:p>
          <a:p>
            <a:pPr lvl="1" algn="l" rtl="0"/>
            <a:r>
              <a:rPr lang="en-US" sz="1600" b="1" dirty="0">
                <a:latin typeface="Garamond" pitchFamily="18" charset="0"/>
                <a:cs typeface="+mn-cs"/>
              </a:rPr>
              <a:t>…</a:t>
            </a:r>
            <a:endParaRPr lang="en-US" sz="1600" b="1" dirty="0">
              <a:latin typeface="Garamond" panose="02020404030301010803" pitchFamily="18" charset="0"/>
              <a:cs typeface="Consolas" pitchFamily="49" charset="0"/>
            </a:endParaRPr>
          </a:p>
          <a:p>
            <a:pPr algn="l" rtl="0"/>
            <a:r>
              <a:rPr lang="en-US" sz="1600" b="1" dirty="0">
                <a:latin typeface="Garamond" panose="02020404030301010803" pitchFamily="18" charset="0"/>
                <a:cs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4406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צד הספק</a:t>
            </a:r>
            <a:endParaRPr lang="en-US" dirty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he-IL" sz="2400" dirty="0"/>
              <a:t>לעומת זאת, </a:t>
            </a:r>
            <a:r>
              <a:rPr lang="he-IL" sz="2400" b="1" dirty="0"/>
              <a:t>מנגנון ההורשה</a:t>
            </a:r>
            <a:r>
              <a:rPr lang="he-IL" sz="2400" dirty="0"/>
              <a:t> חוסך </a:t>
            </a:r>
            <a:r>
              <a:rPr lang="he-IL" sz="2400" b="1" dirty="0"/>
              <a:t>שכפול קוד בצד הספק</a:t>
            </a:r>
            <a:endParaRPr lang="he-IL" sz="2400" dirty="0"/>
          </a:p>
          <a:p>
            <a:pPr eaLnBrk="1" hangingPunct="1"/>
            <a:r>
              <a:rPr lang="he-IL" sz="2400" dirty="0"/>
              <a:t>ע"י הורשה מקבלת מחלקה את קטע הקוד בירושה במקום לחזור עליו. שני הספקים חולקים אותו הקוד</a:t>
            </a:r>
          </a:p>
          <a:p>
            <a:pPr eaLnBrk="1" hangingPunct="1"/>
            <a:r>
              <a:rPr lang="he-IL" dirty="0"/>
              <a:t>פתרון אלטרנטיבי הוא להשתמש </a:t>
            </a:r>
          </a:p>
          <a:p>
            <a:pPr eaLnBrk="1" hangingPunct="1">
              <a:buNone/>
            </a:pPr>
            <a:r>
              <a:rPr lang="he-IL" sz="2400" dirty="0"/>
              <a:t>  במתודות </a:t>
            </a:r>
            <a:r>
              <a:rPr lang="he-IL" sz="2400" dirty="0" err="1"/>
              <a:t>דיפולטיות</a:t>
            </a:r>
            <a:r>
              <a:rPr lang="he-IL" sz="2400" dirty="0"/>
              <a:t> במנשק</a:t>
            </a:r>
          </a:p>
          <a:p>
            <a:pPr eaLnBrk="1" hangingPunct="1"/>
            <a:r>
              <a:rPr lang="he-IL" sz="2400" dirty="0"/>
              <a:t>ננסה לזהות את שכפול הקוד בין 3 </a:t>
            </a:r>
            <a:br>
              <a:rPr lang="en-US" sz="2400" dirty="0"/>
            </a:br>
            <a:r>
              <a:rPr lang="he-IL" sz="2400" dirty="0"/>
              <a:t>מימושי המנשק </a:t>
            </a:r>
            <a:r>
              <a:rPr lang="en-US" sz="2400" dirty="0" err="1"/>
              <a:t>IPoint</a:t>
            </a:r>
            <a:r>
              <a:rPr lang="he-IL" sz="2400" dirty="0"/>
              <a:t> ולרכז קטעים	</a:t>
            </a:r>
            <a:br>
              <a:rPr lang="en-US" sz="2400" dirty="0"/>
            </a:br>
            <a:r>
              <a:rPr lang="he-IL" sz="2400" dirty="0"/>
              <a:t>משותפים אלה במחלקת בסיס</a:t>
            </a:r>
          </a:p>
          <a:p>
            <a:pPr eaLnBrk="1" hangingPunct="1">
              <a:buNone/>
            </a:pPr>
            <a:r>
              <a:rPr lang="he-IL" sz="2400" dirty="0"/>
              <a:t>  משותפת</a:t>
            </a:r>
            <a:r>
              <a:rPr lang="en-US" sz="2400" dirty="0"/>
              <a:t> </a:t>
            </a:r>
            <a:r>
              <a:rPr lang="he-IL" sz="2400" dirty="0"/>
              <a:t> ממנה ירשו שלושת</a:t>
            </a:r>
          </a:p>
          <a:p>
            <a:pPr eaLnBrk="1" hangingPunct="1">
              <a:buNone/>
            </a:pPr>
            <a:r>
              <a:rPr lang="he-IL" dirty="0"/>
              <a:t> </a:t>
            </a:r>
            <a:r>
              <a:rPr lang="he-IL" sz="2400" dirty="0"/>
              <a:t> המימושים.</a:t>
            </a:r>
          </a:p>
          <a:p>
            <a:pPr eaLnBrk="1" hangingPunct="1">
              <a:buNone/>
            </a:pPr>
            <a:endParaRPr lang="he-IL" sz="2400" dirty="0"/>
          </a:p>
          <a:p>
            <a:pPr eaLnBrk="1" hangingPunct="1">
              <a:buNone/>
            </a:pPr>
            <a:endParaRPr lang="en-US" sz="2400" dirty="0"/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96843BA-0AF8-4D61-9363-22D947962A57}" type="slidenum">
              <a:rPr lang="he-IL" smtClean="0">
                <a:latin typeface="Arial" pitchFamily="34" charset="0"/>
                <a:cs typeface="Arial" pitchFamily="34" charset="0"/>
              </a:rPr>
              <a:pPr/>
              <a:t>8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AutoShape 15" descr="30%"/>
          <p:cNvSpPr>
            <a:spLocks noChangeArrowheads="1"/>
          </p:cNvSpPr>
          <p:nvPr/>
        </p:nvSpPr>
        <p:spPr bwMode="auto">
          <a:xfrm>
            <a:off x="1866900" y="3003550"/>
            <a:ext cx="1979613" cy="720725"/>
          </a:xfrm>
          <a:prstGeom prst="flowChartProcess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&lt;&lt;interface&gt;&gt;</a:t>
            </a:r>
          </a:p>
          <a:p>
            <a:pPr algn="ctr"/>
            <a:r>
              <a:rPr lang="en-US" b="1" dirty="0" err="1"/>
              <a:t>IPoint</a:t>
            </a:r>
            <a:endParaRPr lang="en-US" b="1" dirty="0"/>
          </a:p>
        </p:txBody>
      </p:sp>
      <p:cxnSp>
        <p:nvCxnSpPr>
          <p:cNvPr id="18439" name="AutoShape 16"/>
          <p:cNvCxnSpPr>
            <a:cxnSpLocks noChangeShapeType="1"/>
            <a:stCxn id="18440" idx="2"/>
          </p:cNvCxnSpPr>
          <p:nvPr/>
        </p:nvCxnSpPr>
        <p:spPr bwMode="auto">
          <a:xfrm>
            <a:off x="2973388" y="3903663"/>
            <a:ext cx="9525" cy="314325"/>
          </a:xfrm>
          <a:prstGeom prst="straightConnector1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18440" name="AutoShape 17"/>
          <p:cNvSpPr>
            <a:spLocks noChangeArrowheads="1"/>
          </p:cNvSpPr>
          <p:nvPr/>
        </p:nvSpPr>
        <p:spPr bwMode="auto">
          <a:xfrm>
            <a:off x="2865438" y="3748088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41" name="AutoShape 18" descr="30%"/>
          <p:cNvSpPr>
            <a:spLocks noChangeArrowheads="1"/>
          </p:cNvSpPr>
          <p:nvPr/>
        </p:nvSpPr>
        <p:spPr bwMode="auto">
          <a:xfrm>
            <a:off x="1939075" y="4192588"/>
            <a:ext cx="1979613" cy="720725"/>
          </a:xfrm>
          <a:prstGeom prst="flowChartProcess">
            <a:avLst/>
          </a:prstGeom>
          <a:solidFill>
            <a:srgbClr val="FFCC66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&lt;&lt;abstract&gt;&gt;</a:t>
            </a:r>
          </a:p>
          <a:p>
            <a:pPr algn="ctr"/>
            <a:r>
              <a:rPr lang="en-US" dirty="0" err="1"/>
              <a:t>AbstPoint</a:t>
            </a:r>
            <a:endParaRPr lang="en-US" dirty="0"/>
          </a:p>
        </p:txBody>
      </p:sp>
      <p:sp>
        <p:nvSpPr>
          <p:cNvPr id="18442" name="AutoShape 19" descr="30%"/>
          <p:cNvSpPr>
            <a:spLocks noChangeArrowheads="1"/>
          </p:cNvSpPr>
          <p:nvPr/>
        </p:nvSpPr>
        <p:spPr bwMode="auto">
          <a:xfrm>
            <a:off x="277813" y="5746750"/>
            <a:ext cx="1979612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CartesianPoint</a:t>
            </a:r>
            <a:endParaRPr lang="en-US" b="1" dirty="0"/>
          </a:p>
        </p:txBody>
      </p:sp>
      <p:sp>
        <p:nvSpPr>
          <p:cNvPr id="18443" name="AutoShape 20" descr="30%"/>
          <p:cNvSpPr>
            <a:spLocks noChangeArrowheads="1"/>
          </p:cNvSpPr>
          <p:nvPr/>
        </p:nvSpPr>
        <p:spPr bwMode="auto">
          <a:xfrm>
            <a:off x="2365375" y="5746750"/>
            <a:ext cx="2038350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PolarPoint</a:t>
            </a:r>
            <a:endParaRPr lang="en-US" b="1" dirty="0"/>
          </a:p>
        </p:txBody>
      </p:sp>
      <p:sp>
        <p:nvSpPr>
          <p:cNvPr id="18444" name="AutoShape 21"/>
          <p:cNvSpPr>
            <a:spLocks noChangeArrowheads="1"/>
          </p:cNvSpPr>
          <p:nvPr/>
        </p:nvSpPr>
        <p:spPr bwMode="auto">
          <a:xfrm rot="2079250">
            <a:off x="1862138" y="4882620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5" name="AutoShape 22"/>
          <p:cNvCxnSpPr>
            <a:cxnSpLocks noChangeShapeType="1"/>
            <a:stCxn id="18442" idx="0"/>
            <a:endCxn id="18444" idx="2"/>
          </p:cNvCxnSpPr>
          <p:nvPr/>
        </p:nvCxnSpPr>
        <p:spPr bwMode="auto">
          <a:xfrm flipV="1">
            <a:off x="1267619" y="5015715"/>
            <a:ext cx="660945" cy="73103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8446" name="AutoShape 23"/>
          <p:cNvCxnSpPr>
            <a:cxnSpLocks noChangeShapeType="1"/>
            <a:stCxn id="18447" idx="2"/>
            <a:endCxn id="18443" idx="0"/>
          </p:cNvCxnSpPr>
          <p:nvPr/>
        </p:nvCxnSpPr>
        <p:spPr bwMode="auto">
          <a:xfrm>
            <a:off x="3122613" y="5059363"/>
            <a:ext cx="261937" cy="6873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7" name="AutoShape 24"/>
          <p:cNvSpPr>
            <a:spLocks noChangeArrowheads="1"/>
          </p:cNvSpPr>
          <p:nvPr/>
        </p:nvSpPr>
        <p:spPr bwMode="auto">
          <a:xfrm>
            <a:off x="3014663" y="49133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cxnSp>
        <p:nvCxnSpPr>
          <p:cNvPr id="18448" name="AutoShape 25"/>
          <p:cNvCxnSpPr>
            <a:cxnSpLocks noChangeShapeType="1"/>
            <a:endCxn id="18450" idx="0"/>
          </p:cNvCxnSpPr>
          <p:nvPr/>
        </p:nvCxnSpPr>
        <p:spPr bwMode="auto">
          <a:xfrm>
            <a:off x="3925888" y="4999038"/>
            <a:ext cx="1553369" cy="741362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8449" name="AutoShape 26"/>
          <p:cNvSpPr>
            <a:spLocks noChangeArrowheads="1"/>
          </p:cNvSpPr>
          <p:nvPr/>
        </p:nvSpPr>
        <p:spPr bwMode="auto">
          <a:xfrm rot="-2400000">
            <a:off x="3770313" y="4875213"/>
            <a:ext cx="215900" cy="146050"/>
          </a:xfrm>
          <a:prstGeom prst="flowChartExtra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450" name="AutoShape 28" descr="30%"/>
          <p:cNvSpPr>
            <a:spLocks noChangeArrowheads="1"/>
          </p:cNvSpPr>
          <p:nvPr/>
        </p:nvSpPr>
        <p:spPr bwMode="auto">
          <a:xfrm>
            <a:off x="4489450" y="5740400"/>
            <a:ext cx="1979613" cy="720725"/>
          </a:xfrm>
          <a:prstGeom prst="flowChartProcess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&lt;&lt;class&gt;&gt;</a:t>
            </a:r>
          </a:p>
          <a:p>
            <a:pPr algn="ctr"/>
            <a:r>
              <a:rPr lang="en-US" b="1" dirty="0" err="1"/>
              <a:t>SmartPoint</a:t>
            </a:r>
            <a:endParaRPr lang="en-US" b="1" dirty="0"/>
          </a:p>
        </p:txBody>
      </p:sp>
      <p:sp>
        <p:nvSpPr>
          <p:cNvPr id="393245" name="Text Box 29"/>
          <p:cNvSpPr txBox="1">
            <a:spLocks noChangeArrowheads="1"/>
          </p:cNvSpPr>
          <p:nvPr/>
        </p:nvSpPr>
        <p:spPr bwMode="auto">
          <a:xfrm>
            <a:off x="1744663" y="3846513"/>
            <a:ext cx="46355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0000C0"/>
                </a:solidFill>
                <a:latin typeface="Arial" charset="0"/>
                <a:cs typeface="Arial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3253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he-IL" dirty="0"/>
              <a:t>מחלקות מופשטות       </a:t>
            </a:r>
            <a:r>
              <a:rPr lang="en-US" dirty="0"/>
              <a:t>Abstract Classes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>
          <a:xfrm>
            <a:off x="4286250" y="1600200"/>
            <a:ext cx="4400550" cy="3170099"/>
          </a:xfrm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he-IL" sz="2000" dirty="0"/>
              <a:t>מחלקה מופשטת מוגדרת ע"י המלה השמורה </a:t>
            </a:r>
            <a:r>
              <a:rPr lang="en-US" sz="2000" b="1" dirty="0">
                <a:solidFill>
                  <a:srgbClr val="7F004B"/>
                </a:solidFill>
              </a:rPr>
              <a:t>abstract</a:t>
            </a:r>
            <a:endParaRPr lang="he-IL" sz="2000" b="1" dirty="0">
              <a:solidFill>
                <a:srgbClr val="7F004B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לא ניתן ליצור מופע של מחלקה מופשטת (בדומה למנשק)</a:t>
            </a: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יכולה לממש מנשק מבלי לממש את כל השירותים המוגדרים בו</a:t>
            </a:r>
          </a:p>
          <a:p>
            <a:pPr eaLnBrk="1" hangingPunct="1">
              <a:lnSpc>
                <a:spcPct val="80000"/>
              </a:lnSpc>
            </a:pPr>
            <a:endParaRPr lang="he-IL" sz="2000" dirty="0"/>
          </a:p>
          <a:p>
            <a:pPr eaLnBrk="1" hangingPunct="1">
              <a:lnSpc>
                <a:spcPct val="80000"/>
              </a:lnSpc>
            </a:pPr>
            <a:r>
              <a:rPr lang="he-IL" sz="2000" dirty="0"/>
              <a:t>זהו מנגנון המועיל להימנע משכפול קוד במחלקות יורשות</a:t>
            </a:r>
            <a:endParaRPr lang="en-US" sz="2000" dirty="0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D9E98A5-999D-4C01-ADEA-10FC01712B37}" type="slidenum">
              <a:rPr lang="he-IL" smtClean="0">
                <a:latin typeface="Arial" pitchFamily="34" charset="0"/>
                <a:cs typeface="Arial" pitchFamily="34" charset="0"/>
              </a:rPr>
              <a:pPr/>
              <a:t>9</a:t>
            </a:fld>
            <a:endParaRPr lang="he-IL"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6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5" y="1709738"/>
            <a:ext cx="3305175" cy="411480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4345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w1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106485"/>
      </a:hlink>
      <a:folHlink>
        <a:srgbClr val="106485"/>
      </a:folHlink>
    </a:clrScheme>
    <a:fontScheme name="Office קלאסי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בהירות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ערכת נושא1" id="{279C5FF5-C7C8-4C86-8AAD-4DD40FD88B78}" vid="{577E7557-20CD-4CDB-81E9-459C2F235F8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106485"/>
    </a:hlink>
    <a:folHlink>
      <a:srgbClr val="10648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6592</TotalTime>
  <Words>2986</Words>
  <Application>Microsoft Office PowerPoint</Application>
  <PresentationFormat>‫הצגה על המסך (4:3)</PresentationFormat>
  <Paragraphs>564</Paragraphs>
  <Slides>34</Slides>
  <Notes>18</Notes>
  <HiddenSlides>1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34</vt:i4>
      </vt:variant>
    </vt:vector>
  </HeadingPairs>
  <TitlesOfParts>
    <vt:vector size="41" baseType="lpstr">
      <vt:lpstr>Arial</vt:lpstr>
      <vt:lpstr>Comic Sans MS</vt:lpstr>
      <vt:lpstr>Consolas</vt:lpstr>
      <vt:lpstr>Garamond</vt:lpstr>
      <vt:lpstr>Segoe UI</vt:lpstr>
      <vt:lpstr>Wingdings</vt:lpstr>
      <vt:lpstr>sw1</vt:lpstr>
      <vt:lpstr>תוכנה 1</vt:lpstr>
      <vt:lpstr>ירושה ממחלקות קיימות</vt:lpstr>
      <vt:lpstr>דריסת שירותים</vt:lpstr>
      <vt:lpstr>שימוש בשירות המקורי מתוך השירות הדורס</vt:lpstr>
      <vt:lpstr>ניראות והורשה</vt:lpstr>
      <vt:lpstr>צד הלקוח</vt:lpstr>
      <vt:lpstr>הממשק IPoint</vt:lpstr>
      <vt:lpstr>צד הספק</vt:lpstr>
      <vt:lpstr>מחלקות מופשטות       Abstract Classes</vt:lpstr>
      <vt:lpstr>מחלקות מופשטות  - דוגמא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חריגים</vt:lpstr>
      <vt:lpstr>יצירת טיפוס חריג חדש</vt:lpstr>
      <vt:lpstr>שימוש בטיפוס החריג החדש</vt:lpstr>
      <vt:lpstr>שימוש בטיפוס החריג החדש</vt:lpstr>
      <vt:lpstr>שימוש בשגיאות – פורמט הודעת השגיאה</vt:lpstr>
      <vt:lpstr>שימוש בשגיאות</vt:lpstr>
    </vt:vector>
  </TitlesOfParts>
  <Company>Tel-Aviv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ohadbr</dc:creator>
  <cp:lastModifiedBy>itay itzhak</cp:lastModifiedBy>
  <cp:revision>1432</cp:revision>
  <dcterms:created xsi:type="dcterms:W3CDTF">2006-10-09T12:27:45Z</dcterms:created>
  <dcterms:modified xsi:type="dcterms:W3CDTF">2019-12-16T12:43:23Z</dcterms:modified>
</cp:coreProperties>
</file>