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4"/>
  </p:notesMasterIdLst>
  <p:handoutMasterIdLst>
    <p:handoutMasterId r:id="rId35"/>
  </p:handoutMasterIdLst>
  <p:sldIdLst>
    <p:sldId id="297" r:id="rId2"/>
    <p:sldId id="519" r:id="rId3"/>
    <p:sldId id="480" r:id="rId4"/>
    <p:sldId id="439" r:id="rId5"/>
    <p:sldId id="499" r:id="rId6"/>
    <p:sldId id="405" r:id="rId7"/>
    <p:sldId id="459" r:id="rId8"/>
    <p:sldId id="500" r:id="rId9"/>
    <p:sldId id="518" r:id="rId10"/>
    <p:sldId id="448" r:id="rId11"/>
    <p:sldId id="449" r:id="rId12"/>
    <p:sldId id="501" r:id="rId13"/>
    <p:sldId id="497" r:id="rId14"/>
    <p:sldId id="502" r:id="rId15"/>
    <p:sldId id="494" r:id="rId16"/>
    <p:sldId id="452" r:id="rId17"/>
    <p:sldId id="504" r:id="rId18"/>
    <p:sldId id="520" r:id="rId19"/>
    <p:sldId id="474" r:id="rId20"/>
    <p:sldId id="470" r:id="rId21"/>
    <p:sldId id="503" r:id="rId22"/>
    <p:sldId id="404" r:id="rId23"/>
    <p:sldId id="510" r:id="rId24"/>
    <p:sldId id="507" r:id="rId25"/>
    <p:sldId id="508" r:id="rId26"/>
    <p:sldId id="511" r:id="rId27"/>
    <p:sldId id="512" r:id="rId28"/>
    <p:sldId id="513" r:id="rId29"/>
    <p:sldId id="515" r:id="rId30"/>
    <p:sldId id="514" r:id="rId31"/>
    <p:sldId id="516" r:id="rId32"/>
    <p:sldId id="517" r:id="rId33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4" autoAdjust="0"/>
    <p:restoredTop sz="72402" autoAdjust="0"/>
  </p:normalViewPr>
  <p:slideViewPr>
    <p:cSldViewPr>
      <p:cViewPr varScale="1">
        <p:scale>
          <a:sx n="83" d="100"/>
          <a:sy n="83" d="100"/>
        </p:scale>
        <p:origin x="-24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11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 smtClean="0">
                <a:cs typeface="Arial" charset="0"/>
              </a:rPr>
              <a:t>Code: ex#4</a:t>
            </a:r>
            <a:endParaRPr lang="he-IL" smtClean="0">
              <a:cs typeface="Arial" charset="0"/>
            </a:endParaRPr>
          </a:p>
          <a:p>
            <a:pPr marL="228600" indent="-228600"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183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12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 smtClean="0">
                <a:cs typeface="Arial" charset="0"/>
              </a:rPr>
              <a:t>Code: ex#4</a:t>
            </a:r>
            <a:endParaRPr lang="he-IL" smtClean="0">
              <a:cs typeface="Arial" charset="0"/>
            </a:endParaRPr>
          </a:p>
          <a:p>
            <a:pPr marL="228600" indent="-228600"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13</a:t>
            </a:fld>
            <a:endParaRPr lang="en-US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Code: ex#5</a:t>
            </a:r>
            <a:endParaRPr lang="he-IL" dirty="0" smtClean="0">
              <a:cs typeface="Arial" charset="0"/>
            </a:endParaRPr>
          </a:p>
          <a:p>
            <a:pPr algn="l" rtl="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4648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14</a:t>
            </a:fld>
            <a:endParaRPr lang="en-US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smtClean="0">
                <a:cs typeface="Arial" charset="0"/>
              </a:rPr>
              <a:t>Code: ex#5</a:t>
            </a:r>
            <a:endParaRPr lang="he-IL" smtClean="0">
              <a:cs typeface="Arial" charset="0"/>
            </a:endParaRPr>
          </a:p>
          <a:p>
            <a:pPr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534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48B1A-6C75-4C9F-98C3-DEA58562FAFE}" type="slidenum">
              <a:rPr lang="ar-SA" smtClean="0"/>
              <a:pPr/>
              <a:t>15</a:t>
            </a:fld>
            <a:endParaRPr lang="en-US" smtClean="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Code: ex#6</a:t>
            </a:r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5516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16</a:t>
            </a:fld>
            <a:endParaRPr lang="en-US" smtClean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1225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17</a:t>
            </a:fld>
            <a:endParaRPr lang="en-US" smtClean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23269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18</a:t>
            </a:fld>
            <a:endParaRPr lang="en-US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84308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2FDE8-E661-4744-B69E-C2270436D750}" type="slidenum">
              <a:rPr lang="ar-SA" smtClean="0"/>
              <a:pPr/>
              <a:t>19</a:t>
            </a:fld>
            <a:endParaRPr lang="en-US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3231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20</a:t>
            </a:fld>
            <a:endParaRPr lang="en-US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909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8430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21</a:t>
            </a:fld>
            <a:endParaRPr lang="en-US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7478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BBFCD-542D-4CC9-8C95-8BB5C2F7E4E1}" type="slidenum">
              <a:rPr lang="ar-SA" smtClean="0"/>
              <a:pPr/>
              <a:t>22</a:t>
            </a:fld>
            <a:endParaRPr lang="en-US" smtClean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0830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104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Code: ex#1</a:t>
            </a:r>
            <a:endParaRPr lang="he-IL" dirty="0" smtClean="0">
              <a:cs typeface="Arial" charset="0"/>
            </a:endParaRPr>
          </a:p>
          <a:p>
            <a:pPr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5110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5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42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A022B-AD39-43CC-9146-4427BEE2FEE7}" type="slidenum">
              <a:rPr lang="ar-SA" smtClean="0"/>
              <a:pPr/>
              <a:t>6</a:t>
            </a:fld>
            <a:endParaRPr lang="en-US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9329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7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2518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8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069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EA32C-AE00-4468-A6FD-AF95A6546CE1}" type="slidenum">
              <a:rPr lang="ar-SA" smtClean="0"/>
              <a:pPr/>
              <a:t>10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 smtClean="0">
                <a:cs typeface="Arial" charset="0"/>
              </a:rPr>
              <a:t>Code: ex#4</a:t>
            </a:r>
            <a:endParaRPr lang="he-IL" smtClean="0">
              <a:cs typeface="Arial" charset="0"/>
            </a:endParaRPr>
          </a:p>
          <a:p>
            <a:pPr marL="228600" indent="-228600"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1750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October 26, 2019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43325" y="11430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 smtClean="0">
                <a:latin typeface="Comic Sans MS" pitchFamily="66" charset="0"/>
              </a:rPr>
              <a:t>תוכנה 1</a:t>
            </a:r>
            <a:br>
              <a:rPr lang="he-IL" smtClean="0">
                <a:latin typeface="Comic Sans MS" pitchFamily="66" charset="0"/>
              </a:rPr>
            </a:br>
            <a:endParaRPr lang="en-US" smtClean="0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4000" b="1" smtClean="0">
                <a:solidFill>
                  <a:srgbClr val="000099"/>
                </a:solidFill>
              </a:rPr>
              <a:t>סיכום</a:t>
            </a:r>
            <a:endParaRPr lang="en-US" sz="4000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46C3C-227A-4531-9F75-DD9F315F3D49}" type="slidenum">
              <a:rPr lang="he-IL"/>
              <a:pPr>
                <a:defRPr/>
              </a:pPr>
              <a:t>10</a:t>
            </a:fld>
            <a:endParaRPr lang="en-US"/>
          </a:p>
        </p:txBody>
      </p:sp>
      <p:sp>
        <p:nvSpPr>
          <p:cNvPr id="1574914" name="Rectangle 2"/>
          <p:cNvSpPr>
            <a:spLocks noChangeArrowheads="1"/>
          </p:cNvSpPr>
          <p:nvPr/>
        </p:nvSpPr>
        <p:spPr bwMode="auto">
          <a:xfrm>
            <a:off x="4644008" y="2888617"/>
            <a:ext cx="1836204" cy="3603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>
                <a:latin typeface="Calibri" pitchFamily="34" charset="0"/>
              </a:rPr>
              <a:t>דריסה של שירותים</a:t>
            </a:r>
            <a:endParaRPr lang="en-US" b="1" dirty="0" smtClean="0">
              <a:latin typeface="Calibri" pitchFamily="34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3744540" cy="4530725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print() {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"B"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3968" y="1600200"/>
            <a:ext cx="4860032" cy="4530725"/>
          </a:xfrm>
        </p:spPr>
        <p:txBody>
          <a:bodyPr/>
          <a:lstStyle/>
          <a:p>
            <a:pPr marL="0" indent="0" algn="l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C {</a:t>
            </a:r>
          </a:p>
          <a:p>
            <a:pPr marL="622300" indent="-62230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B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b;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b.print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a.print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4919" name="AutoShape 7"/>
          <p:cNvSpPr>
            <a:spLocks/>
          </p:cNvSpPr>
          <p:nvPr/>
        </p:nvSpPr>
        <p:spPr bwMode="auto">
          <a:xfrm>
            <a:off x="4427984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74920" name="AutoShape 8"/>
          <p:cNvSpPr>
            <a:spLocks/>
          </p:cNvSpPr>
          <p:nvPr/>
        </p:nvSpPr>
        <p:spPr bwMode="auto">
          <a:xfrm>
            <a:off x="1871700" y="5553236"/>
            <a:ext cx="1692275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574921" name="AutoShape 9"/>
          <p:cNvSpPr>
            <a:spLocks/>
          </p:cNvSpPr>
          <p:nvPr/>
        </p:nvSpPr>
        <p:spPr bwMode="auto">
          <a:xfrm>
            <a:off x="7524750" y="3357563"/>
            <a:ext cx="1404938" cy="720725"/>
          </a:xfrm>
          <a:prstGeom prst="accentBorderCallout2">
            <a:avLst>
              <a:gd name="adj1" fmla="val 15861"/>
              <a:gd name="adj2" fmla="val -5426"/>
              <a:gd name="adj3" fmla="val 15861"/>
              <a:gd name="adj4" fmla="val -22597"/>
              <a:gd name="adj5" fmla="val -40989"/>
              <a:gd name="adj6" fmla="val -6986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 smtClean="0">
                <a:latin typeface="Arial" pitchFamily="34" charset="0"/>
                <a:cs typeface="Arial" pitchFamily="34" charset="0"/>
              </a:rPr>
              <a:t>אין צורך ב-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casting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4914" grpId="0" animBg="1"/>
      <p:bldP spid="1574919" grpId="0" animBg="1"/>
      <p:bldP spid="1574920" grpId="0" animBg="1"/>
      <p:bldP spid="15749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>
                <a:latin typeface="Calibri" pitchFamily="34" charset="0"/>
              </a:rPr>
              <a:t>דריסה של שירותים </a:t>
            </a:r>
            <a:r>
              <a:rPr lang="he-IL" b="1" dirty="0" err="1" smtClean="0">
                <a:latin typeface="Calibri" pitchFamily="34" charset="0"/>
              </a:rPr>
              <a:t>וניראות</a:t>
            </a:r>
            <a:endParaRPr lang="en-US" b="1" dirty="0" smtClean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 smtClean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611560" y="5517232"/>
            <a:ext cx="3313422" cy="1152128"/>
          </a:xfrm>
          <a:prstGeom prst="borderCallout2">
            <a:avLst>
              <a:gd name="adj1" fmla="val -3105"/>
              <a:gd name="adj2" fmla="val 38862"/>
              <a:gd name="adj3" fmla="val -31860"/>
              <a:gd name="adj4" fmla="val 33728"/>
              <a:gd name="adj5" fmla="val -138147"/>
              <a:gd name="adj6" fmla="val 6784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"Cannot reduce the visibility of the inherited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method from A"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319972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63588" y="1988840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792088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 smtClean="0">
                <a:latin typeface="Calibri" pitchFamily="34" charset="0"/>
              </a:rPr>
              <a:t>דריסה של שירותים </a:t>
            </a:r>
            <a:r>
              <a:rPr lang="he-IL" sz="4000" b="1" dirty="0" err="1" smtClean="0">
                <a:latin typeface="Calibri" pitchFamily="34" charset="0"/>
              </a:rPr>
              <a:t>וניראות</a:t>
            </a:r>
            <a:r>
              <a:rPr lang="he-IL" sz="4000" b="1" dirty="0" smtClean="0">
                <a:latin typeface="Calibri" pitchFamily="34" charset="0"/>
              </a:rPr>
              <a:t> (2)</a:t>
            </a:r>
            <a:endParaRPr lang="en-US" sz="4000" b="1" dirty="0" smtClean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 smtClean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1367644" y="5769260"/>
            <a:ext cx="1368152" cy="6840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 smtClean="0">
                <a:latin typeface="Consolas" pitchFamily="49" charset="0"/>
                <a:cs typeface="Consolas" pitchFamily="49" charset="0"/>
              </a:rPr>
              <a:t>B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89240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</a:t>
            </a:r>
            <a:endParaRPr lang="en-US" b="1" dirty="0" smtClean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</a:rPr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();</a:t>
            </a:r>
            <a:endParaRPr lang="en-US" sz="1700" i="1" dirty="0" smtClean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 smtClean="0"/>
              <a:t> </a:t>
            </a:r>
            <a:endParaRPr lang="en-US" sz="1600" dirty="0" smtClean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a.bar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475656" y="5481228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 smtClean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dirty="0" smtClean="0">
                <a:latin typeface="Consolas" pitchFamily="49" charset="0"/>
                <a:cs typeface="Consolas" pitchFamily="49" charset="0"/>
              </a:rPr>
              <a:t>B.foo()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17232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27584" y="1916833"/>
            <a:ext cx="936103" cy="25202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(2)</a:t>
            </a:r>
            <a:endParaRPr lang="en-US" b="1" dirty="0" smtClean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</a:rPr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();</a:t>
            </a:r>
            <a:endParaRPr lang="en-US" sz="1700" i="1" dirty="0" smtClean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 smtClean="0"/>
              <a:t> </a:t>
            </a:r>
            <a:endParaRPr lang="en-US" sz="1600" dirty="0" smtClean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a.bar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511660" y="5553236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 smtClean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b="1" dirty="0" smtClean="0">
                <a:latin typeface="Consolas" pitchFamily="49" charset="0"/>
                <a:cs typeface="Consolas" pitchFamily="49" charset="0"/>
              </a:rPr>
              <a:t>A.foo()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15916" y="5481228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5580112" y="3356992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20172" y="3068960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11660" y="4473116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35596" y="2204864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5596" y="4437112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228184" y="2492896"/>
            <a:ext cx="972108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1640" y="5265204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19672" y="4077072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23728" y="4869160"/>
            <a:ext cx="576064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1660" y="2240868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A52F2-3627-4AE7-8CD6-779F15D839A7}" type="slidenum">
              <a:rPr lang="he-IL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ובנאים</a:t>
            </a:r>
            <a:endParaRPr lang="en-US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8500" y="1600200"/>
            <a:ext cx="4378325" cy="4530725"/>
          </a:xfrm>
        </p:spPr>
        <p:txBody>
          <a:bodyPr>
            <a:normAutofit fontScale="85000" lnSpcReduction="20000"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"A.bar"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A() {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 smtClean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"A.foo(): bar =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 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"B.bar"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B() {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 smtClean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"B.foo(): bar =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4775" y="1600200"/>
            <a:ext cx="3959225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400" dirty="0" smtClean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400" dirty="0" smtClean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"a.bar = "</a:t>
            </a:r>
            <a:b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</a:b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+ a.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a.foo();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1676293" name="AutoShape 5"/>
          <p:cNvSpPr>
            <a:spLocks/>
          </p:cNvSpPr>
          <p:nvPr/>
        </p:nvSpPr>
        <p:spPr bwMode="auto">
          <a:xfrm>
            <a:off x="6013450" y="4581525"/>
            <a:ext cx="2195513" cy="503238"/>
          </a:xfrm>
          <a:prstGeom prst="borderCallout1">
            <a:avLst>
              <a:gd name="adj1" fmla="val 15773"/>
              <a:gd name="adj2" fmla="val -3472"/>
              <a:gd name="adj3" fmla="val 11072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676294" name="AutoShape 6"/>
          <p:cNvSpPr>
            <a:spLocks/>
          </p:cNvSpPr>
          <p:nvPr/>
        </p:nvSpPr>
        <p:spPr bwMode="auto">
          <a:xfrm>
            <a:off x="5616116" y="4401109"/>
            <a:ext cx="3096344" cy="17282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endParaRPr lang="en-US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111750" y="1592263"/>
            <a:ext cx="0" cy="442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5688124" y="4869160"/>
            <a:ext cx="2448272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688124" y="5157192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88124" y="5445224"/>
            <a:ext cx="16921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688124" y="5733256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5616116" y="4401108"/>
            <a:ext cx="3096344" cy="17282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/>
            <a:r>
              <a:rPr lang="he-IL" sz="2000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B.foo(): bar = null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B.foo(): bar = B.bar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a.bar = A.bar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B.foo(): bar = B.bar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1" grpId="1" animBg="1"/>
      <p:bldP spid="19" grpId="0" animBg="1"/>
      <p:bldP spid="19" grpId="1" animBg="1"/>
      <p:bldP spid="18" grpId="0" animBg="1"/>
      <p:bldP spid="18" grpId="1" animBg="1"/>
      <p:bldP spid="18" grpId="2" animBg="1"/>
      <p:bldP spid="16" grpId="0" animBg="1"/>
      <p:bldP spid="16" grpId="1" animBg="1"/>
      <p:bldP spid="17" grpId="0" animBg="1"/>
      <p:bldP spid="17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1" grpId="2" animBg="1"/>
      <p:bldP spid="15" grpId="0" animBg="1"/>
      <p:bldP spid="15" grpId="1" animBg="1"/>
      <p:bldP spid="20" grpId="0" animBg="1"/>
      <p:bldP spid="20" grpId="1" animBg="1"/>
      <p:bldP spid="22" grpId="0" animBg="1"/>
      <p:bldP spid="22" grpId="1" animBg="1"/>
      <p:bldP spid="24" grpId="0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ובנאים (2)</a:t>
            </a:r>
            <a:endParaRPr lang="en-US" b="1" dirty="0" smtClean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 smtClean="0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latin typeface="Consolas"/>
                <a:ea typeface="Calibri"/>
              </a:rPr>
              <a:t> 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 smtClean="0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C();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C();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799692" y="5409220"/>
            <a:ext cx="1008112" cy="50405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ובנאים (3)</a:t>
            </a:r>
            <a:endParaRPr lang="en-US" b="1" dirty="0" smtClean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 smtClean="0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latin typeface="Consolas"/>
                <a:ea typeface="Calibri"/>
              </a:rPr>
              <a:t> 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 smtClean="0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"c"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“a"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in C: s = c</a:t>
            </a:r>
          </a:p>
          <a:p>
            <a:pPr rtl="1"/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in C: s = a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סדר הפעולות ביצירת אובייקט</a:t>
            </a:r>
            <a:endParaRPr lang="en-US" dirty="0" smtClean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e-IL" dirty="0" smtClean="0"/>
              <a:t>אתחול ערך </a:t>
            </a:r>
            <a:r>
              <a:rPr lang="he-IL" dirty="0" err="1" smtClean="0"/>
              <a:t>דיפולטי</a:t>
            </a:r>
            <a:r>
              <a:rPr lang="he-IL" dirty="0" smtClean="0"/>
              <a:t> לשדות מופע.</a:t>
            </a:r>
            <a:br>
              <a:rPr lang="he-IL" dirty="0" smtClean="0"/>
            </a:br>
            <a:endParaRPr lang="he-IL" dirty="0" smtClean="0"/>
          </a:p>
          <a:p>
            <a:r>
              <a:rPr lang="he-IL" dirty="0" smtClean="0"/>
              <a:t>קריאה לבנאי של מחלקת האב (שגורר אותו סדר פעולות רקורסיבית).</a:t>
            </a:r>
            <a:br>
              <a:rPr lang="he-IL" dirty="0" smtClean="0"/>
            </a:br>
            <a:endParaRPr lang="he-IL" dirty="0" smtClean="0"/>
          </a:p>
          <a:p>
            <a:r>
              <a:rPr lang="he-IL" dirty="0" smtClean="0"/>
              <a:t>אתחול שדות מופע לפי הערכים שהושמו להם בשורה שבה הם מוגדרים.</a:t>
            </a:r>
            <a:br>
              <a:rPr lang="he-IL" dirty="0" smtClean="0"/>
            </a:br>
            <a:endParaRPr lang="he-IL" dirty="0" smtClean="0"/>
          </a:p>
          <a:p>
            <a:r>
              <a:rPr lang="he-IL" dirty="0" smtClean="0"/>
              <a:t>ביצוע שאר הקוד של הבנאי.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BA10-5410-48B9-B3AE-4AC20582B9B0}" type="slidenum">
              <a:rPr lang="he-IL"/>
              <a:pPr>
                <a:defRPr/>
              </a:pPr>
              <a:t>19</a:t>
            </a:fld>
            <a:endParaRPr lang="en-US"/>
          </a:p>
        </p:txBody>
      </p:sp>
      <p:sp>
        <p:nvSpPr>
          <p:cNvPr id="1629186" name="Rectangle 2"/>
          <p:cNvSpPr>
            <a:spLocks noChangeArrowheads="1"/>
          </p:cNvSpPr>
          <p:nvPr/>
        </p:nvSpPr>
        <p:spPr bwMode="auto">
          <a:xfrm>
            <a:off x="900113" y="5913276"/>
            <a:ext cx="5940139" cy="358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629187" name="Rectangle 3"/>
          <p:cNvSpPr>
            <a:spLocks noChangeArrowheads="1"/>
          </p:cNvSpPr>
          <p:nvPr/>
        </p:nvSpPr>
        <p:spPr bwMode="auto">
          <a:xfrm>
            <a:off x="900112" y="5265204"/>
            <a:ext cx="7272287" cy="358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3800" b="1" dirty="0" smtClean="0">
                <a:latin typeface="Calibri" pitchFamily="34" charset="0"/>
              </a:rPr>
              <a:t>דריסה והעמסה של שירותים</a:t>
            </a:r>
            <a:endParaRPr lang="en-US" sz="3800" b="1" dirty="0" smtClean="0">
              <a:latin typeface="Calibri" pitchFamily="34" charset="0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96114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A {      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IOException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1800" dirty="0" smtClean="0">
                <a:latin typeface="Consolas" pitchFamily="49" charset="0"/>
                <a:cs typeface="Consolas" pitchFamily="49" charset="0"/>
              </a:rPr>
            </a:b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b="1" dirty="0" smtClean="0">
              <a:latin typeface="Consolas" pitchFamily="49" charset="0"/>
              <a:cs typeface="Consolas" pitchFamily="49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2400" dirty="0" smtClean="0">
                <a:latin typeface="Arial" pitchFamily="34" charset="0"/>
                <a:cs typeface="Arial" pitchFamily="34" charset="0"/>
              </a:rPr>
              <a:t>אילו מהשירותים הבאים ניתן להגדיר ב-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he-IL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1.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a,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b){…}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2.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3.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a,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4.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p,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q) {…}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9186" grpId="0" animBg="1"/>
      <p:bldP spid="16291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mtClean="0"/>
              <a:t>בחינה באופק!</a:t>
            </a:r>
            <a:endParaRPr lang="en-US" smtClean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he-IL" dirty="0" smtClean="0"/>
              <a:t>הבחינה תכלול את כל הנושאים שכיסינו במהלך הסמסטר:</a:t>
            </a:r>
          </a:p>
          <a:p>
            <a:pPr lvl="1" eaLnBrk="1" hangingPunct="1"/>
            <a:r>
              <a:rPr lang="he-IL" sz="2200" dirty="0" smtClean="0"/>
              <a:t>כל ההרצאות </a:t>
            </a:r>
            <a:endParaRPr lang="en-US" sz="2200" dirty="0" smtClean="0"/>
          </a:p>
          <a:p>
            <a:pPr lvl="1" eaLnBrk="1" hangingPunct="1"/>
            <a:r>
              <a:rPr lang="he-IL" sz="2200" dirty="0" smtClean="0"/>
              <a:t>כל תרגולים</a:t>
            </a:r>
          </a:p>
          <a:p>
            <a:pPr lvl="1" eaLnBrk="1" hangingPunct="1"/>
            <a:r>
              <a:rPr lang="he-IL" sz="2200" dirty="0" smtClean="0"/>
              <a:t>כל תרגילי בית</a:t>
            </a:r>
          </a:p>
          <a:p>
            <a:pPr eaLnBrk="1" hangingPunct="1"/>
            <a:r>
              <a:rPr lang="he-IL" dirty="0" smtClean="0"/>
              <a:t>חומר סגור</a:t>
            </a:r>
          </a:p>
          <a:p>
            <a:pPr eaLnBrk="1" hangingPunct="1"/>
            <a:r>
              <a:rPr lang="he-IL" dirty="0" smtClean="0"/>
              <a:t>שאלות אמריקאיות</a:t>
            </a:r>
            <a:endParaRPr lang="he-IL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ודריסת שירותים</a:t>
            </a:r>
            <a:endParaRPr lang="en-US" b="1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267545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 smtClean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דרך</a:t>
            </a:r>
            <a:r>
              <a:rPr lang="he-IL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.foo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21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ודריסת שירותים (2)</a:t>
            </a:r>
            <a:endParaRPr lang="en-US" b="1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C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 {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628292" cy="14041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 smtClean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אי אפשר,</a:t>
            </a:r>
            <a:r>
              <a:rPr lang="he-IL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.foo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- לא חוקי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0CC45-FD09-47EB-8356-6FBABB6844F2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1481735" name="AutoShape 7"/>
          <p:cNvSpPr>
            <a:spLocks/>
          </p:cNvSpPr>
          <p:nvPr/>
        </p:nvSpPr>
        <p:spPr bwMode="auto">
          <a:xfrm>
            <a:off x="6516216" y="3320988"/>
            <a:ext cx="2413087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 smtClean="0">
                <a:latin typeface="Arial" pitchFamily="34" charset="0"/>
                <a:cs typeface="Arial" pitchFamily="34" charset="0"/>
              </a:rPr>
              <a:t>תשובה: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כולם חוץ מ-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1" name="Rectangle 9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מחלקות פנימיות</a:t>
            </a:r>
            <a:endParaRPr lang="en-US" b="1" dirty="0" smtClean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Test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a = 0;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private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 = 1;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c)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d = 2;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InnerTest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	private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bar(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he-IL" sz="1800" dirty="0" smtClean="0">
                <a:latin typeface="Consolas" pitchFamily="49" charset="0"/>
              </a:rPr>
              <a:t>	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d = 3; 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a = 3;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	</a:t>
            </a:r>
          </a:p>
        </p:txBody>
      </p:sp>
      <p:sp>
        <p:nvSpPr>
          <p:cNvPr id="1481734" name="AutoShape 6"/>
          <p:cNvSpPr>
            <a:spLocks/>
          </p:cNvSpPr>
          <p:nvPr/>
        </p:nvSpPr>
        <p:spPr bwMode="auto">
          <a:xfrm>
            <a:off x="4680012" y="1772816"/>
            <a:ext cx="3996444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אילו משתנים מ-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a-e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נגישים מהשורה המסומנת?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2375756" y="4689140"/>
            <a:ext cx="2989262" cy="252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מחלקות פנימיות - סיכום</a:t>
            </a:r>
            <a:endParaRPr lang="he-IL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7504" y="1238825"/>
          <a:ext cx="8902316" cy="543053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52343"/>
                <a:gridCol w="1591083"/>
                <a:gridCol w="1242974"/>
                <a:gridCol w="1828800"/>
                <a:gridCol w="1587116"/>
              </a:tblGrid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Fields</a:t>
                      </a:r>
                      <a:r>
                        <a:rPr lang="en-US" sz="2400" b="1" baseline="0" dirty="0" smtClean="0"/>
                        <a:t> access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Interface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Inner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Scope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Type</a:t>
                      </a:r>
                      <a:endParaRPr lang="he-IL" sz="2400" b="1" dirty="0"/>
                    </a:p>
                  </a:txBody>
                  <a:tcPr/>
                </a:tc>
              </a:tr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Only 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member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Static nested</a:t>
                      </a:r>
                      <a:endParaRPr lang="he-IL" b="1" dirty="0"/>
                    </a:p>
                  </a:txBody>
                  <a:tcPr/>
                </a:tc>
              </a:tr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Static and non-static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member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Inner non-static</a:t>
                      </a:r>
                      <a:endParaRPr lang="he-IL" b="1" dirty="0"/>
                    </a:p>
                  </a:txBody>
                  <a:tcPr/>
                </a:tc>
              </a:tr>
              <a:tr h="1262827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/>
                        <a:t>Effectively final local variables or parameters that are accessible in the scope of the block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Local scope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local</a:t>
                      </a:r>
                      <a:endParaRPr lang="he-IL" b="1" dirty="0"/>
                    </a:p>
                  </a:txBody>
                  <a:tcPr/>
                </a:tc>
              </a:tr>
              <a:tr h="128302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Effectively final local variables or parameters that are accessible in the scope of the block</a:t>
                      </a:r>
                      <a:endParaRPr lang="he-IL" b="0" dirty="0" smtClean="0"/>
                    </a:p>
                    <a:p>
                      <a:pPr algn="ctr" rtl="1"/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Only the point where it is defined 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anonymous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enum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0" name="Content Placeholder 9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1580" y="1664804"/>
            <a:ext cx="5256584" cy="3996444"/>
          </a:xfrm>
        </p:spPr>
      </p:pic>
      <p:sp>
        <p:nvSpPr>
          <p:cNvPr id="6" name="Rectangular Callout 5"/>
          <p:cNvSpPr/>
          <p:nvPr/>
        </p:nvSpPr>
        <p:spPr bwMode="auto">
          <a:xfrm>
            <a:off x="2159732" y="5697252"/>
            <a:ext cx="2664296" cy="576064"/>
          </a:xfrm>
          <a:prstGeom prst="wedgeRectCallout">
            <a:avLst>
              <a:gd name="adj1" fmla="val 6052"/>
              <a:gd name="adj2" fmla="val -1412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dirty="0" smtClean="0"/>
              <a:t> fixed set of constants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08104" y="1160748"/>
            <a:ext cx="2664296" cy="1404156"/>
          </a:xfrm>
          <a:prstGeom prst="wedgeRectCallout">
            <a:avLst>
              <a:gd name="adj1" fmla="val -140955"/>
              <a:gd name="adj2" fmla="val 408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i="1" dirty="0" smtClean="0"/>
              <a:t>All</a:t>
            </a:r>
            <a:r>
              <a:rPr lang="en-US" b="1" dirty="0" smtClean="0"/>
              <a:t> </a:t>
            </a:r>
            <a:r>
              <a:rPr lang="en-US" b="1" dirty="0" err="1" smtClean="0"/>
              <a:t>enums</a:t>
            </a:r>
            <a:r>
              <a:rPr lang="en-US" b="1" dirty="0" smtClean="0"/>
              <a:t> implicitly extend </a:t>
            </a:r>
            <a:r>
              <a:rPr lang="en-US" b="1" dirty="0" err="1" smtClean="0"/>
              <a:t>java.lang.EnumAn</a:t>
            </a:r>
            <a:r>
              <a:rPr lang="en-US" b="1" dirty="0" smtClean="0"/>
              <a:t> </a:t>
            </a:r>
            <a:r>
              <a:rPr lang="en-US" b="1" dirty="0" err="1" smtClean="0"/>
              <a:t>enum</a:t>
            </a:r>
            <a:r>
              <a:rPr lang="en-US" b="1" dirty="0" smtClean="0"/>
              <a:t> cannot extend anything else.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4716016" y="3284984"/>
            <a:ext cx="2664296" cy="2016224"/>
          </a:xfrm>
          <a:prstGeom prst="wedgeRectCallout">
            <a:avLst>
              <a:gd name="adj1" fmla="val -108922"/>
              <a:gd name="adj2" fmla="val -2639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The constructor for an </a:t>
            </a:r>
            <a:r>
              <a:rPr lang="en-US" b="1" dirty="0" err="1" smtClean="0"/>
              <a:t>enum</a:t>
            </a:r>
            <a:r>
              <a:rPr lang="en-US" b="1" dirty="0" smtClean="0"/>
              <a:t> type is always private implicitly. You cannot invoke an </a:t>
            </a:r>
            <a:r>
              <a:rPr lang="en-US" b="1" dirty="0" err="1" smtClean="0"/>
              <a:t>enum</a:t>
            </a:r>
            <a:r>
              <a:rPr lang="en-US" b="1" dirty="0" smtClean="0"/>
              <a:t> constructor yourself.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enum</a:t>
            </a:r>
            <a:endParaRPr lang="he-IL" b="1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35596" y="1556792"/>
            <a:ext cx="6768752" cy="482453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120172" y="4365104"/>
            <a:ext cx="2664296" cy="2016224"/>
          </a:xfrm>
          <a:prstGeom prst="wedgeRectCallout">
            <a:avLst>
              <a:gd name="adj1" fmla="val -123222"/>
              <a:gd name="adj2" fmla="val 81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static values method that returns an array containing all of the values of the </a:t>
            </a:r>
            <a:r>
              <a:rPr lang="en-US" b="1" dirty="0" err="1" smtClean="0"/>
              <a:t>enum</a:t>
            </a:r>
            <a:r>
              <a:rPr lang="en-US" b="1" dirty="0" smtClean="0"/>
              <a:t> in the order they are declared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1412776"/>
            <a:ext cx="1728192" cy="2031325"/>
          </a:xfrm>
          <a:prstGeom prst="rect">
            <a:avLst/>
          </a:prstGeom>
          <a:solidFill>
            <a:srgbClr val="FCE7B4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/>
              <a:t>Output: </a:t>
            </a:r>
          </a:p>
          <a:p>
            <a:r>
              <a:rPr lang="en-US" sz="1400" dirty="0" smtClean="0"/>
              <a:t> Mondays are bad.</a:t>
            </a:r>
          </a:p>
          <a:p>
            <a:r>
              <a:rPr lang="en-US" sz="1400" dirty="0" smtClean="0"/>
              <a:t>SUNDAY</a:t>
            </a:r>
          </a:p>
          <a:p>
            <a:r>
              <a:rPr lang="en-US" sz="1400" dirty="0" smtClean="0"/>
              <a:t>MONDAY</a:t>
            </a:r>
          </a:p>
          <a:p>
            <a:r>
              <a:rPr lang="en-US" sz="1400" dirty="0" smtClean="0"/>
              <a:t>TUESDAY</a:t>
            </a:r>
          </a:p>
          <a:p>
            <a:r>
              <a:rPr lang="en-US" sz="1400" dirty="0" smtClean="0"/>
              <a:t>WEDNESDAY</a:t>
            </a:r>
          </a:p>
          <a:p>
            <a:r>
              <a:rPr lang="en-US" sz="1400" dirty="0" smtClean="0"/>
              <a:t>THURSDAY</a:t>
            </a:r>
          </a:p>
          <a:p>
            <a:r>
              <a:rPr lang="en-US" sz="1400" dirty="0" smtClean="0"/>
              <a:t>FRIDAY</a:t>
            </a:r>
          </a:p>
          <a:p>
            <a:r>
              <a:rPr lang="en-US" sz="1400" dirty="0" smtClean="0"/>
              <a:t>SATURDAY</a:t>
            </a:r>
            <a:endParaRPr lang="he-I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56388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5916" y="3897052"/>
            <a:ext cx="3744416" cy="144016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e-IL" dirty="0" smtClean="0">
                <a:latin typeface="Arial" pitchFamily="34" charset="0"/>
                <a:cs typeface="+mn-cs"/>
              </a:rPr>
              <a:t>ניתן (ואפילו רצוי) לכתוב גם:</a:t>
            </a:r>
          </a:p>
          <a:p>
            <a:r>
              <a:rPr lang="en-US" dirty="0" smtClean="0">
                <a:latin typeface="Arial" pitchFamily="34" charset="0"/>
                <a:cs typeface="+mn-cs"/>
              </a:rPr>
              <a:t>new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en-US" dirty="0" smtClean="0">
                <a:latin typeface="Arial" pitchFamily="34" charset="0"/>
                <a:cs typeface="+mn-cs"/>
              </a:rPr>
              <a:t>&lt;&gt;();</a:t>
            </a:r>
            <a:r>
              <a:rPr lang="he-IL" dirty="0" smtClean="0">
                <a:latin typeface="Arial" pitchFamily="34" charset="0"/>
                <a:cs typeface="+mn-cs"/>
              </a:rPr>
              <a:t> </a:t>
            </a:r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 bwMode="auto">
          <a:xfrm>
            <a:off x="4572000" y="3248980"/>
            <a:ext cx="1116124" cy="648072"/>
          </a:xfrm>
          <a:prstGeom prst="straightConnector1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216024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האם אנחנו חייבים להצהיר על טיפוס סטטי שהוא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he-IL" dirty="0" smtClean="0">
                <a:latin typeface="Arial" pitchFamily="34" charset="0"/>
                <a:cs typeface="+mn-cs"/>
              </a:rPr>
              <a:t>? בד"כ נשתמש בטיפוס הכללי יותר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 אלא אם כן אנחנו נדרשים ספציפית ל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he-IL" dirty="0" smtClean="0">
                <a:latin typeface="Arial" pitchFamily="34" charset="0"/>
                <a:cs typeface="+mn-cs"/>
              </a:rPr>
              <a:t>. למשל במקרים הבאים:</a:t>
            </a:r>
          </a:p>
          <a:p>
            <a:pPr marL="342900" indent="-342900" algn="r" rtl="1">
              <a:buAutoNum type="arabicPeriod"/>
            </a:pPr>
            <a:r>
              <a:rPr lang="he-IL" dirty="0" smtClean="0">
                <a:latin typeface="Arial" pitchFamily="34" charset="0"/>
                <a:cs typeface="+mn-cs"/>
              </a:rPr>
              <a:t>אנחנו רוצים להפעיל מתודה שיש ל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he-IL" dirty="0" smtClean="0">
                <a:latin typeface="Arial" pitchFamily="34" charset="0"/>
                <a:cs typeface="+mn-cs"/>
              </a:rPr>
              <a:t> אך לא ל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 (יש כזו בכלל?)</a:t>
            </a:r>
          </a:p>
          <a:p>
            <a:pPr marL="342900" indent="-342900" algn="r" rtl="1">
              <a:buAutoNum type="arabicPeriod"/>
            </a:pPr>
            <a:r>
              <a:rPr lang="he-IL" dirty="0" smtClean="0">
                <a:latin typeface="Arial" pitchFamily="34" charset="0"/>
                <a:cs typeface="+mn-cs"/>
              </a:rPr>
              <a:t>אנחנו משתמשים בשירות שדורש לקבל רק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he-IL" dirty="0" smtClean="0">
                <a:latin typeface="Arial" pitchFamily="34" charset="0"/>
                <a:cs typeface="+mn-cs"/>
              </a:rPr>
              <a:t> ולא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40364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136815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מדוע הפונקציה דורשת לקבל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he-IL" dirty="0" smtClean="0">
                <a:latin typeface="Arial" pitchFamily="34" charset="0"/>
                <a:cs typeface="+mn-cs"/>
              </a:rPr>
              <a:t>? בד"כ נשתמש בטיפוס כמה שיותר כללי. האם נוכל לשלוח לפה כל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? ע"מ המימוש שלה, אין סיבה שלא. למען האמת, נוכל לשלוח אפילו </a:t>
            </a:r>
            <a:r>
              <a:rPr lang="en-US" dirty="0" smtClean="0">
                <a:latin typeface="Arial" pitchFamily="34" charset="0"/>
                <a:cs typeface="+mn-cs"/>
              </a:rPr>
              <a:t>Collection</a:t>
            </a:r>
            <a:r>
              <a:rPr lang="he-IL" dirty="0" smtClean="0">
                <a:latin typeface="Arial" pitchFamily="34" charset="0"/>
                <a:cs typeface="+mn-cs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203848" y="1700808"/>
            <a:ext cx="1404156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5117588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האם יש עוד משהו שנוכל לשפר בקוד?</a:t>
            </a:r>
          </a:p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נשים לב כי המימוש של </a:t>
            </a:r>
            <a:r>
              <a:rPr lang="en-US" dirty="0" err="1" smtClean="0">
                <a:latin typeface="Arial" pitchFamily="34" charset="0"/>
                <a:cs typeface="+mn-cs"/>
              </a:rPr>
              <a:t>func</a:t>
            </a:r>
            <a:r>
              <a:rPr lang="he-IL" dirty="0" smtClean="0">
                <a:latin typeface="Arial" pitchFamily="34" charset="0"/>
                <a:cs typeface="+mn-cs"/>
              </a:rPr>
              <a:t> לא מחייב אותנו לקבל אוסף של מחרוזות. הדרישה היחידה היא שאברי האוסף יממשו את </a:t>
            </a:r>
            <a:r>
              <a:rPr lang="en-US" dirty="0" err="1" smtClean="0">
                <a:latin typeface="Arial" pitchFamily="34" charset="0"/>
                <a:cs typeface="+mn-cs"/>
              </a:rPr>
              <a:t>toString</a:t>
            </a:r>
            <a:r>
              <a:rPr lang="he-IL" dirty="0" smtClean="0">
                <a:latin typeface="Arial" pitchFamily="34" charset="0"/>
                <a:cs typeface="+mn-cs"/>
              </a:rPr>
              <a:t>, מה שמובטח לכל אובייקט ב </a:t>
            </a:r>
            <a:r>
              <a:rPr lang="en-US" dirty="0" smtClean="0">
                <a:latin typeface="Arial" pitchFamily="34" charset="0"/>
                <a:cs typeface="+mn-cs"/>
              </a:rPr>
              <a:t>Java</a:t>
            </a:r>
            <a:r>
              <a:rPr lang="he-IL" dirty="0" smtClean="0">
                <a:latin typeface="Arial" pitchFamily="34" charset="0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smtClean="0"/>
              <a:t>קצת על מנשקים</a:t>
            </a:r>
            <a:endParaRPr lang="en-US" b="1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מנשק יכול להרחיב </a:t>
            </a:r>
            <a:r>
              <a:rPr lang="he-IL" b="1" dirty="0" smtClean="0"/>
              <a:t>יותר ממנשק אחד</a:t>
            </a:r>
            <a:endParaRPr lang="en-US" dirty="0" smtClean="0"/>
          </a:p>
          <a:p>
            <a:pPr eaLnBrk="1" hangingPunct="1"/>
            <a:r>
              <a:rPr lang="he-IL" dirty="0" smtClean="0"/>
              <a:t>שירותים במנשק הם תמיד </a:t>
            </a:r>
            <a:r>
              <a:rPr lang="he-IL" b="1" dirty="0" smtClean="0"/>
              <a:t>ציבוריים, וכברירת מחדל מופשטים</a:t>
            </a:r>
            <a:endParaRPr lang="en-US" b="1" dirty="0" smtClean="0"/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MyInterface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abstract </a:t>
            </a:r>
            <a:r>
              <a:rPr lang="en-US" sz="24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foo1(</a:t>
            </a:r>
            <a:r>
              <a:rPr lang="en-US" sz="24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);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 </a:t>
            </a:r>
            <a:r>
              <a:rPr lang="en-US" sz="24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foo2(</a:t>
            </a:r>
            <a:r>
              <a:rPr lang="en-US" sz="24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}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/>
              <a:t>The modifiers of foo1 and foo2 are the same.</a:t>
            </a:r>
          </a:p>
          <a:p>
            <a:pPr algn="l" rtl="0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5"/>
            <a:ext cx="5004556" cy="301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347864" y="1592796"/>
            <a:ext cx="1368152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44824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 מטיפוס </a:t>
            </a:r>
            <a:r>
              <a:rPr lang="en-US" dirty="0" smtClean="0">
                <a:latin typeface="Arial" pitchFamily="34" charset="0"/>
              </a:rPr>
              <a:t>Collection</a:t>
            </a:r>
            <a:r>
              <a:rPr lang="en-US" dirty="0" smtClean="0">
                <a:latin typeface="Arial" pitchFamily="34" charset="0"/>
                <a:cs typeface="+mn-cs"/>
              </a:rPr>
              <a:t>&lt;Object&gt;</a:t>
            </a:r>
            <a:r>
              <a:rPr lang="he-IL" dirty="0" smtClean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 smtClean="0">
                <a:latin typeface="Arial" pitchFamily="34" charset="0"/>
                <a:cs typeface="+mn-cs"/>
              </a:rPr>
              <a:t>Collection&lt;Object&gt;</a:t>
            </a:r>
            <a:endParaRPr lang="he-IL" dirty="0" smtClean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6"/>
            <a:ext cx="4845810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239852" y="1592796"/>
            <a:ext cx="1332148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08820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 מטיפוס </a:t>
            </a:r>
            <a:r>
              <a:rPr lang="en-US" dirty="0" smtClean="0">
                <a:latin typeface="Arial" pitchFamily="34" charset="0"/>
              </a:rPr>
              <a:t>Collection</a:t>
            </a:r>
            <a:r>
              <a:rPr lang="en-US" dirty="0" smtClean="0">
                <a:latin typeface="Arial" pitchFamily="34" charset="0"/>
                <a:cs typeface="+mn-cs"/>
              </a:rPr>
              <a:t>&lt;Object&gt;</a:t>
            </a:r>
            <a:r>
              <a:rPr lang="he-IL" dirty="0" smtClean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 smtClean="0">
                <a:latin typeface="Arial" pitchFamily="34" charset="0"/>
                <a:cs typeface="+mn-cs"/>
              </a:rPr>
              <a:t>Collection&lt;Object&gt;</a:t>
            </a:r>
            <a:endParaRPr lang="he-IL" dirty="0" smtClean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580" y="1664804"/>
            <a:ext cx="776693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3635896" y="1700808"/>
            <a:ext cx="345638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43708" y="1952836"/>
            <a:ext cx="1044116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2" y="4725145"/>
            <a:ext cx="1152165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smtClean="0"/>
              <a:t>מנשקים</a:t>
            </a:r>
            <a:endParaRPr lang="en-US" b="1" smtClean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 smtClean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2" y="5985284"/>
            <a:ext cx="4789029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"Unhandled exception type Exception"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0" grpId="0" animBg="1"/>
      <p:bldP spid="1563654" grpId="0" animBg="1"/>
      <p:bldP spid="15636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3" y="4437112"/>
            <a:ext cx="93614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מנשקים</a:t>
            </a:r>
            <a:r>
              <a:rPr lang="en-US" b="1" dirty="0" smtClean="0"/>
              <a:t> - </a:t>
            </a:r>
            <a:r>
              <a:rPr lang="he-IL" b="1" dirty="0" smtClean="0"/>
              <a:t>המשך</a:t>
            </a:r>
            <a:endParaRPr lang="en-US" b="1" dirty="0" smtClean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 smtClean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</a:t>
            </a:r>
            <a:r>
              <a:rPr lang="he-IL" dirty="0"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3" y="5985284"/>
            <a:ext cx="3204356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 smtClean="0">
                <a:latin typeface="Consolas" pitchFamily="49" charset="0"/>
                <a:cs typeface="Consolas" pitchFamily="49" charset="0"/>
              </a:rPr>
              <a:t>"No exception is thrown"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4" grpId="0" animBg="1"/>
      <p:bldP spid="15636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89CB21CC-D707-491B-9989-1BD488862AA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23554" name="Rectangle 9"/>
          <p:cNvSpPr>
            <a:spLocks noChangeArrowheads="1"/>
          </p:cNvSpPr>
          <p:nvPr/>
        </p:nvSpPr>
        <p:spPr bwMode="auto">
          <a:xfrm>
            <a:off x="971550" y="5664200"/>
            <a:ext cx="2088282" cy="2850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smtClean="0"/>
              <a:t>מנשקים וירושה</a:t>
            </a:r>
            <a:endParaRPr lang="en-US" b="1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67183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Consider the following class hierarchy: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 smtClean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Animal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Dog </a:t>
            </a: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2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Animal{…}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Poodle </a:t>
            </a: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Labrador </a:t>
            </a: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 smtClean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dirty="0" smtClean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Which of the following lines (if any) will not compile?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 smtClean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Poodle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poodle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Poodle();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Animal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= (Animal) poodle;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Dog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dog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Labrador();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animal = dog;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poodle = dog;</a:t>
            </a:r>
          </a:p>
        </p:txBody>
      </p:sp>
      <p:sp>
        <p:nvSpPr>
          <p:cNvPr id="23557" name="Line 8"/>
          <p:cNvSpPr>
            <a:spLocks noChangeShapeType="1"/>
          </p:cNvSpPr>
          <p:nvPr/>
        </p:nvSpPr>
        <p:spPr bwMode="auto">
          <a:xfrm>
            <a:off x="971550" y="3573463"/>
            <a:ext cx="651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3786" name="AutoShape 10"/>
          <p:cNvSpPr>
            <a:spLocks/>
          </p:cNvSpPr>
          <p:nvPr/>
        </p:nvSpPr>
        <p:spPr bwMode="auto">
          <a:xfrm>
            <a:off x="6011863" y="4232275"/>
            <a:ext cx="2843212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dirty="0">
                <a:latin typeface="Garamond" pitchFamily="18" charset="0"/>
              </a:rPr>
              <a:t>poodle = (Poodle) dog;</a:t>
            </a:r>
          </a:p>
          <a:p>
            <a:pPr>
              <a:buFontTx/>
              <a:buChar char="-"/>
            </a:pPr>
            <a:r>
              <a:rPr lang="en-US" dirty="0"/>
              <a:t>No compilation error</a:t>
            </a:r>
          </a:p>
          <a:p>
            <a:pPr>
              <a:buFontTx/>
              <a:buChar char="-"/>
            </a:pPr>
            <a:r>
              <a:rPr lang="en-US" dirty="0"/>
              <a:t>Runtime Exception</a:t>
            </a:r>
          </a:p>
        </p:txBody>
      </p:sp>
      <p:sp>
        <p:nvSpPr>
          <p:cNvPr id="23559" name="AutoShape 12"/>
          <p:cNvSpPr>
            <a:spLocks noChangeArrowheads="1"/>
          </p:cNvSpPr>
          <p:nvPr/>
        </p:nvSpPr>
        <p:spPr bwMode="auto">
          <a:xfrm>
            <a:off x="6877050" y="1773238"/>
            <a:ext cx="1511300" cy="503237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Animal</a:t>
            </a:r>
          </a:p>
        </p:txBody>
      </p:sp>
      <p:sp>
        <p:nvSpPr>
          <p:cNvPr id="23560" name="Rectangle 14"/>
          <p:cNvSpPr>
            <a:spLocks noChangeArrowheads="1"/>
          </p:cNvSpPr>
          <p:nvPr/>
        </p:nvSpPr>
        <p:spPr bwMode="auto">
          <a:xfrm>
            <a:off x="7075488" y="2492375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Dog</a:t>
            </a:r>
          </a:p>
        </p:txBody>
      </p:sp>
      <p:sp>
        <p:nvSpPr>
          <p:cNvPr id="23561" name="Rectangle 15"/>
          <p:cNvSpPr>
            <a:spLocks noChangeArrowheads="1"/>
          </p:cNvSpPr>
          <p:nvPr/>
        </p:nvSpPr>
        <p:spPr bwMode="auto">
          <a:xfrm>
            <a:off x="7777163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Labrador</a:t>
            </a:r>
          </a:p>
        </p:txBody>
      </p:sp>
      <p:sp>
        <p:nvSpPr>
          <p:cNvPr id="23562" name="Rectangle 16"/>
          <p:cNvSpPr>
            <a:spLocks noChangeArrowheads="1"/>
          </p:cNvSpPr>
          <p:nvPr/>
        </p:nvSpPr>
        <p:spPr bwMode="auto">
          <a:xfrm>
            <a:off x="6408738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Poodle</a:t>
            </a:r>
          </a:p>
        </p:txBody>
      </p:sp>
      <p:cxnSp>
        <p:nvCxnSpPr>
          <p:cNvPr id="23563" name="AutoShape 17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>
            <a:off x="7632700" y="2276475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AutoShape 18"/>
          <p:cNvCxnSpPr>
            <a:cxnSpLocks noChangeShapeType="1"/>
            <a:stCxn id="23560" idx="2"/>
            <a:endCxn id="23562" idx="0"/>
          </p:cNvCxnSpPr>
          <p:nvPr/>
        </p:nvCxnSpPr>
        <p:spPr bwMode="auto">
          <a:xfrm flipH="1">
            <a:off x="6967538" y="2816225"/>
            <a:ext cx="666750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19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>
            <a:off x="7634288" y="2816225"/>
            <a:ext cx="701675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23566" name="Picture 20" descr="C:\Documents and Settings\liors\Local Settings\Temporary Internet Files\Content.IE5\2XBJBFLW\MCj042835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0225" y="206375"/>
            <a:ext cx="8540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10"/>
          <p:cNvSpPr>
            <a:spLocks/>
          </p:cNvSpPr>
          <p:nvPr/>
        </p:nvSpPr>
        <p:spPr bwMode="auto">
          <a:xfrm>
            <a:off x="4900613" y="5254625"/>
            <a:ext cx="2843212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-"/>
            </a:pPr>
            <a:r>
              <a:rPr lang="en-US" dirty="0"/>
              <a:t> Compilation Error</a:t>
            </a:r>
          </a:p>
          <a:p>
            <a:r>
              <a:rPr lang="en-US" sz="1400" dirty="0"/>
              <a:t>Type mismatch: cannot convert from Dog to Poodle</a:t>
            </a:r>
          </a:p>
        </p:txBody>
      </p:sp>
      <p:sp>
        <p:nvSpPr>
          <p:cNvPr id="1483787" name="AutoShape 11"/>
          <p:cNvSpPr>
            <a:spLocks/>
          </p:cNvSpPr>
          <p:nvPr/>
        </p:nvSpPr>
        <p:spPr bwMode="auto">
          <a:xfrm>
            <a:off x="4464050" y="5768975"/>
            <a:ext cx="4319588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Garamond" pitchFamily="18" charset="0"/>
              </a:rPr>
              <a:t>Labrador </a:t>
            </a:r>
            <a:r>
              <a:rPr lang="en-US" dirty="0" err="1">
                <a:latin typeface="Garamond" pitchFamily="18" charset="0"/>
              </a:rPr>
              <a:t>labrador</a:t>
            </a:r>
            <a:r>
              <a:rPr lang="en-US" dirty="0">
                <a:latin typeface="Garamond" pitchFamily="18" charset="0"/>
              </a:rPr>
              <a:t> = (Labrador) </a:t>
            </a:r>
            <a:r>
              <a:rPr lang="en-US" dirty="0" smtClean="0">
                <a:latin typeface="Garamond" pitchFamily="18" charset="0"/>
              </a:rPr>
              <a:t>dog;</a:t>
            </a:r>
            <a:endParaRPr lang="en-US" dirty="0">
              <a:latin typeface="Garamond" pitchFamily="18" charset="0"/>
            </a:endParaRPr>
          </a:p>
          <a:p>
            <a:pPr>
              <a:buFontTx/>
              <a:buChar char="-"/>
            </a:pPr>
            <a:r>
              <a:rPr lang="en-US" dirty="0"/>
              <a:t>No compilation error</a:t>
            </a:r>
          </a:p>
          <a:p>
            <a:pPr>
              <a:buFontTx/>
              <a:buChar char="-"/>
            </a:pPr>
            <a:r>
              <a:rPr lang="en-US" dirty="0"/>
              <a:t>No Runtime Exception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1483786" grpId="0" animBg="1"/>
      <p:bldP spid="18" grpId="0" animBg="1"/>
      <p:bldP spid="18" grpId="1" animBg="1"/>
      <p:bldP spid="14837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smtClean="0"/>
              <a:t>מנשקים וירושה</a:t>
            </a:r>
            <a:endParaRPr lang="en-US" b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976156" y="4941168"/>
            <a:ext cx="2449513" cy="468313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149153"/>
              <a:gd name="adj6" fmla="val -4769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 smtClean="0">
                <a:latin typeface="Arial" pitchFamily="34" charset="0"/>
                <a:cs typeface="Arial" pitchFamily="34" charset="0"/>
              </a:rPr>
              <a:t>אין שגיאות קומפילציה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71" name="AutoShape 7"/>
          <p:cNvSpPr>
            <a:spLocks/>
          </p:cNvSpPr>
          <p:nvPr/>
        </p:nvSpPr>
        <p:spPr bwMode="auto">
          <a:xfrm>
            <a:off x="3887788" y="6129338"/>
            <a:ext cx="2196380" cy="468312"/>
          </a:xfrm>
          <a:prstGeom prst="accentBorderCallout2">
            <a:avLst>
              <a:gd name="adj1" fmla="val 24407"/>
              <a:gd name="adj2" fmla="val -3995"/>
              <a:gd name="adj3" fmla="val 24407"/>
              <a:gd name="adj4" fmla="val -18218"/>
              <a:gd name="adj5" fmla="val -103389"/>
              <a:gd name="adj6" fmla="val -4697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en-US" dirty="0" smtClean="0">
                <a:latin typeface="Arial" pitchFamily="34" charset="0"/>
                <a:cs typeface="Arial" pitchFamily="34" charset="0"/>
              </a:rPr>
              <a:t>public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כברירת מחדל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  <p:bldP spid="15984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69877" y="1952625"/>
            <a:ext cx="2090055" cy="3619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מנשקים וירושה</a:t>
            </a:r>
            <a:endParaRPr lang="en-US" b="1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724128" y="4761148"/>
            <a:ext cx="3024336" cy="1440160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43024"/>
              <a:gd name="adj6" fmla="val -6304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u="sng" dirty="0" smtClean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The inherited package method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cannot hide the public abstract method in C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following table shows the access to members permitted by each modifier</a:t>
            </a:r>
            <a:endParaRPr lang="he-IL" sz="3600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024844"/>
            <a:ext cx="7020780" cy="324036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41065</TotalTime>
  <Words>1161</Words>
  <Application>Microsoft Office PowerPoint</Application>
  <PresentationFormat>On-screen Show (4:3)</PresentationFormat>
  <Paragraphs>515</Paragraphs>
  <Slides>32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Layers</vt:lpstr>
      <vt:lpstr>תוכנה 1 </vt:lpstr>
      <vt:lpstr>בחינה באופק!</vt:lpstr>
      <vt:lpstr>קצת על מנשקים</vt:lpstr>
      <vt:lpstr>מנשקים</vt:lpstr>
      <vt:lpstr>מנשקים - המשך</vt:lpstr>
      <vt:lpstr>מנשקים וירושה</vt:lpstr>
      <vt:lpstr>מנשקים וירושה</vt:lpstr>
      <vt:lpstr>מנשקים וירושה</vt:lpstr>
      <vt:lpstr>The following table shows the access to members permitted by each modifier</vt:lpstr>
      <vt:lpstr>דריסה של שירותים</vt:lpstr>
      <vt:lpstr>דריסה של שירותים וניראות</vt:lpstr>
      <vt:lpstr>דריסה של שירותים וניראות (2)</vt:lpstr>
      <vt:lpstr>הורשה</vt:lpstr>
      <vt:lpstr>הורשה (2)</vt:lpstr>
      <vt:lpstr>הורשה ובנאים</vt:lpstr>
      <vt:lpstr>הורשה ובנאים (2)</vt:lpstr>
      <vt:lpstr>הורשה ובנאים (3)</vt:lpstr>
      <vt:lpstr>סדר הפעולות ביצירת אובייקט</vt:lpstr>
      <vt:lpstr>דריסה והעמסה של שירותים</vt:lpstr>
      <vt:lpstr>הורשה ודריסת שירותים</vt:lpstr>
      <vt:lpstr>הורשה ודריסת שירותים (2)</vt:lpstr>
      <vt:lpstr>מחלקות פנימיות</vt:lpstr>
      <vt:lpstr>מחלקות פנימיות - סיכום</vt:lpstr>
      <vt:lpstr>enum</vt:lpstr>
      <vt:lpstr>enum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shay</cp:lastModifiedBy>
  <cp:revision>4333</cp:revision>
  <cp:lastPrinted>1601-01-01T00:00:00Z</cp:lastPrinted>
  <dcterms:created xsi:type="dcterms:W3CDTF">1601-01-01T00:00:00Z</dcterms:created>
  <dcterms:modified xsi:type="dcterms:W3CDTF">2019-10-26T16:11:07Z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