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025" r:id="rId1"/>
  </p:sldMasterIdLst>
  <p:notesMasterIdLst>
    <p:notesMasterId r:id="rId44"/>
  </p:notesMasterIdLst>
  <p:handoutMasterIdLst>
    <p:handoutMasterId r:id="rId45"/>
  </p:handoutMasterIdLst>
  <p:sldIdLst>
    <p:sldId id="267" r:id="rId2"/>
    <p:sldId id="438" r:id="rId3"/>
    <p:sldId id="409" r:id="rId4"/>
    <p:sldId id="411" r:id="rId5"/>
    <p:sldId id="412" r:id="rId6"/>
    <p:sldId id="413" r:id="rId7"/>
    <p:sldId id="427" r:id="rId8"/>
    <p:sldId id="441" r:id="rId9"/>
    <p:sldId id="442" r:id="rId10"/>
    <p:sldId id="443" r:id="rId11"/>
    <p:sldId id="414" r:id="rId12"/>
    <p:sldId id="415" r:id="rId13"/>
    <p:sldId id="416" r:id="rId14"/>
    <p:sldId id="417" r:id="rId15"/>
    <p:sldId id="418" r:id="rId16"/>
    <p:sldId id="419" r:id="rId17"/>
    <p:sldId id="421" r:id="rId18"/>
    <p:sldId id="422" r:id="rId19"/>
    <p:sldId id="423" r:id="rId20"/>
    <p:sldId id="428" r:id="rId21"/>
    <p:sldId id="437" r:id="rId22"/>
    <p:sldId id="448" r:id="rId23"/>
    <p:sldId id="429" r:id="rId24"/>
    <p:sldId id="340" r:id="rId25"/>
    <p:sldId id="341" r:id="rId26"/>
    <p:sldId id="342" r:id="rId27"/>
    <p:sldId id="444" r:id="rId28"/>
    <p:sldId id="445" r:id="rId29"/>
    <p:sldId id="446" r:id="rId30"/>
    <p:sldId id="447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354" r:id="rId43"/>
  </p:sldIdLst>
  <p:sldSz cx="9144000" cy="6858000" type="screen4x3"/>
  <p:notesSz cx="7099300" cy="10234613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42021B5-36FE-458B-B921-E2F067E06C85}">
          <p14:sldIdLst>
            <p14:sldId id="267"/>
            <p14:sldId id="438"/>
            <p14:sldId id="409"/>
            <p14:sldId id="411"/>
            <p14:sldId id="412"/>
            <p14:sldId id="413"/>
            <p14:sldId id="427"/>
            <p14:sldId id="441"/>
            <p14:sldId id="442"/>
            <p14:sldId id="443"/>
            <p14:sldId id="414"/>
            <p14:sldId id="415"/>
            <p14:sldId id="416"/>
            <p14:sldId id="417"/>
            <p14:sldId id="418"/>
            <p14:sldId id="419"/>
            <p14:sldId id="421"/>
            <p14:sldId id="422"/>
            <p14:sldId id="423"/>
            <p14:sldId id="428"/>
            <p14:sldId id="437"/>
            <p14:sldId id="448"/>
            <p14:sldId id="429"/>
            <p14:sldId id="340"/>
            <p14:sldId id="341"/>
            <p14:sldId id="342"/>
            <p14:sldId id="444"/>
            <p14:sldId id="445"/>
            <p14:sldId id="446"/>
            <p14:sldId id="447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17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0000"/>
    <a:srgbClr val="0000FF"/>
    <a:srgbClr val="006600"/>
    <a:srgbClr val="FFCC66"/>
    <a:srgbClr val="FF6600"/>
    <a:srgbClr val="FCF600"/>
    <a:srgbClr val="99FFCC"/>
    <a:srgbClr val="CC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20" autoAdjust="0"/>
    <p:restoredTop sz="81961" autoAdjust="0"/>
  </p:normalViewPr>
  <p:slideViewPr>
    <p:cSldViewPr snapToGrid="0" snapToObjects="1">
      <p:cViewPr varScale="1">
        <p:scale>
          <a:sx n="73" d="100"/>
          <a:sy n="73" d="100"/>
        </p:scale>
        <p:origin x="2026" y="58"/>
      </p:cViewPr>
      <p:guideLst>
        <p:guide orient="horz" pos="2017"/>
        <p:guide pos="4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BC3283-A367-40C8-AAB7-CAA0863917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2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E66072-AD87-4A43-9D24-B61B3970BE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10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3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849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07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73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6378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62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617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50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681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502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90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001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9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9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312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914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751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499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450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080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7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36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CAB31-32DD-41CE-9949-7B491B0E4F6F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408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990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30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270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679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601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024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3011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239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04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F2B72-B347-436F-9EAF-69751A299CB1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42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3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22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607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09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hf hd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Subtitle 819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199"/>
            <a:ext cx="7848600" cy="2367699"/>
          </a:xfrm>
        </p:spPr>
        <p:txBody>
          <a:bodyPr anchor="ctr">
            <a:normAutofit lnSpcReduction="10000"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8</a:t>
            </a:r>
            <a:r>
              <a:rPr lang="he-IL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  <a:endParaRPr lang="he-IL" sz="4400" cap="all" spc="-100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Arial" pitchFamily="34" charset="0"/>
            </a:endParaRP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הורשה</a:t>
            </a: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מחלקות אבסטרקטיות</a:t>
            </a:r>
            <a:endParaRPr lang="en-US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/>
              <a:t>			</a:t>
            </a:r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חריגים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398434" y="181466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הספק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אופציה ב': ירושה</a:t>
            </a:r>
            <a:endParaRPr lang="he-IL" sz="2400" dirty="0"/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en-US" sz="2400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458BADF-E4D4-4327-91D4-C801E171A1F8}"/>
              </a:ext>
            </a:extLst>
          </p:cNvPr>
          <p:cNvGrpSpPr/>
          <p:nvPr/>
        </p:nvGrpSpPr>
        <p:grpSpPr>
          <a:xfrm>
            <a:off x="1539509" y="2424526"/>
            <a:ext cx="6250781" cy="3587521"/>
            <a:chOff x="1539509" y="2424526"/>
            <a:chExt cx="6250781" cy="3587521"/>
          </a:xfrm>
        </p:grpSpPr>
        <p:sp>
          <p:nvSpPr>
            <p:cNvPr id="18" name="AutoShape 4" descr="30%">
              <a:extLst>
                <a:ext uri="{FF2B5EF4-FFF2-40B4-BE49-F238E27FC236}">
                  <a16:creationId xmlns:a16="http://schemas.microsoft.com/office/drawing/2014/main" id="{E53F24E6-88AE-478D-97EF-B0A3A0036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092" y="2424526"/>
              <a:ext cx="1979613" cy="720725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&lt;&lt;interface&gt;&gt;</a:t>
              </a:r>
            </a:p>
            <a:p>
              <a:pPr algn="ctr"/>
              <a:r>
                <a:rPr lang="en-US" b="1" dirty="0" err="1"/>
                <a:t>IPoint</a:t>
              </a:r>
              <a:endParaRPr lang="en-US" b="1" dirty="0"/>
            </a:p>
          </p:txBody>
        </p:sp>
        <p:sp>
          <p:nvSpPr>
            <p:cNvPr id="29" name="AutoShape 5" descr="30%">
              <a:extLst>
                <a:ext uri="{FF2B5EF4-FFF2-40B4-BE49-F238E27FC236}">
                  <a16:creationId xmlns:a16="http://schemas.microsoft.com/office/drawing/2014/main" id="{D419E814-5591-482D-B476-27C22D13D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509" y="5291322"/>
              <a:ext cx="1979612" cy="720725"/>
            </a:xfrm>
            <a:prstGeom prst="flowChartProcess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&lt;&lt;class&gt;&gt;</a:t>
              </a:r>
            </a:p>
            <a:p>
              <a:pPr algn="ctr"/>
              <a:r>
                <a:rPr lang="en-US" b="1" dirty="0" err="1"/>
                <a:t>CartesianPoint</a:t>
              </a:r>
              <a:endParaRPr lang="en-US" b="1" dirty="0"/>
            </a:p>
          </p:txBody>
        </p:sp>
        <p:sp>
          <p:nvSpPr>
            <p:cNvPr id="30" name="AutoShape 6" descr="30%">
              <a:extLst>
                <a:ext uri="{FF2B5EF4-FFF2-40B4-BE49-F238E27FC236}">
                  <a16:creationId xmlns:a16="http://schemas.microsoft.com/office/drawing/2014/main" id="{FEC64C2F-FFD6-43D1-A28A-05AC79A20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724" y="5284972"/>
              <a:ext cx="2038350" cy="720725"/>
            </a:xfrm>
            <a:prstGeom prst="flowChartProcess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&lt;&lt;class&gt;&gt;</a:t>
              </a:r>
            </a:p>
            <a:p>
              <a:pPr algn="ctr"/>
              <a:r>
                <a:rPr lang="en-US" b="1" dirty="0" err="1"/>
                <a:t>PolarPoint</a:t>
              </a:r>
              <a:endParaRPr lang="en-US" b="1" dirty="0"/>
            </a:p>
          </p:txBody>
        </p:sp>
        <p:sp>
          <p:nvSpPr>
            <p:cNvPr id="31" name="AutoShape 7">
              <a:extLst>
                <a:ext uri="{FF2B5EF4-FFF2-40B4-BE49-F238E27FC236}">
                  <a16:creationId xmlns:a16="http://schemas.microsoft.com/office/drawing/2014/main" id="{84820826-E622-4543-9F1A-47B724CAD8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249630">
              <a:off x="3943280" y="4423662"/>
              <a:ext cx="215900" cy="146050"/>
            </a:xfrm>
            <a:prstGeom prst="flowChartExtra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32" name="AutoShape 8">
              <a:extLst>
                <a:ext uri="{FF2B5EF4-FFF2-40B4-BE49-F238E27FC236}">
                  <a16:creationId xmlns:a16="http://schemas.microsoft.com/office/drawing/2014/main" id="{8B468441-5F38-4C6D-9757-9F60A38E73C5}"/>
                </a:ext>
              </a:extLst>
            </p:cNvPr>
            <p:cNvCxnSpPr>
              <a:cxnSpLocks noChangeShapeType="1"/>
              <a:stCxn id="29" idx="0"/>
              <a:endCxn id="31" idx="2"/>
            </p:cNvCxnSpPr>
            <p:nvPr/>
          </p:nvCxnSpPr>
          <p:spPr bwMode="auto">
            <a:xfrm flipV="1">
              <a:off x="2529315" y="4539444"/>
              <a:ext cx="1462717" cy="75187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</p:cxnSp>
        <p:cxnSp>
          <p:nvCxnSpPr>
            <p:cNvPr id="33" name="AutoShape 9">
              <a:extLst>
                <a:ext uri="{FF2B5EF4-FFF2-40B4-BE49-F238E27FC236}">
                  <a16:creationId xmlns:a16="http://schemas.microsoft.com/office/drawing/2014/main" id="{CAD7E6CA-EA15-46DF-A654-73A957EF58EA}"/>
                </a:ext>
              </a:extLst>
            </p:cNvPr>
            <p:cNvCxnSpPr>
              <a:cxnSpLocks noChangeShapeType="1"/>
              <a:stCxn id="34" idx="2"/>
              <a:endCxn id="30" idx="0"/>
            </p:cNvCxnSpPr>
            <p:nvPr/>
          </p:nvCxnSpPr>
          <p:spPr bwMode="auto">
            <a:xfrm flipH="1">
              <a:off x="4664899" y="4603935"/>
              <a:ext cx="397" cy="68103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</p:cxnSp>
        <p:sp>
          <p:nvSpPr>
            <p:cNvPr id="34" name="AutoShape 10">
              <a:extLst>
                <a:ext uri="{FF2B5EF4-FFF2-40B4-BE49-F238E27FC236}">
                  <a16:creationId xmlns:a16="http://schemas.microsoft.com/office/drawing/2014/main" id="{A9C19A73-9092-40C8-B5ED-F5F8AFF23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7346" y="4457885"/>
              <a:ext cx="215900" cy="146050"/>
            </a:xfrm>
            <a:prstGeom prst="flowChartExtra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5" name="AutoShape 11" descr="30%">
              <a:extLst>
                <a:ext uri="{FF2B5EF4-FFF2-40B4-BE49-F238E27FC236}">
                  <a16:creationId xmlns:a16="http://schemas.microsoft.com/office/drawing/2014/main" id="{1959CBD5-63A3-4244-8548-5CD56F171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0677" y="5284972"/>
              <a:ext cx="1979613" cy="720725"/>
            </a:xfrm>
            <a:prstGeom prst="flowChartProcess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&lt;&lt;class&gt;&gt;</a:t>
              </a:r>
            </a:p>
            <a:p>
              <a:pPr algn="ctr"/>
              <a:r>
                <a:rPr lang="en-US" b="1" dirty="0" err="1"/>
                <a:t>SmartPoint</a:t>
              </a:r>
              <a:endParaRPr lang="en-US" b="1" dirty="0"/>
            </a:p>
          </p:txBody>
        </p:sp>
        <p:cxnSp>
          <p:nvCxnSpPr>
            <p:cNvPr id="38" name="AutoShape 12">
              <a:extLst>
                <a:ext uri="{FF2B5EF4-FFF2-40B4-BE49-F238E27FC236}">
                  <a16:creationId xmlns:a16="http://schemas.microsoft.com/office/drawing/2014/main" id="{6E2B44AA-CFBC-432C-BA38-36A1BA4C2A08}"/>
                </a:ext>
              </a:extLst>
            </p:cNvPr>
            <p:cNvCxnSpPr>
              <a:cxnSpLocks noChangeShapeType="1"/>
              <a:stCxn id="39" idx="2"/>
              <a:endCxn id="35" idx="0"/>
            </p:cNvCxnSpPr>
            <p:nvPr/>
          </p:nvCxnSpPr>
          <p:spPr bwMode="auto">
            <a:xfrm>
              <a:off x="5386890" y="4538343"/>
              <a:ext cx="1413594" cy="74662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</p:cxnSp>
        <p:sp>
          <p:nvSpPr>
            <p:cNvPr id="39" name="AutoShape 13">
              <a:extLst>
                <a:ext uri="{FF2B5EF4-FFF2-40B4-BE49-F238E27FC236}">
                  <a16:creationId xmlns:a16="http://schemas.microsoft.com/office/drawing/2014/main" id="{57AE5B0D-05DF-4830-AC4B-9E3A23D8B0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514395">
              <a:off x="5221848" y="4419786"/>
              <a:ext cx="215900" cy="146050"/>
            </a:xfrm>
            <a:prstGeom prst="flowChartExtra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" name="AutoShape 18" descr="30%">
              <a:extLst>
                <a:ext uri="{FF2B5EF4-FFF2-40B4-BE49-F238E27FC236}">
                  <a16:creationId xmlns:a16="http://schemas.microsoft.com/office/drawing/2014/main" id="{491BD0F0-9BF2-4836-98F7-95FFA35A4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461" y="3678237"/>
              <a:ext cx="1979613" cy="720725"/>
            </a:xfrm>
            <a:prstGeom prst="flowChartProcess">
              <a:avLst/>
            </a:prstGeom>
            <a:solidFill>
              <a:srgbClr val="FFCC66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&lt;&lt;abstract&gt;&gt;</a:t>
              </a:r>
            </a:p>
            <a:p>
              <a:pPr algn="ctr"/>
              <a:r>
                <a:rPr lang="en-US" dirty="0" err="1"/>
                <a:t>AbstPoint</a:t>
              </a:r>
              <a:endParaRPr lang="en-US" dirty="0"/>
            </a:p>
          </p:txBody>
        </p:sp>
        <p:cxnSp>
          <p:nvCxnSpPr>
            <p:cNvPr id="17" name="AutoShape 16">
              <a:extLst>
                <a:ext uri="{FF2B5EF4-FFF2-40B4-BE49-F238E27FC236}">
                  <a16:creationId xmlns:a16="http://schemas.microsoft.com/office/drawing/2014/main" id="{150EC77A-CDF7-4E9F-84E6-BD1C379F071B}"/>
                </a:ext>
              </a:extLst>
            </p:cNvPr>
            <p:cNvCxnSpPr>
              <a:cxnSpLocks noChangeShapeType="1"/>
              <a:stCxn id="19" idx="2"/>
            </p:cNvCxnSpPr>
            <p:nvPr/>
          </p:nvCxnSpPr>
          <p:spPr bwMode="auto">
            <a:xfrm>
              <a:off x="4649024" y="3321855"/>
              <a:ext cx="9525" cy="3143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BB905693-33FC-4104-8917-28EC4DFD2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074" y="3166280"/>
              <a:ext cx="215900" cy="146050"/>
            </a:xfrm>
            <a:prstGeom prst="flowChartExtra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47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הספק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sz="2400" b="1" dirty="0" smtClean="0"/>
              <a:t>מנגנון </a:t>
            </a:r>
            <a:r>
              <a:rPr lang="he-IL" sz="2400" b="1" dirty="0"/>
              <a:t>ההורשה</a:t>
            </a:r>
            <a:r>
              <a:rPr lang="he-IL" sz="2400" dirty="0"/>
              <a:t> חוסך </a:t>
            </a:r>
            <a:r>
              <a:rPr lang="he-IL" sz="2400" b="1" dirty="0"/>
              <a:t>שכפול קוד בצד הספק</a:t>
            </a:r>
            <a:endParaRPr lang="he-IL" sz="2400" dirty="0"/>
          </a:p>
          <a:p>
            <a:pPr eaLnBrk="1" hangingPunct="1"/>
            <a:r>
              <a:rPr lang="he-IL" sz="2400" dirty="0"/>
              <a:t>ע"י הורשה מקבלת מחלקה את קטע הקוד בירושה במקום לחזור עליו. שני הספקים חולקים אותו הקוד</a:t>
            </a:r>
          </a:p>
          <a:p>
            <a:pPr eaLnBrk="1" hangingPunct="1"/>
            <a:r>
              <a:rPr lang="he-IL" sz="2400" dirty="0"/>
              <a:t>ננסה לזהות את שכפול הקוד בין 3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he-IL" sz="2400" dirty="0"/>
              <a:t>מימושי המנשק </a:t>
            </a:r>
            <a:r>
              <a:rPr lang="en-US" sz="2400" dirty="0" err="1"/>
              <a:t>IPoint</a:t>
            </a:r>
            <a:r>
              <a:rPr lang="he-IL" sz="2400" dirty="0"/>
              <a:t> ולרכז קטעים	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he-IL" sz="2400" dirty="0"/>
              <a:t>משותפים אלה במחלקת בסיס</a:t>
            </a:r>
          </a:p>
          <a:p>
            <a:pPr eaLnBrk="1" hangingPunct="1">
              <a:buNone/>
            </a:pPr>
            <a:r>
              <a:rPr lang="he-IL" sz="2400" dirty="0"/>
              <a:t>  משותפת</a:t>
            </a:r>
            <a:r>
              <a:rPr lang="en-US" sz="2400" dirty="0"/>
              <a:t> </a:t>
            </a:r>
            <a:r>
              <a:rPr lang="he-IL" sz="2400" dirty="0"/>
              <a:t> ממנה ירשו שלושת</a:t>
            </a:r>
          </a:p>
          <a:p>
            <a:pPr eaLnBrk="1" hangingPunct="1">
              <a:buNone/>
            </a:pPr>
            <a:r>
              <a:rPr lang="he-IL" dirty="0"/>
              <a:t> </a:t>
            </a:r>
            <a:r>
              <a:rPr lang="he-IL" sz="2400" dirty="0"/>
              <a:t> המימושים.</a:t>
            </a:r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en-US" sz="2400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AutoShape 15" descr="30%"/>
          <p:cNvSpPr>
            <a:spLocks noChangeArrowheads="1"/>
          </p:cNvSpPr>
          <p:nvPr/>
        </p:nvSpPr>
        <p:spPr bwMode="auto">
          <a:xfrm>
            <a:off x="1866900" y="3003550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18439" name="AutoShape 16"/>
          <p:cNvCxnSpPr>
            <a:cxnSpLocks noChangeShapeType="1"/>
            <a:stCxn id="18440" idx="2"/>
          </p:cNvCxnSpPr>
          <p:nvPr/>
        </p:nvCxnSpPr>
        <p:spPr bwMode="auto">
          <a:xfrm>
            <a:off x="2973388" y="3903663"/>
            <a:ext cx="9525" cy="3143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8440" name="AutoShape 17"/>
          <p:cNvSpPr>
            <a:spLocks noChangeArrowheads="1"/>
          </p:cNvSpPr>
          <p:nvPr/>
        </p:nvSpPr>
        <p:spPr bwMode="auto">
          <a:xfrm>
            <a:off x="2865438" y="37480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AutoShape 18" descr="30%"/>
          <p:cNvSpPr>
            <a:spLocks noChangeArrowheads="1"/>
          </p:cNvSpPr>
          <p:nvPr/>
        </p:nvSpPr>
        <p:spPr bwMode="auto">
          <a:xfrm>
            <a:off x="1939075" y="4192588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18442" name="AutoShape 19" descr="30%"/>
          <p:cNvSpPr>
            <a:spLocks noChangeArrowheads="1"/>
          </p:cNvSpPr>
          <p:nvPr/>
        </p:nvSpPr>
        <p:spPr bwMode="auto">
          <a:xfrm>
            <a:off x="277813" y="5746750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8443" name="AutoShape 20" descr="30%"/>
          <p:cNvSpPr>
            <a:spLocks noChangeArrowheads="1"/>
          </p:cNvSpPr>
          <p:nvPr/>
        </p:nvSpPr>
        <p:spPr bwMode="auto">
          <a:xfrm>
            <a:off x="2365375" y="574675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 rot="2079250">
            <a:off x="1862138" y="488262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5" name="AutoShape 22"/>
          <p:cNvCxnSpPr>
            <a:cxnSpLocks noChangeShapeType="1"/>
            <a:stCxn id="18442" idx="0"/>
            <a:endCxn id="18444" idx="2"/>
          </p:cNvCxnSpPr>
          <p:nvPr/>
        </p:nvCxnSpPr>
        <p:spPr bwMode="auto">
          <a:xfrm flipV="1">
            <a:off x="1267619" y="5015715"/>
            <a:ext cx="660945" cy="7310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AutoShape 23"/>
          <p:cNvCxnSpPr>
            <a:cxnSpLocks noChangeShapeType="1"/>
            <a:stCxn id="18447" idx="2"/>
            <a:endCxn id="18443" idx="0"/>
          </p:cNvCxnSpPr>
          <p:nvPr/>
        </p:nvCxnSpPr>
        <p:spPr bwMode="auto">
          <a:xfrm>
            <a:off x="3122613" y="5059363"/>
            <a:ext cx="261937" cy="6873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7" name="AutoShape 24"/>
          <p:cNvSpPr>
            <a:spLocks noChangeArrowheads="1"/>
          </p:cNvSpPr>
          <p:nvPr/>
        </p:nvSpPr>
        <p:spPr bwMode="auto">
          <a:xfrm>
            <a:off x="3014663" y="49133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8" name="AutoShape 25"/>
          <p:cNvCxnSpPr>
            <a:cxnSpLocks noChangeShapeType="1"/>
            <a:endCxn id="18450" idx="0"/>
          </p:cNvCxnSpPr>
          <p:nvPr/>
        </p:nvCxnSpPr>
        <p:spPr bwMode="auto">
          <a:xfrm>
            <a:off x="3925888" y="4999038"/>
            <a:ext cx="1553369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9" name="AutoShape 26"/>
          <p:cNvSpPr>
            <a:spLocks noChangeArrowheads="1"/>
          </p:cNvSpPr>
          <p:nvPr/>
        </p:nvSpPr>
        <p:spPr bwMode="auto">
          <a:xfrm rot="-2400000">
            <a:off x="3770313" y="4875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AutoShape 28" descr="30%"/>
          <p:cNvSpPr>
            <a:spLocks noChangeArrowheads="1"/>
          </p:cNvSpPr>
          <p:nvPr/>
        </p:nvSpPr>
        <p:spPr bwMode="auto">
          <a:xfrm>
            <a:off x="4489450" y="5740400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393245" name="Text Box 29"/>
          <p:cNvSpPr txBox="1">
            <a:spLocks noChangeArrowheads="1"/>
          </p:cNvSpPr>
          <p:nvPr/>
        </p:nvSpPr>
        <p:spPr bwMode="auto">
          <a:xfrm>
            <a:off x="1744663" y="3846513"/>
            <a:ext cx="4635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C0"/>
                </a:solidFill>
                <a:latin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253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     </a:t>
            </a:r>
            <a:r>
              <a:rPr lang="en-US" dirty="0"/>
              <a:t>Abstract Classes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286250" y="1600200"/>
            <a:ext cx="4400550" cy="3170099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he-IL" sz="2000" dirty="0"/>
              <a:t>מחלקה מופשטת מוגדרת ע"י המלה השמורה </a:t>
            </a:r>
            <a:r>
              <a:rPr lang="en-US" sz="2000" b="1" dirty="0">
                <a:solidFill>
                  <a:srgbClr val="7F004B"/>
                </a:solidFill>
              </a:rPr>
              <a:t>abstract</a:t>
            </a:r>
            <a:endParaRPr lang="he-IL" sz="2000" b="1" dirty="0">
              <a:solidFill>
                <a:srgbClr val="7F004B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לא ניתן ליצור מופע של מחלקה מופשטת (בדומה למנשק)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יכולה לממש מנשק מבלי לממש את כל השירותים המוגדרים בו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זהו מנגנון המועיל להימנע משכפול קוד במחלקות יורשות</a:t>
            </a:r>
            <a:endParaRPr lang="en-US" sz="2000" dirty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D9E98A5-999D-4C01-ADEA-10FC01712B37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1709738"/>
            <a:ext cx="3305175" cy="4114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43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1474867" y="1885954"/>
            <a:ext cx="919560" cy="312737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1591" name="Rectangle 7"/>
          <p:cNvSpPr>
            <a:spLocks noChangeArrowheads="1"/>
          </p:cNvSpPr>
          <p:nvPr/>
        </p:nvSpPr>
        <p:spPr bwMode="auto">
          <a:xfrm>
            <a:off x="848105" y="3275593"/>
            <a:ext cx="960828" cy="312738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- דוגמא</a:t>
            </a:r>
            <a:endParaRPr lang="en-US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1617406"/>
            <a:ext cx="5790084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endParaRPr lang="he-IL" sz="2000" dirty="0">
              <a:latin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abstract class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f()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A.f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abstract public void g();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A();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class B extends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g()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B.g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B();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02A9161-B5C1-4F81-8057-0C14D85E9F8F}" type="slidenum">
              <a:rPr lang="he-I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2243684" y="3829160"/>
            <a:ext cx="55721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</a:rPr>
              <a:t>X</a:t>
            </a:r>
          </a:p>
        </p:txBody>
      </p:sp>
      <p:pic>
        <p:nvPicPr>
          <p:cNvPr id="204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9263" y="2649538"/>
            <a:ext cx="3302000" cy="26828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40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90" grpId="0" animBg="1"/>
      <p:bldP spid="451591" grpId="0" animBg="1"/>
      <p:bldP spid="4515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85DF070-43EB-4818-BD96-E703AFD2F18D}" type="slidenum">
              <a:rPr lang="he-IL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3067" y="1778000"/>
            <a:ext cx="443706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CartesianPoint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x,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y)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.x</a:t>
            </a:r>
            <a:r>
              <a:rPr lang="en-US" sz="1400" b="1" dirty="0">
                <a:latin typeface="Garamond" pitchFamily="18" charset="0"/>
              </a:rPr>
              <a:t> =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.y</a:t>
            </a:r>
            <a:r>
              <a:rPr lang="en-US" sz="1400" b="1" dirty="0">
                <a:latin typeface="Garamond" pitchFamily="18" charset="0"/>
              </a:rPr>
              <a:t> =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x;}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y;}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(x*x + y*y); 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);}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4541390" y="1768776"/>
            <a:ext cx="4533045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PolarPoint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r,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theta)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.r</a:t>
            </a:r>
            <a:r>
              <a:rPr lang="en-US" sz="1400" b="1" dirty="0">
                <a:latin typeface="Garamond" pitchFamily="18" charset="0"/>
              </a:rPr>
              <a:t> =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.theta</a:t>
            </a:r>
            <a:r>
              <a:rPr lang="en-US" sz="1400" b="1" dirty="0">
                <a:latin typeface="Garamond" pitchFamily="18" charset="0"/>
              </a:rPr>
              <a:t> =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Math.cos(theta);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Math.sin(theta);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r;}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theta;	}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380246" y="1692579"/>
            <a:ext cx="8592297" cy="603250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380246" y="2364091"/>
            <a:ext cx="8592297" cy="101123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1" name="Rectangle 15"/>
          <p:cNvSpPr>
            <a:spLocks noChangeArrowheads="1"/>
          </p:cNvSpPr>
          <p:nvPr/>
        </p:nvSpPr>
        <p:spPr bwMode="auto">
          <a:xfrm>
            <a:off x="380246" y="3413429"/>
            <a:ext cx="8592298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380246" y="38515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3" name="Rectangle 17"/>
          <p:cNvSpPr>
            <a:spLocks noChangeArrowheads="1"/>
          </p:cNvSpPr>
          <p:nvPr/>
        </p:nvSpPr>
        <p:spPr bwMode="auto">
          <a:xfrm>
            <a:off x="380246" y="428972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380246" y="47278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1939925" y="5507038"/>
            <a:ext cx="5854700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קשה לראות דמיון בין מימושי המתודות במקרה זה.</a:t>
            </a:r>
          </a:p>
          <a:p>
            <a:pPr algn="ctr"/>
            <a:r>
              <a:rPr lang="he-IL" dirty="0"/>
              <a:t>כל 4 המתודות </a:t>
            </a:r>
            <a:r>
              <a:rPr lang="he-IL" b="1" dirty="0"/>
              <a:t>בסיסיות</a:t>
            </a:r>
            <a:r>
              <a:rPr lang="he-IL" dirty="0"/>
              <a:t> ויש להן קשר הדוק לייצוג שנבחר </a:t>
            </a:r>
            <a:r>
              <a:rPr lang="he-IL" b="1" dirty="0"/>
              <a:t>לשדות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28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7" grpId="0" animBg="1"/>
      <p:bldP spid="229390" grpId="0" animBg="1"/>
      <p:bldP spid="229391" grpId="0" animBg="1"/>
      <p:bldP spid="229392" grpId="0" animBg="1"/>
      <p:bldP spid="229393" grpId="0" animBg="1"/>
      <p:bldP spid="229394" grpId="0" animBg="1"/>
      <p:bldP spid="2293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867E392-2466-4348-A849-FC0CB16FD69E}" type="slidenum">
              <a:rPr lang="he-IL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61286" y="1684338"/>
            <a:ext cx="422751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currentTheta</a:t>
            </a:r>
            <a:r>
              <a:rPr lang="en-US" sz="1400" b="1" dirty="0">
                <a:latin typeface="Garamond" pitchFamily="18" charset="0"/>
              </a:rPr>
              <a:t> =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getRho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Math.cos(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Math.sin(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+=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+=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5008562" y="1657913"/>
            <a:ext cx="43180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 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+= angle;	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9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2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solidFill>
                <a:srgbClr val="7F0055"/>
              </a:solidFill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+ dx;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+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r =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+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= Math.atan2(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580291" y="1619259"/>
            <a:ext cx="8301772" cy="176740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2709863" y="5589588"/>
            <a:ext cx="4281487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גם כאן קשה לראות דמיון בין מימושי המתודות,</a:t>
            </a:r>
          </a:p>
          <a:p>
            <a:pPr algn="ctr"/>
            <a:r>
              <a:rPr lang="he-IL" dirty="0"/>
              <a:t>למימושים קשר הדוק לייצוג שנבחר לשדות</a:t>
            </a:r>
            <a:endParaRPr lang="en-US" dirty="0"/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580290" y="3699932"/>
            <a:ext cx="8301773" cy="169797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51167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4" grpId="0" animBg="1"/>
      <p:bldP spid="416776" grpId="0" animBg="1"/>
      <p:bldP spid="4167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92162BC-F9E6-4764-8B1C-966F43E3B537}" type="slidenum">
              <a:rPr lang="he-IL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63475" y="1391562"/>
            <a:ext cx="4762500" cy="1127125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* 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())*(y-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3561" name="Rectangle 3"/>
          <p:cNvSpPr>
            <a:spLocks noChangeArrowheads="1"/>
          </p:cNvSpPr>
          <p:nvPr/>
        </p:nvSpPr>
        <p:spPr bwMode="auto">
          <a:xfrm>
            <a:off x="5160475" y="1391562"/>
            <a:ext cx="3740019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23564" name="Line 7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2775049" y="2974269"/>
            <a:ext cx="4501851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הקוד דומה אבל לא זהה, נראה מה ניתן לעשות...</a:t>
            </a:r>
            <a:endParaRPr lang="en-US" dirty="0"/>
          </a:p>
        </p:txBody>
      </p:sp>
      <p:sp>
        <p:nvSpPr>
          <p:cNvPr id="414734" name="Text Box 14"/>
          <p:cNvSpPr txBox="1">
            <a:spLocks noChangeArrowheads="1"/>
          </p:cNvSpPr>
          <p:nvPr/>
        </p:nvSpPr>
        <p:spPr bwMode="auto">
          <a:xfrm>
            <a:off x="944107" y="3469569"/>
            <a:ext cx="7242986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ננסה לשכתב את </a:t>
            </a:r>
            <a:r>
              <a:rPr lang="en-US" dirty="0" err="1"/>
              <a:t>CartesianPoint</a:t>
            </a:r>
            <a:r>
              <a:rPr lang="he-IL" dirty="0"/>
              <a:t> ע"י הוספת משתני העזר </a:t>
            </a:r>
            <a:r>
              <a:rPr lang="en-US" dirty="0" err="1"/>
              <a:t>deltaX</a:t>
            </a:r>
            <a:r>
              <a:rPr lang="he-IL" dirty="0"/>
              <a:t> ו- </a:t>
            </a:r>
            <a:r>
              <a:rPr lang="en-US" dirty="0" err="1"/>
              <a:t>deltaY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24435" y="3946148"/>
            <a:ext cx="4279900" cy="1839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2300560" y="5748465"/>
            <a:ext cx="4976340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נשאר הבדל אחד:</a:t>
            </a:r>
            <a:endParaRPr lang="en-US" dirty="0"/>
          </a:p>
          <a:p>
            <a:pPr algn="ctr"/>
            <a:r>
              <a:rPr lang="he-IL" dirty="0"/>
              <a:t>נחליף את </a:t>
            </a:r>
            <a:r>
              <a:rPr lang="en-US" dirty="0"/>
              <a:t>x</a:t>
            </a:r>
            <a:r>
              <a:rPr lang="he-IL" dirty="0"/>
              <a:t> להיות </a:t>
            </a:r>
            <a:r>
              <a:rPr lang="en-US" dirty="0" err="1"/>
              <a:t>getX</a:t>
            </a:r>
            <a:r>
              <a:rPr lang="en-US" dirty="0"/>
              <a:t>()</a:t>
            </a:r>
            <a:r>
              <a:rPr lang="he-IL" dirty="0"/>
              <a:t> – </a:t>
            </a:r>
          </a:p>
          <a:p>
            <a:pPr algn="ctr"/>
            <a:r>
              <a:rPr lang="he-IL" dirty="0"/>
              <a:t>במאזן ביצועים לעומת כלליות נעדיף תמיד את הכלליות</a:t>
            </a:r>
            <a:endParaRPr lang="en-US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185020" y="3945561"/>
            <a:ext cx="3731169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774027" y="4373118"/>
            <a:ext cx="18288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45808" y="4373118"/>
            <a:ext cx="55170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74027" y="4607814"/>
            <a:ext cx="18288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1904" y="4607814"/>
            <a:ext cx="551705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3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33" grpId="0" animBg="1"/>
      <p:bldP spid="414734" grpId="0" animBg="1"/>
      <p:bldP spid="15" grpId="0"/>
      <p:bldP spid="16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FEDABEB-2F95-4ED1-BF6F-DD6590A31E6E}" type="slidenum">
              <a:rPr lang="he-IL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4014" y="1728788"/>
            <a:ext cx="4265613" cy="2032000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             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2229038" y="5203596"/>
            <a:ext cx="5314573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שתי המתודות זהות לחלוטין</a:t>
            </a:r>
            <a:r>
              <a:rPr lang="en-US" dirty="0"/>
              <a:t>!</a:t>
            </a:r>
          </a:p>
          <a:p>
            <a:pPr algn="ctr"/>
            <a:r>
              <a:rPr lang="he-IL" dirty="0"/>
              <a:t>עתה ניתן להעביר את המתודה למחלקה </a:t>
            </a:r>
            <a:r>
              <a:rPr lang="en-US" dirty="0" err="1"/>
              <a:t>AbstPoint</a:t>
            </a:r>
            <a:r>
              <a:rPr lang="he-IL" dirty="0"/>
              <a:t> </a:t>
            </a:r>
          </a:p>
          <a:p>
            <a:pPr algn="ctr"/>
            <a:r>
              <a:rPr lang="he-IL" dirty="0"/>
              <a:t>ולמחוק אותה מהמחלקות </a:t>
            </a:r>
            <a:r>
              <a:rPr lang="en-US" dirty="0" err="1"/>
              <a:t>CartesianPoint</a:t>
            </a:r>
            <a:r>
              <a:rPr lang="he-IL" dirty="0"/>
              <a:t> ו- </a:t>
            </a:r>
            <a:r>
              <a:rPr lang="en-US" dirty="0" err="1"/>
              <a:t>PolarPoint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5159708" y="1727674"/>
            <a:ext cx="3658367" cy="203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public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distance(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IPoint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other) {</a:t>
            </a:r>
          </a:p>
          <a:p>
            <a:pPr marL="342900" lvl="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()-other.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other.getY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return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Math.sqrt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+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	</a:t>
            </a:r>
            <a:r>
              <a:rPr kumimoji="0" lang="en-US" sz="1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                   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99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Rectangle 3"/>
          <p:cNvSpPr>
            <a:spLocks noChangeArrowheads="1"/>
          </p:cNvSpPr>
          <p:nvPr/>
        </p:nvSpPr>
        <p:spPr bwMode="auto">
          <a:xfrm>
            <a:off x="4886326" y="1558925"/>
            <a:ext cx="4040391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>
                <a:latin typeface="Garamond" pitchFamily="18" charset="0"/>
              </a:rPr>
              <a:t> 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getX</a:t>
            </a:r>
            <a:r>
              <a:rPr lang="en-US" sz="1500" b="1" dirty="0">
                <a:latin typeface="Garamond" pitchFamily="18" charset="0"/>
              </a:rPr>
              <a:t>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getY</a:t>
            </a:r>
            <a:r>
              <a:rPr lang="en-US" sz="1500" b="1" dirty="0">
                <a:latin typeface="Garamond" pitchFamily="18" charset="0"/>
              </a:rPr>
              <a:t>() 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90B4550-CF11-4712-BA64-22DDC3CEF868}" type="slidenum">
              <a:rPr lang="he-IL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491" y="1558925"/>
            <a:ext cx="4270375" cy="1188018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String </a:t>
            </a:r>
            <a:r>
              <a:rPr lang="en-US" sz="1400" b="1" dirty="0" err="1">
                <a:latin typeface="Garamond" pitchFamily="18" charset="0"/>
              </a:rPr>
              <a:t>toString</a:t>
            </a:r>
            <a:r>
              <a:rPr lang="en-US" sz="1400" b="1" dirty="0">
                <a:latin typeface="Garamond" pitchFamily="18" charset="0"/>
              </a:rPr>
              <a:t>(){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x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y +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rho()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</p:txBody>
      </p:sp>
      <p:sp>
        <p:nvSpPr>
          <p:cNvPr id="27664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3058696" y="3150054"/>
            <a:ext cx="3847825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he-IL" dirty="0"/>
              <a:t>תהליך דומה ניתן גם לבצע עבור </a:t>
            </a:r>
            <a:r>
              <a:rPr lang="en-US" dirty="0" err="1"/>
              <a:t>toString</a:t>
            </a:r>
            <a:endParaRPr lang="he-IL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864100" y="4175937"/>
            <a:ext cx="4520532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>
                <a:latin typeface="Garamond" pitchFamily="18" charset="0"/>
              </a:rPr>
              <a:t> 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getX</a:t>
            </a:r>
            <a:r>
              <a:rPr lang="en-US" sz="1500" b="1" dirty="0">
                <a:latin typeface="Garamond" pitchFamily="18" charset="0"/>
              </a:rPr>
              <a:t>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getY</a:t>
            </a:r>
            <a:r>
              <a:rPr lang="en-US" sz="1500" b="1" dirty="0">
                <a:latin typeface="Garamond" pitchFamily="18" charset="0"/>
              </a:rPr>
              <a:t>() 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>
                <a:solidFill>
                  <a:srgbClr val="FF0000"/>
                </a:solidFill>
                <a:latin typeface="Garamond" pitchFamily="18" charset="0"/>
              </a:rPr>
              <a:t>rho</a:t>
            </a:r>
            <a:r>
              <a:rPr lang="en-US" sz="1500" b="1" dirty="0" smtClean="0">
                <a:solidFill>
                  <a:srgbClr val="FF0000"/>
                </a:solidFill>
                <a:latin typeface="Garamond" pitchFamily="18" charset="0"/>
              </a:rPr>
              <a:t>()</a:t>
            </a:r>
            <a:r>
              <a:rPr lang="en-US" sz="15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1500" b="1" dirty="0" smtClean="0">
                <a:latin typeface="Garamond" pitchFamily="18" charset="0"/>
              </a:rPr>
              <a:t>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smtClean="0">
                <a:solidFill>
                  <a:srgbClr val="FF0000"/>
                </a:solidFill>
                <a:latin typeface="Garamond" pitchFamily="18" charset="0"/>
              </a:rPr>
              <a:t>theta() </a:t>
            </a:r>
            <a:r>
              <a:rPr lang="en-US" sz="1500" b="1" dirty="0">
                <a:latin typeface="Garamond" pitchFamily="18" charset="0"/>
              </a:rPr>
              <a:t>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03265" y="4175937"/>
            <a:ext cx="4270375" cy="120340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 smtClean="0">
                <a:latin typeface="Garamond" pitchFamily="18" charset="0"/>
              </a:rPr>
              <a:t> String </a:t>
            </a:r>
            <a:r>
              <a:rPr lang="en-US" sz="1400" b="1" dirty="0" err="1" smtClean="0">
                <a:latin typeface="Garamond" pitchFamily="18" charset="0"/>
              </a:rPr>
              <a:t>toString</a:t>
            </a:r>
            <a:r>
              <a:rPr lang="en-US" sz="1400" b="1" dirty="0" smtClean="0">
                <a:latin typeface="Garamond" pitchFamily="18" charset="0"/>
              </a:rPr>
              <a:t>(){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5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 smtClean="0">
                <a:latin typeface="Garamond" pitchFamily="18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 smtClean="0">
                <a:latin typeface="Garamond" pitchFamily="18" charset="0"/>
              </a:rPr>
              <a:t> + </a:t>
            </a:r>
            <a:r>
              <a:rPr lang="en-US" sz="1600" b="1" dirty="0" err="1">
                <a:solidFill>
                  <a:srgbClr val="FF0000"/>
                </a:solidFill>
                <a:latin typeface="Garamond" pitchFamily="18" charset="0"/>
              </a:rPr>
              <a:t>getX</a:t>
            </a:r>
            <a:r>
              <a:rPr lang="en-US" sz="1600" b="1" dirty="0" smtClean="0">
                <a:solidFill>
                  <a:srgbClr val="FF0000"/>
                </a:solidFill>
                <a:latin typeface="Garamond" pitchFamily="18" charset="0"/>
              </a:rPr>
              <a:t>() </a:t>
            </a:r>
            <a:r>
              <a:rPr lang="en-US" sz="1500" b="1" dirty="0" smtClean="0">
                <a:latin typeface="Garamond" pitchFamily="18" charset="0"/>
              </a:rPr>
              <a:t>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 smtClean="0">
                <a:latin typeface="Garamond" pitchFamily="18" charset="0"/>
              </a:rPr>
              <a:t> + </a:t>
            </a:r>
            <a:r>
              <a:rPr lang="en-US" sz="1500" b="1" dirty="0" err="1">
                <a:solidFill>
                  <a:srgbClr val="FF0000"/>
                </a:solidFill>
                <a:latin typeface="Garamond" pitchFamily="18" charset="0"/>
              </a:rPr>
              <a:t>getY</a:t>
            </a:r>
            <a:r>
              <a:rPr lang="en-US" sz="1500" b="1" dirty="0">
                <a:solidFill>
                  <a:srgbClr val="FF0000"/>
                </a:solidFill>
                <a:latin typeface="Garamond" pitchFamily="18" charset="0"/>
              </a:rPr>
              <a:t>()</a:t>
            </a:r>
            <a:r>
              <a:rPr lang="en-US" sz="1500" b="1" dirty="0" smtClean="0">
                <a:latin typeface="Garamond" pitchFamily="18" charset="0"/>
              </a:rPr>
              <a:t> + 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500" b="1" dirty="0" smtClean="0">
                <a:latin typeface="Garamond" pitchFamily="18" charset="0"/>
              </a:rPr>
              <a:t>	    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 smtClean="0">
                <a:latin typeface="Garamond" pitchFamily="18" charset="0"/>
              </a:rPr>
              <a:t> + rho()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 smtClean="0">
                <a:latin typeface="Garamond" pitchFamily="18" charset="0"/>
              </a:rPr>
              <a:t> + theta()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 smtClean="0">
                <a:latin typeface="Garamond" pitchFamily="18" charset="0"/>
              </a:rPr>
              <a:t>; 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9" grpId="0" animBg="1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19</a:t>
            </a:fld>
            <a:endParaRPr lang="he-IL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מימוש המחלקה האבסטרקטית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5224" y="1683945"/>
            <a:ext cx="75053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abstract 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implements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double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distance(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other) {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sqrt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 +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);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"(x="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y="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</a:p>
          <a:p>
            <a:pPr lvl="2" algn="l" rtl="0"/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r="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rho()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theta="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theta()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")"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>
          <a:xfrm>
            <a:off x="685800" y="1365250"/>
            <a:ext cx="7848600" cy="1927225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ירושה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20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88887" y="1294646"/>
            <a:ext cx="75053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r;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theta;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r,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theta) {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r;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this.theta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theta;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{ 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 *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i="1" dirty="0" err="1">
                <a:latin typeface="Consolas" pitchFamily="49" charset="0"/>
                <a:cs typeface="Consolas" pitchFamily="49" charset="0"/>
              </a:rPr>
              <a:t>cos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(theta)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void rotate(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angle) {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theta += angle;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 …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ירושה מהמחלקה האבסטרקטית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21</a:t>
            </a:fld>
            <a:endParaRPr lang="he-IL"/>
          </a:p>
        </p:txBody>
      </p:sp>
      <p:sp>
        <p:nvSpPr>
          <p:cNvPr id="5" name="AutoShape 15" descr="30%"/>
          <p:cNvSpPr>
            <a:spLocks noChangeArrowheads="1"/>
          </p:cNvSpPr>
          <p:nvPr/>
        </p:nvSpPr>
        <p:spPr bwMode="auto">
          <a:xfrm>
            <a:off x="3375596" y="864788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6" name="AutoShape 16"/>
          <p:cNvCxnSpPr>
            <a:cxnSpLocks noChangeShapeType="1"/>
          </p:cNvCxnSpPr>
          <p:nvPr/>
        </p:nvCxnSpPr>
        <p:spPr bwMode="auto">
          <a:xfrm>
            <a:off x="4338811" y="1755376"/>
            <a:ext cx="53182" cy="3238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4257452" y="160932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AutoShape 18" descr="30%"/>
          <p:cNvSpPr>
            <a:spLocks noChangeArrowheads="1"/>
          </p:cNvSpPr>
          <p:nvPr/>
        </p:nvSpPr>
        <p:spPr bwMode="auto">
          <a:xfrm>
            <a:off x="3375596" y="2053826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9" name="AutoShape 19" descr="30%"/>
          <p:cNvSpPr>
            <a:spLocks noChangeArrowheads="1"/>
          </p:cNvSpPr>
          <p:nvPr/>
        </p:nvSpPr>
        <p:spPr bwMode="auto">
          <a:xfrm>
            <a:off x="1081601" y="3922187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0" name="AutoShape 20" descr="30%"/>
          <p:cNvSpPr>
            <a:spLocks noChangeArrowheads="1"/>
          </p:cNvSpPr>
          <p:nvPr/>
        </p:nvSpPr>
        <p:spPr bwMode="auto">
          <a:xfrm>
            <a:off x="3346227" y="3922187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 rot="2079250">
            <a:off x="3297809" y="274385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2" name="AutoShape 22"/>
          <p:cNvCxnSpPr>
            <a:cxnSpLocks noChangeShapeType="1"/>
            <a:stCxn id="9" idx="0"/>
            <a:endCxn id="11" idx="2"/>
          </p:cNvCxnSpPr>
          <p:nvPr/>
        </p:nvCxnSpPr>
        <p:spPr bwMode="auto">
          <a:xfrm flipV="1">
            <a:off x="2071407" y="2876953"/>
            <a:ext cx="1292828" cy="104523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AutoShape 23"/>
          <p:cNvCxnSpPr>
            <a:cxnSpLocks noChangeShapeType="1"/>
          </p:cNvCxnSpPr>
          <p:nvPr/>
        </p:nvCxnSpPr>
        <p:spPr bwMode="auto">
          <a:xfrm flipH="1">
            <a:off x="4360640" y="2938441"/>
            <a:ext cx="9525" cy="98374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AutoShape 24"/>
          <p:cNvSpPr>
            <a:spLocks noChangeArrowheads="1"/>
          </p:cNvSpPr>
          <p:nvPr/>
        </p:nvSpPr>
        <p:spPr bwMode="auto">
          <a:xfrm>
            <a:off x="4257452" y="279239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5" name="AutoShape 25"/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5360874" y="2865416"/>
            <a:ext cx="1298524" cy="106418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6" name="AutoShape 26"/>
          <p:cNvSpPr>
            <a:spLocks noChangeArrowheads="1"/>
          </p:cNvSpPr>
          <p:nvPr/>
        </p:nvSpPr>
        <p:spPr bwMode="auto">
          <a:xfrm rot="19200000">
            <a:off x="5205984" y="273645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AutoShape 28" descr="30%"/>
          <p:cNvSpPr>
            <a:spLocks noChangeArrowheads="1"/>
          </p:cNvSpPr>
          <p:nvPr/>
        </p:nvSpPr>
        <p:spPr bwMode="auto">
          <a:xfrm>
            <a:off x="5669591" y="3929599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29" name="Rounded Rectangular Callout 28"/>
          <p:cNvSpPr/>
          <p:nvPr/>
        </p:nvSpPr>
        <p:spPr>
          <a:xfrm>
            <a:off x="5669591" y="1619023"/>
            <a:ext cx="3408986" cy="1143000"/>
          </a:xfrm>
          <a:prstGeom prst="wedgeRoundRectCallout">
            <a:avLst>
              <a:gd name="adj1" fmla="val -68651"/>
              <a:gd name="adj2" fmla="val 29167"/>
              <a:gd name="adj3" fmla="val 16667"/>
            </a:avLst>
          </a:prstGeom>
          <a:solidFill>
            <a:srgbClr val="FFCC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Remember! Implements </a:t>
            </a:r>
            <a:r>
              <a:rPr lang="en-US" b="1" dirty="0" err="1" smtClean="0"/>
              <a:t>IPoint</a:t>
            </a:r>
            <a:endParaRPr lang="en-US" b="1" dirty="0"/>
          </a:p>
          <a:p>
            <a:pPr algn="ctr"/>
            <a:r>
              <a:rPr lang="en-US" dirty="0"/>
              <a:t>distance</a:t>
            </a:r>
          </a:p>
          <a:p>
            <a:pPr algn="ctr"/>
            <a:r>
              <a:rPr lang="en-US" dirty="0" err="1"/>
              <a:t>toString</a:t>
            </a:r>
            <a:endParaRPr lang="en-US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2462618" y="5292495"/>
            <a:ext cx="3206973" cy="1431155"/>
          </a:xfrm>
          <a:prstGeom prst="wedgeRoundRectCallout">
            <a:avLst>
              <a:gd name="adj1" fmla="val -57661"/>
              <a:gd name="adj2" fmla="val -9138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getX</a:t>
            </a:r>
          </a:p>
          <a:p>
            <a:pPr algn="ctr"/>
            <a:r>
              <a:rPr lang="en-US"/>
              <a:t>getY</a:t>
            </a:r>
          </a:p>
          <a:p>
            <a:pPr algn="ctr"/>
            <a:r>
              <a:rPr lang="en-US"/>
              <a:t>rotate</a:t>
            </a:r>
            <a:endParaRPr lang="en-US" dirty="0"/>
          </a:p>
        </p:txBody>
      </p:sp>
      <p:sp>
        <p:nvSpPr>
          <p:cNvPr id="31" name="Isosceles Triangle 30"/>
          <p:cNvSpPr/>
          <p:nvPr/>
        </p:nvSpPr>
        <p:spPr>
          <a:xfrm>
            <a:off x="4179354" y="4642912"/>
            <a:ext cx="318914" cy="93032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ular Callout 31"/>
          <p:cNvSpPr/>
          <p:nvPr/>
        </p:nvSpPr>
        <p:spPr>
          <a:xfrm>
            <a:off x="2462618" y="5292495"/>
            <a:ext cx="3842932" cy="1431155"/>
          </a:xfrm>
          <a:prstGeom prst="wedgeRoundRectCallout">
            <a:avLst>
              <a:gd name="adj1" fmla="val 63817"/>
              <a:gd name="adj2" fmla="val -9039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Remember! Extends </a:t>
            </a:r>
            <a:r>
              <a:rPr lang="en-US" sz="1400" b="1" dirty="0" err="1" smtClean="0"/>
              <a:t>AbstPoint</a:t>
            </a:r>
            <a:r>
              <a:rPr lang="en-US" sz="1400" b="1" dirty="0" smtClean="0"/>
              <a:t> that implements </a:t>
            </a:r>
            <a:r>
              <a:rPr lang="en-US" sz="1400" b="1" dirty="0" err="1" smtClean="0"/>
              <a:t>IPoint</a:t>
            </a:r>
            <a:endParaRPr lang="en-US" sz="1400" b="1" dirty="0"/>
          </a:p>
          <a:p>
            <a:pPr algn="ctr"/>
            <a:r>
              <a:rPr lang="en-US" sz="1400" dirty="0" err="1"/>
              <a:t>getX</a:t>
            </a:r>
            <a:endParaRPr lang="en-US" sz="1400" dirty="0"/>
          </a:p>
          <a:p>
            <a:pPr algn="ctr"/>
            <a:r>
              <a:rPr lang="en-US" sz="1400" dirty="0" err="1"/>
              <a:t>getY</a:t>
            </a:r>
            <a:endParaRPr lang="en-US" sz="1400" dirty="0"/>
          </a:p>
          <a:p>
            <a:pPr algn="ctr"/>
            <a:r>
              <a:rPr lang="en-US" sz="1400" dirty="0" smtClean="0"/>
              <a:t>Rotate</a:t>
            </a:r>
            <a:endParaRPr lang="he-IL" sz="1400" dirty="0" smtClean="0"/>
          </a:p>
          <a:p>
            <a:pPr algn="ctr"/>
            <a:r>
              <a:rPr lang="he-IL" sz="1400" dirty="0" smtClean="0"/>
              <a:t>....</a:t>
            </a:r>
            <a:endParaRPr lang="en-US" sz="140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414520" y="903445"/>
            <a:ext cx="2299880" cy="1252783"/>
          </a:xfrm>
          <a:prstGeom prst="wedgeRoundRectCallout">
            <a:avLst>
              <a:gd name="adj1" fmla="val 76652"/>
              <a:gd name="adj2" fmla="val -3455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r>
              <a:rPr lang="en-US" dirty="0" err="1" smtClean="0"/>
              <a:t>getX</a:t>
            </a:r>
            <a:r>
              <a:rPr lang="en-US" dirty="0" smtClean="0"/>
              <a:t>, </a:t>
            </a:r>
            <a:r>
              <a:rPr lang="en-US" dirty="0" err="1" smtClean="0"/>
              <a:t>getY</a:t>
            </a:r>
            <a:endParaRPr lang="en-US" dirty="0"/>
          </a:p>
          <a:p>
            <a:pPr algn="ctr" rtl="0"/>
            <a:r>
              <a:rPr lang="en-US" dirty="0" smtClean="0"/>
              <a:t>rho, theta</a:t>
            </a:r>
          </a:p>
          <a:p>
            <a:pPr algn="ctr" rtl="0"/>
            <a:r>
              <a:rPr lang="en-US" dirty="0" smtClean="0"/>
              <a:t>Translate</a:t>
            </a:r>
          </a:p>
          <a:p>
            <a:pPr algn="ctr" rtl="0"/>
            <a:r>
              <a:rPr lang="en-US" dirty="0" smtClean="0"/>
              <a:t>rotate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4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CA86EF5-7A78-0EB8-6E09-D7E818F0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Sealed Classes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9A2D704-E515-A713-B881-F08E692A0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082" y="1416424"/>
            <a:ext cx="8659906" cy="5060576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he-IL" dirty="0"/>
              <a:t>מ-</a:t>
            </a:r>
            <a:r>
              <a:rPr lang="en-US" dirty="0"/>
              <a:t>J</a:t>
            </a:r>
            <a:r>
              <a:rPr lang="en-GB" dirty="0"/>
              <a:t>ava 17</a:t>
            </a:r>
            <a:r>
              <a:rPr lang="he-IL" dirty="0"/>
              <a:t>, נוספה המילה השמורה </a:t>
            </a:r>
            <a:r>
              <a:rPr lang="en-GB" dirty="0"/>
              <a:t>sealed</a:t>
            </a:r>
            <a:r>
              <a:rPr lang="he-IL" dirty="0"/>
              <a:t>, שמאפשרת להגדיר עבור מנשק\מחלקה אילו מנשקים\מחלקות יכולים להרחיב\לממש אותה</a:t>
            </a:r>
            <a:endParaRPr lang="en-US" dirty="0"/>
          </a:p>
          <a:p>
            <a:pPr marL="0" indent="0" algn="r">
              <a:buNone/>
            </a:pPr>
            <a:endParaRPr lang="he-IL" dirty="0"/>
          </a:p>
          <a:p>
            <a:pPr algn="r"/>
            <a:r>
              <a:rPr lang="he-IL" dirty="0"/>
              <a:t>מאפשר שליטה עדינה יותר על מבנה הירושה, לעומת השימוש ב-</a:t>
            </a:r>
            <a:r>
              <a:rPr lang="en-GB" dirty="0"/>
              <a:t>final</a:t>
            </a:r>
            <a:endParaRPr lang="en-US" dirty="0"/>
          </a:p>
          <a:p>
            <a:pPr algn="r"/>
            <a:endParaRPr lang="en-US" dirty="0"/>
          </a:p>
          <a:p>
            <a:pPr algn="r"/>
            <a:r>
              <a:rPr lang="he-IL" dirty="0"/>
              <a:t>כל מחלקה\מנשק שהוא חלק מהיררכיית ירושה כזו חייב להיות </a:t>
            </a:r>
            <a:r>
              <a:rPr lang="en-GB" dirty="0"/>
              <a:t>final, sealed</a:t>
            </a:r>
            <a:r>
              <a:rPr lang="he-IL" dirty="0"/>
              <a:t> או </a:t>
            </a:r>
            <a:r>
              <a:rPr lang="en-GB" dirty="0" smtClean="0"/>
              <a:t>non-sealed</a:t>
            </a:r>
            <a:endParaRPr lang="en-US" dirty="0"/>
          </a:p>
          <a:p>
            <a:pPr algn="r"/>
            <a:endParaRPr lang="he-IL" sz="3300" dirty="0"/>
          </a:p>
          <a:p>
            <a:pPr marL="0" indent="0" algn="l" rtl="0">
              <a:buNone/>
            </a:pP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sealed interface </a:t>
            </a:r>
            <a:r>
              <a:rPr lang="en-GB" sz="1900" b="1" u="sng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IPoint</a:t>
            </a:r>
            <a:r>
              <a:rPr lang="en-US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permits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AbstPoint</a:t>
            </a:r>
            <a:r>
              <a:rPr lang="en-US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{...}</a:t>
            </a:r>
          </a:p>
          <a:p>
            <a:pPr marL="0" indent="0" algn="l" rtl="0">
              <a:buNone/>
            </a:pPr>
            <a:endParaRPr lang="en-US" sz="1900" dirty="0" smtClean="0">
              <a:latin typeface="Consolas" panose="020B0609020204030204" pitchFamily="49" charset="0"/>
            </a:endParaRPr>
          </a:p>
          <a:p>
            <a:pPr marL="0" indent="0" algn="l" rtl="0">
              <a:buNone/>
            </a:pP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abstract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sealed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u="sng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AbstPoint</a:t>
            </a:r>
            <a:r>
              <a:rPr lang="en-US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GB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u="sng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Ipoint</a:t>
            </a:r>
            <a:r>
              <a:rPr lang="en-GB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permits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PolarPoint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9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CartesianPoint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SmartPoint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{...}</a:t>
            </a:r>
          </a:p>
          <a:p>
            <a:pPr marL="0" indent="0" algn="l" rtl="0">
              <a:buNone/>
            </a:pPr>
            <a:endParaRPr lang="en-GB" sz="1900" b="1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 marL="0" indent="0" algn="l" rtl="0">
              <a:buNone/>
            </a:pP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sealed</a:t>
            </a:r>
            <a:r>
              <a:rPr lang="en-GB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GB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CartesianPoint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extends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u="sng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AbstPoint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permits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angle</a:t>
            </a:r>
            <a:r>
              <a:rPr lang="en-US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{...}</a:t>
            </a:r>
            <a:endParaRPr lang="en-US" sz="19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 algn="l" rtl="0">
              <a:buNone/>
            </a:pPr>
            <a:endParaRPr lang="en-US" sz="1900" b="1" u="sng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PolarPoint</a:t>
            </a:r>
            <a:r>
              <a:rPr lang="en-US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extends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AbstPoint</a:t>
            </a:r>
            <a:r>
              <a:rPr lang="en-US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{...}</a:t>
            </a:r>
          </a:p>
          <a:p>
            <a:pPr marL="0" indent="0" algn="l" rtl="0">
              <a:buNone/>
            </a:pPr>
            <a:endParaRPr lang="en-US" sz="1900" dirty="0">
              <a:latin typeface="Consolas" panose="020B0609020204030204" pitchFamily="49" charset="0"/>
            </a:endParaRPr>
          </a:p>
          <a:p>
            <a:pPr marL="0" indent="0" algn="l" rtl="0">
              <a:buNone/>
            </a:pP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non-sealed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9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SmartPoint</a:t>
            </a:r>
            <a:r>
              <a:rPr lang="en-GB" sz="19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nsolas" panose="020B0609020204030204" pitchFamily="49" charset="0"/>
              </a:rPr>
              <a:t>extends </a:t>
            </a:r>
            <a:r>
              <a:rPr lang="en-US" sz="1900" b="1" u="sng" dirty="0" err="1">
                <a:latin typeface="Consolas" panose="020B0609020204030204" pitchFamily="49" charset="0"/>
              </a:rPr>
              <a:t>AbstPoint</a:t>
            </a:r>
            <a:r>
              <a:rPr lang="en-US" sz="1900" b="1" dirty="0">
                <a:latin typeface="Consolas" panose="020B0609020204030204" pitchFamily="49" charset="0"/>
              </a:rPr>
              <a:t> {...}</a:t>
            </a:r>
          </a:p>
          <a:p>
            <a:pPr marL="0" indent="0" algn="l" rtl="0"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l" rtl="0"/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/>
            <a:endParaRPr lang="he-IL" dirty="0"/>
          </a:p>
          <a:p>
            <a:pPr marL="0" indent="0" algn="r">
              <a:buNone/>
            </a:pPr>
            <a:endParaRPr lang="he-IL" dirty="0"/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DB264D7-EEA6-D48A-9B75-5806B8ADF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22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A774E72-CECA-2C33-3E52-86321F7D186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07137AFB-8EC7-8C3E-287B-F72717E6B4C8}"/>
              </a:ext>
            </a:extLst>
          </p:cNvPr>
          <p:cNvSpPr/>
          <p:nvPr/>
        </p:nvSpPr>
        <p:spPr>
          <a:xfrm>
            <a:off x="5701553" y="6359867"/>
            <a:ext cx="2352675" cy="382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dirty="0"/>
              <a:t>ניתן להרחבה ללא </a:t>
            </a:r>
            <a:r>
              <a:rPr lang="en-GB" sz="1400" dirty="0"/>
              <a:t>non-sealed</a:t>
            </a:r>
            <a:endParaRPr lang="en-US" sz="1400" dirty="0"/>
          </a:p>
        </p:txBody>
      </p: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2A2B7C88-1309-32E8-17F5-43F7708CF920}"/>
              </a:ext>
            </a:extLst>
          </p:cNvPr>
          <p:cNvCxnSpPr>
            <a:cxnSpLocks/>
          </p:cNvCxnSpPr>
          <p:nvPr/>
        </p:nvCxnSpPr>
        <p:spPr>
          <a:xfrm flipH="1" flipV="1">
            <a:off x="1467972" y="6248642"/>
            <a:ext cx="4233581" cy="394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57835" y="5038165"/>
            <a:ext cx="779930" cy="21515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85645" y="5029201"/>
            <a:ext cx="842683" cy="22411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5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>
          <a:xfrm>
            <a:off x="685800" y="1365250"/>
            <a:ext cx="7848600" cy="1927225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חריגים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1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נממש שירות המחשב ממוצע הרמוני על אוסף של מספרים.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0080" y="2788920"/>
            <a:ext cx="7397496" cy="2930033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()/ 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he-IL" sz="1600" b="1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1116" y="2042160"/>
            <a:ext cx="2181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4014216" y="5558828"/>
            <a:ext cx="4462272" cy="9181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שאלה: ממוצע הרמוני מוגדר רק על מספרים חיוביים. מה נעשה אם נקבל מספר אי-חיובי ברשימה?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אופציה ראשונה:</a:t>
            </a:r>
          </a:p>
          <a:p>
            <a:pPr lvl="1"/>
            <a:r>
              <a:rPr lang="he-IL" dirty="0"/>
              <a:t>נקבל החלטה בתוך השירות, למשל:</a:t>
            </a:r>
          </a:p>
          <a:p>
            <a:pPr lvl="2"/>
            <a:r>
              <a:rPr lang="he-IL" dirty="0"/>
              <a:t>נתעלם מהמספרים האי-חיוביים ונחשב ממוצע הרמוני על שאר המספרים.</a:t>
            </a:r>
          </a:p>
          <a:p>
            <a:pPr lvl="2"/>
            <a:r>
              <a:rPr lang="he-IL" dirty="0"/>
              <a:t>נחזיר 0 או מספר ברירת מחדל אחר</a:t>
            </a:r>
          </a:p>
          <a:p>
            <a:pPr lvl="1"/>
            <a:r>
              <a:rPr lang="he-IL" dirty="0"/>
              <a:t>חסרונות – המשתמש לא ידע שמשהו לא תקין, אם היה יודע, אולי היה מעדיף דרך אחרת לטיפול.</a:t>
            </a:r>
          </a:p>
          <a:p>
            <a:r>
              <a:rPr lang="he-IL" dirty="0"/>
              <a:t>אופציה </a:t>
            </a:r>
            <a:r>
              <a:rPr lang="he-IL" dirty="0" smtClean="0"/>
              <a:t>שנייה</a:t>
            </a:r>
            <a:r>
              <a:rPr lang="he-IL" dirty="0"/>
              <a:t>: </a:t>
            </a:r>
          </a:p>
          <a:p>
            <a:pPr lvl="1"/>
            <a:r>
              <a:rPr lang="he-IL" dirty="0"/>
              <a:t>שימוש בחריגים - </a:t>
            </a:r>
            <a:r>
              <a:rPr lang="en-US" dirty="0" smtClean="0"/>
              <a:t>exception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1"/>
            <a:ext cx="4618482" cy="31890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>
                <a:solidFill>
                  <a:schemeClr val="tx1"/>
                </a:solidFill>
              </a:rPr>
              <a:t>Exception</a:t>
            </a:r>
            <a:r>
              <a:rPr lang="he-IL" dirty="0">
                <a:solidFill>
                  <a:schemeClr val="tx1"/>
                </a:solidFill>
              </a:rPr>
              <a:t> ולהשתמש במילה השמורה </a:t>
            </a:r>
            <a:r>
              <a:rPr lang="en-US" dirty="0">
                <a:solidFill>
                  <a:schemeClr val="tx1"/>
                </a:solidFill>
              </a:rPr>
              <a:t>throw</a:t>
            </a:r>
            <a:r>
              <a:rPr lang="he-IL" dirty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9040" y="3109186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constructor</a:t>
            </a:r>
          </a:p>
        </p:txBody>
      </p:sp>
      <p:sp>
        <p:nvSpPr>
          <p:cNvPr id="6" name="Left Brace 5"/>
          <p:cNvSpPr/>
          <p:nvPr/>
        </p:nvSpPr>
        <p:spPr>
          <a:xfrm rot="5400000">
            <a:off x="4711510" y="1664228"/>
            <a:ext cx="233364" cy="383101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E8AC-4913-40A8-9A79-2D7B4C892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27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2B8C9-B873-4A92-98E9-BD633E5CB6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FE934B57-DC59-4770-98DF-15AC7DDDAB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243" y="1709929"/>
          <a:ext cx="8866637" cy="402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Bitmap Image" r:id="rId4" imgW="10657143" imgH="4839375" progId="PBrush">
                  <p:embed/>
                </p:oleObj>
              </mc:Choice>
              <mc:Fallback>
                <p:oleObj name="Bitmap Image" r:id="rId4" imgW="10657143" imgH="4839375" progId="PBrush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FE934B57-DC59-4770-98DF-15AC7DDDAB7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43" y="1709929"/>
                        <a:ext cx="8866637" cy="4025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7B606B9-0EA6-4C16-89BB-2D44EE03B93B}"/>
              </a:ext>
            </a:extLst>
          </p:cNvPr>
          <p:cNvSpPr/>
          <p:nvPr/>
        </p:nvSpPr>
        <p:spPr>
          <a:xfrm>
            <a:off x="3337560" y="2748280"/>
            <a:ext cx="5674360" cy="2987041"/>
          </a:xfrm>
          <a:prstGeom prst="rect">
            <a:avLst/>
          </a:prstGeom>
          <a:noFill/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FF9C0A-FD81-4972-89D5-A3A0FF14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9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E8AC-4913-40A8-9A79-2D7B4C892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28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2B8C9-B873-4A92-98E9-BD633E5CB6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FE934B57-DC59-4770-98DF-15AC7DDDAB7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06243" y="1709929"/>
          <a:ext cx="8866637" cy="402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Bitmap Image" r:id="rId4" imgW="10657143" imgH="4839375" progId="PBrush">
                  <p:embed/>
                </p:oleObj>
              </mc:Choice>
              <mc:Fallback>
                <p:oleObj name="Bitmap Image" r:id="rId4" imgW="10657143" imgH="4839375" progId="PBrush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FE934B57-DC59-4770-98DF-15AC7DDDAB7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43" y="1709929"/>
                        <a:ext cx="8866637" cy="4025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7B606B9-0EA6-4C16-89BB-2D44EE03B93B}"/>
              </a:ext>
            </a:extLst>
          </p:cNvPr>
          <p:cNvSpPr/>
          <p:nvPr/>
        </p:nvSpPr>
        <p:spPr>
          <a:xfrm flipH="1">
            <a:off x="206243" y="2748280"/>
            <a:ext cx="3131317" cy="2987041"/>
          </a:xfrm>
          <a:prstGeom prst="rect">
            <a:avLst/>
          </a:prstGeom>
          <a:solidFill>
            <a:schemeClr val="accent3">
              <a:lumMod val="75000"/>
              <a:alpha val="8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E09D3D-8957-427B-952C-2E17BA74A180}"/>
              </a:ext>
            </a:extLst>
          </p:cNvPr>
          <p:cNvSpPr/>
          <p:nvPr/>
        </p:nvSpPr>
        <p:spPr>
          <a:xfrm>
            <a:off x="4405745" y="3858491"/>
            <a:ext cx="4668982" cy="1911927"/>
          </a:xfrm>
          <a:custGeom>
            <a:avLst/>
            <a:gdLst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48491 w 4668982"/>
              <a:gd name="connsiteY7" fmla="*/ 699654 h 1911927"/>
              <a:gd name="connsiteX8" fmla="*/ 0 w 4668982"/>
              <a:gd name="connsiteY8" fmla="*/ 1911927 h 1911927"/>
              <a:gd name="connsiteX0" fmla="*/ 20781 w 4689763"/>
              <a:gd name="connsiteY0" fmla="*/ 1911927 h 1911927"/>
              <a:gd name="connsiteX1" fmla="*/ 4689763 w 4689763"/>
              <a:gd name="connsiteY1" fmla="*/ 1905000 h 1911927"/>
              <a:gd name="connsiteX2" fmla="*/ 4689763 w 4689763"/>
              <a:gd name="connsiteY2" fmla="*/ 755073 h 1911927"/>
              <a:gd name="connsiteX3" fmla="*/ 2957945 w 4689763"/>
              <a:gd name="connsiteY3" fmla="*/ 755073 h 1911927"/>
              <a:gd name="connsiteX4" fmla="*/ 2964872 w 4689763"/>
              <a:gd name="connsiteY4" fmla="*/ 6927 h 1911927"/>
              <a:gd name="connsiteX5" fmla="*/ 1766454 w 4689763"/>
              <a:gd name="connsiteY5" fmla="*/ 0 h 1911927"/>
              <a:gd name="connsiteX6" fmla="*/ 1766454 w 4689763"/>
              <a:gd name="connsiteY6" fmla="*/ 699654 h 1911927"/>
              <a:gd name="connsiteX7" fmla="*/ 0 w 4689763"/>
              <a:gd name="connsiteY7" fmla="*/ 713509 h 1911927"/>
              <a:gd name="connsiteX8" fmla="*/ 20781 w 4689763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27710 w 4668982"/>
              <a:gd name="connsiteY7" fmla="*/ 720437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 w 4668982"/>
              <a:gd name="connsiteY7" fmla="*/ 734292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6928 w 4668982"/>
              <a:gd name="connsiteY7" fmla="*/ 671946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3856 w 4668982"/>
              <a:gd name="connsiteY7" fmla="*/ 720437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3856 w 4668982"/>
              <a:gd name="connsiteY7" fmla="*/ 685801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3856 w 4668982"/>
              <a:gd name="connsiteY7" fmla="*/ 698501 h 1911927"/>
              <a:gd name="connsiteX8" fmla="*/ 0 w 4668982"/>
              <a:gd name="connsiteY8" fmla="*/ 1911927 h 191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68982" h="1911927">
                <a:moveTo>
                  <a:pt x="0" y="1911927"/>
                </a:moveTo>
                <a:lnTo>
                  <a:pt x="4668982" y="1905000"/>
                </a:lnTo>
                <a:lnTo>
                  <a:pt x="4668982" y="755073"/>
                </a:lnTo>
                <a:lnTo>
                  <a:pt x="2937164" y="755073"/>
                </a:lnTo>
                <a:lnTo>
                  <a:pt x="2944091" y="6927"/>
                </a:lnTo>
                <a:lnTo>
                  <a:pt x="1745673" y="0"/>
                </a:lnTo>
                <a:lnTo>
                  <a:pt x="1745673" y="699654"/>
                </a:lnTo>
                <a:lnTo>
                  <a:pt x="13856" y="698501"/>
                </a:lnTo>
                <a:cubicBezTo>
                  <a:pt x="13856" y="1091046"/>
                  <a:pt x="0" y="1519382"/>
                  <a:pt x="0" y="1911927"/>
                </a:cubicBezTo>
                <a:close/>
              </a:path>
            </a:pathLst>
          </a:custGeom>
          <a:solidFill>
            <a:schemeClr val="accent3">
              <a:lumMod val="75000"/>
              <a:alpha val="8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0" name="Rounded Rectangle 15">
            <a:extLst>
              <a:ext uri="{FF2B5EF4-FFF2-40B4-BE49-F238E27FC236}">
                <a16:creationId xmlns:a16="http://schemas.microsoft.com/office/drawing/2014/main" id="{C5BBF496-DF54-4573-9045-42E566FBE65A}"/>
              </a:ext>
            </a:extLst>
          </p:cNvPr>
          <p:cNvSpPr/>
          <p:nvPr/>
        </p:nvSpPr>
        <p:spPr>
          <a:xfrm>
            <a:off x="5114405" y="5845050"/>
            <a:ext cx="3432048" cy="691386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Unchecked Exceptions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1" name="Rounded Rectangle 15">
            <a:extLst>
              <a:ext uri="{FF2B5EF4-FFF2-40B4-BE49-F238E27FC236}">
                <a16:creationId xmlns:a16="http://schemas.microsoft.com/office/drawing/2014/main" id="{35BE3B75-CE6E-4C6B-9355-06B35A3515B1}"/>
              </a:ext>
            </a:extLst>
          </p:cNvPr>
          <p:cNvSpPr/>
          <p:nvPr/>
        </p:nvSpPr>
        <p:spPr>
          <a:xfrm>
            <a:off x="221483" y="5863593"/>
            <a:ext cx="2902717" cy="691386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Unchecked Exceptions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B97322D-96EC-4745-A278-F24FDDE38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27460" y="138006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Exceptions whose handling is NOT verified during Compile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time.</a:t>
            </a: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All Unchecked exceptions are direct subclasses of </a:t>
            </a:r>
            <a:r>
              <a:rPr lang="en-US" dirty="0" err="1">
                <a:solidFill>
                  <a:srgbClr val="FF0000"/>
                </a:solidFill>
              </a:rPr>
              <a:t>RuntimeException</a:t>
            </a:r>
            <a:r>
              <a:rPr lang="en-US" dirty="0">
                <a:solidFill>
                  <a:srgbClr val="FF0000"/>
                </a:solidFill>
              </a:rPr>
              <a:t> class</a:t>
            </a:r>
          </a:p>
        </p:txBody>
      </p:sp>
    </p:spTree>
    <p:extLst>
      <p:ext uri="{BB962C8B-B14F-4D97-AF65-F5344CB8AC3E}">
        <p14:creationId xmlns:p14="http://schemas.microsoft.com/office/powerpoint/2010/main" val="161736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10" grpId="0" animBg="1"/>
      <p:bldP spid="11" grpId="0" animBg="1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E8AC-4913-40A8-9A79-2D7B4C892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29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2B8C9-B873-4A92-98E9-BD633E5CB6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FE934B57-DC59-4770-98DF-15AC7DDDAB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243" y="1709929"/>
          <a:ext cx="8866637" cy="402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Bitmap Image" r:id="rId4" imgW="10657143" imgH="4839375" progId="PBrush">
                  <p:embed/>
                </p:oleObj>
              </mc:Choice>
              <mc:Fallback>
                <p:oleObj name="Bitmap Image" r:id="rId4" imgW="10657143" imgH="4839375" progId="PBrush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FE934B57-DC59-4770-98DF-15AC7DDDAB7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43" y="1709929"/>
                        <a:ext cx="8866637" cy="4025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15">
            <a:extLst>
              <a:ext uri="{FF2B5EF4-FFF2-40B4-BE49-F238E27FC236}">
                <a16:creationId xmlns:a16="http://schemas.microsoft.com/office/drawing/2014/main" id="{C5BBF496-DF54-4573-9045-42E566FBE65A}"/>
              </a:ext>
            </a:extLst>
          </p:cNvPr>
          <p:cNvSpPr/>
          <p:nvPr/>
        </p:nvSpPr>
        <p:spPr>
          <a:xfrm>
            <a:off x="4436225" y="5845050"/>
            <a:ext cx="3432048" cy="691386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Checked Exceptions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91917E8-BF24-4EC5-8BB2-7D45E54A7CCC}"/>
              </a:ext>
            </a:extLst>
          </p:cNvPr>
          <p:cNvSpPr/>
          <p:nvPr/>
        </p:nvSpPr>
        <p:spPr>
          <a:xfrm>
            <a:off x="3329827" y="2773680"/>
            <a:ext cx="5341733" cy="2961640"/>
          </a:xfrm>
          <a:custGeom>
            <a:avLst/>
            <a:gdLst>
              <a:gd name="connsiteX0" fmla="*/ 0 w 5341620"/>
              <a:gd name="connsiteY0" fmla="*/ 2910840 h 2956560"/>
              <a:gd name="connsiteX1" fmla="*/ 0 w 5341620"/>
              <a:gd name="connsiteY1" fmla="*/ 0 h 2956560"/>
              <a:gd name="connsiteX2" fmla="*/ 5341620 w 5341620"/>
              <a:gd name="connsiteY2" fmla="*/ 0 h 2956560"/>
              <a:gd name="connsiteX3" fmla="*/ 5341620 w 5341620"/>
              <a:gd name="connsiteY3" fmla="*/ 1844040 h 2956560"/>
              <a:gd name="connsiteX4" fmla="*/ 4046220 w 5341620"/>
              <a:gd name="connsiteY4" fmla="*/ 1844040 h 2956560"/>
              <a:gd name="connsiteX5" fmla="*/ 4046220 w 5341620"/>
              <a:gd name="connsiteY5" fmla="*/ 1744980 h 2956560"/>
              <a:gd name="connsiteX6" fmla="*/ 4046220 w 5341620"/>
              <a:gd name="connsiteY6" fmla="*/ 1104900 h 2956560"/>
              <a:gd name="connsiteX7" fmla="*/ 1158240 w 5341620"/>
              <a:gd name="connsiteY7" fmla="*/ 1104900 h 2956560"/>
              <a:gd name="connsiteX8" fmla="*/ 1158240 w 5341620"/>
              <a:gd name="connsiteY8" fmla="*/ 2956560 h 2956560"/>
              <a:gd name="connsiteX9" fmla="*/ 0 w 5341620"/>
              <a:gd name="connsiteY9" fmla="*/ 2910840 h 2956560"/>
              <a:gd name="connsiteX0" fmla="*/ 0 w 5344160"/>
              <a:gd name="connsiteY0" fmla="*/ 2943860 h 2956560"/>
              <a:gd name="connsiteX1" fmla="*/ 2540 w 5344160"/>
              <a:gd name="connsiteY1" fmla="*/ 0 h 2956560"/>
              <a:gd name="connsiteX2" fmla="*/ 5344160 w 5344160"/>
              <a:gd name="connsiteY2" fmla="*/ 0 h 2956560"/>
              <a:gd name="connsiteX3" fmla="*/ 5344160 w 5344160"/>
              <a:gd name="connsiteY3" fmla="*/ 1844040 h 2956560"/>
              <a:gd name="connsiteX4" fmla="*/ 4048760 w 5344160"/>
              <a:gd name="connsiteY4" fmla="*/ 1844040 h 2956560"/>
              <a:gd name="connsiteX5" fmla="*/ 4048760 w 5344160"/>
              <a:gd name="connsiteY5" fmla="*/ 1744980 h 2956560"/>
              <a:gd name="connsiteX6" fmla="*/ 4048760 w 5344160"/>
              <a:gd name="connsiteY6" fmla="*/ 1104900 h 2956560"/>
              <a:gd name="connsiteX7" fmla="*/ 1160780 w 5344160"/>
              <a:gd name="connsiteY7" fmla="*/ 1104900 h 2956560"/>
              <a:gd name="connsiteX8" fmla="*/ 1160780 w 5344160"/>
              <a:gd name="connsiteY8" fmla="*/ 2956560 h 2956560"/>
              <a:gd name="connsiteX9" fmla="*/ 0 w 5344160"/>
              <a:gd name="connsiteY9" fmla="*/ 2943860 h 2956560"/>
              <a:gd name="connsiteX0" fmla="*/ 2653 w 5341733"/>
              <a:gd name="connsiteY0" fmla="*/ 2961640 h 2961640"/>
              <a:gd name="connsiteX1" fmla="*/ 113 w 5341733"/>
              <a:gd name="connsiteY1" fmla="*/ 0 h 2961640"/>
              <a:gd name="connsiteX2" fmla="*/ 5341733 w 5341733"/>
              <a:gd name="connsiteY2" fmla="*/ 0 h 2961640"/>
              <a:gd name="connsiteX3" fmla="*/ 5341733 w 5341733"/>
              <a:gd name="connsiteY3" fmla="*/ 1844040 h 2961640"/>
              <a:gd name="connsiteX4" fmla="*/ 4046333 w 5341733"/>
              <a:gd name="connsiteY4" fmla="*/ 1844040 h 2961640"/>
              <a:gd name="connsiteX5" fmla="*/ 4046333 w 5341733"/>
              <a:gd name="connsiteY5" fmla="*/ 1744980 h 2961640"/>
              <a:gd name="connsiteX6" fmla="*/ 4046333 w 5341733"/>
              <a:gd name="connsiteY6" fmla="*/ 1104900 h 2961640"/>
              <a:gd name="connsiteX7" fmla="*/ 1158353 w 5341733"/>
              <a:gd name="connsiteY7" fmla="*/ 1104900 h 2961640"/>
              <a:gd name="connsiteX8" fmla="*/ 1158353 w 5341733"/>
              <a:gd name="connsiteY8" fmla="*/ 2956560 h 2961640"/>
              <a:gd name="connsiteX9" fmla="*/ 2653 w 5341733"/>
              <a:gd name="connsiteY9" fmla="*/ 2961640 h 296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41733" h="2961640">
                <a:moveTo>
                  <a:pt x="2653" y="2961640"/>
                </a:moveTo>
                <a:cubicBezTo>
                  <a:pt x="3500" y="1980353"/>
                  <a:pt x="-734" y="981287"/>
                  <a:pt x="113" y="0"/>
                </a:cubicBezTo>
                <a:lnTo>
                  <a:pt x="5341733" y="0"/>
                </a:lnTo>
                <a:lnTo>
                  <a:pt x="5341733" y="1844040"/>
                </a:lnTo>
                <a:lnTo>
                  <a:pt x="4046333" y="1844040"/>
                </a:lnTo>
                <a:lnTo>
                  <a:pt x="4046333" y="1744980"/>
                </a:lnTo>
                <a:lnTo>
                  <a:pt x="4046333" y="1104900"/>
                </a:lnTo>
                <a:lnTo>
                  <a:pt x="1158353" y="1104900"/>
                </a:lnTo>
                <a:lnTo>
                  <a:pt x="1158353" y="2956560"/>
                </a:lnTo>
                <a:lnTo>
                  <a:pt x="2653" y="2961640"/>
                </a:lnTo>
                <a:close/>
              </a:path>
            </a:pathLst>
          </a:custGeom>
          <a:solidFill>
            <a:schemeClr val="accent3">
              <a:lumMod val="75000"/>
              <a:alpha val="8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D905713-9507-4831-8845-66476041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15460" y="12963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If in your code if some of method throws a checked exception, then the method must either handle the exception or it must specify the exception using throws keyword.</a:t>
            </a:r>
          </a:p>
        </p:txBody>
      </p:sp>
    </p:spTree>
    <p:extLst>
      <p:ext uri="{BB962C8B-B14F-4D97-AF65-F5344CB8AC3E}">
        <p14:creationId xmlns:p14="http://schemas.microsoft.com/office/powerpoint/2010/main" val="337639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ירושה ממחלקות קיימות</a:t>
            </a:r>
            <a:endParaRPr 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/>
              <a:t>ראינו בהרצאה שתי דרכים לשימוש חוזר בקוד של מחלקה קיימת: </a:t>
            </a:r>
            <a:endParaRPr lang="en-US" sz="3000" dirty="0"/>
          </a:p>
          <a:p>
            <a:pPr eaLnBrk="1" hangingPunct="1">
              <a:defRPr/>
            </a:pPr>
            <a:r>
              <a:rPr lang="he-IL" dirty="0"/>
              <a:t>הראשונה: הכלה + האצלה</a:t>
            </a:r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r>
              <a:rPr lang="he-IL" dirty="0"/>
              <a:t>השנייה: ירושה</a:t>
            </a:r>
          </a:p>
          <a:p>
            <a:pPr eaLnBrk="1" hangingPunct="1">
              <a:defRPr/>
            </a:pPr>
            <a:r>
              <a:rPr lang="he-IL" dirty="0"/>
              <a:t>המחלקה היורשת יכולה </a:t>
            </a:r>
            <a:r>
              <a:rPr lang="he-IL" b="1" dirty="0"/>
              <a:t>להוסיף</a:t>
            </a:r>
            <a:r>
              <a:rPr lang="he-IL" dirty="0"/>
              <a:t> פונקציונאליות שלא </a:t>
            </a:r>
            <a:r>
              <a:rPr lang="he-IL" dirty="0" err="1"/>
              <a:t>היתה</a:t>
            </a:r>
            <a:r>
              <a:rPr lang="he-IL" dirty="0"/>
              <a:t> קיימת במחלקת הבסיס, או </a:t>
            </a:r>
            <a:r>
              <a:rPr lang="he-IL" b="1" dirty="0"/>
              <a:t>לשנות</a:t>
            </a:r>
            <a:r>
              <a:rPr lang="he-IL" dirty="0"/>
              <a:t> פונקציונאליות שקיבלה בירושה</a:t>
            </a:r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E7B5F19-F2D9-4125-B65A-4885BE13BE35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2549" y="2066029"/>
            <a:ext cx="4980223" cy="1319752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הכלה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aggregation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במחלקה א' יש שדה מטיפוס מחלקה ב'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האצלה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קוראים מתוך מתודות במחלקה א' למתודות של מחלקה ב'</a:t>
            </a:r>
          </a:p>
        </p:txBody>
      </p:sp>
      <p:sp>
        <p:nvSpPr>
          <p:cNvPr id="2" name="Rectangle 1"/>
          <p:cNvSpPr/>
          <p:nvPr/>
        </p:nvSpPr>
        <p:spPr>
          <a:xfrm>
            <a:off x="2816772" y="3508894"/>
            <a:ext cx="2732690" cy="1776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3600" dirty="0"/>
              <a:t>א</a:t>
            </a:r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>
            <a:off x="6663559" y="3508894"/>
            <a:ext cx="2207172" cy="16921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3600" dirty="0"/>
              <a:t>ב</a:t>
            </a:r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8841" y="4223598"/>
            <a:ext cx="367862" cy="3258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2772" y="3981860"/>
            <a:ext cx="1476704" cy="415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>
            <a:off x="688427" y="3414301"/>
            <a:ext cx="1960180" cy="483476"/>
          </a:xfrm>
          <a:prstGeom prst="curvedConnector3">
            <a:avLst>
              <a:gd name="adj1" fmla="val 174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79634" y="3540425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?</a:t>
            </a:r>
            <a:endParaRPr lang="en-US" dirty="0"/>
          </a:p>
        </p:txBody>
      </p:sp>
      <p:cxnSp>
        <p:nvCxnSpPr>
          <p:cNvPr id="19" name="Curved Connector 18"/>
          <p:cNvCxnSpPr/>
          <p:nvPr/>
        </p:nvCxnSpPr>
        <p:spPr>
          <a:xfrm>
            <a:off x="5665075" y="3586675"/>
            <a:ext cx="940676" cy="254875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18941" y="3324228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?</a:t>
            </a:r>
            <a:endParaRPr lang="en-US" dirty="0"/>
          </a:p>
        </p:txBody>
      </p:sp>
      <p:cxnSp>
        <p:nvCxnSpPr>
          <p:cNvPr id="24" name="Curved Connector 23"/>
          <p:cNvCxnSpPr/>
          <p:nvPr/>
        </p:nvCxnSpPr>
        <p:spPr>
          <a:xfrm flipH="1">
            <a:off x="5665075" y="4779600"/>
            <a:ext cx="940676" cy="254875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65075" y="4429396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Ans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>
          <a:xfrm rot="10800000">
            <a:off x="341587" y="3758728"/>
            <a:ext cx="2276804" cy="986381"/>
          </a:xfrm>
          <a:prstGeom prst="curvedConnector3">
            <a:avLst>
              <a:gd name="adj1" fmla="val 9985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18037" y="4281983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  <p:bldP spid="4" grpId="0" animBg="1"/>
      <p:bldP spid="15" grpId="0"/>
      <p:bldP spid="20" grpId="0"/>
      <p:bldP spid="25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1"/>
            <a:ext cx="4618482" cy="31890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>
                <a:solidFill>
                  <a:schemeClr val="tx1"/>
                </a:solidFill>
              </a:rPr>
              <a:t>Exception</a:t>
            </a:r>
            <a:r>
              <a:rPr lang="he-IL" dirty="0">
                <a:solidFill>
                  <a:schemeClr val="tx1"/>
                </a:solidFill>
              </a:rPr>
              <a:t> ולהשתמש במילה השמורה </a:t>
            </a:r>
            <a:r>
              <a:rPr lang="en-US" dirty="0">
                <a:solidFill>
                  <a:schemeClr val="tx1"/>
                </a:solidFill>
              </a:rPr>
              <a:t>throw</a:t>
            </a:r>
            <a:r>
              <a:rPr lang="he-IL" dirty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9040" y="3109186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constructor</a:t>
            </a:r>
          </a:p>
        </p:txBody>
      </p:sp>
      <p:sp>
        <p:nvSpPr>
          <p:cNvPr id="6" name="Left Brace 5"/>
          <p:cNvSpPr/>
          <p:nvPr/>
        </p:nvSpPr>
        <p:spPr>
          <a:xfrm rot="5400000">
            <a:off x="4711510" y="1664228"/>
            <a:ext cx="233364" cy="383101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6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נוסיף שירות נוסף – השירות מקבל מפה:</a:t>
            </a:r>
          </a:p>
          <a:p>
            <a:pPr lvl="1"/>
            <a:r>
              <a:rPr lang="he-IL" dirty="0"/>
              <a:t>משם קובץ לאוסף המספרים שהוא מכיל</a:t>
            </a:r>
          </a:p>
          <a:p>
            <a:pPr lvl="1"/>
            <a:r>
              <a:rPr lang="he-IL" dirty="0"/>
              <a:t>השירות מדפיס ממוצע הרמוני עבור כל קובץ.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6044" y="3026066"/>
            <a:ext cx="7582278" cy="240835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numbers)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567536" y="3975458"/>
            <a:ext cx="397626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99706" y="4950023"/>
            <a:ext cx="120243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>
                <a:solidFill>
                  <a:schemeClr val="accent2"/>
                </a:solidFill>
              </a:rPr>
              <a:t>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7435719" y="3975458"/>
            <a:ext cx="1" cy="9745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loud Callout 35"/>
          <p:cNvSpPr/>
          <p:nvPr/>
        </p:nvSpPr>
        <p:spPr>
          <a:xfrm>
            <a:off x="2532888" y="4966200"/>
            <a:ext cx="4078224" cy="1493520"/>
          </a:xfrm>
          <a:prstGeom prst="cloudCallout">
            <a:avLst>
              <a:gd name="adj1" fmla="val -70516"/>
              <a:gd name="adj2" fmla="val -7560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בקוד הזה יש שגיאת קומפילציה בגלל שגיאה שלא הצהרנו עליה אך גם לא טיפלנו בה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/>
      <p:bldP spid="3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ראשונה: לא נטפל בחריג, ורק נצהיר עליו</a:t>
            </a:r>
          </a:p>
          <a:p>
            <a:r>
              <a:rPr lang="he-IL" dirty="0"/>
              <a:t>במקרה הזה, מי שיצטרך להתמודד עם הטיפול בחריג הוא השירות שיקרא ל </a:t>
            </a:r>
            <a:r>
              <a:rPr lang="en-US" dirty="0" err="1"/>
              <a:t>printMeansByFiles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3411104"/>
            <a:ext cx="8130011" cy="270843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			throws Exception{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181" y="3772535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שניה: נטפל בחריג!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7" y="2297528"/>
            <a:ext cx="8419723" cy="369331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try{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1941" y="4444269"/>
            <a:ext cx="1756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7059" y="2948939"/>
            <a:ext cx="544582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איך זה עובד?</a:t>
            </a:r>
            <a:endParaRPr lang="en-US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תוכנית זו מייצרת את הפלט: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2297528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30" y="5214561"/>
            <a:ext cx="3683013" cy="56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4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/>
              <a:t>ובכל זאת יש בעיה – אנחנו מטפלים בכל שגיאה אפשרית שיכולה להיזרק מתוך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he-IL" sz="2000" dirty="0"/>
              <a:t>ועל הדרך יכולים להתעלם משגיאות שמעידות על באג אפשרי.</a:t>
            </a:r>
          </a:p>
          <a:p>
            <a:r>
              <a:rPr lang="he-IL" sz="2000" dirty="0"/>
              <a:t>במימוש שלנו הנחנו הנחה סמויה לגבי המפה, למרות שאין לנו דרך לדעת כיצד היא נוצרה (נניח שאין חוזה לשירות).</a:t>
            </a:r>
          </a:p>
          <a:p>
            <a:r>
              <a:rPr lang="he-IL" sz="2000" dirty="0"/>
              <a:t>מה יקרה במקרה הבא?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62138" y="3999579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null);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2997841" y="4722471"/>
            <a:ext cx="462988" cy="20834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876602"/>
            <a:ext cx="8101584" cy="121264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581144"/>
            <a:ext cx="8101584" cy="1492716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1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Curved Left Arrow 10"/>
          <p:cNvSpPr/>
          <p:nvPr/>
        </p:nvSpPr>
        <p:spPr>
          <a:xfrm rot="20375255">
            <a:off x="4063331" y="1981645"/>
            <a:ext cx="728158" cy="3384973"/>
          </a:xfrm>
          <a:prstGeom prst="curvedLeftArrow">
            <a:avLst>
              <a:gd name="adj1" fmla="val 25000"/>
              <a:gd name="adj2" fmla="val 41214"/>
              <a:gd name="adj3" fmla="val 31301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7572" y="3777619"/>
            <a:ext cx="218541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dirty="0" err="1">
                <a:solidFill>
                  <a:schemeClr val="accent2"/>
                </a:solidFill>
              </a:rPr>
              <a:t>NullPointerException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מה נרצה לעשות במידה והמפה שלי מכילה </a:t>
            </a:r>
            <a:r>
              <a:rPr lang="en-US" dirty="0"/>
              <a:t>null</a:t>
            </a:r>
            <a:r>
              <a:rPr lang="he-IL" dirty="0"/>
              <a:t>?</a:t>
            </a:r>
          </a:p>
          <a:p>
            <a:pPr lvl="1"/>
            <a:r>
              <a:rPr lang="he-IL" dirty="0"/>
              <a:t>יכול להיות שנרצה להתייחס לזה כמו ל</a:t>
            </a:r>
            <a:r>
              <a:rPr lang="he-IL" b="1" dirty="0"/>
              <a:t>רשימה ריקה</a:t>
            </a:r>
            <a:r>
              <a:rPr lang="he-IL" dirty="0"/>
              <a:t> (שזה למעשה הטיפול שקיים כרגע בקוד).</a:t>
            </a:r>
          </a:p>
          <a:p>
            <a:pPr lvl="1"/>
            <a:r>
              <a:rPr lang="he-IL" dirty="0"/>
              <a:t>יכול להיות שנרצה </a:t>
            </a:r>
            <a:r>
              <a:rPr lang="he-IL" b="1" dirty="0"/>
              <a:t>להדפיס הודעה למשתמש</a:t>
            </a:r>
            <a:r>
              <a:rPr lang="he-IL" dirty="0"/>
              <a:t>: המפה מכילה </a:t>
            </a:r>
            <a:r>
              <a:rPr lang="en-US" dirty="0"/>
              <a:t>null</a:t>
            </a:r>
            <a:r>
              <a:rPr lang="he-IL" dirty="0"/>
              <a:t>, אולי קרתה שגיאה בטעינת הקובץ?</a:t>
            </a:r>
          </a:p>
          <a:p>
            <a:pPr lvl="1"/>
            <a:r>
              <a:rPr lang="he-IL" dirty="0"/>
              <a:t>יכול להיות שנרצה </a:t>
            </a:r>
            <a:r>
              <a:rPr lang="he-IL" b="1" dirty="0"/>
              <a:t>לזרוק את השגיאה </a:t>
            </a:r>
            <a:r>
              <a:rPr lang="he-IL" dirty="0"/>
              <a:t>ולהטיל את הטיפול על מי שמשתמש ב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printMeansByFiles</a:t>
            </a:r>
            <a:endParaRPr lang="he-IL" dirty="0">
              <a:latin typeface="Consolas" pitchFamily="49" charset="0"/>
              <a:cs typeface="Consolas" pitchFamily="49" charset="0"/>
            </a:endParaRPr>
          </a:p>
          <a:p>
            <a:r>
              <a:rPr lang="he-IL" dirty="0">
                <a:latin typeface="Consolas" pitchFamily="49" charset="0"/>
              </a:rPr>
              <a:t>אם נרצה להתייחס למקרה של מפה המכילה </a:t>
            </a:r>
            <a:r>
              <a:rPr lang="en-US" dirty="0">
                <a:latin typeface="Consolas" pitchFamily="49" charset="0"/>
              </a:rPr>
              <a:t>null</a:t>
            </a:r>
            <a:r>
              <a:rPr lang="he-IL" dirty="0">
                <a:latin typeface="Consolas" pitchFamily="49" charset="0"/>
              </a:rPr>
              <a:t> באופן שונה ממפה המכילה מספר לא חיובי, עלינו לדעת להבדיל בין החריגים.</a:t>
            </a:r>
          </a:p>
          <a:p>
            <a:pPr lvl="1"/>
            <a:r>
              <a:rPr lang="he-IL" dirty="0"/>
              <a:t>הצעה: נוסיף בלוק </a:t>
            </a:r>
            <a:r>
              <a:rPr lang="en-US" dirty="0"/>
              <a:t>except</a:t>
            </a:r>
            <a:r>
              <a:rPr lang="he-IL" dirty="0"/>
              <a:t> עבור </a:t>
            </a:r>
            <a:r>
              <a:rPr lang="en-US" dirty="0" err="1"/>
              <a:t>NullPointerException</a:t>
            </a:r>
            <a:endParaRPr lang="he-IL" dirty="0"/>
          </a:p>
          <a:p>
            <a:pPr lvl="2"/>
            <a:r>
              <a:rPr lang="he-IL" dirty="0"/>
              <a:t>ומה אם יש עוד שגיאות שיכולות להיזרק?</a:t>
            </a:r>
          </a:p>
          <a:p>
            <a:pPr marL="274320" lvl="1" indent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יצירת טיפוס חריג 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37032" y="2250906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3180" y="2324058"/>
            <a:ext cx="1691640" cy="2560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3017520"/>
            <a:ext cx="1060704" cy="1078992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ounded Rectangle 9"/>
          <p:cNvSpPr/>
          <p:nvPr/>
        </p:nvSpPr>
        <p:spPr>
          <a:xfrm>
            <a:off x="6458712" y="1524000"/>
            <a:ext cx="2322576" cy="534966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ירושה מ </a:t>
            </a:r>
            <a:r>
              <a:rPr lang="en-US" sz="1600" dirty="0">
                <a:solidFill>
                  <a:schemeClr val="tx1"/>
                </a:solidFill>
              </a:rPr>
              <a:t>Exception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7716" y="2761488"/>
            <a:ext cx="4917948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33472" y="4096512"/>
            <a:ext cx="4291584" cy="7680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קריאה לבנאי של מחלקת האב – קריאה זו תמיד תהיה הפקודה הראשונה של הבנאי</a:t>
            </a:r>
          </a:p>
        </p:txBody>
      </p:sp>
      <p:cxnSp>
        <p:nvCxnSpPr>
          <p:cNvPr id="14" name="Straight Arrow Connector 13"/>
          <p:cNvCxnSpPr>
            <a:stCxn id="7" idx="3"/>
            <a:endCxn id="10" idx="1"/>
          </p:cNvCxnSpPr>
          <p:nvPr/>
        </p:nvCxnSpPr>
        <p:spPr>
          <a:xfrm flipV="1">
            <a:off x="4274820" y="1791483"/>
            <a:ext cx="2183892" cy="660591"/>
          </a:xfrm>
          <a:prstGeom prst="straightConnector1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2302478"/>
            <a:ext cx="8138160" cy="348403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denominator+ 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9712" y="2585942"/>
            <a:ext cx="137160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7249" y="4252105"/>
            <a:ext cx="393192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שימוש בשירות המקורי מתוך השירות הדורס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847088"/>
            <a:ext cx="6089904" cy="38679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B 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b;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"a: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+ " b: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this.b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  <a:r>
              <a:rPr lang="he-IL" sz="16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>
              <a:lnSpc>
                <a:spcPct val="110000"/>
              </a:lnSpc>
              <a:buNone/>
            </a:pPr>
            <a:endParaRPr lang="he-IL" sz="1600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C extends B{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c;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super.toString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+ " c: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  <a:endParaRPr lang="he-IL" sz="2400" dirty="0"/>
          </a:p>
        </p:txBody>
      </p:sp>
      <p:sp>
        <p:nvSpPr>
          <p:cNvPr id="8" name="Rectangle 7"/>
          <p:cNvSpPr/>
          <p:nvPr/>
        </p:nvSpPr>
        <p:spPr>
          <a:xfrm>
            <a:off x="2167128" y="4901184"/>
            <a:ext cx="1874520" cy="25603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urved Right Arrow 8"/>
          <p:cNvSpPr/>
          <p:nvPr/>
        </p:nvSpPr>
        <p:spPr>
          <a:xfrm rot="10800000">
            <a:off x="4041648" y="3520440"/>
            <a:ext cx="420624" cy="1380744"/>
          </a:xfrm>
          <a:prstGeom prst="curvedRight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938784" y="2724912"/>
            <a:ext cx="5123688" cy="795528"/>
          </a:xfrm>
          <a:prstGeom prst="rect">
            <a:avLst/>
          </a:prstGeom>
          <a:noFill/>
          <a:ln w="25400"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95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498847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3856" y="2975239"/>
            <a:ext cx="1299344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65188"/>
              <a:gd name="adj2" fmla="val -17259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הבלוק הזה יטפל רק בשגיאה שזרקנו מתוך </a:t>
            </a:r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dirty="0">
                <a:solidFill>
                  <a:schemeClr val="tx1"/>
                </a:solidFill>
              </a:rPr>
              <a:t>, חריגים אחרים יזרקו הלאה.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" y="5338715"/>
            <a:ext cx="5116651" cy="10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 – פורמט הודעת השגיאה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r>
              <a:rPr lang="he-IL" dirty="0"/>
              <a:t>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sz="2000" dirty="0"/>
              <a:t>עבור תוכנית זו נקבל את הפלט: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67069" y="1600200"/>
            <a:ext cx="8101584" cy="351326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e.printStackTrace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7791" y="2675781"/>
            <a:ext cx="1911096" cy="20116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63" y="4436405"/>
            <a:ext cx="39338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הדפסת פורמט שגיאה מצומצם יותר: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sz="1100" dirty="0"/>
          </a:p>
          <a:p>
            <a:r>
              <a:rPr lang="he-IL" dirty="0"/>
              <a:t>פלט התוכנית יהיה: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85216" y="2075688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e.getMessage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6835" y="3039520"/>
            <a:ext cx="3218688" cy="27404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" y="5327821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3482149" y="3850508"/>
            <a:ext cx="256032" cy="1723263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Brace 11"/>
          <p:cNvSpPr/>
          <p:nvPr/>
        </p:nvSpPr>
        <p:spPr>
          <a:xfrm rot="5400000">
            <a:off x="5807390" y="5725100"/>
            <a:ext cx="256036" cy="766192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ight Brace 12"/>
          <p:cNvSpPr/>
          <p:nvPr/>
        </p:nvSpPr>
        <p:spPr>
          <a:xfrm rot="5400000">
            <a:off x="1551049" y="3647313"/>
            <a:ext cx="231650" cy="216331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Brace 13"/>
          <p:cNvSpPr/>
          <p:nvPr/>
        </p:nvSpPr>
        <p:spPr>
          <a:xfrm rot="5400000">
            <a:off x="3485386" y="4701547"/>
            <a:ext cx="231652" cy="283768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err="1"/>
              <a:t>ניראות</a:t>
            </a:r>
            <a:r>
              <a:rPr lang="he-IL" dirty="0"/>
              <a:t> והורשה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sz="2800" dirty="0"/>
              <a:t>שדות ושירותים פרטיים (</a:t>
            </a:r>
            <a:r>
              <a:rPr lang="en-US" sz="2800" dirty="0"/>
              <a:t>private</a:t>
            </a:r>
            <a:r>
              <a:rPr lang="he-IL" sz="2800" dirty="0"/>
              <a:t>) של מחלקת הבסיס אינם נגישים למחלקה היורשת</a:t>
            </a:r>
          </a:p>
          <a:p>
            <a:pPr eaLnBrk="1" hangingPunct="1"/>
            <a:r>
              <a:rPr lang="he-IL" sz="2800" dirty="0"/>
              <a:t>כדי לאפשר גישה למחלקות יורשות יש להגדיר להם נראות </a:t>
            </a:r>
            <a:r>
              <a:rPr lang="en-US" sz="2800" b="1" dirty="0">
                <a:solidFill>
                  <a:srgbClr val="FF0000"/>
                </a:solidFill>
              </a:rPr>
              <a:t>protected</a:t>
            </a:r>
            <a:endParaRPr lang="he-IL" sz="2800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he-IL" sz="2400" dirty="0"/>
              <a:t>שימוש בירושה יעשה בזהירות מרבית, בפרט הרשאות גישה למימוש</a:t>
            </a:r>
          </a:p>
          <a:p>
            <a:pPr lvl="1" eaLnBrk="1" hangingPunct="1"/>
            <a:r>
              <a:rPr lang="he-IL" sz="2400" dirty="0"/>
              <a:t>נשתמש ב </a:t>
            </a:r>
            <a:r>
              <a:rPr lang="en-US" sz="2400" dirty="0"/>
              <a:t>protected</a:t>
            </a:r>
            <a:r>
              <a:rPr lang="he-IL" sz="2400" dirty="0"/>
              <a:t> רק כאשר אנחנו מתכננים היררכיות ירושה שלמות ושולטים במחלקה היורשת</a:t>
            </a:r>
          </a:p>
          <a:p>
            <a:pPr eaLnBrk="1" hangingPunct="1">
              <a:buNone/>
            </a:pP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C261957-2DE3-4337-BEF8-3C13764C3BAD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4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הלקוח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781050" y="1600200"/>
            <a:ext cx="7905750" cy="4530725"/>
          </a:xfrm>
        </p:spPr>
        <p:txBody>
          <a:bodyPr/>
          <a:lstStyle/>
          <a:p>
            <a:pPr eaLnBrk="1" hangingPunct="1"/>
            <a:r>
              <a:rPr lang="he-IL" sz="2400" dirty="0"/>
              <a:t>בהרצאה ראינו את המנשק </a:t>
            </a:r>
            <a:r>
              <a:rPr lang="en-US" sz="2400" dirty="0" err="1"/>
              <a:t>IPoint</a:t>
            </a:r>
            <a:r>
              <a:rPr lang="he-IL" sz="2400" dirty="0"/>
              <a:t>, והצגנו 3 מימושים שונים עבורו</a:t>
            </a:r>
          </a:p>
          <a:p>
            <a:pPr eaLnBrk="1" hangingPunct="1"/>
            <a:r>
              <a:rPr lang="he-IL" sz="2400" dirty="0"/>
              <a:t>ראינו כי </a:t>
            </a:r>
            <a:r>
              <a:rPr lang="he-IL" sz="2400" b="1" dirty="0"/>
              <a:t>לקוחות</a:t>
            </a:r>
            <a:r>
              <a:rPr lang="he-IL" sz="2400" dirty="0"/>
              <a:t> התלויים במנשק </a:t>
            </a:r>
            <a:r>
              <a:rPr lang="en-US" sz="2400" dirty="0" err="1"/>
              <a:t>IPoint</a:t>
            </a:r>
            <a:r>
              <a:rPr lang="he-IL" sz="2400" dirty="0"/>
              <a:t> בלבד, ואינם מכירים את המחלקות המממשות, יהיו </a:t>
            </a:r>
            <a:r>
              <a:rPr lang="he-IL" sz="2400" b="1" dirty="0"/>
              <a:t>אדישים</a:t>
            </a:r>
            <a:r>
              <a:rPr lang="he-IL" sz="2400" dirty="0"/>
              <a:t> לשינויים עתידים בקוד הספק</a:t>
            </a:r>
          </a:p>
          <a:p>
            <a:pPr eaLnBrk="1" hangingPunct="1"/>
            <a:r>
              <a:rPr lang="he-IL" sz="2400" dirty="0"/>
              <a:t>שימוש </a:t>
            </a:r>
            <a:r>
              <a:rPr lang="he-IL" sz="2400" b="1" dirty="0"/>
              <a:t>במנשקים</a:t>
            </a:r>
            <a:r>
              <a:rPr lang="he-IL" sz="2400" dirty="0"/>
              <a:t> חוסך </a:t>
            </a:r>
            <a:r>
              <a:rPr lang="he-IL" sz="2400" b="1" dirty="0"/>
              <a:t>שכפול בקוד לקוח,</a:t>
            </a:r>
            <a:r>
              <a:rPr lang="he-IL" sz="2400" dirty="0"/>
              <a:t> בכך שאותו קטע קוד עובד בצורה נכונה עם מגוון ספקים (פולימורפיזם)</a:t>
            </a: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4113C9-EFC6-4917-841D-F46870BC5976}" type="slidenum">
              <a:rPr lang="he-IL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AutoShape 4" descr="30%"/>
          <p:cNvSpPr>
            <a:spLocks noChangeArrowheads="1"/>
          </p:cNvSpPr>
          <p:nvPr/>
        </p:nvSpPr>
        <p:spPr bwMode="auto">
          <a:xfrm>
            <a:off x="3270646" y="4375150"/>
            <a:ext cx="1979613" cy="7207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sp>
        <p:nvSpPr>
          <p:cNvPr id="17415" name="AutoShape 5" descr="30%"/>
          <p:cNvSpPr>
            <a:spLocks noChangeArrowheads="1"/>
          </p:cNvSpPr>
          <p:nvPr/>
        </p:nvSpPr>
        <p:spPr bwMode="auto">
          <a:xfrm>
            <a:off x="1135063" y="5959475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7416" name="AutoShape 6" descr="30%"/>
          <p:cNvSpPr>
            <a:spLocks noChangeArrowheads="1"/>
          </p:cNvSpPr>
          <p:nvPr/>
        </p:nvSpPr>
        <p:spPr bwMode="auto">
          <a:xfrm>
            <a:off x="3241278" y="5953125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 rot="3249630">
            <a:off x="3538834" y="5091815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7418" name="AutoShape 8"/>
          <p:cNvCxnSpPr>
            <a:cxnSpLocks noChangeShapeType="1"/>
            <a:stCxn id="17415" idx="0"/>
            <a:endCxn id="17417" idx="2"/>
          </p:cNvCxnSpPr>
          <p:nvPr/>
        </p:nvCxnSpPr>
        <p:spPr bwMode="auto">
          <a:xfrm flipV="1">
            <a:off x="2124869" y="5207597"/>
            <a:ext cx="1462717" cy="75187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7419" name="AutoShape 9"/>
          <p:cNvCxnSpPr>
            <a:cxnSpLocks noChangeShapeType="1"/>
            <a:stCxn id="17420" idx="2"/>
            <a:endCxn id="17416" idx="0"/>
          </p:cNvCxnSpPr>
          <p:nvPr/>
        </p:nvCxnSpPr>
        <p:spPr bwMode="auto">
          <a:xfrm flipH="1">
            <a:off x="4260453" y="5272088"/>
            <a:ext cx="397" cy="6810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0" name="AutoShape 10"/>
          <p:cNvSpPr>
            <a:spLocks noChangeArrowheads="1"/>
          </p:cNvSpPr>
          <p:nvPr/>
        </p:nvSpPr>
        <p:spPr bwMode="auto">
          <a:xfrm>
            <a:off x="4152900" y="51260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1" name="AutoShape 11" descr="30%"/>
          <p:cNvSpPr>
            <a:spLocks noChangeArrowheads="1"/>
          </p:cNvSpPr>
          <p:nvPr/>
        </p:nvSpPr>
        <p:spPr bwMode="auto">
          <a:xfrm>
            <a:off x="5406231" y="5953125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cxnSp>
        <p:nvCxnSpPr>
          <p:cNvPr id="17422" name="AutoShape 12"/>
          <p:cNvCxnSpPr>
            <a:cxnSpLocks noChangeShapeType="1"/>
            <a:stCxn id="17423" idx="2"/>
            <a:endCxn id="17421" idx="0"/>
          </p:cNvCxnSpPr>
          <p:nvPr/>
        </p:nvCxnSpPr>
        <p:spPr bwMode="auto">
          <a:xfrm>
            <a:off x="4982444" y="5206496"/>
            <a:ext cx="1413594" cy="74662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3" name="AutoShape 13"/>
          <p:cNvSpPr>
            <a:spLocks noChangeArrowheads="1"/>
          </p:cNvSpPr>
          <p:nvPr/>
        </p:nvSpPr>
        <p:spPr bwMode="auto">
          <a:xfrm rot="18514395">
            <a:off x="4817402" y="508793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4" name="AutoShape 14" descr="30%"/>
          <p:cNvSpPr>
            <a:spLocks noChangeArrowheads="1"/>
          </p:cNvSpPr>
          <p:nvPr/>
        </p:nvSpPr>
        <p:spPr bwMode="auto">
          <a:xfrm>
            <a:off x="6396038" y="438477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5318125" y="4678363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הממשק </a:t>
            </a:r>
            <a:r>
              <a:rPr lang="en-US" dirty="0" err="1"/>
              <a:t>IPoint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69925"/>
            <a:ext cx="82296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Garamond" panose="02020404030301010803" pitchFamily="18" charset="0"/>
                <a:cs typeface="+mn-cs"/>
              </a:rPr>
              <a:t>public interface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IPoint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{</a:t>
            </a:r>
          </a:p>
          <a:p>
            <a:pPr algn="l" rtl="0"/>
            <a:endParaRPr lang="en-US" sz="6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x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getX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y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getY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distance between the current point and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r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ho();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angle between the current point and the abscissa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heta();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move the current point by dx and </a:t>
            </a:r>
            <a:r>
              <a:rPr lang="en-US" sz="1600" b="1" dirty="0" err="1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dy</a:t>
            </a:r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translate(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dx, 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</a:t>
            </a:r>
            <a:r>
              <a:rPr lang="en-US" sz="1600" b="1" dirty="0" err="1">
                <a:latin typeface="Garamond" pitchFamily="18" charset="0"/>
                <a:cs typeface="+mn-cs"/>
              </a:rPr>
              <a:t>dy</a:t>
            </a:r>
            <a:r>
              <a:rPr lang="en-US" sz="1600" b="1" dirty="0">
                <a:latin typeface="Garamond" pitchFamily="18" charset="0"/>
                <a:cs typeface="+mn-cs"/>
              </a:rPr>
              <a:t>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rotate the current point by angle degrees with respect to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rotate(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angle);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latin typeface="Garamond" pitchFamily="18" charset="0"/>
                <a:cs typeface="+mn-cs"/>
              </a:rPr>
              <a:t>…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  <a:p>
            <a:pPr algn="l" rtl="0"/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686040" y="4754880"/>
            <a:ext cx="20320" cy="1971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V="1">
            <a:off x="8076184" y="5443728"/>
            <a:ext cx="20320" cy="1971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536688" y="4996554"/>
            <a:ext cx="1233424" cy="16379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91830" y="462722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X,Y</a:t>
            </a:r>
          </a:p>
        </p:txBody>
      </p:sp>
      <p:sp>
        <p:nvSpPr>
          <p:cNvPr id="12" name="TextBox 11"/>
          <p:cNvSpPr txBox="1"/>
          <p:nvPr/>
        </p:nvSpPr>
        <p:spPr>
          <a:xfrm rot="18301780">
            <a:off x="7899384" y="541351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rho</a:t>
            </a:r>
          </a:p>
        </p:txBody>
      </p:sp>
    </p:spTree>
    <p:extLst>
      <p:ext uri="{BB962C8B-B14F-4D97-AF65-F5344CB8AC3E}">
        <p14:creationId xmlns:p14="http://schemas.microsoft.com/office/powerpoint/2010/main" val="14440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</a:t>
            </a:r>
            <a:r>
              <a:rPr lang="he-IL" dirty="0" smtClean="0"/>
              <a:t>הלקוח</a:t>
            </a:r>
            <a:endParaRPr lang="en-US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26E7FC-AD9A-47F3-B6A9-BEEC985D6274}"/>
              </a:ext>
            </a:extLst>
          </p:cNvPr>
          <p:cNvSpPr/>
          <p:nvPr/>
        </p:nvSpPr>
        <p:spPr>
          <a:xfrm>
            <a:off x="1666112" y="3422695"/>
            <a:ext cx="1979612" cy="532479"/>
          </a:xfrm>
          <a:prstGeom prst="rect">
            <a:avLst/>
          </a:prstGeom>
          <a:solidFill>
            <a:srgbClr val="F8D9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code</a:t>
            </a:r>
            <a:endParaRPr lang="en-I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C4E1CF1-38D6-4308-AF71-2A9194325529}"/>
              </a:ext>
            </a:extLst>
          </p:cNvPr>
          <p:cNvSpPr/>
          <p:nvPr/>
        </p:nvSpPr>
        <p:spPr>
          <a:xfrm>
            <a:off x="3772327" y="3429256"/>
            <a:ext cx="2038350" cy="532479"/>
          </a:xfrm>
          <a:prstGeom prst="rect">
            <a:avLst/>
          </a:prstGeom>
          <a:solidFill>
            <a:srgbClr val="F8D9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code</a:t>
            </a:r>
            <a:endParaRPr lang="en-I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10D62B5-0157-42ED-96A9-B880BB99A5FD}"/>
              </a:ext>
            </a:extLst>
          </p:cNvPr>
          <p:cNvSpPr/>
          <p:nvPr/>
        </p:nvSpPr>
        <p:spPr>
          <a:xfrm>
            <a:off x="5937280" y="3429256"/>
            <a:ext cx="2038350" cy="532479"/>
          </a:xfrm>
          <a:prstGeom prst="rect">
            <a:avLst/>
          </a:prstGeom>
          <a:solidFill>
            <a:srgbClr val="F8D9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code</a:t>
            </a:r>
            <a:endParaRPr lang="en-I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5" descr="30%">
            <a:extLst>
              <a:ext uri="{FF2B5EF4-FFF2-40B4-BE49-F238E27FC236}">
                <a16:creationId xmlns:a16="http://schemas.microsoft.com/office/drawing/2014/main" id="{54040D94-2ADA-4A5E-A080-56984F538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112" y="2658520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40" name="AutoShape 6" descr="30%">
            <a:extLst>
              <a:ext uri="{FF2B5EF4-FFF2-40B4-BE49-F238E27FC236}">
                <a16:creationId xmlns:a16="http://schemas.microsoft.com/office/drawing/2014/main" id="{DF336FCE-00C1-4C8D-B417-42807C9C4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2327" y="265217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45" name="AutoShape 11" descr="30%">
            <a:extLst>
              <a:ext uri="{FF2B5EF4-FFF2-40B4-BE49-F238E27FC236}">
                <a16:creationId xmlns:a16="http://schemas.microsoft.com/office/drawing/2014/main" id="{0744E5FF-BF60-4EC6-9B92-607BAE3DD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80" y="265217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19" name="AutoShape 14" descr="30%"/>
          <p:cNvSpPr>
            <a:spLocks noChangeArrowheads="1"/>
          </p:cNvSpPr>
          <p:nvPr/>
        </p:nvSpPr>
        <p:spPr bwMode="auto">
          <a:xfrm>
            <a:off x="3772327" y="4585745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20" name="AutoShape 16"/>
          <p:cNvSpPr>
            <a:spLocks noChangeArrowheads="1"/>
          </p:cNvSpPr>
          <p:nvPr/>
        </p:nvSpPr>
        <p:spPr bwMode="auto">
          <a:xfrm rot="1850393">
            <a:off x="2848718" y="4277706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AutoShape 16"/>
          <p:cNvSpPr>
            <a:spLocks noChangeArrowheads="1"/>
          </p:cNvSpPr>
          <p:nvPr/>
        </p:nvSpPr>
        <p:spPr bwMode="auto">
          <a:xfrm rot="8581821">
            <a:off x="5723981" y="4312595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AutoShape 16"/>
          <p:cNvSpPr>
            <a:spLocks noChangeArrowheads="1"/>
          </p:cNvSpPr>
          <p:nvPr/>
        </p:nvSpPr>
        <p:spPr bwMode="auto">
          <a:xfrm rot="5400000">
            <a:off x="4462448" y="4137734"/>
            <a:ext cx="500730" cy="219076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9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</a:t>
            </a:r>
            <a:r>
              <a:rPr lang="he-IL" dirty="0" smtClean="0"/>
              <a:t>הלקוח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אופציה א': להשתמש</a:t>
            </a:r>
            <a:r>
              <a:rPr lang="en-US" dirty="0"/>
              <a:t> </a:t>
            </a:r>
            <a:r>
              <a:rPr lang="he-IL" sz="2400" dirty="0"/>
              <a:t>במתודות דיפולטיות במנשק</a:t>
            </a:r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he-IL" dirty="0"/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he-IL" dirty="0"/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he-IL" dirty="0"/>
          </a:p>
          <a:p>
            <a:pPr eaLnBrk="1" hangingPunct="1">
              <a:buNone/>
            </a:pPr>
            <a:endParaRPr lang="he-IL" sz="2400" dirty="0"/>
          </a:p>
          <a:p>
            <a:pPr>
              <a:buNone/>
            </a:pPr>
            <a:r>
              <a:rPr lang="he-IL" dirty="0"/>
              <a:t>* מימוש מוגבל, חשוף ללקוח</a:t>
            </a:r>
            <a:endParaRPr lang="en-US" sz="2400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4" descr="30%">
            <a:extLst>
              <a:ext uri="{FF2B5EF4-FFF2-40B4-BE49-F238E27FC236}">
                <a16:creationId xmlns:a16="http://schemas.microsoft.com/office/drawing/2014/main" id="{E53F24E6-88AE-478D-97EF-B0A3A0036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5092" y="2601912"/>
            <a:ext cx="1979613" cy="7207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sp>
        <p:nvSpPr>
          <p:cNvPr id="29" name="AutoShape 5" descr="30%">
            <a:extLst>
              <a:ext uri="{FF2B5EF4-FFF2-40B4-BE49-F238E27FC236}">
                <a16:creationId xmlns:a16="http://schemas.microsoft.com/office/drawing/2014/main" id="{D419E814-5591-482D-B476-27C22D13D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509" y="4186237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30" name="AutoShape 6" descr="30%">
            <a:extLst>
              <a:ext uri="{FF2B5EF4-FFF2-40B4-BE49-F238E27FC236}">
                <a16:creationId xmlns:a16="http://schemas.microsoft.com/office/drawing/2014/main" id="{FEC64C2F-FFD6-43D1-A28A-05AC79A20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5724" y="4179887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31" name="AutoShape 7">
            <a:extLst>
              <a:ext uri="{FF2B5EF4-FFF2-40B4-BE49-F238E27FC236}">
                <a16:creationId xmlns:a16="http://schemas.microsoft.com/office/drawing/2014/main" id="{84820826-E622-4543-9F1A-47B724CAD8CE}"/>
              </a:ext>
            </a:extLst>
          </p:cNvPr>
          <p:cNvSpPr>
            <a:spLocks noChangeArrowheads="1"/>
          </p:cNvSpPr>
          <p:nvPr/>
        </p:nvSpPr>
        <p:spPr bwMode="auto">
          <a:xfrm rot="3249630">
            <a:off x="3943280" y="3318577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32" name="AutoShape 8">
            <a:extLst>
              <a:ext uri="{FF2B5EF4-FFF2-40B4-BE49-F238E27FC236}">
                <a16:creationId xmlns:a16="http://schemas.microsoft.com/office/drawing/2014/main" id="{8B468441-5F38-4C6D-9757-9F60A38E73C5}"/>
              </a:ext>
            </a:extLst>
          </p:cNvPr>
          <p:cNvCxnSpPr>
            <a:cxnSpLocks noChangeShapeType="1"/>
            <a:stCxn id="29" idx="0"/>
            <a:endCxn id="31" idx="2"/>
          </p:cNvCxnSpPr>
          <p:nvPr/>
        </p:nvCxnSpPr>
        <p:spPr bwMode="auto">
          <a:xfrm flipV="1">
            <a:off x="2529315" y="3434359"/>
            <a:ext cx="1462717" cy="75187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" name="AutoShape 9">
            <a:extLst>
              <a:ext uri="{FF2B5EF4-FFF2-40B4-BE49-F238E27FC236}">
                <a16:creationId xmlns:a16="http://schemas.microsoft.com/office/drawing/2014/main" id="{CAD7E6CA-EA15-46DF-A654-73A957EF58EA}"/>
              </a:ext>
            </a:extLst>
          </p:cNvPr>
          <p:cNvCxnSpPr>
            <a:cxnSpLocks noChangeShapeType="1"/>
            <a:stCxn id="34" idx="2"/>
            <a:endCxn id="30" idx="0"/>
          </p:cNvCxnSpPr>
          <p:nvPr/>
        </p:nvCxnSpPr>
        <p:spPr bwMode="auto">
          <a:xfrm flipH="1">
            <a:off x="4664899" y="3498850"/>
            <a:ext cx="397" cy="6810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4" name="AutoShape 10">
            <a:extLst>
              <a:ext uri="{FF2B5EF4-FFF2-40B4-BE49-F238E27FC236}">
                <a16:creationId xmlns:a16="http://schemas.microsoft.com/office/drawing/2014/main" id="{A9C19A73-9092-40C8-B5ED-F5F8AFF23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346" y="33528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" name="AutoShape 11" descr="30%">
            <a:extLst>
              <a:ext uri="{FF2B5EF4-FFF2-40B4-BE49-F238E27FC236}">
                <a16:creationId xmlns:a16="http://schemas.microsoft.com/office/drawing/2014/main" id="{1959CBD5-63A3-4244-8548-5CD56F171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677" y="4179887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cxnSp>
        <p:nvCxnSpPr>
          <p:cNvPr id="38" name="AutoShape 12">
            <a:extLst>
              <a:ext uri="{FF2B5EF4-FFF2-40B4-BE49-F238E27FC236}">
                <a16:creationId xmlns:a16="http://schemas.microsoft.com/office/drawing/2014/main" id="{6E2B44AA-CFBC-432C-BA38-36A1BA4C2A08}"/>
              </a:ext>
            </a:extLst>
          </p:cNvPr>
          <p:cNvCxnSpPr>
            <a:cxnSpLocks noChangeShapeType="1"/>
            <a:stCxn id="39" idx="2"/>
            <a:endCxn id="35" idx="0"/>
          </p:cNvCxnSpPr>
          <p:nvPr/>
        </p:nvCxnSpPr>
        <p:spPr bwMode="auto">
          <a:xfrm>
            <a:off x="5386890" y="3433258"/>
            <a:ext cx="1413594" cy="74662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9" name="AutoShape 13">
            <a:extLst>
              <a:ext uri="{FF2B5EF4-FFF2-40B4-BE49-F238E27FC236}">
                <a16:creationId xmlns:a16="http://schemas.microsoft.com/office/drawing/2014/main" id="{57AE5B0D-05DF-4830-AC4B-9E3A23D8B07F}"/>
              </a:ext>
            </a:extLst>
          </p:cNvPr>
          <p:cNvSpPr>
            <a:spLocks noChangeArrowheads="1"/>
          </p:cNvSpPr>
          <p:nvPr/>
        </p:nvSpPr>
        <p:spPr bwMode="auto">
          <a:xfrm rot="18514395">
            <a:off x="5221848" y="331470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A4A5234-9698-40C6-949E-5B6C71F4DBAD}"/>
              </a:ext>
            </a:extLst>
          </p:cNvPr>
          <p:cNvSpPr/>
          <p:nvPr/>
        </p:nvSpPr>
        <p:spPr>
          <a:xfrm>
            <a:off x="1596659" y="2601912"/>
            <a:ext cx="1979612" cy="532479"/>
          </a:xfrm>
          <a:prstGeom prst="rect">
            <a:avLst/>
          </a:prstGeom>
          <a:solidFill>
            <a:srgbClr val="F8D9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code</a:t>
            </a:r>
            <a:endParaRPr lang="en-I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14" descr="30%"/>
          <p:cNvSpPr>
            <a:spLocks noChangeArrowheads="1"/>
          </p:cNvSpPr>
          <p:nvPr/>
        </p:nvSpPr>
        <p:spPr bwMode="auto">
          <a:xfrm>
            <a:off x="6841374" y="2543176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5763461" y="2836766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5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8890</TotalTime>
  <Words>1863</Words>
  <Application>Microsoft Office PowerPoint</Application>
  <PresentationFormat>On-screen Show (4:3)</PresentationFormat>
  <Paragraphs>722</Paragraphs>
  <Slides>42</Slides>
  <Notes>40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Arial</vt:lpstr>
      <vt:lpstr>Comic Sans MS</vt:lpstr>
      <vt:lpstr>Consolas</vt:lpstr>
      <vt:lpstr>Garamond</vt:lpstr>
      <vt:lpstr>Segoe UI</vt:lpstr>
      <vt:lpstr>Wingdings</vt:lpstr>
      <vt:lpstr>sw1</vt:lpstr>
      <vt:lpstr>Bitmap Image</vt:lpstr>
      <vt:lpstr>תוכנה 1</vt:lpstr>
      <vt:lpstr>ירושה</vt:lpstr>
      <vt:lpstr>ירושה ממחלקות קיימות</vt:lpstr>
      <vt:lpstr>שימוש בשירות המקורי מתוך השירות הדורס</vt:lpstr>
      <vt:lpstr>ניראות והורשה</vt:lpstr>
      <vt:lpstr>צד הלקוח</vt:lpstr>
      <vt:lpstr>הממשק IPoint</vt:lpstr>
      <vt:lpstr>צד הלקוח</vt:lpstr>
      <vt:lpstr>צד הלקוח</vt:lpstr>
      <vt:lpstr>צד הספק</vt:lpstr>
      <vt:lpstr>צד הספק</vt:lpstr>
      <vt:lpstr>מחלקות מופשטות       Abstract Classes</vt:lpstr>
      <vt:lpstr>מחלקות מופשטות  - דוגמא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Sealed Classes</vt:lpstr>
      <vt:lpstr>חריגים</vt:lpstr>
      <vt:lpstr>חריגים</vt:lpstr>
      <vt:lpstr>חריגים</vt:lpstr>
      <vt:lpstr>חריגים</vt:lpstr>
      <vt:lpstr>Exception הוא אובייקט</vt:lpstr>
      <vt:lpstr>Exception הוא אובייקט</vt:lpstr>
      <vt:lpstr>Exception הוא אובייקט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יצירת טיפוס חריג חדש</vt:lpstr>
      <vt:lpstr>שימוש בטיפוס החריג החדש</vt:lpstr>
      <vt:lpstr>שימוש בטיפוס החריג החדש</vt:lpstr>
      <vt:lpstr>שימוש בשגיאות – פורמט הודעת השגיאה</vt:lpstr>
      <vt:lpstr>שימוש בשגיאות</vt:lpstr>
    </vt:vector>
  </TitlesOfParts>
  <Company>Tel-Aviv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ohadbr</dc:creator>
  <cp:lastModifiedBy>Ella</cp:lastModifiedBy>
  <cp:revision>1473</cp:revision>
  <dcterms:created xsi:type="dcterms:W3CDTF">2006-10-09T12:27:45Z</dcterms:created>
  <dcterms:modified xsi:type="dcterms:W3CDTF">2022-12-14T07:53:37Z</dcterms:modified>
</cp:coreProperties>
</file>