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removePersonalInfoOnSave="1" saveSubsetFonts="1">
  <p:sldMasterIdLst>
    <p:sldMasterId id="2147483696" r:id="rId1"/>
  </p:sldMasterIdLst>
  <p:notesMasterIdLst>
    <p:notesMasterId r:id="rId30"/>
  </p:notesMasterIdLst>
  <p:handoutMasterIdLst>
    <p:handoutMasterId r:id="rId31"/>
  </p:handoutMasterIdLst>
  <p:sldIdLst>
    <p:sldId id="287" r:id="rId2"/>
    <p:sldId id="316" r:id="rId3"/>
    <p:sldId id="290" r:id="rId4"/>
    <p:sldId id="291" r:id="rId5"/>
    <p:sldId id="292" r:id="rId6"/>
    <p:sldId id="293" r:id="rId7"/>
    <p:sldId id="294" r:id="rId8"/>
    <p:sldId id="295" r:id="rId9"/>
    <p:sldId id="296" r:id="rId10"/>
    <p:sldId id="297" r:id="rId11"/>
    <p:sldId id="298" r:id="rId12"/>
    <p:sldId id="299" r:id="rId13"/>
    <p:sldId id="317" r:id="rId14"/>
    <p:sldId id="301" r:id="rId15"/>
    <p:sldId id="302" r:id="rId16"/>
    <p:sldId id="303" r:id="rId17"/>
    <p:sldId id="304" r:id="rId18"/>
    <p:sldId id="305" r:id="rId19"/>
    <p:sldId id="306" r:id="rId20"/>
    <p:sldId id="307" r:id="rId21"/>
    <p:sldId id="308" r:id="rId22"/>
    <p:sldId id="309" r:id="rId23"/>
    <p:sldId id="310" r:id="rId24"/>
    <p:sldId id="311" r:id="rId25"/>
    <p:sldId id="312" r:id="rId26"/>
    <p:sldId id="313" r:id="rId27"/>
    <p:sldId id="314" r:id="rId28"/>
    <p:sldId id="315" r:id="rId29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7761" autoAdjust="0"/>
    <p:restoredTop sz="71550" autoAdjust="0"/>
  </p:normalViewPr>
  <p:slideViewPr>
    <p:cSldViewPr snapToGrid="0">
      <p:cViewPr varScale="1">
        <p:scale>
          <a:sx n="63" d="100"/>
          <a:sy n="63" d="100"/>
        </p:scale>
        <p:origin x="2184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87" d="100"/>
          <a:sy n="87" d="100"/>
        </p:scale>
        <p:origin x="-3822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endParaRPr lang="he-I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9C33FD34-3308-44EE-99C1-30635FA6054F}" type="slidenum">
              <a:rPr lang="he-IL" smtClean="0"/>
              <a:pPr/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378B6394-52D4-4164-8D75-0EB289AD30F7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18817725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4277676-F6B1-43EA-A6A8-2D2ABB787F36}" type="slidenum">
              <a:rPr lang="he-IL" smtClean="0"/>
              <a:pPr>
                <a:defRPr/>
              </a:pPr>
              <a:t>1</a:t>
            </a:fld>
            <a:endParaRPr lang="he-IL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389542B-A589-4D7D-9E57-A16AAB84789A}" type="slidenum">
              <a:rPr lang="he-IL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184193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389542B-A589-4D7D-9E57-A16AAB84789A}" type="slidenum">
              <a:rPr lang="he-IL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514595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389542B-A589-4D7D-9E57-A16AAB84789A}" type="slidenum">
              <a:rPr lang="he-IL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481136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/>
            <a:endParaRPr lang="en-US" dirty="0" smtClean="0"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4277676-F6B1-43EA-A6A8-2D2ABB787F36}" type="slidenum">
              <a:rPr lang="he-IL" smtClean="0"/>
              <a:pPr>
                <a:defRPr/>
              </a:pPr>
              <a:t>13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36465698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222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he-IL" dirty="0"/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D5976F2-4503-4151-8859-8BC764EA4FB3}" type="slidenum">
              <a:rPr lang="ar-SA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478165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389542B-A589-4D7D-9E57-A16AAB84789A}" type="slidenum">
              <a:rPr lang="he-IL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30270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389542B-A589-4D7D-9E57-A16AAB84789A}" type="slidenum">
              <a:rPr lang="he-IL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1094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389542B-A589-4D7D-9E57-A16AAB84789A}" type="slidenum">
              <a:rPr lang="he-IL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363752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389542B-A589-4D7D-9E57-A16AAB84789A}" type="slidenum">
              <a:rPr lang="he-IL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526423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389542B-A589-4D7D-9E57-A16AAB84789A}" type="slidenum">
              <a:rPr lang="he-IL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3984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8B6394-52D4-4164-8D75-0EB289AD30F7}" type="slidenum">
              <a:rPr lang="he-IL" smtClean="0"/>
              <a:pPr/>
              <a:t>2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22033335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389542B-A589-4D7D-9E57-A16AAB84789A}" type="slidenum">
              <a:rPr lang="he-IL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867263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325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he-IL" dirty="0"/>
          </a:p>
        </p:txBody>
      </p:sp>
      <p:sp>
        <p:nvSpPr>
          <p:cNvPr id="5325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1A2C087-E619-47DB-9316-E8C397B0C90E}" type="slidenum">
              <a:rPr lang="ar-SA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643704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427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he-IL" dirty="0"/>
          </a:p>
        </p:txBody>
      </p:sp>
      <p:sp>
        <p:nvSpPr>
          <p:cNvPr id="5427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EC80ED6-19BA-45F9-A3D7-638EDBF40014}" type="slidenum">
              <a:rPr lang="ar-SA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2340212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427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he-IL" dirty="0"/>
          </a:p>
        </p:txBody>
      </p:sp>
      <p:sp>
        <p:nvSpPr>
          <p:cNvPr id="5427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EC80ED6-19BA-45F9-A3D7-638EDBF40014}" type="slidenum">
              <a:rPr lang="ar-SA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377176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he-IL" dirty="0"/>
          </a:p>
        </p:txBody>
      </p:sp>
      <p:sp>
        <p:nvSpPr>
          <p:cNvPr id="5530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652B1F0-AA3C-4ECE-ADD8-3C5577D7D69E}" type="slidenum">
              <a:rPr lang="ar-SA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1514947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r" defTabSz="914400" rtl="1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389542B-A589-4D7D-9E57-A16AAB84789A}" type="slidenum">
              <a:rPr lang="he-IL" smtClean="0"/>
              <a:pPr>
                <a:defRPr/>
              </a:pPr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784948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389542B-A589-4D7D-9E57-A16AAB84789A}" type="slidenum">
              <a:rPr lang="he-IL" smtClean="0"/>
              <a:pPr>
                <a:defRPr/>
              </a:pPr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624247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389542B-A589-4D7D-9E57-A16AAB84789A}" type="slidenum">
              <a:rPr lang="he-IL" smtClean="0"/>
              <a:pPr>
                <a:defRPr/>
              </a:pPr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6322856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he-IL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D124A2B-1790-43E4-B29D-D0F20E487F29}" type="slidenum">
              <a:rPr lang="he-IL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06907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389542B-A589-4D7D-9E57-A16AAB84789A}" type="slidenum">
              <a:rPr lang="he-IL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926821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389542B-A589-4D7D-9E57-A16AAB84789A}" type="slidenum">
              <a:rPr lang="he-IL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96266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389542B-A589-4D7D-9E57-A16AAB84789A}" type="slidenum">
              <a:rPr lang="he-IL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787692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171450" indent="-171450">
              <a:buFontTx/>
              <a:buChar char="-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400193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389542B-A589-4D7D-9E57-A16AAB84789A}" type="slidenum">
              <a:rPr lang="he-IL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953082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10802583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1398149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89D86-1AA1-4D6C-BBBC-7EAB5B60D3E1}" type="slidenum">
              <a:rPr lang="he-IL" smtClean="0"/>
              <a:pPr/>
              <a:t>‹#›</a:t>
            </a:fld>
            <a:endParaRPr lang="he-IL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412418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89D86-1AA1-4D6C-BBBC-7EAB5B60D3E1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851355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89D86-1AA1-4D6C-BBBC-7EAB5B60D3E1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6161441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8789D86-1AA1-4D6C-BBBC-7EAB5B60D3E1}" type="slidenum">
              <a:rPr lang="he-IL" smtClean="0"/>
              <a:pPr/>
              <a:t>‹#›</a:t>
            </a:fld>
            <a:endParaRPr lang="he-IL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2844065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89D86-1AA1-4D6C-BBBC-7EAB5B60D3E1}" type="slidenum">
              <a:rPr lang="he-IL" smtClean="0"/>
              <a:pPr/>
              <a:t>‹#›</a:t>
            </a:fld>
            <a:endParaRPr lang="he-IL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4673071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89D86-1AA1-4D6C-BBBC-7EAB5B60D3E1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7233804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89D86-1AA1-4D6C-BBBC-7EAB5B60D3E1}" type="slidenum">
              <a:rPr lang="he-IL" smtClean="0"/>
              <a:pPr/>
              <a:t>‹#›</a:t>
            </a:fld>
            <a:endParaRPr lang="he-IL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048529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89D86-1AA1-4D6C-BBBC-7EAB5B60D3E1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933019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89D86-1AA1-4D6C-BBBC-7EAB5B60D3E1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259798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89D86-1AA1-4D6C-BBBC-7EAB5B60D3E1}" type="slidenum">
              <a:rPr lang="he-IL" smtClean="0"/>
              <a:pPr/>
              <a:t>‹#›</a:t>
            </a:fld>
            <a:endParaRPr lang="he-IL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900363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89D86-1AA1-4D6C-BBBC-7EAB5B60D3E1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0733878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e-IL" dirty="0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38789D86-1AA1-4D6C-BBBC-7EAB5B60D3E1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4459298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iming>
    <p:tnLst>
      <p:par>
        <p:cTn id="1" dur="indefinite" restart="never" nodeType="tmRoot"/>
      </p:par>
    </p:tnLst>
  </p:timing>
  <p:hf hdr="0" ftr="0"/>
  <p:txStyles>
    <p:titleStyle>
      <a:lvl1pPr algn="l" defTabSz="914400" rtl="1" eaLnBrk="1" latinLnBrk="0" hangingPunct="1">
        <a:spcBef>
          <a:spcPct val="0"/>
        </a:spcBef>
        <a:buNone/>
        <a:defRPr sz="4000" kern="1200" spc="-100" baseline="0">
          <a:solidFill>
            <a:srgbClr val="0070C0"/>
          </a:solidFill>
          <a:latin typeface="+mj-lt"/>
          <a:ea typeface="+mj-ea"/>
          <a:cs typeface="+mj-cs"/>
        </a:defRPr>
      </a:lvl1pPr>
    </p:titleStyle>
    <p:bodyStyle>
      <a:lvl1pPr marL="182880" indent="-182880" algn="r" defTabSz="914400" rtl="1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r" defTabSz="914400" rtl="1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r" defTabSz="914400" rtl="1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r" defTabSz="914400" rtl="1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r" defTabSz="914400" rtl="1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r" defTabSz="914400" rtl="1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r" defTabSz="914400" rtl="1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r" defTabSz="914400" rtl="1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r" defTabSz="914400" rtl="1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1" name="Title 5"/>
          <p:cNvSpPr>
            <a:spLocks noGrp="1"/>
          </p:cNvSpPr>
          <p:nvPr>
            <p:ph type="ctrTitle"/>
          </p:nvPr>
        </p:nvSpPr>
        <p:spPr>
          <a:xfrm>
            <a:off x="971600" y="692696"/>
            <a:ext cx="7776864" cy="2808312"/>
          </a:xfrm>
        </p:spPr>
        <p:txBody>
          <a:bodyPr/>
          <a:lstStyle/>
          <a:p>
            <a:pPr algn="ctr"/>
            <a:r>
              <a:rPr lang="he-IL" b="1" dirty="0">
                <a:solidFill>
                  <a:schemeClr val="bg2">
                    <a:lumMod val="25000"/>
                  </a:schemeClr>
                </a:solidFill>
                <a:latin typeface="Comic Sans MS" pitchFamily="66" charset="0"/>
              </a:rPr>
              <a:t>תוכנה 1</a:t>
            </a:r>
            <a:endParaRPr lang="en-US" b="1" dirty="0">
              <a:solidFill>
                <a:schemeClr val="bg2">
                  <a:lumMod val="25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4099" name="Subtitle 6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7846640" cy="1752600"/>
          </a:xfrm>
        </p:spPr>
        <p:txBody>
          <a:bodyPr>
            <a:normAutofit fontScale="92500" lnSpcReduction="20000"/>
          </a:bodyPr>
          <a:lstStyle/>
          <a:p>
            <a:pPr algn="r"/>
            <a:r>
              <a:rPr lang="he-IL" sz="4400" cap="all" spc="-100" dirty="0">
                <a:solidFill>
                  <a:srgbClr val="0070C0"/>
                </a:solidFill>
                <a:latin typeface="Segoe UI" pitchFamily="34" charset="0"/>
                <a:ea typeface="Segoe UI" pitchFamily="34" charset="0"/>
                <a:cs typeface="Arial" pitchFamily="34" charset="0"/>
              </a:rPr>
              <a:t>תרגול מספר </a:t>
            </a:r>
            <a:r>
              <a:rPr lang="en-US" sz="4400" cap="all" spc="-100" dirty="0" smtClean="0">
                <a:solidFill>
                  <a:srgbClr val="0070C0"/>
                </a:solidFill>
                <a:latin typeface="Segoe UI" pitchFamily="34" charset="0"/>
                <a:ea typeface="Segoe UI" pitchFamily="34" charset="0"/>
                <a:cs typeface="Arial" pitchFamily="34" charset="0"/>
              </a:rPr>
              <a:t>10</a:t>
            </a:r>
            <a:r>
              <a:rPr lang="he-IL" sz="4400" cap="all" spc="-100" dirty="0" smtClean="0">
                <a:solidFill>
                  <a:srgbClr val="0070C0"/>
                </a:solidFill>
                <a:latin typeface="Segoe UI" pitchFamily="34" charset="0"/>
                <a:ea typeface="Segoe UI" pitchFamily="34" charset="0"/>
                <a:cs typeface="Arial" pitchFamily="34" charset="0"/>
              </a:rPr>
              <a:t>: </a:t>
            </a:r>
            <a:endParaRPr lang="he-IL" sz="4400" cap="all" spc="-100" dirty="0">
              <a:solidFill>
                <a:srgbClr val="0070C0"/>
              </a:solidFill>
              <a:latin typeface="Segoe UI" pitchFamily="34" charset="0"/>
              <a:ea typeface="Segoe UI" pitchFamily="34" charset="0"/>
              <a:cs typeface="Arial" pitchFamily="34" charset="0"/>
            </a:endParaRPr>
          </a:p>
          <a:p>
            <a:r>
              <a:rPr lang="he-IL" sz="4400" dirty="0">
                <a:solidFill>
                  <a:srgbClr val="0066CC"/>
                </a:solidFill>
              </a:rPr>
              <a:t>מחלקות מקוננות </a:t>
            </a:r>
            <a:r>
              <a:rPr lang="en-US" sz="4400" dirty="0">
                <a:solidFill>
                  <a:srgbClr val="0066CC"/>
                </a:solidFill>
              </a:rPr>
              <a:t>Nested Classes</a:t>
            </a:r>
            <a:r>
              <a:rPr lang="en-US" sz="4400" i="1" dirty="0">
                <a:solidFill>
                  <a:srgbClr val="0066CC"/>
                </a:solidFill>
              </a:rPr>
              <a:t/>
            </a:r>
            <a:br>
              <a:rPr lang="en-US" sz="4400" i="1" dirty="0">
                <a:solidFill>
                  <a:srgbClr val="0066CC"/>
                </a:solidFill>
              </a:rPr>
            </a:br>
            <a:r>
              <a:rPr lang="en-US" sz="4400" i="1" dirty="0">
                <a:solidFill>
                  <a:srgbClr val="0066CC"/>
                </a:solidFill>
              </a:rPr>
              <a:t>Static vs. Dynamic </a:t>
            </a:r>
            <a:r>
              <a:rPr lang="en-US" sz="4400" i="1" dirty="0" smtClean="0">
                <a:solidFill>
                  <a:srgbClr val="0066CC"/>
                </a:solidFill>
              </a:rPr>
              <a:t>Binding</a:t>
            </a:r>
            <a:endParaRPr lang="he-IL" sz="4400" i="1" dirty="0">
              <a:solidFill>
                <a:srgbClr val="0066CC"/>
              </a:solidFill>
            </a:endParaRP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098" name="Slide Number Placeholder 15"/>
          <p:cNvSpPr>
            <a:spLocks noGrp="1"/>
          </p:cNvSpPr>
          <p:nvPr>
            <p:ph type="sldNum" sz="quarter" idx="12"/>
          </p:nvPr>
        </p:nvSpPr>
        <p:spPr>
          <a:noFill/>
          <a:ln>
            <a:headEnd/>
            <a:tailEnd/>
          </a:ln>
        </p:spPr>
        <p:txBody>
          <a:bodyPr/>
          <a:lstStyle/>
          <a:p>
            <a:fld id="{C938A1B2-F162-47BA-9E71-66810C7086F1}" type="slidenum">
              <a:rPr lang="ar-SA" smtClean="0"/>
              <a:pPr/>
              <a:t>1</a:t>
            </a:fld>
            <a:endParaRPr lang="he-IL" smtClean="0"/>
          </a:p>
        </p:txBody>
      </p:sp>
      <p:sp>
        <p:nvSpPr>
          <p:cNvPr id="4100" name="Slide Number Placeholder 4"/>
          <p:cNvSpPr txBox="1">
            <a:spLocks noGrp="1"/>
          </p:cNvSpPr>
          <p:nvPr/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08C188D9-8350-4BC3-AF06-CC146D7396C0}" type="slidenum">
              <a:rPr lang="ar-SA" sz="1000">
                <a:solidFill>
                  <a:srgbClr val="CCCCCC"/>
                </a:solidFill>
              </a:rPr>
              <a:pPr algn="r"/>
              <a:t>1</a:t>
            </a:fld>
            <a:endParaRPr lang="he-IL" sz="1000">
              <a:solidFill>
                <a:srgbClr val="CCCCCC"/>
              </a:solidFill>
            </a:endParaRPr>
          </a:p>
        </p:txBody>
      </p:sp>
      <p:sp>
        <p:nvSpPr>
          <p:cNvPr id="6" name="TextBox 3"/>
          <p:cNvSpPr txBox="1">
            <a:spLocks noChangeArrowheads="1"/>
          </p:cNvSpPr>
          <p:nvPr/>
        </p:nvSpPr>
        <p:spPr bwMode="auto">
          <a:xfrm>
            <a:off x="1250950" y="5557838"/>
            <a:ext cx="6858000" cy="1600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r>
              <a:rPr lang="he-IL" sz="1600" b="1" dirty="0"/>
              <a:t>בית הספר למדעי המחשב</a:t>
            </a:r>
            <a:endParaRPr lang="he-IL" dirty="0"/>
          </a:p>
          <a:p>
            <a:pPr algn="ctr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r>
              <a:rPr lang="he-IL" sz="1600" b="1" dirty="0"/>
              <a:t>אוניברסיטת תל אביב</a:t>
            </a:r>
          </a:p>
        </p:txBody>
      </p:sp>
    </p:spTree>
    <p:extLst>
      <p:ext uri="{BB962C8B-B14F-4D97-AF65-F5344CB8AC3E}">
        <p14:creationId xmlns:p14="http://schemas.microsoft.com/office/powerpoint/2010/main" val="324916127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Inner Classes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600200"/>
            <a:ext cx="7772400" cy="5105400"/>
          </a:xfrm>
        </p:spPr>
        <p:txBody>
          <a:bodyPr/>
          <a:lstStyle/>
          <a:p>
            <a:pPr algn="l" rtl="0">
              <a:buNone/>
            </a:pPr>
            <a:r>
              <a:rPr lang="en-US" sz="1500" b="1" kern="1200" dirty="0">
                <a:solidFill>
                  <a:srgbClr val="0066CC"/>
                </a:solidFill>
                <a:latin typeface="Courier New" pitchFamily="49" charset="0"/>
                <a:cs typeface="Courier New" pitchFamily="49" charset="0"/>
              </a:rPr>
              <a:t>public class House </a:t>
            </a:r>
            <a:r>
              <a:rPr lang="en-US" sz="1500" b="1" kern="12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pPr lvl="1" algn="l" rtl="0">
              <a:buNone/>
            </a:pPr>
            <a:r>
              <a:rPr lang="en-US" sz="1500" b="1" kern="12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private String address;</a:t>
            </a:r>
          </a:p>
          <a:p>
            <a:pPr lvl="1" algn="l" rtl="0">
              <a:buNone/>
            </a:pPr>
            <a:r>
              <a:rPr lang="en-US" sz="1500" b="1" kern="12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private List&lt;Room&gt; rooms;</a:t>
            </a:r>
          </a:p>
          <a:p>
            <a:pPr lvl="1" algn="l" rtl="0">
              <a:buNone/>
            </a:pPr>
            <a:endParaRPr lang="he-IL" sz="1500" b="1" kern="1200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lvl="1" algn="l" rtl="0">
              <a:buNone/>
            </a:pPr>
            <a:r>
              <a:rPr lang="en-US" sz="1500" b="1" kern="12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public House(String  add){</a:t>
            </a:r>
          </a:p>
          <a:p>
            <a:pPr lvl="1" algn="l" rtl="0">
              <a:buNone/>
            </a:pPr>
            <a:r>
              <a:rPr lang="en-US" sz="1500" b="1" kern="12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address = add;</a:t>
            </a:r>
          </a:p>
          <a:p>
            <a:pPr lvl="1" algn="l" rtl="0">
              <a:buNone/>
            </a:pPr>
            <a:r>
              <a:rPr lang="en-US" sz="1500" b="1" kern="12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rooms = new </a:t>
            </a:r>
            <a:r>
              <a:rPr lang="en-US" sz="1500" b="1" kern="1200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ArrayList</a:t>
            </a:r>
            <a:r>
              <a:rPr lang="en-US" sz="1500" b="1" kern="12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&lt;Room&gt;();</a:t>
            </a:r>
          </a:p>
          <a:p>
            <a:pPr lvl="1" algn="l" rtl="0">
              <a:buNone/>
            </a:pPr>
            <a:r>
              <a:rPr lang="he-IL" sz="1500" b="1" kern="12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pPr lvl="1" algn="l" rtl="0">
              <a:buNone/>
            </a:pPr>
            <a:endParaRPr lang="he-IL" sz="1500" b="1" kern="1200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lvl="1" algn="l" rtl="0">
              <a:buNone/>
            </a:pPr>
            <a:r>
              <a:rPr lang="en-US" sz="1500" b="1" kern="12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public void </a:t>
            </a:r>
            <a:r>
              <a:rPr lang="en-US" sz="1500" b="1" kern="1200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addRoom</a:t>
            </a:r>
            <a:r>
              <a:rPr lang="en-US" sz="1500" b="1" kern="12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(double width, double height){</a:t>
            </a:r>
          </a:p>
          <a:p>
            <a:pPr lvl="1" algn="l" rtl="0">
              <a:buNone/>
            </a:pPr>
            <a:r>
              <a:rPr lang="en-US" sz="1500" b="1" kern="12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Room </a:t>
            </a:r>
            <a:r>
              <a:rPr lang="en-US" sz="1500" b="1" kern="1200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room</a:t>
            </a:r>
            <a:r>
              <a:rPr lang="en-US" sz="1500" b="1" kern="12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= new Room(</a:t>
            </a:r>
            <a:r>
              <a:rPr lang="en-US" sz="1500" b="1" kern="1200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width,height</a:t>
            </a:r>
            <a:r>
              <a:rPr lang="en-US" sz="1500" b="1" kern="12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 lvl="1" algn="l" rtl="0">
              <a:buNone/>
            </a:pPr>
            <a:r>
              <a:rPr lang="en-US" sz="1500" b="1" kern="12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500" b="1" kern="1200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rooms.add</a:t>
            </a:r>
            <a:r>
              <a:rPr lang="en-US" sz="1500" b="1" kern="12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(room);</a:t>
            </a:r>
          </a:p>
          <a:p>
            <a:pPr lvl="1" algn="l" rtl="0">
              <a:buNone/>
            </a:pPr>
            <a:r>
              <a:rPr lang="he-IL" sz="1500" b="1" kern="12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pPr lvl="1" algn="l" rtl="0">
              <a:buNone/>
            </a:pPr>
            <a:endParaRPr lang="he-IL" sz="1500" b="1" kern="1200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lvl="1" algn="l" rtl="0">
              <a:buNone/>
            </a:pPr>
            <a:r>
              <a:rPr lang="en-US" sz="1500" b="1" kern="12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public Room </a:t>
            </a:r>
            <a:r>
              <a:rPr lang="en-US" sz="1500" b="1" kern="1200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getRoom</a:t>
            </a:r>
            <a:r>
              <a:rPr lang="en-US" sz="1500" b="1" kern="12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500" b="1" kern="1200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500" b="1" kern="12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500" b="1" kern="1200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500" b="1" kern="12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){</a:t>
            </a:r>
          </a:p>
          <a:p>
            <a:pPr lvl="1" algn="l" rtl="0">
              <a:buNone/>
            </a:pPr>
            <a:r>
              <a:rPr lang="he-IL" sz="1500" b="1" kern="12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500" b="1" kern="12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return </a:t>
            </a:r>
            <a:r>
              <a:rPr lang="en-US" sz="1500" b="1" kern="1200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rooms.get</a:t>
            </a:r>
            <a:r>
              <a:rPr lang="en-US" sz="1500" b="1" kern="12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500" b="1" kern="1200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500" b="1" kern="12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 lvl="1" algn="l" rtl="0">
              <a:buNone/>
            </a:pPr>
            <a:r>
              <a:rPr lang="he-IL" sz="1500" b="1" kern="12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pPr algn="l" rtl="0">
              <a:buNone/>
            </a:pPr>
            <a:r>
              <a:rPr lang="en-US" sz="1600" b="1" kern="12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…</a:t>
            </a:r>
            <a:endParaRPr lang="he-IL" sz="1600" b="1" kern="1200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7D3F673-F234-49C5-9393-686355F9BC64}" type="slidenum">
              <a:rPr lang="he-IL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5" name="AutoShape 4"/>
          <p:cNvSpPr>
            <a:spLocks noChangeArrowheads="1"/>
          </p:cNvSpPr>
          <p:nvPr/>
        </p:nvSpPr>
        <p:spPr bwMode="auto">
          <a:xfrm>
            <a:off x="6594475" y="4663440"/>
            <a:ext cx="2092325" cy="776514"/>
          </a:xfrm>
          <a:prstGeom prst="wedgeRectCallout">
            <a:avLst>
              <a:gd name="adj1" fmla="val -190880"/>
              <a:gd name="adj2" fmla="val -58279"/>
            </a:avLst>
          </a:prstGeom>
          <a:solidFill>
            <a:srgbClr val="FFFFCC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Create new Room</a:t>
            </a:r>
            <a:endParaRPr lang="en-US" sz="2000" i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ight Brace 5"/>
          <p:cNvSpPr/>
          <p:nvPr/>
        </p:nvSpPr>
        <p:spPr bwMode="auto">
          <a:xfrm rot="10800000">
            <a:off x="948526" y="2716480"/>
            <a:ext cx="195942" cy="1085161"/>
          </a:xfrm>
          <a:prstGeom prst="rightBrace">
            <a:avLst/>
          </a:prstGeom>
          <a:noFill/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90041" y="3137888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e-IL" dirty="0" smtClean="0">
                <a:solidFill>
                  <a:srgbClr val="FF0000"/>
                </a:solidFill>
              </a:rPr>
              <a:t>בנאי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8" name="Right Brace 7"/>
          <p:cNvSpPr/>
          <p:nvPr/>
        </p:nvSpPr>
        <p:spPr bwMode="auto">
          <a:xfrm rot="10800000">
            <a:off x="948526" y="5342051"/>
            <a:ext cx="195942" cy="1085161"/>
          </a:xfrm>
          <a:prstGeom prst="rightBrace">
            <a:avLst/>
          </a:prstGeom>
          <a:noFill/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0" y="5603864"/>
            <a:ext cx="10464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e-IL" dirty="0">
                <a:solidFill>
                  <a:srgbClr val="FF0000"/>
                </a:solidFill>
              </a:rPr>
              <a:t>פ</a:t>
            </a:r>
            <a:r>
              <a:rPr lang="he-IL" dirty="0" smtClean="0">
                <a:solidFill>
                  <a:srgbClr val="FF0000"/>
                </a:solidFill>
              </a:rPr>
              <a:t>ונקציית </a:t>
            </a:r>
            <a:r>
              <a:rPr lang="en-US" dirty="0" smtClean="0">
                <a:solidFill>
                  <a:srgbClr val="FF0000"/>
                </a:solidFill>
              </a:rPr>
              <a:t>get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0" name="Right Brace 9"/>
          <p:cNvSpPr/>
          <p:nvPr/>
        </p:nvSpPr>
        <p:spPr bwMode="auto">
          <a:xfrm rot="10800000">
            <a:off x="948526" y="4107882"/>
            <a:ext cx="195942" cy="1085161"/>
          </a:xfrm>
          <a:prstGeom prst="rightBrace">
            <a:avLst/>
          </a:prstGeom>
          <a:noFill/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30078" y="4358074"/>
            <a:ext cx="92457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e-IL" sz="1600" dirty="0" smtClean="0">
                <a:solidFill>
                  <a:srgbClr val="FF0000"/>
                </a:solidFill>
              </a:rPr>
              <a:t>פונקציית מופע</a:t>
            </a:r>
            <a:endParaRPr lang="en-US" sz="1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5121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/>
      <p:bldP spid="8" grpId="0" animBg="1"/>
      <p:bldP spid="9" grpId="0"/>
      <p:bldP spid="10" grpId="0" animBg="1"/>
      <p:bldP spid="1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Inner Classes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6770" y="1648196"/>
            <a:ext cx="8947230" cy="4530725"/>
          </a:xfrm>
        </p:spPr>
        <p:txBody>
          <a:bodyPr/>
          <a:lstStyle/>
          <a:p>
            <a:pPr algn="l" rtl="0">
              <a:buNone/>
            </a:pPr>
            <a:r>
              <a:rPr lang="en-US" sz="1800" b="1" kern="12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public static void main(String [] </a:t>
            </a:r>
            <a:r>
              <a:rPr lang="en-US" sz="1800" b="1" kern="1200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sz="1800" b="1" kern="12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 {</a:t>
            </a:r>
          </a:p>
          <a:p>
            <a:pPr algn="l" rtl="0">
              <a:buNone/>
            </a:pPr>
            <a:endParaRPr lang="en-US" sz="1800" b="1" kern="1200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algn="l" rtl="0">
              <a:buNone/>
            </a:pPr>
            <a:r>
              <a:rPr lang="en-US" sz="1800" b="1" kern="12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800" b="1" kern="12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House </a:t>
            </a:r>
            <a:r>
              <a:rPr lang="en-US" sz="1800" b="1" kern="1200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house</a:t>
            </a:r>
            <a:r>
              <a:rPr lang="en-US" sz="1800" b="1" kern="12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= new House("</a:t>
            </a:r>
            <a:r>
              <a:rPr lang="en-US" sz="1800" b="1" kern="1200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Hashlom</a:t>
            </a:r>
            <a:r>
              <a:rPr lang="en-US" sz="1800" b="1" kern="12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6");</a:t>
            </a:r>
          </a:p>
          <a:p>
            <a:pPr algn="l" rtl="0">
              <a:buNone/>
            </a:pPr>
            <a:r>
              <a:rPr lang="en-US" sz="1800" b="1" kern="12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	</a:t>
            </a:r>
            <a:r>
              <a:rPr lang="en-US" sz="1800" b="1" kern="1200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house.addRoom</a:t>
            </a:r>
            <a:r>
              <a:rPr lang="en-US" sz="1800" b="1" kern="12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(1.5,3.8); </a:t>
            </a:r>
          </a:p>
          <a:p>
            <a:pPr algn="l" rtl="0">
              <a:buNone/>
            </a:pPr>
            <a:endParaRPr lang="en-US" sz="1800" b="1" kern="1200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algn="l" rtl="0">
              <a:buNone/>
            </a:pPr>
            <a:r>
              <a:rPr lang="en-US" sz="1800" b="1" kern="12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	Room r = </a:t>
            </a:r>
            <a:r>
              <a:rPr lang="en-US" sz="1800" b="1" kern="1200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house.getRoom</a:t>
            </a:r>
            <a:r>
              <a:rPr lang="en-US" sz="1800" b="1" kern="12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(0);</a:t>
            </a:r>
          </a:p>
          <a:p>
            <a:pPr algn="l" rtl="0">
              <a:buNone/>
            </a:pPr>
            <a:endParaRPr lang="en-US" sz="1800" b="1" kern="1200" dirty="0" smtClean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algn="l" rtl="0">
              <a:buNone/>
            </a:pPr>
            <a:r>
              <a:rPr lang="en-US" sz="18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	Room </a:t>
            </a:r>
            <a:r>
              <a:rPr lang="en-US" sz="18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room1 = new House("</a:t>
            </a:r>
            <a:r>
              <a:rPr lang="en-US" sz="18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Hashalom</a:t>
            </a:r>
            <a:r>
              <a:rPr lang="en-US" sz="18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7").new Room(1.5,3.8);</a:t>
            </a:r>
          </a:p>
          <a:p>
            <a:pPr algn="l" rtl="0">
              <a:buNone/>
            </a:pPr>
            <a:endParaRPr lang="en-US" sz="1800" b="1" kern="1200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algn="l" rtl="0">
              <a:buNone/>
            </a:pPr>
            <a:r>
              <a:rPr lang="en-US" sz="1800" b="1" kern="12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	Room </a:t>
            </a:r>
            <a:r>
              <a:rPr lang="en-US" sz="1800" b="1" kern="1200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room</a:t>
            </a:r>
            <a:r>
              <a:rPr lang="en-US" sz="1800" b="1" kern="12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= new Room(1.5,3.8);</a:t>
            </a:r>
          </a:p>
          <a:p>
            <a:pPr algn="l" rtl="0">
              <a:buNone/>
            </a:pPr>
            <a:r>
              <a:rPr lang="en-US" sz="1800" b="1" kern="12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</a:t>
            </a:r>
            <a:endParaRPr lang="en-US" sz="1800" b="1" kern="1200" dirty="0" smtClean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algn="l" rtl="0">
              <a:buNone/>
            </a:pPr>
            <a:r>
              <a:rPr lang="he-IL" sz="1800" b="1" kern="12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{</a:t>
            </a:r>
            <a:endParaRPr lang="en-US" sz="1800" b="1" kern="1200" dirty="0" smtClean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algn="l" rtl="0">
              <a:buNone/>
            </a:pPr>
            <a:endParaRPr lang="en-US" sz="1800" b="1" kern="1200" dirty="0" smtClean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algn="l" rtl="0">
              <a:buNone/>
            </a:pPr>
            <a:endParaRPr lang="he-IL" sz="1800" b="1" kern="1200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7D3F673-F234-49C5-9393-686355F9BC64}" type="slidenum">
              <a:rPr lang="he-IL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5" name="AutoShape 4"/>
          <p:cNvSpPr>
            <a:spLocks noChangeArrowheads="1"/>
          </p:cNvSpPr>
          <p:nvPr/>
        </p:nvSpPr>
        <p:spPr bwMode="auto">
          <a:xfrm>
            <a:off x="6428719" y="5059206"/>
            <a:ext cx="2092325" cy="776514"/>
          </a:xfrm>
          <a:prstGeom prst="wedgeRectCallout">
            <a:avLst>
              <a:gd name="adj1" fmla="val -149655"/>
              <a:gd name="adj2" fmla="val -56440"/>
            </a:avLst>
          </a:prstGeom>
          <a:solidFill>
            <a:srgbClr val="FFFFCC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Compilation error</a:t>
            </a:r>
            <a:endParaRPr lang="en-US" sz="2000" i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7" name="Straight Connector 6"/>
          <p:cNvCxnSpPr/>
          <p:nvPr/>
        </p:nvCxnSpPr>
        <p:spPr bwMode="auto">
          <a:xfrm>
            <a:off x="2807677" y="4933071"/>
            <a:ext cx="2395728" cy="0"/>
          </a:xfrm>
          <a:prstGeom prst="line">
            <a:avLst/>
          </a:prstGeom>
          <a:pattFill prst="pct30">
            <a:fgClr>
              <a:srgbClr val="FFCC00"/>
            </a:fgClr>
            <a:bgClr>
              <a:srgbClr val="FFFFFF"/>
            </a:bgClr>
          </a:pattFill>
          <a:ln w="25400" cap="flat" cmpd="sng" algn="ctr">
            <a:solidFill>
              <a:srgbClr val="FF0000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38864744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Inner Classes: static </a:t>
            </a:r>
            <a:r>
              <a:rPr lang="en-US" dirty="0" err="1"/>
              <a:t>vs</a:t>
            </a:r>
            <a:r>
              <a:rPr lang="en-US" dirty="0"/>
              <a:t> non-static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600200"/>
            <a:ext cx="7772400" cy="5105400"/>
          </a:xfrm>
        </p:spPr>
        <p:txBody>
          <a:bodyPr/>
          <a:lstStyle/>
          <a:p>
            <a:pPr algn="l" rtl="0">
              <a:buNone/>
            </a:pPr>
            <a:r>
              <a:rPr lang="en-US" sz="1400" b="1" dirty="0">
                <a:latin typeface="Courier New" pitchFamily="49" charset="0"/>
                <a:cs typeface="Courier New" pitchFamily="49" charset="0"/>
              </a:rPr>
              <a:t>public class Parent {</a:t>
            </a:r>
          </a:p>
          <a:p>
            <a:pPr algn="l" rtl="0">
              <a:buNone/>
            </a:pPr>
            <a:endParaRPr lang="he-IL" sz="1400" b="1" dirty="0">
              <a:latin typeface="Courier New" pitchFamily="49" charset="0"/>
              <a:cs typeface="Courier New" pitchFamily="49" charset="0"/>
            </a:endParaRPr>
          </a:p>
          <a:p>
            <a:pPr algn="l" rtl="0">
              <a:buNone/>
            </a:pPr>
            <a:r>
              <a:rPr lang="en-US" sz="1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400" b="1" dirty="0">
                <a:solidFill>
                  <a:srgbClr val="0066CC"/>
                </a:solidFill>
                <a:latin typeface="Courier New" pitchFamily="49" charset="0"/>
                <a:cs typeface="Courier New" pitchFamily="49" charset="0"/>
              </a:rPr>
              <a:t>public static class Nested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algn="l" rtl="0">
              <a:buNone/>
            </a:pPr>
            <a:r>
              <a:rPr lang="en-US" sz="1400" b="1" dirty="0">
                <a:latin typeface="Courier New" pitchFamily="49" charset="0"/>
                <a:cs typeface="Courier New" pitchFamily="49" charset="0"/>
              </a:rPr>
              <a:t>		public Nested() {</a:t>
            </a:r>
          </a:p>
          <a:p>
            <a:pPr algn="l" rtl="0">
              <a:buNone/>
            </a:pPr>
            <a:r>
              <a:rPr lang="en-US" sz="1400" b="1" dirty="0">
                <a:latin typeface="Courier New" pitchFamily="49" charset="0"/>
                <a:cs typeface="Courier New" pitchFamily="49" charset="0"/>
              </a:rPr>
              <a:t>			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4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"Nested constructed"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algn="l" rtl="0">
              <a:buNone/>
            </a:pPr>
            <a:r>
              <a:rPr lang="en-US" sz="1400" b="1" dirty="0">
                <a:latin typeface="Courier New" pitchFamily="49" charset="0"/>
                <a:cs typeface="Courier New" pitchFamily="49" charset="0"/>
              </a:rPr>
              <a:t>		}</a:t>
            </a:r>
            <a:r>
              <a:rPr lang="he-IL" sz="1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he-IL" sz="1400" b="1" dirty="0">
                <a:latin typeface="Courier New" pitchFamily="49" charset="0"/>
                <a:cs typeface="Courier New" pitchFamily="49" charset="0"/>
              </a:rPr>
              <a:t>			</a:t>
            </a:r>
          </a:p>
          <a:p>
            <a:pPr algn="l" rtl="0">
              <a:buNone/>
            </a:pPr>
            <a:r>
              <a:rPr lang="en-US" sz="1400" b="1" dirty="0">
                <a:latin typeface="Courier New" pitchFamily="49" charset="0"/>
                <a:cs typeface="Courier New" pitchFamily="49" charset="0"/>
              </a:rPr>
              <a:t>	}</a:t>
            </a:r>
            <a:r>
              <a:rPr lang="he-IL" sz="1400" b="1" dirty="0">
                <a:latin typeface="Courier New" pitchFamily="49" charset="0"/>
                <a:cs typeface="Courier New" pitchFamily="49" charset="0"/>
              </a:rPr>
              <a:t>		</a:t>
            </a:r>
          </a:p>
          <a:p>
            <a:pPr algn="l" rtl="0">
              <a:buNone/>
            </a:pPr>
            <a:r>
              <a:rPr lang="en-US" sz="1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400" b="1" dirty="0">
                <a:solidFill>
                  <a:srgbClr val="0066CC"/>
                </a:solidFill>
                <a:latin typeface="Courier New" pitchFamily="49" charset="0"/>
                <a:cs typeface="Courier New" pitchFamily="49" charset="0"/>
              </a:rPr>
              <a:t>public class Inner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algn="l" rtl="0">
              <a:buNone/>
            </a:pPr>
            <a:r>
              <a:rPr lang="en-US" sz="1400" b="1" dirty="0">
                <a:latin typeface="Courier New" pitchFamily="49" charset="0"/>
                <a:cs typeface="Courier New" pitchFamily="49" charset="0"/>
              </a:rPr>
              <a:t>		public Inner() {</a:t>
            </a:r>
          </a:p>
          <a:p>
            <a:pPr algn="l" rtl="0">
              <a:buNone/>
            </a:pPr>
            <a:r>
              <a:rPr lang="en-US" sz="1400" b="1" dirty="0">
                <a:latin typeface="Courier New" pitchFamily="49" charset="0"/>
                <a:cs typeface="Courier New" pitchFamily="49" charset="0"/>
              </a:rPr>
              <a:t>			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4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"Inner constructed"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algn="l" rtl="0">
              <a:buNone/>
            </a:pPr>
            <a:r>
              <a:rPr lang="en-US" sz="1400" b="1" dirty="0">
                <a:latin typeface="Courier New" pitchFamily="49" charset="0"/>
                <a:cs typeface="Courier New" pitchFamily="49" charset="0"/>
              </a:rPr>
              <a:t>		}</a:t>
            </a:r>
            <a:r>
              <a:rPr lang="he-IL" sz="1400" b="1" dirty="0">
                <a:latin typeface="Courier New" pitchFamily="49" charset="0"/>
                <a:cs typeface="Courier New" pitchFamily="49" charset="0"/>
              </a:rPr>
              <a:t>		</a:t>
            </a:r>
          </a:p>
          <a:p>
            <a:pPr algn="l" rtl="0">
              <a:buNone/>
            </a:pPr>
            <a:r>
              <a:rPr lang="en-US" sz="1400" b="1" dirty="0">
                <a:latin typeface="Courier New" pitchFamily="49" charset="0"/>
                <a:cs typeface="Courier New" pitchFamily="49" charset="0"/>
              </a:rPr>
              <a:t>	}</a:t>
            </a:r>
            <a:r>
              <a:rPr lang="he-IL" sz="1400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algn="l" rtl="0">
              <a:buNone/>
            </a:pPr>
            <a:r>
              <a:rPr lang="en-US" sz="1400" b="1" dirty="0">
                <a:latin typeface="Courier New" pitchFamily="49" charset="0"/>
                <a:cs typeface="Courier New" pitchFamily="49" charset="0"/>
              </a:rPr>
              <a:t>	public static void main(String[] 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)  {</a:t>
            </a:r>
          </a:p>
          <a:p>
            <a:pPr algn="l" rtl="0">
              <a:buNone/>
            </a:pPr>
            <a:r>
              <a:rPr lang="en-US" sz="1400" b="1" dirty="0">
                <a:latin typeface="Courier New" pitchFamily="49" charset="0"/>
                <a:cs typeface="Courier New" pitchFamily="49" charset="0"/>
              </a:rPr>
              <a:t>		Nested 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nested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 = new Nested();</a:t>
            </a:r>
            <a:endParaRPr lang="he-IL" sz="1400" b="1" dirty="0">
              <a:latin typeface="Courier New" pitchFamily="49" charset="0"/>
              <a:cs typeface="Courier New" pitchFamily="49" charset="0"/>
            </a:endParaRPr>
          </a:p>
          <a:p>
            <a:pPr algn="l" rtl="0">
              <a:buNone/>
            </a:pPr>
            <a:r>
              <a:rPr lang="nn-NO" sz="1400" b="1" dirty="0">
                <a:latin typeface="Courier New" pitchFamily="49" charset="0"/>
                <a:cs typeface="Courier New" pitchFamily="49" charset="0"/>
              </a:rPr>
              <a:t>	    	Inner inner = new Parent().new Inner();  </a:t>
            </a:r>
          </a:p>
          <a:p>
            <a:pPr algn="l" rtl="0">
              <a:buNone/>
            </a:pPr>
            <a:r>
              <a:rPr lang="en-US" sz="1400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algn="l" rtl="0">
              <a:buNone/>
            </a:pPr>
            <a:r>
              <a:rPr lang="he-IL" sz="1400" b="1" dirty="0">
                <a:latin typeface="Courier New" pitchFamily="49" charset="0"/>
                <a:cs typeface="Courier New" pitchFamily="49" charset="0"/>
              </a:rPr>
              <a:t>{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7D3F673-F234-49C5-9393-686355F9BC64}" type="slidenum">
              <a:rPr lang="he-IL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6" name="AutoShape 4"/>
          <p:cNvSpPr>
            <a:spLocks noChangeArrowheads="1"/>
          </p:cNvSpPr>
          <p:nvPr/>
        </p:nvSpPr>
        <p:spPr bwMode="auto">
          <a:xfrm>
            <a:off x="6594475" y="4503421"/>
            <a:ext cx="2092325" cy="612648"/>
          </a:xfrm>
          <a:prstGeom prst="wedgeRectCallout">
            <a:avLst>
              <a:gd name="adj1" fmla="val -123700"/>
              <a:gd name="adj2" fmla="val 37366"/>
            </a:avLst>
          </a:prstGeom>
          <a:solidFill>
            <a:srgbClr val="FFFFCC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en-US" dirty="0"/>
              <a:t>Construct nested  static class  </a:t>
            </a:r>
            <a:endParaRPr lang="en-US" i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AutoShape 4"/>
          <p:cNvSpPr>
            <a:spLocks noChangeArrowheads="1"/>
          </p:cNvSpPr>
          <p:nvPr/>
        </p:nvSpPr>
        <p:spPr bwMode="auto">
          <a:xfrm>
            <a:off x="2807208" y="5884164"/>
            <a:ext cx="2459736" cy="728472"/>
          </a:xfrm>
          <a:prstGeom prst="wedgeRectCallout">
            <a:avLst>
              <a:gd name="adj1" fmla="val 24697"/>
              <a:gd name="adj2" fmla="val -109018"/>
            </a:avLst>
          </a:prstGeom>
          <a:solidFill>
            <a:srgbClr val="FFFFCC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en-US" dirty="0"/>
              <a:t>Construct nested class </a:t>
            </a:r>
            <a:endParaRPr lang="en-US" i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1899920" y="5191760"/>
            <a:ext cx="4206240" cy="304800"/>
          </a:xfrm>
          <a:prstGeom prst="rect">
            <a:avLst/>
          </a:prstGeom>
          <a:noFill/>
          <a:ln w="381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32007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098" name="Slide Number Placeholder 15"/>
          <p:cNvSpPr>
            <a:spLocks noGrp="1"/>
          </p:cNvSpPr>
          <p:nvPr>
            <p:ph type="sldNum" sz="quarter" idx="12"/>
          </p:nvPr>
        </p:nvSpPr>
        <p:spPr>
          <a:noFill/>
          <a:ln>
            <a:headEnd/>
            <a:tailEnd/>
          </a:ln>
        </p:spPr>
        <p:txBody>
          <a:bodyPr/>
          <a:lstStyle/>
          <a:p>
            <a:fld id="{C938A1B2-F162-47BA-9E71-66810C7086F1}" type="slidenum">
              <a:rPr lang="ar-SA" smtClean="0"/>
              <a:pPr/>
              <a:t>13</a:t>
            </a:fld>
            <a:endParaRPr lang="he-IL" smtClean="0"/>
          </a:p>
        </p:txBody>
      </p:sp>
      <p:sp>
        <p:nvSpPr>
          <p:cNvPr id="4101" name="Title 5"/>
          <p:cNvSpPr>
            <a:spLocks noGrp="1"/>
          </p:cNvSpPr>
          <p:nvPr>
            <p:ph type="ctrTitle" idx="4294967295"/>
          </p:nvPr>
        </p:nvSpPr>
        <p:spPr>
          <a:xfrm>
            <a:off x="0" y="692150"/>
            <a:ext cx="4860032" cy="5556250"/>
          </a:xfrm>
        </p:spPr>
        <p:txBody>
          <a:bodyPr>
            <a:normAutofit/>
          </a:bodyPr>
          <a:lstStyle/>
          <a:p>
            <a:pPr algn="ctr"/>
            <a:r>
              <a:rPr lang="en-US" sz="6600" i="1" dirty="0"/>
              <a:t>Static vs. Dynamic </a:t>
            </a:r>
            <a:r>
              <a:rPr lang="en-US" sz="6600" i="1" dirty="0" smtClean="0"/>
              <a:t>Binding</a:t>
            </a:r>
            <a:endParaRPr lang="en-US" sz="6600" b="1" dirty="0">
              <a:solidFill>
                <a:schemeClr val="bg2">
                  <a:lumMod val="25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4100" name="Slide Number Placeholder 4"/>
          <p:cNvSpPr txBox="1">
            <a:spLocks noGrp="1"/>
          </p:cNvSpPr>
          <p:nvPr/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08C188D9-8350-4BC3-AF06-CC146D7396C0}" type="slidenum">
              <a:rPr lang="ar-SA" sz="1000">
                <a:solidFill>
                  <a:srgbClr val="CCCCCC"/>
                </a:solidFill>
              </a:rPr>
              <a:pPr algn="r"/>
              <a:t>13</a:t>
            </a:fld>
            <a:endParaRPr lang="he-IL" sz="1000">
              <a:solidFill>
                <a:srgbClr val="CCCCCC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60032" y="503624"/>
            <a:ext cx="3945483" cy="59733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6642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>
                <a:ea typeface="PMingLiU" pitchFamily="18" charset="-120"/>
              </a:rPr>
              <a:t>Static versus Dynamic Binding</a:t>
            </a:r>
          </a:p>
        </p:txBody>
      </p:sp>
      <p:sp>
        <p:nvSpPr>
          <p:cNvPr id="16388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600200"/>
            <a:ext cx="8050213" cy="4968875"/>
          </a:xfrm>
        </p:spPr>
        <p:txBody>
          <a:bodyPr/>
          <a:lstStyle/>
          <a:p>
            <a:pPr algn="l" rtl="0">
              <a:lnSpc>
                <a:spcPct val="80000"/>
              </a:lnSpc>
              <a:buNone/>
            </a:pPr>
            <a:r>
              <a:rPr lang="en-US" altLang="zh-TW" sz="1800" b="1" dirty="0" smtClean="0">
                <a:latin typeface="Courier New" pitchFamily="49" charset="0"/>
                <a:ea typeface="PMingLiU" pitchFamily="18" charset="-120"/>
              </a:rPr>
              <a:t>public class </a:t>
            </a:r>
            <a:r>
              <a:rPr lang="en-US" altLang="zh-TW" sz="1800" b="1" dirty="0" smtClean="0">
                <a:solidFill>
                  <a:srgbClr val="0070C0"/>
                </a:solidFill>
                <a:latin typeface="Courier New" pitchFamily="49" charset="0"/>
                <a:ea typeface="PMingLiU" pitchFamily="18" charset="-120"/>
              </a:rPr>
              <a:t>Account</a:t>
            </a:r>
            <a:r>
              <a:rPr lang="en-US" altLang="zh-TW" sz="1800" b="1" dirty="0" smtClean="0">
                <a:latin typeface="Courier New" pitchFamily="49" charset="0"/>
                <a:ea typeface="PMingLiU" pitchFamily="18" charset="-120"/>
              </a:rPr>
              <a:t> {</a:t>
            </a:r>
          </a:p>
          <a:p>
            <a:pPr lvl="1" algn="l" rtl="0">
              <a:lnSpc>
                <a:spcPct val="80000"/>
              </a:lnSpc>
              <a:buNone/>
            </a:pPr>
            <a:r>
              <a:rPr lang="en-US" altLang="zh-TW" sz="1700" b="1" dirty="0" smtClean="0">
                <a:latin typeface="Courier New" pitchFamily="49" charset="0"/>
                <a:ea typeface="PMingLiU" pitchFamily="18" charset="-120"/>
              </a:rPr>
              <a:t>	public String </a:t>
            </a:r>
            <a:r>
              <a:rPr lang="en-US" altLang="zh-TW" sz="1700" b="1" dirty="0" err="1" smtClean="0">
                <a:latin typeface="Courier New" pitchFamily="49" charset="0"/>
                <a:ea typeface="PMingLiU" pitchFamily="18" charset="-120"/>
              </a:rPr>
              <a:t>getName</a:t>
            </a:r>
            <a:r>
              <a:rPr lang="en-US" altLang="zh-TW" sz="1700" b="1" dirty="0" smtClean="0">
                <a:latin typeface="Courier New" pitchFamily="49" charset="0"/>
                <a:ea typeface="PMingLiU" pitchFamily="18" charset="-120"/>
              </a:rPr>
              <a:t>(){...};</a:t>
            </a:r>
          </a:p>
          <a:p>
            <a:pPr lvl="1" algn="l" rtl="0">
              <a:lnSpc>
                <a:spcPct val="80000"/>
              </a:lnSpc>
              <a:buNone/>
            </a:pPr>
            <a:r>
              <a:rPr lang="en-US" altLang="zh-TW" sz="1700" b="1" dirty="0" smtClean="0">
                <a:latin typeface="Courier New" pitchFamily="49" charset="0"/>
                <a:ea typeface="PMingLiU" pitchFamily="18" charset="-120"/>
              </a:rPr>
              <a:t>	public void deposit(</a:t>
            </a:r>
            <a:r>
              <a:rPr lang="en-US" altLang="zh-TW" sz="1700" b="1" dirty="0" err="1" smtClean="0">
                <a:latin typeface="Courier New" pitchFamily="49" charset="0"/>
                <a:ea typeface="PMingLiU" pitchFamily="18" charset="-120"/>
              </a:rPr>
              <a:t>int</a:t>
            </a:r>
            <a:r>
              <a:rPr lang="en-US" altLang="zh-TW" sz="1700" b="1" dirty="0" smtClean="0">
                <a:latin typeface="Courier New" pitchFamily="49" charset="0"/>
                <a:ea typeface="PMingLiU" pitchFamily="18" charset="-120"/>
              </a:rPr>
              <a:t> amount) {...}; </a:t>
            </a:r>
          </a:p>
          <a:p>
            <a:pPr algn="l" rtl="0">
              <a:lnSpc>
                <a:spcPct val="80000"/>
              </a:lnSpc>
              <a:buNone/>
            </a:pPr>
            <a:r>
              <a:rPr lang="en-US" altLang="zh-TW" sz="1900" b="1" dirty="0" smtClean="0">
                <a:latin typeface="Courier New" pitchFamily="49" charset="0"/>
                <a:ea typeface="PMingLiU" pitchFamily="18" charset="-120"/>
              </a:rPr>
              <a:t>}</a:t>
            </a:r>
          </a:p>
          <a:p>
            <a:pPr algn="l" rtl="0">
              <a:lnSpc>
                <a:spcPct val="80000"/>
              </a:lnSpc>
              <a:buNone/>
            </a:pPr>
            <a:endParaRPr lang="en-US" altLang="zh-TW" sz="1900" b="1" dirty="0" smtClean="0">
              <a:latin typeface="Courier New" pitchFamily="49" charset="0"/>
              <a:ea typeface="PMingLiU" pitchFamily="18" charset="-120"/>
            </a:endParaRPr>
          </a:p>
          <a:p>
            <a:pPr algn="l" rtl="0">
              <a:lnSpc>
                <a:spcPct val="80000"/>
              </a:lnSpc>
              <a:buNone/>
            </a:pPr>
            <a:r>
              <a:rPr lang="en-US" altLang="zh-TW" sz="1700" b="1" dirty="0" smtClean="0">
                <a:latin typeface="Courier New" pitchFamily="49" charset="0"/>
                <a:ea typeface="PMingLiU" pitchFamily="18" charset="-120"/>
              </a:rPr>
              <a:t>public class </a:t>
            </a:r>
            <a:r>
              <a:rPr lang="en-US" altLang="zh-TW" sz="1700" b="1" dirty="0" err="1" smtClean="0">
                <a:solidFill>
                  <a:srgbClr val="FF0000"/>
                </a:solidFill>
                <a:latin typeface="Courier New" pitchFamily="49" charset="0"/>
                <a:ea typeface="PMingLiU" pitchFamily="18" charset="-120"/>
              </a:rPr>
              <a:t>SavingsAccount</a:t>
            </a:r>
            <a:r>
              <a:rPr lang="en-US" altLang="zh-TW" sz="1700" b="1" dirty="0" smtClean="0">
                <a:latin typeface="Courier New" pitchFamily="49" charset="0"/>
                <a:ea typeface="PMingLiU" pitchFamily="18" charset="-120"/>
              </a:rPr>
              <a:t> extends Account {	</a:t>
            </a:r>
          </a:p>
          <a:p>
            <a:pPr lvl="1" algn="l" rtl="0">
              <a:lnSpc>
                <a:spcPct val="80000"/>
              </a:lnSpc>
              <a:buNone/>
            </a:pPr>
            <a:r>
              <a:rPr lang="en-US" altLang="zh-TW" sz="1700" b="1" dirty="0" smtClean="0">
                <a:latin typeface="Courier New" pitchFamily="49" charset="0"/>
                <a:ea typeface="PMingLiU" pitchFamily="18" charset="-120"/>
              </a:rPr>
              <a:t>	public void deposit(</a:t>
            </a:r>
            <a:r>
              <a:rPr lang="en-US" altLang="zh-TW" sz="1700" b="1" dirty="0" err="1" smtClean="0">
                <a:latin typeface="Courier New" pitchFamily="49" charset="0"/>
                <a:ea typeface="PMingLiU" pitchFamily="18" charset="-120"/>
              </a:rPr>
              <a:t>int</a:t>
            </a:r>
            <a:r>
              <a:rPr lang="en-US" altLang="zh-TW" sz="1700" b="1" dirty="0" smtClean="0">
                <a:latin typeface="Courier New" pitchFamily="49" charset="0"/>
                <a:ea typeface="PMingLiU" pitchFamily="18" charset="-120"/>
              </a:rPr>
              <a:t> amount) {...};</a:t>
            </a:r>
          </a:p>
          <a:p>
            <a:pPr algn="l" rtl="0">
              <a:lnSpc>
                <a:spcPct val="80000"/>
              </a:lnSpc>
              <a:buNone/>
            </a:pPr>
            <a:r>
              <a:rPr lang="en-US" altLang="zh-TW" sz="1900" b="1" dirty="0" smtClean="0">
                <a:latin typeface="Courier New" pitchFamily="49" charset="0"/>
                <a:ea typeface="PMingLiU" pitchFamily="18" charset="-120"/>
              </a:rPr>
              <a:t>}</a:t>
            </a:r>
          </a:p>
          <a:p>
            <a:pPr lvl="1" algn="l" rtl="0">
              <a:lnSpc>
                <a:spcPct val="80000"/>
              </a:lnSpc>
              <a:buNone/>
            </a:pPr>
            <a:endParaRPr lang="en-US" altLang="zh-TW" sz="1700" b="1" dirty="0" smtClean="0">
              <a:latin typeface="Courier New" pitchFamily="49" charset="0"/>
              <a:ea typeface="PMingLiU" pitchFamily="18" charset="-120"/>
            </a:endParaRPr>
          </a:p>
          <a:p>
            <a:pPr lvl="1" algn="l" rtl="0">
              <a:lnSpc>
                <a:spcPct val="80000"/>
              </a:lnSpc>
              <a:buNone/>
            </a:pPr>
            <a:r>
              <a:rPr lang="en-US" altLang="zh-TW" sz="1700" b="1" dirty="0" smtClean="0">
                <a:latin typeface="Courier New" pitchFamily="49" charset="0"/>
                <a:ea typeface="PMingLiU" pitchFamily="18" charset="-120"/>
              </a:rPr>
              <a:t> </a:t>
            </a:r>
          </a:p>
          <a:p>
            <a:pPr algn="l" rtl="0">
              <a:lnSpc>
                <a:spcPct val="80000"/>
              </a:lnSpc>
              <a:buNone/>
            </a:pPr>
            <a:r>
              <a:rPr lang="en-US" altLang="zh-TW" sz="1800" b="1" dirty="0" smtClean="0">
                <a:solidFill>
                  <a:srgbClr val="0070C0"/>
                </a:solidFill>
                <a:latin typeface="Courier New" pitchFamily="49" charset="0"/>
                <a:ea typeface="PMingLiU" pitchFamily="18" charset="-120"/>
              </a:rPr>
              <a:t>Account</a:t>
            </a:r>
            <a:r>
              <a:rPr lang="en-US" altLang="zh-TW" sz="1800" b="1" dirty="0" smtClean="0">
                <a:latin typeface="Courier New" pitchFamily="49" charset="0"/>
                <a:ea typeface="PMingLiU" pitchFamily="18" charset="-120"/>
              </a:rPr>
              <a:t> </a:t>
            </a:r>
            <a:r>
              <a:rPr lang="en-US" altLang="zh-TW" sz="1800" b="1" dirty="0" err="1" smtClean="0">
                <a:latin typeface="Courier New" pitchFamily="49" charset="0"/>
                <a:ea typeface="PMingLiU" pitchFamily="18" charset="-120"/>
              </a:rPr>
              <a:t>obj</a:t>
            </a:r>
            <a:r>
              <a:rPr lang="en-US" altLang="zh-TW" sz="1800" b="1" dirty="0" smtClean="0">
                <a:latin typeface="Courier New" pitchFamily="49" charset="0"/>
                <a:ea typeface="PMingLiU" pitchFamily="18" charset="-120"/>
              </a:rPr>
              <a:t> = new </a:t>
            </a:r>
            <a:r>
              <a:rPr lang="en-US" altLang="zh-TW" sz="1800" b="1" dirty="0" smtClean="0">
                <a:solidFill>
                  <a:srgbClr val="0070C0"/>
                </a:solidFill>
                <a:latin typeface="Courier New" pitchFamily="49" charset="0"/>
                <a:ea typeface="PMingLiU" pitchFamily="18" charset="-120"/>
              </a:rPr>
              <a:t>Account</a:t>
            </a:r>
            <a:r>
              <a:rPr lang="en-US" altLang="zh-TW" sz="1800" b="1" dirty="0" smtClean="0">
                <a:latin typeface="Courier New" pitchFamily="49" charset="0"/>
                <a:ea typeface="PMingLiU" pitchFamily="18" charset="-120"/>
              </a:rPr>
              <a:t>();</a:t>
            </a:r>
          </a:p>
          <a:p>
            <a:pPr algn="l" rtl="0">
              <a:lnSpc>
                <a:spcPct val="80000"/>
              </a:lnSpc>
              <a:buNone/>
            </a:pPr>
            <a:r>
              <a:rPr lang="en-US" altLang="zh-TW" sz="1800" b="1" dirty="0" err="1" smtClean="0">
                <a:latin typeface="Courier New" pitchFamily="49" charset="0"/>
                <a:ea typeface="PMingLiU" pitchFamily="18" charset="-120"/>
              </a:rPr>
              <a:t>obj.getName</a:t>
            </a:r>
            <a:r>
              <a:rPr lang="en-US" altLang="zh-TW" sz="1800" b="1" dirty="0" smtClean="0">
                <a:latin typeface="Courier New" pitchFamily="49" charset="0"/>
                <a:ea typeface="PMingLiU" pitchFamily="18" charset="-120"/>
              </a:rPr>
              <a:t>();  	</a:t>
            </a:r>
          </a:p>
          <a:p>
            <a:pPr algn="l" rtl="0">
              <a:lnSpc>
                <a:spcPct val="80000"/>
              </a:lnSpc>
              <a:buNone/>
            </a:pPr>
            <a:r>
              <a:rPr lang="en-US" altLang="zh-TW" sz="1800" b="1" dirty="0" err="1" smtClean="0">
                <a:latin typeface="Courier New" pitchFamily="49" charset="0"/>
                <a:ea typeface="PMingLiU" pitchFamily="18" charset="-120"/>
              </a:rPr>
              <a:t>obj.deposit</a:t>
            </a:r>
            <a:r>
              <a:rPr lang="en-US" altLang="zh-TW" sz="1800" b="1" dirty="0" smtClean="0">
                <a:latin typeface="Courier New" pitchFamily="49" charset="0"/>
                <a:ea typeface="PMingLiU" pitchFamily="18" charset="-120"/>
              </a:rPr>
              <a:t>(…);</a:t>
            </a:r>
          </a:p>
          <a:p>
            <a:pPr algn="l" rtl="0">
              <a:lnSpc>
                <a:spcPct val="80000"/>
              </a:lnSpc>
              <a:buNone/>
            </a:pPr>
            <a:r>
              <a:rPr lang="en-US" altLang="zh-TW" sz="1800" b="1" dirty="0" smtClean="0">
                <a:latin typeface="Courier New" pitchFamily="49" charset="0"/>
                <a:ea typeface="PMingLiU" pitchFamily="18" charset="-120"/>
              </a:rPr>
              <a:t>	</a:t>
            </a:r>
          </a:p>
          <a:p>
            <a:pPr algn="l" rtl="0">
              <a:lnSpc>
                <a:spcPct val="80000"/>
              </a:lnSpc>
              <a:buNone/>
            </a:pPr>
            <a:r>
              <a:rPr lang="en-US" altLang="zh-TW" sz="1800" b="1" dirty="0" smtClean="0">
                <a:solidFill>
                  <a:srgbClr val="0070C0"/>
                </a:solidFill>
                <a:latin typeface="Courier New" pitchFamily="49" charset="0"/>
                <a:ea typeface="PMingLiU" pitchFamily="18" charset="-120"/>
              </a:rPr>
              <a:t>Account</a:t>
            </a:r>
            <a:r>
              <a:rPr lang="en-US" altLang="zh-TW" sz="1800" b="1" dirty="0" smtClean="0">
                <a:latin typeface="Courier New" pitchFamily="49" charset="0"/>
                <a:ea typeface="PMingLiU" pitchFamily="18" charset="-120"/>
              </a:rPr>
              <a:t> </a:t>
            </a:r>
            <a:r>
              <a:rPr lang="en-US" altLang="zh-TW" sz="1800" b="1" dirty="0" err="1" smtClean="0">
                <a:latin typeface="Courier New" pitchFamily="49" charset="0"/>
                <a:ea typeface="PMingLiU" pitchFamily="18" charset="-120"/>
              </a:rPr>
              <a:t>obj</a:t>
            </a:r>
            <a:r>
              <a:rPr lang="en-US" altLang="zh-TW" sz="1800" b="1" dirty="0" smtClean="0">
                <a:latin typeface="Courier New" pitchFamily="49" charset="0"/>
                <a:ea typeface="PMingLiU" pitchFamily="18" charset="-120"/>
              </a:rPr>
              <a:t> = new </a:t>
            </a:r>
            <a:r>
              <a:rPr lang="en-US" altLang="zh-TW" sz="1800" b="1" dirty="0" err="1" smtClean="0">
                <a:solidFill>
                  <a:srgbClr val="FF0000"/>
                </a:solidFill>
                <a:latin typeface="Courier New" pitchFamily="49" charset="0"/>
                <a:ea typeface="PMingLiU" pitchFamily="18" charset="-120"/>
              </a:rPr>
              <a:t>SavingsAccount</a:t>
            </a:r>
            <a:r>
              <a:rPr lang="en-US" altLang="zh-TW" sz="1800" b="1" dirty="0" smtClean="0">
                <a:latin typeface="Courier New" pitchFamily="49" charset="0"/>
                <a:ea typeface="PMingLiU" pitchFamily="18" charset="-120"/>
              </a:rPr>
              <a:t>();</a:t>
            </a:r>
          </a:p>
          <a:p>
            <a:pPr algn="l" rtl="0">
              <a:lnSpc>
                <a:spcPct val="80000"/>
              </a:lnSpc>
              <a:buNone/>
            </a:pPr>
            <a:r>
              <a:rPr lang="en-US" altLang="zh-TW" sz="1800" b="1" dirty="0" err="1" smtClean="0">
                <a:latin typeface="Courier New" pitchFamily="49" charset="0"/>
                <a:ea typeface="PMingLiU" pitchFamily="18" charset="-120"/>
              </a:rPr>
              <a:t>obj.getName</a:t>
            </a:r>
            <a:r>
              <a:rPr lang="en-US" altLang="zh-TW" sz="1800" b="1" dirty="0" smtClean="0">
                <a:latin typeface="Courier New" pitchFamily="49" charset="0"/>
                <a:ea typeface="PMingLiU" pitchFamily="18" charset="-120"/>
              </a:rPr>
              <a:t>();  	</a:t>
            </a:r>
          </a:p>
          <a:p>
            <a:pPr algn="l" rtl="0">
              <a:lnSpc>
                <a:spcPct val="80000"/>
              </a:lnSpc>
              <a:buNone/>
            </a:pPr>
            <a:r>
              <a:rPr lang="en-US" altLang="zh-TW" sz="1800" b="1" dirty="0" err="1" smtClean="0">
                <a:latin typeface="Courier New" pitchFamily="49" charset="0"/>
                <a:ea typeface="PMingLiU" pitchFamily="18" charset="-120"/>
              </a:rPr>
              <a:t>obj.deposit</a:t>
            </a:r>
            <a:r>
              <a:rPr lang="en-US" altLang="zh-TW" sz="1800" b="1" dirty="0" smtClean="0">
                <a:latin typeface="Courier New" pitchFamily="49" charset="0"/>
                <a:ea typeface="PMingLiU" pitchFamily="18" charset="-120"/>
              </a:rPr>
              <a:t>(…);	</a:t>
            </a:r>
            <a:endParaRPr lang="en-US" altLang="zh-TW" sz="1800" b="1" dirty="0">
              <a:latin typeface="Courier New" pitchFamily="49" charset="0"/>
              <a:ea typeface="PMingLiU" pitchFamily="18" charset="-120"/>
            </a:endParaRPr>
          </a:p>
        </p:txBody>
      </p:sp>
      <p:sp>
        <p:nvSpPr>
          <p:cNvPr id="16386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BC72DB78-3606-4313-B9F8-0EA1CADD5254}" type="slidenum">
              <a:rPr lang="ar-SA" smtClean="0">
                <a:latin typeface="Arial" pitchFamily="34" charset="0"/>
                <a:cs typeface="Arial" pitchFamily="34" charset="0"/>
              </a:rPr>
              <a:pPr/>
              <a:t>14</a:t>
            </a:fld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857629" y="5740414"/>
            <a:ext cx="2941831" cy="36933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ctr"/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Which </a:t>
            </a:r>
            <a:r>
              <a:rPr lang="en-US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version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is called ?</a:t>
            </a:r>
          </a:p>
        </p:txBody>
      </p:sp>
      <p:sp>
        <p:nvSpPr>
          <p:cNvPr id="2" name="Rectangle 1"/>
          <p:cNvSpPr/>
          <p:nvPr/>
        </p:nvSpPr>
        <p:spPr>
          <a:xfrm>
            <a:off x="2954175" y="4530209"/>
            <a:ext cx="11496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dirty="0">
                <a:solidFill>
                  <a:srgbClr val="0070C0"/>
                </a:solidFill>
                <a:latin typeface="Courier New" pitchFamily="49" charset="0"/>
                <a:ea typeface="PMingLiU" pitchFamily="18" charset="-120"/>
              </a:rPr>
              <a:t>Account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3124199" y="4783138"/>
            <a:ext cx="11496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dirty="0">
                <a:solidFill>
                  <a:srgbClr val="0070C0"/>
                </a:solidFill>
                <a:latin typeface="Courier New" pitchFamily="49" charset="0"/>
                <a:ea typeface="PMingLiU" pitchFamily="18" charset="-120"/>
              </a:rPr>
              <a:t>Account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2971799" y="5668684"/>
            <a:ext cx="11496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dirty="0">
                <a:solidFill>
                  <a:srgbClr val="0070C0"/>
                </a:solidFill>
                <a:latin typeface="Courier New" pitchFamily="49" charset="0"/>
                <a:ea typeface="PMingLiU" pitchFamily="18" charset="-120"/>
              </a:rPr>
              <a:t>Account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3064132" y="5921613"/>
            <a:ext cx="211468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dirty="0" err="1">
                <a:solidFill>
                  <a:srgbClr val="FF0000"/>
                </a:solidFill>
                <a:latin typeface="Courier New" pitchFamily="49" charset="0"/>
                <a:ea typeface="PMingLiU" pitchFamily="18" charset="-120"/>
              </a:rPr>
              <a:t>SavingsAccount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248981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2" grpId="0"/>
      <p:bldP spid="7" grpId="0"/>
      <p:bldP spid="8" grpId="0"/>
      <p:bldP spid="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כותרת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/>
              <a:t>Binding</a:t>
            </a:r>
            <a:r>
              <a:rPr lang="en-US" dirty="0"/>
              <a:t> in Java</a:t>
            </a:r>
            <a:endParaRPr lang="he-IL" dirty="0"/>
          </a:p>
        </p:txBody>
      </p:sp>
      <p:sp>
        <p:nvSpPr>
          <p:cNvPr id="6" name="מציין מיקום תוכן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 rtl="0">
              <a:lnSpc>
                <a:spcPct val="110000"/>
              </a:lnSpc>
            </a:pPr>
            <a:r>
              <a:rPr lang="en-US" sz="3200" dirty="0"/>
              <a:t>Binding is the process by which references are bound to specific classes. </a:t>
            </a:r>
          </a:p>
          <a:p>
            <a:pPr algn="l" rtl="0">
              <a:lnSpc>
                <a:spcPct val="110000"/>
              </a:lnSpc>
            </a:pPr>
            <a:r>
              <a:rPr lang="en-US" sz="3200" dirty="0"/>
              <a:t>Used to resolve which methods and variables are used at </a:t>
            </a:r>
            <a:r>
              <a:rPr lang="en-US" sz="3200" dirty="0">
                <a:solidFill>
                  <a:srgbClr val="FF0000"/>
                </a:solidFill>
              </a:rPr>
              <a:t>run time</a:t>
            </a:r>
            <a:r>
              <a:rPr lang="en-US" sz="3200" dirty="0"/>
              <a:t>.</a:t>
            </a:r>
          </a:p>
          <a:p>
            <a:pPr algn="l" rtl="0">
              <a:lnSpc>
                <a:spcPct val="110000"/>
              </a:lnSpc>
            </a:pPr>
            <a:r>
              <a:rPr lang="en-US" sz="3200" dirty="0"/>
              <a:t>There are two kind of bindings: </a:t>
            </a:r>
            <a:r>
              <a:rPr lang="en-US" sz="3200" b="1" dirty="0"/>
              <a:t>static binding and dynamic binding.</a:t>
            </a:r>
          </a:p>
          <a:p>
            <a:pPr algn="l" rtl="0">
              <a:lnSpc>
                <a:spcPct val="110000"/>
              </a:lnSpc>
            </a:pPr>
            <a:endParaRPr lang="he-IL" sz="3200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8789D86-1AA1-4D6C-BBBC-7EAB5B60D3E1}" type="slidenum">
              <a:rPr lang="he-IL" smtClean="0"/>
              <a:pPr/>
              <a:t>15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94441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/>
              <a:t>Binding</a:t>
            </a:r>
            <a:r>
              <a:rPr lang="en-US" dirty="0"/>
              <a:t> in Java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3504" y="1600200"/>
            <a:ext cx="7772400" cy="4530725"/>
          </a:xfrm>
        </p:spPr>
        <p:txBody>
          <a:bodyPr/>
          <a:lstStyle/>
          <a:p>
            <a:pPr lvl="1" algn="l" rtl="0">
              <a:lnSpc>
                <a:spcPct val="110000"/>
              </a:lnSpc>
            </a:pPr>
            <a:r>
              <a:rPr lang="en-US" sz="2800" b="1" u="sng" dirty="0">
                <a:solidFill>
                  <a:schemeClr val="bg2">
                    <a:lumMod val="25000"/>
                  </a:schemeClr>
                </a:solidFill>
              </a:rPr>
              <a:t>Static Binding</a:t>
            </a:r>
            <a:r>
              <a:rPr lang="en-US" sz="2800" b="1" dirty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en-US" sz="2800" b="1" dirty="0"/>
              <a:t>(Early Binding)</a:t>
            </a:r>
          </a:p>
          <a:p>
            <a:pPr lvl="2" algn="l" rtl="0">
              <a:lnSpc>
                <a:spcPct val="110000"/>
              </a:lnSpc>
            </a:pPr>
            <a:r>
              <a:rPr lang="en-US" sz="2400" dirty="0"/>
              <a:t>The compiler can resolve the binding at </a:t>
            </a:r>
            <a:r>
              <a:rPr lang="en-US" sz="2400" u="sng" dirty="0"/>
              <a:t>compile time</a:t>
            </a:r>
            <a:r>
              <a:rPr lang="en-US" sz="2400" dirty="0"/>
              <a:t>.  (As in the previous example)</a:t>
            </a:r>
          </a:p>
          <a:p>
            <a:pPr lvl="1" algn="l" rtl="0">
              <a:lnSpc>
                <a:spcPct val="110000"/>
              </a:lnSpc>
            </a:pPr>
            <a:r>
              <a:rPr lang="en-US" sz="2800" b="1" u="sng" dirty="0">
                <a:solidFill>
                  <a:schemeClr val="bg2">
                    <a:lumMod val="25000"/>
                  </a:schemeClr>
                </a:solidFill>
              </a:rPr>
              <a:t>Dynamic Binding</a:t>
            </a:r>
            <a:r>
              <a:rPr lang="en-US" sz="2800" b="1" dirty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en-US" sz="2800" b="1" dirty="0"/>
              <a:t>(Late Binding)</a:t>
            </a:r>
          </a:p>
          <a:p>
            <a:pPr lvl="2" algn="l" rtl="0">
              <a:lnSpc>
                <a:spcPct val="110000"/>
              </a:lnSpc>
            </a:pPr>
            <a:r>
              <a:rPr lang="en-US" sz="2400" dirty="0"/>
              <a:t>The compiler is not able to resolve the call and the binding is done at </a:t>
            </a:r>
            <a:r>
              <a:rPr lang="en-US" sz="2400" u="sng" dirty="0"/>
              <a:t>runtime only.</a:t>
            </a:r>
          </a:p>
          <a:p>
            <a:pPr lvl="2" algn="l" rtl="0">
              <a:lnSpc>
                <a:spcPct val="110000"/>
              </a:lnSpc>
            </a:pPr>
            <a:r>
              <a:rPr lang="en-US" sz="2400" i="1" dirty="0"/>
              <a:t>Dynamic dispatch</a:t>
            </a:r>
          </a:p>
          <a:p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7D3F673-F234-49C5-9393-686355F9BC64}" type="slidenum">
              <a:rPr lang="he-IL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5655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3AEDE3AE-F02D-4435-AC3C-B3AC15ED8DA2}"/>
              </a:ext>
            </a:extLst>
          </p:cNvPr>
          <p:cNvSpPr/>
          <p:nvPr/>
        </p:nvSpPr>
        <p:spPr bwMode="auto">
          <a:xfrm>
            <a:off x="670560" y="1573370"/>
            <a:ext cx="5222240" cy="2628181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IL" sz="1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7" name="כותרת 4">
            <a:extLst>
              <a:ext uri="{FF2B5EF4-FFF2-40B4-BE49-F238E27FC236}">
                <a16:creationId xmlns:a16="http://schemas.microsoft.com/office/drawing/2014/main" id="{65387285-97A5-429B-A7C6-62C39540C7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277813"/>
            <a:ext cx="7772400" cy="1143000"/>
          </a:xfrm>
        </p:spPr>
        <p:txBody>
          <a:bodyPr/>
          <a:lstStyle/>
          <a:p>
            <a:r>
              <a:rPr lang="en-US" dirty="0"/>
              <a:t>Static Binding</a:t>
            </a:r>
            <a:endParaRPr lang="he-IL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2720C66-91FD-4A73-BCFF-61CF863B4E3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7D3F673-F234-49C5-9393-686355F9BC64}" type="slidenum">
              <a:rPr lang="he-IL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6ACC0E4-EC00-4E59-90A5-EE0BE3315A6A}"/>
              </a:ext>
            </a:extLst>
          </p:cNvPr>
          <p:cNvSpPr/>
          <p:nvPr/>
        </p:nvSpPr>
        <p:spPr bwMode="auto">
          <a:xfrm>
            <a:off x="6451597" y="4455159"/>
            <a:ext cx="1554479" cy="1777067"/>
          </a:xfrm>
          <a:prstGeom prst="rect">
            <a:avLst/>
          </a:prstGeom>
          <a:solidFill>
            <a:srgbClr val="C9DBB7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IL" sz="1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45CAEE4-8F32-4CF5-9BFC-15CEB6095212}"/>
              </a:ext>
            </a:extLst>
          </p:cNvPr>
          <p:cNvSpPr txBox="1"/>
          <p:nvPr/>
        </p:nvSpPr>
        <p:spPr>
          <a:xfrm>
            <a:off x="6451597" y="6196581"/>
            <a:ext cx="155447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800" dirty="0"/>
              <a:t>Heap</a:t>
            </a:r>
            <a:endParaRPr lang="en-IL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FEA3E1C0-0FCA-45FD-90CC-9E9A6233B7F9}"/>
              </a:ext>
            </a:extLst>
          </p:cNvPr>
          <p:cNvSpPr txBox="1"/>
          <p:nvPr/>
        </p:nvSpPr>
        <p:spPr>
          <a:xfrm>
            <a:off x="761999" y="1573370"/>
            <a:ext cx="6074229" cy="22467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rtl="0">
              <a:buNone/>
            </a:pPr>
            <a:r>
              <a:rPr lang="en-US" sz="1400" b="1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b="1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class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Shape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{</a:t>
            </a:r>
          </a:p>
          <a:p>
            <a:pPr algn="l" rtl="0">
              <a:buNone/>
            </a:pP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1400" b="1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static void foo(){…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}</a:t>
            </a:r>
            <a:endParaRPr lang="en-US" sz="1400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algn="l" rtl="0">
              <a:buNone/>
            </a:pP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pPr algn="l" rtl="0">
              <a:buNone/>
            </a:pPr>
            <a:endParaRPr lang="en-US" sz="1400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algn="l" rtl="0">
              <a:buNone/>
            </a:pPr>
            <a:r>
              <a:rPr lang="en-US" sz="1400" b="1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b="1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class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BindingTest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{</a:t>
            </a:r>
          </a:p>
          <a:p>
            <a:pPr algn="l" rtl="0">
              <a:buNone/>
            </a:pPr>
            <a:r>
              <a:rPr lang="en-US" sz="1400" b="1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      public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b="1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static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b="1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main(String </a:t>
            </a:r>
            <a:r>
              <a:rPr lang="en-US" sz="14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[]) {</a:t>
            </a:r>
          </a:p>
          <a:p>
            <a:pPr algn="l" rtl="0">
              <a:buNone/>
            </a:pPr>
            <a:r>
              <a:rPr lang="en-US" sz="1400" dirty="0">
                <a:latin typeface="Courier New" pitchFamily="49" charset="0"/>
                <a:ea typeface="PMingLiU" pitchFamily="18" charset="-120"/>
                <a:cs typeface="Courier New" pitchFamily="49" charset="0"/>
              </a:rPr>
              <a:t>          </a:t>
            </a:r>
            <a:r>
              <a:rPr lang="en-US" sz="14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Shape.foo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();    </a:t>
            </a:r>
          </a:p>
          <a:p>
            <a:pPr algn="l" rtl="0">
              <a:buNone/>
            </a:pP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	   </a:t>
            </a:r>
          </a:p>
          <a:p>
            <a:pPr algn="l" rtl="0">
              <a:buNone/>
            </a:pPr>
            <a:r>
              <a:rPr lang="en-US" altLang="zh-TW" sz="1400" dirty="0">
                <a:solidFill>
                  <a:srgbClr val="000000"/>
                </a:solidFill>
                <a:latin typeface="Courier New" pitchFamily="49" charset="0"/>
                <a:ea typeface="PMingLiU" pitchFamily="18" charset="-120"/>
                <a:cs typeface="Courier New" pitchFamily="49" charset="0"/>
              </a:rPr>
              <a:t>    </a:t>
            </a:r>
            <a:r>
              <a:rPr lang="en-US" altLang="zh-TW" sz="1400" b="1" dirty="0">
                <a:solidFill>
                  <a:srgbClr val="000000"/>
                </a:solidFill>
                <a:latin typeface="Courier New" pitchFamily="49" charset="0"/>
                <a:ea typeface="PMingLiU" pitchFamily="18" charset="-120"/>
                <a:cs typeface="Courier New" pitchFamily="49" charset="0"/>
              </a:rPr>
              <a:t>}</a:t>
            </a:r>
          </a:p>
          <a:p>
            <a:pPr algn="l" rtl="0">
              <a:buNone/>
            </a:pPr>
            <a:r>
              <a:rPr lang="en-US" altLang="zh-TW" sz="1400" b="1" dirty="0">
                <a:solidFill>
                  <a:srgbClr val="000000"/>
                </a:solidFill>
                <a:latin typeface="Courier New" pitchFamily="49" charset="0"/>
                <a:ea typeface="PMingLiU" pitchFamily="18" charset="-120"/>
                <a:cs typeface="Courier New" pitchFamily="49" charset="0"/>
              </a:rPr>
              <a:t>}</a:t>
            </a:r>
            <a:endParaRPr lang="en-US" altLang="zh-TW" sz="1400" b="1" dirty="0">
              <a:latin typeface="Courier New" pitchFamily="49" charset="0"/>
              <a:ea typeface="PMingLiU" pitchFamily="18" charset="-120"/>
              <a:cs typeface="Courier New" pitchFamily="49" charset="0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F01B46E-F849-4B92-A566-D244BB9614D8}"/>
              </a:ext>
            </a:extLst>
          </p:cNvPr>
          <p:cNvSpPr/>
          <p:nvPr/>
        </p:nvSpPr>
        <p:spPr bwMode="auto">
          <a:xfrm>
            <a:off x="6609080" y="5492184"/>
            <a:ext cx="1270000" cy="664959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code</a:t>
            </a:r>
            <a:endParaRPr kumimoji="0" lang="en-IL" sz="11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71B2A5FD-6E0F-47ED-A8A7-7C102534E08D}"/>
              </a:ext>
            </a:extLst>
          </p:cNvPr>
          <p:cNvSpPr/>
          <p:nvPr/>
        </p:nvSpPr>
        <p:spPr bwMode="auto">
          <a:xfrm>
            <a:off x="4678683" y="4455159"/>
            <a:ext cx="1554479" cy="1777067"/>
          </a:xfrm>
          <a:prstGeom prst="rect">
            <a:avLst/>
          </a:prstGeom>
          <a:pattFill prst="pct75">
            <a:fgClr>
              <a:schemeClr val="tx2">
                <a:lumMod val="20000"/>
                <a:lumOff val="80000"/>
              </a:schemeClr>
            </a:fgClr>
            <a:bgClr>
              <a:schemeClr val="bg1"/>
            </a:bgClr>
          </a:patt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IL" sz="1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4973A11-3D88-472D-883B-94C91751B239}"/>
              </a:ext>
            </a:extLst>
          </p:cNvPr>
          <p:cNvSpPr txBox="1"/>
          <p:nvPr/>
        </p:nvSpPr>
        <p:spPr>
          <a:xfrm>
            <a:off x="4661992" y="6212754"/>
            <a:ext cx="155447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800" dirty="0"/>
              <a:t>Stack</a:t>
            </a:r>
            <a:endParaRPr lang="en-IL" dirty="0"/>
          </a:p>
        </p:txBody>
      </p:sp>
    </p:spTree>
    <p:extLst>
      <p:ext uri="{BB962C8B-B14F-4D97-AF65-F5344CB8AC3E}">
        <p14:creationId xmlns:p14="http://schemas.microsoft.com/office/powerpoint/2010/main" val="27096737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5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524E440F-F8C3-479B-94FF-1EA921394EA8}"/>
              </a:ext>
            </a:extLst>
          </p:cNvPr>
          <p:cNvSpPr/>
          <p:nvPr/>
        </p:nvSpPr>
        <p:spPr bwMode="auto">
          <a:xfrm>
            <a:off x="6451597" y="4455159"/>
            <a:ext cx="1554479" cy="1777067"/>
          </a:xfrm>
          <a:prstGeom prst="rect">
            <a:avLst/>
          </a:prstGeom>
          <a:solidFill>
            <a:srgbClr val="C9DBB7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IL" sz="1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B208FDB-DA8C-4A95-A2E8-7E6FD72C4DBA}"/>
              </a:ext>
            </a:extLst>
          </p:cNvPr>
          <p:cNvSpPr/>
          <p:nvPr/>
        </p:nvSpPr>
        <p:spPr bwMode="auto">
          <a:xfrm>
            <a:off x="4678683" y="4455159"/>
            <a:ext cx="1554479" cy="1777067"/>
          </a:xfrm>
          <a:prstGeom prst="rect">
            <a:avLst/>
          </a:prstGeom>
          <a:pattFill prst="pct75">
            <a:fgClr>
              <a:schemeClr val="tx2">
                <a:lumMod val="20000"/>
                <a:lumOff val="80000"/>
              </a:schemeClr>
            </a:fgClr>
            <a:bgClr>
              <a:schemeClr val="bg1"/>
            </a:bgClr>
          </a:patt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IL" sz="1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3480D6D9-1F12-4835-99D7-1788CE841261}"/>
              </a:ext>
            </a:extLst>
          </p:cNvPr>
          <p:cNvSpPr/>
          <p:nvPr/>
        </p:nvSpPr>
        <p:spPr bwMode="auto">
          <a:xfrm>
            <a:off x="6609080" y="5492184"/>
            <a:ext cx="1270000" cy="664959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code</a:t>
            </a:r>
            <a:endParaRPr kumimoji="0" lang="en-IL" sz="11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56B65AD-62AE-4B4B-918B-38EE0C0E7AD2}"/>
              </a:ext>
            </a:extLst>
          </p:cNvPr>
          <p:cNvSpPr/>
          <p:nvPr/>
        </p:nvSpPr>
        <p:spPr bwMode="auto">
          <a:xfrm>
            <a:off x="670560" y="1573370"/>
            <a:ext cx="5222240" cy="2628181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IL" sz="1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7" name="כותרת 4">
            <a:extLst>
              <a:ext uri="{FF2B5EF4-FFF2-40B4-BE49-F238E27FC236}">
                <a16:creationId xmlns:a16="http://schemas.microsoft.com/office/drawing/2014/main" id="{65387285-97A5-429B-A7C6-62C39540C7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277813"/>
            <a:ext cx="7772400" cy="1143000"/>
          </a:xfrm>
        </p:spPr>
        <p:txBody>
          <a:bodyPr/>
          <a:lstStyle/>
          <a:p>
            <a:r>
              <a:rPr lang="en-US" dirty="0"/>
              <a:t>Static Binding</a:t>
            </a:r>
            <a:endParaRPr lang="he-IL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2720C66-91FD-4A73-BCFF-61CF863B4E3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7D3F673-F234-49C5-9393-686355F9BC64}" type="slidenum">
              <a:rPr lang="he-IL" smtClean="0"/>
              <a:pPr>
                <a:defRPr/>
              </a:pPr>
              <a:t>18</a:t>
            </a:fld>
            <a:endParaRPr lang="en-US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FEA3E1C0-0FCA-45FD-90CC-9E9A6233B7F9}"/>
              </a:ext>
            </a:extLst>
          </p:cNvPr>
          <p:cNvSpPr txBox="1"/>
          <p:nvPr/>
        </p:nvSpPr>
        <p:spPr>
          <a:xfrm>
            <a:off x="761999" y="1573370"/>
            <a:ext cx="6074229" cy="22467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rtl="0">
              <a:buNone/>
            </a:pPr>
            <a:r>
              <a:rPr lang="en-US" sz="1400" b="1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b="1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class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Shape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{</a:t>
            </a:r>
          </a:p>
          <a:p>
            <a:pPr algn="l" rtl="0">
              <a:buNone/>
            </a:pPr>
            <a:r>
              <a:rPr lang="en-US" sz="1400" b="1" i="1" dirty="0">
                <a:solidFill>
                  <a:srgbClr val="FF9933"/>
                </a:solidFill>
                <a:latin typeface="Courier New" pitchFamily="49" charset="0"/>
                <a:cs typeface="Courier New" pitchFamily="49" charset="0"/>
              </a:rPr>
              <a:t>700:</a:t>
            </a:r>
            <a:r>
              <a:rPr lang="en-US" sz="1400" i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400" b="1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static void foo(){…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}</a:t>
            </a:r>
            <a:endParaRPr lang="en-US" sz="1400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algn="l" rtl="0">
              <a:buNone/>
            </a:pP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pPr algn="l" rtl="0">
              <a:buNone/>
            </a:pPr>
            <a:endParaRPr lang="en-US" sz="1400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algn="l" rtl="0">
              <a:buNone/>
            </a:pPr>
            <a:r>
              <a:rPr lang="en-US" sz="1400" b="1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b="1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class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BindingTest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{</a:t>
            </a:r>
          </a:p>
          <a:p>
            <a:pPr algn="l" rtl="0">
              <a:buNone/>
            </a:pPr>
            <a:r>
              <a:rPr lang="en-US" sz="1400" b="1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      public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b="1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static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b="1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main(String </a:t>
            </a:r>
            <a:r>
              <a:rPr lang="en-US" sz="14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[]) {</a:t>
            </a:r>
          </a:p>
          <a:p>
            <a:pPr algn="l" rtl="0">
              <a:buNone/>
            </a:pPr>
            <a:r>
              <a:rPr lang="en-US" sz="1400" dirty="0">
                <a:latin typeface="Courier New" pitchFamily="49" charset="0"/>
                <a:ea typeface="PMingLiU" pitchFamily="18" charset="-120"/>
                <a:cs typeface="Courier New" pitchFamily="49" charset="0"/>
              </a:rPr>
              <a:t>          </a:t>
            </a:r>
            <a:r>
              <a:rPr lang="en-US" sz="14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Shape.foo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();</a:t>
            </a:r>
            <a:endParaRPr lang="en-US" sz="1400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algn="l" rtl="0">
              <a:buNone/>
            </a:pPr>
            <a:r>
              <a:rPr lang="en-US" sz="1400" b="1" i="1" dirty="0">
                <a:solidFill>
                  <a:srgbClr val="FF9933"/>
                </a:solidFill>
                <a:latin typeface="Courier New" pitchFamily="49" charset="0"/>
                <a:cs typeface="Courier New" pitchFamily="49" charset="0"/>
              </a:rPr>
              <a:t>          </a:t>
            </a:r>
            <a:r>
              <a:rPr lang="en-US" sz="1400" b="1" i="1" dirty="0" err="1">
                <a:solidFill>
                  <a:srgbClr val="FF9933"/>
                </a:solidFill>
                <a:latin typeface="Courier New" pitchFamily="49" charset="0"/>
                <a:cs typeface="Courier New" pitchFamily="49" charset="0"/>
              </a:rPr>
              <a:t>jumpTo</a:t>
            </a:r>
            <a:r>
              <a:rPr lang="en-US" sz="1400" b="1" i="1" dirty="0">
                <a:solidFill>
                  <a:srgbClr val="FF9933"/>
                </a:solidFill>
                <a:latin typeface="Courier New" pitchFamily="49" charset="0"/>
                <a:cs typeface="Courier New" pitchFamily="49" charset="0"/>
              </a:rPr>
              <a:t>(700)</a:t>
            </a:r>
          </a:p>
          <a:p>
            <a:pPr algn="l" rtl="0">
              <a:buNone/>
            </a:pPr>
            <a:r>
              <a:rPr lang="en-US" altLang="zh-TW" sz="1400" dirty="0">
                <a:solidFill>
                  <a:srgbClr val="000000"/>
                </a:solidFill>
                <a:latin typeface="Courier New" pitchFamily="49" charset="0"/>
                <a:ea typeface="PMingLiU" pitchFamily="18" charset="-120"/>
                <a:cs typeface="Courier New" pitchFamily="49" charset="0"/>
              </a:rPr>
              <a:t>    </a:t>
            </a:r>
            <a:r>
              <a:rPr lang="en-US" altLang="zh-TW" sz="1400" b="1" dirty="0">
                <a:solidFill>
                  <a:srgbClr val="000000"/>
                </a:solidFill>
                <a:latin typeface="Courier New" pitchFamily="49" charset="0"/>
                <a:ea typeface="PMingLiU" pitchFamily="18" charset="-120"/>
                <a:cs typeface="Courier New" pitchFamily="49" charset="0"/>
              </a:rPr>
              <a:t>}</a:t>
            </a:r>
          </a:p>
          <a:p>
            <a:pPr algn="l" rtl="0">
              <a:buNone/>
            </a:pPr>
            <a:r>
              <a:rPr lang="en-US" altLang="zh-TW" sz="1400" b="1" dirty="0">
                <a:solidFill>
                  <a:srgbClr val="000000"/>
                </a:solidFill>
                <a:latin typeface="Courier New" pitchFamily="49" charset="0"/>
                <a:ea typeface="PMingLiU" pitchFamily="18" charset="-120"/>
                <a:cs typeface="Courier New" pitchFamily="49" charset="0"/>
              </a:rPr>
              <a:t>}</a:t>
            </a:r>
            <a:endParaRPr lang="en-US" altLang="zh-TW" sz="1400" b="1" dirty="0">
              <a:latin typeface="Courier New" pitchFamily="49" charset="0"/>
              <a:ea typeface="PMingLiU" pitchFamily="18" charset="-120"/>
              <a:cs typeface="Courier New" pitchFamily="49" charset="0"/>
            </a:endParaRPr>
          </a:p>
        </p:txBody>
      </p:sp>
      <p:sp>
        <p:nvSpPr>
          <p:cNvPr id="3" name="Arc 2">
            <a:extLst>
              <a:ext uri="{FF2B5EF4-FFF2-40B4-BE49-F238E27FC236}">
                <a16:creationId xmlns:a16="http://schemas.microsoft.com/office/drawing/2014/main" id="{4D4F5D7F-6336-4CC6-A212-4D5199355497}"/>
              </a:ext>
            </a:extLst>
          </p:cNvPr>
          <p:cNvSpPr/>
          <p:nvPr/>
        </p:nvSpPr>
        <p:spPr bwMode="auto">
          <a:xfrm rot="9606785">
            <a:off x="439855" y="1236809"/>
            <a:ext cx="3554143" cy="1946021"/>
          </a:xfrm>
          <a:prstGeom prst="arc">
            <a:avLst>
              <a:gd name="adj1" fmla="val 18658489"/>
              <a:gd name="adj2" fmla="val 1801758"/>
            </a:avLst>
          </a:prstGeom>
          <a:noFill/>
          <a:ln w="25400" cap="flat" cmpd="sng" algn="ctr">
            <a:solidFill>
              <a:srgbClr val="FF9933"/>
            </a:solidFill>
            <a:prstDash val="solid"/>
            <a:round/>
            <a:headEnd type="none" w="lg" len="lg"/>
            <a:tailEnd type="arrow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IL" sz="1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6" name="Arc 15">
            <a:extLst>
              <a:ext uri="{FF2B5EF4-FFF2-40B4-BE49-F238E27FC236}">
                <a16:creationId xmlns:a16="http://schemas.microsoft.com/office/drawing/2014/main" id="{A7F07088-E8E9-419A-981F-48A21CBF07A3}"/>
              </a:ext>
            </a:extLst>
          </p:cNvPr>
          <p:cNvSpPr/>
          <p:nvPr/>
        </p:nvSpPr>
        <p:spPr bwMode="auto">
          <a:xfrm rot="10338414">
            <a:off x="6469301" y="5562045"/>
            <a:ext cx="863229" cy="522739"/>
          </a:xfrm>
          <a:prstGeom prst="arc">
            <a:avLst>
              <a:gd name="adj1" fmla="val 18875193"/>
              <a:gd name="adj2" fmla="val 3980192"/>
            </a:avLst>
          </a:prstGeom>
          <a:noFill/>
          <a:ln w="25400" cap="flat" cmpd="sng" algn="ctr">
            <a:solidFill>
              <a:srgbClr val="FF9933"/>
            </a:solidFill>
            <a:prstDash val="solid"/>
            <a:round/>
            <a:headEnd type="none" w="lg" len="sm"/>
            <a:tailEnd type="arrow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IL" sz="1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8455DD68-6F38-4E8A-BD70-8F01CC4AFBEA}"/>
              </a:ext>
            </a:extLst>
          </p:cNvPr>
          <p:cNvSpPr txBox="1"/>
          <p:nvPr/>
        </p:nvSpPr>
        <p:spPr>
          <a:xfrm>
            <a:off x="6451597" y="6196581"/>
            <a:ext cx="155447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800" dirty="0"/>
              <a:t>Heap</a:t>
            </a:r>
            <a:endParaRPr lang="en-IL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A9C798D2-DB4F-4453-B8DA-C0815730F119}"/>
              </a:ext>
            </a:extLst>
          </p:cNvPr>
          <p:cNvSpPr txBox="1"/>
          <p:nvPr/>
        </p:nvSpPr>
        <p:spPr>
          <a:xfrm>
            <a:off x="4661992" y="6212754"/>
            <a:ext cx="155447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800" dirty="0"/>
              <a:t>Stack</a:t>
            </a:r>
            <a:endParaRPr lang="en-IL" dirty="0"/>
          </a:p>
        </p:txBody>
      </p:sp>
    </p:spTree>
    <p:extLst>
      <p:ext uri="{BB962C8B-B14F-4D97-AF65-F5344CB8AC3E}">
        <p14:creationId xmlns:p14="http://schemas.microsoft.com/office/powerpoint/2010/main" val="28894504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6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F56B65AD-62AE-4B4B-918B-38EE0C0E7AD2}"/>
              </a:ext>
            </a:extLst>
          </p:cNvPr>
          <p:cNvSpPr/>
          <p:nvPr/>
        </p:nvSpPr>
        <p:spPr bwMode="auto">
          <a:xfrm>
            <a:off x="670560" y="1573370"/>
            <a:ext cx="5222240" cy="375487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IL" sz="1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746D0E6-CA19-4824-8EB5-C6CCA39DE4A0}"/>
              </a:ext>
            </a:extLst>
          </p:cNvPr>
          <p:cNvSpPr/>
          <p:nvPr/>
        </p:nvSpPr>
        <p:spPr bwMode="auto">
          <a:xfrm>
            <a:off x="6451597" y="4455159"/>
            <a:ext cx="1554479" cy="1777067"/>
          </a:xfrm>
          <a:prstGeom prst="rect">
            <a:avLst/>
          </a:prstGeom>
          <a:solidFill>
            <a:srgbClr val="C9DBB7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IL" sz="1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0A5B748-1344-4485-9865-B892AFCA390E}"/>
              </a:ext>
            </a:extLst>
          </p:cNvPr>
          <p:cNvSpPr/>
          <p:nvPr/>
        </p:nvSpPr>
        <p:spPr bwMode="auto">
          <a:xfrm>
            <a:off x="4678683" y="4455159"/>
            <a:ext cx="1554479" cy="1777067"/>
          </a:xfrm>
          <a:prstGeom prst="rect">
            <a:avLst/>
          </a:prstGeom>
          <a:pattFill prst="pct75">
            <a:fgClr>
              <a:schemeClr val="tx2">
                <a:lumMod val="20000"/>
                <a:lumOff val="80000"/>
              </a:schemeClr>
            </a:fgClr>
            <a:bgClr>
              <a:schemeClr val="bg1"/>
            </a:bgClr>
          </a:patt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IL" sz="1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7" name="כותרת 4">
            <a:extLst>
              <a:ext uri="{FF2B5EF4-FFF2-40B4-BE49-F238E27FC236}">
                <a16:creationId xmlns:a16="http://schemas.microsoft.com/office/drawing/2014/main" id="{65387285-97A5-429B-A7C6-62C39540C7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277813"/>
            <a:ext cx="7772400" cy="1143000"/>
          </a:xfrm>
        </p:spPr>
        <p:txBody>
          <a:bodyPr/>
          <a:lstStyle/>
          <a:p>
            <a:r>
              <a:rPr lang="en-US" dirty="0"/>
              <a:t>Dynamic Binding</a:t>
            </a:r>
            <a:endParaRPr lang="he-IL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2720C66-91FD-4A73-BCFF-61CF863B4E3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7D3F673-F234-49C5-9393-686355F9BC64}" type="slidenum">
              <a:rPr lang="he-IL" smtClean="0"/>
              <a:pPr>
                <a:defRPr/>
              </a:pPr>
              <a:t>19</a:t>
            </a:fld>
            <a:endParaRPr lang="en-US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FEA3E1C0-0FCA-45FD-90CC-9E9A6233B7F9}"/>
              </a:ext>
            </a:extLst>
          </p:cNvPr>
          <p:cNvSpPr txBox="1"/>
          <p:nvPr/>
        </p:nvSpPr>
        <p:spPr>
          <a:xfrm>
            <a:off x="761999" y="1573370"/>
            <a:ext cx="6074229" cy="37548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rtl="0">
              <a:buNone/>
            </a:pPr>
            <a:r>
              <a:rPr lang="en-US" sz="1400" b="1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b="1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class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Shape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{</a:t>
            </a:r>
          </a:p>
          <a:p>
            <a:pPr algn="l" rtl="0">
              <a:buNone/>
            </a:pPr>
            <a:r>
              <a:rPr lang="en-US" sz="1400" b="1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      public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void foo(){…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}</a:t>
            </a:r>
            <a:endParaRPr lang="en-US" sz="1400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algn="l" rtl="0">
              <a:buNone/>
            </a:pP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pPr algn="l" rtl="0">
              <a:buNone/>
            </a:pPr>
            <a:endParaRPr lang="en-US" sz="1400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algn="l" rtl="0">
              <a:buNone/>
            </a:pPr>
            <a:r>
              <a:rPr lang="en-US" sz="1400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class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Circle </a:t>
            </a:r>
            <a:r>
              <a:rPr lang="en-US" sz="1400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extends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Shape {</a:t>
            </a:r>
          </a:p>
          <a:p>
            <a:pPr algn="l" rtl="0">
              <a:buNone/>
            </a:pPr>
            <a:r>
              <a:rPr lang="en-US" sz="1400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      public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void foo(){…}</a:t>
            </a:r>
          </a:p>
          <a:p>
            <a:pPr algn="l" rtl="0">
              <a:buNone/>
            </a:pPr>
            <a:r>
              <a:rPr lang="en-US" sz="14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pPr algn="l" rtl="0">
              <a:buNone/>
            </a:pPr>
            <a:endParaRPr lang="en-US" sz="1400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algn="l" rtl="0">
              <a:buNone/>
            </a:pPr>
            <a:r>
              <a:rPr lang="en-US" sz="1400" b="1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b="1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class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BindingTest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{</a:t>
            </a:r>
          </a:p>
          <a:p>
            <a:pPr algn="l" rtl="0">
              <a:buNone/>
            </a:pPr>
            <a:r>
              <a:rPr lang="en-US" sz="1400" b="1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      public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b="1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static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b="1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main(String </a:t>
            </a:r>
            <a:r>
              <a:rPr lang="en-US" sz="14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[]) {</a:t>
            </a:r>
          </a:p>
          <a:p>
            <a:pPr algn="l" rtl="0">
              <a:buNone/>
            </a:pPr>
            <a:r>
              <a:rPr lang="en-US" sz="14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      Shape c = </a:t>
            </a:r>
            <a:r>
              <a:rPr lang="en-US" sz="1400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Circle();</a:t>
            </a:r>
            <a:endParaRPr lang="en-US" sz="1400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algn="l" rtl="0">
              <a:buNone/>
            </a:pPr>
            <a:r>
              <a:rPr lang="en-US" sz="1400" dirty="0">
                <a:latin typeface="Courier New" pitchFamily="49" charset="0"/>
                <a:ea typeface="PMingLiU" pitchFamily="18" charset="-120"/>
                <a:cs typeface="Courier New" pitchFamily="49" charset="0"/>
              </a:rPr>
              <a:t>          </a:t>
            </a:r>
            <a:r>
              <a:rPr lang="en-US" sz="1400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c</a:t>
            </a:r>
            <a:r>
              <a:rPr lang="en-US" sz="14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.foo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algn="l" rtl="0">
              <a:buNone/>
            </a:pPr>
            <a:r>
              <a:rPr lang="en-US" sz="14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      </a:t>
            </a:r>
            <a:endParaRPr lang="en-US" sz="1400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algn="l" rtl="0">
              <a:buNone/>
            </a:pPr>
            <a:endParaRPr lang="en-US" sz="1400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algn="l" rtl="0">
              <a:buNone/>
            </a:pPr>
            <a:r>
              <a:rPr lang="en-US" sz="1400" b="1" i="1" dirty="0">
                <a:solidFill>
                  <a:srgbClr val="FF9933"/>
                </a:solidFill>
                <a:latin typeface="Courier New" pitchFamily="49" charset="0"/>
                <a:cs typeface="Courier New" pitchFamily="49" charset="0"/>
              </a:rPr>
              <a:t>          </a:t>
            </a:r>
          </a:p>
          <a:p>
            <a:pPr algn="l" rtl="0">
              <a:buNone/>
            </a:pPr>
            <a:r>
              <a:rPr lang="en-US" altLang="zh-TW" sz="1400" dirty="0">
                <a:solidFill>
                  <a:srgbClr val="000000"/>
                </a:solidFill>
                <a:latin typeface="Courier New" pitchFamily="49" charset="0"/>
                <a:ea typeface="PMingLiU" pitchFamily="18" charset="-120"/>
                <a:cs typeface="Courier New" pitchFamily="49" charset="0"/>
              </a:rPr>
              <a:t>    </a:t>
            </a:r>
            <a:r>
              <a:rPr lang="en-US" altLang="zh-TW" sz="1400" b="1" dirty="0">
                <a:solidFill>
                  <a:srgbClr val="000000"/>
                </a:solidFill>
                <a:latin typeface="Courier New" pitchFamily="49" charset="0"/>
                <a:ea typeface="PMingLiU" pitchFamily="18" charset="-120"/>
                <a:cs typeface="Courier New" pitchFamily="49" charset="0"/>
              </a:rPr>
              <a:t>}</a:t>
            </a:r>
          </a:p>
          <a:p>
            <a:pPr algn="l" rtl="0">
              <a:buNone/>
            </a:pPr>
            <a:r>
              <a:rPr lang="en-US" altLang="zh-TW" sz="1400" b="1" dirty="0">
                <a:solidFill>
                  <a:srgbClr val="000000"/>
                </a:solidFill>
                <a:latin typeface="Courier New" pitchFamily="49" charset="0"/>
                <a:ea typeface="PMingLiU" pitchFamily="18" charset="-120"/>
                <a:cs typeface="Courier New" pitchFamily="49" charset="0"/>
              </a:rPr>
              <a:t>}</a:t>
            </a:r>
            <a:endParaRPr lang="en-US" altLang="zh-TW" sz="1400" b="1" dirty="0">
              <a:latin typeface="Courier New" pitchFamily="49" charset="0"/>
              <a:ea typeface="PMingLiU" pitchFamily="18" charset="-120"/>
              <a:cs typeface="Courier New" pitchFamily="49" charset="0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B8D3A8DF-5AED-44DC-9686-8EE42AB08631}"/>
              </a:ext>
            </a:extLst>
          </p:cNvPr>
          <p:cNvSpPr/>
          <p:nvPr/>
        </p:nvSpPr>
        <p:spPr bwMode="auto">
          <a:xfrm>
            <a:off x="6609080" y="5492184"/>
            <a:ext cx="1270000" cy="664959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code</a:t>
            </a:r>
            <a:endParaRPr kumimoji="0" lang="en-IL" sz="11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02EBC79C-4AC6-4B67-B4E0-4C4EEA2F58CD}"/>
              </a:ext>
            </a:extLst>
          </p:cNvPr>
          <p:cNvSpPr/>
          <p:nvPr/>
        </p:nvSpPr>
        <p:spPr bwMode="auto">
          <a:xfrm>
            <a:off x="6609080" y="4686741"/>
            <a:ext cx="864602" cy="452697"/>
          </a:xfrm>
          <a:prstGeom prst="rect">
            <a:avLst/>
          </a:prstGeom>
          <a:solidFill>
            <a:srgbClr val="CCE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IL" sz="11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A240A2BF-5022-4CE5-9DA0-850610B9A6A6}"/>
              </a:ext>
            </a:extLst>
          </p:cNvPr>
          <p:cNvCxnSpPr/>
          <p:nvPr/>
        </p:nvCxnSpPr>
        <p:spPr bwMode="auto">
          <a:xfrm>
            <a:off x="1494368" y="3860802"/>
            <a:ext cx="368300" cy="0"/>
          </a:xfrm>
          <a:prstGeom prst="straightConnector1">
            <a:avLst/>
          </a:prstGeom>
          <a:pattFill prst="pct30">
            <a:fgClr>
              <a:srgbClr val="FFCC00"/>
            </a:fgClr>
            <a:bgClr>
              <a:srgbClr val="FFFFFF"/>
            </a:bgClr>
          </a:pattFill>
          <a:ln w="25400" cap="flat" cmpd="sng" algn="ctr">
            <a:solidFill>
              <a:srgbClr val="00B0F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32710367-3B06-4122-91B1-6E1F1E13A3A0}"/>
              </a:ext>
            </a:extLst>
          </p:cNvPr>
          <p:cNvSpPr txBox="1"/>
          <p:nvPr/>
        </p:nvSpPr>
        <p:spPr>
          <a:xfrm>
            <a:off x="6451597" y="6196581"/>
            <a:ext cx="155447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800" dirty="0"/>
              <a:t>Heap</a:t>
            </a:r>
            <a:endParaRPr lang="en-IL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9C12C2AD-9830-4749-8DF7-D27F9DD5D400}"/>
              </a:ext>
            </a:extLst>
          </p:cNvPr>
          <p:cNvSpPr txBox="1"/>
          <p:nvPr/>
        </p:nvSpPr>
        <p:spPr>
          <a:xfrm>
            <a:off x="4661992" y="6212754"/>
            <a:ext cx="155447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800" dirty="0"/>
              <a:t>Stack</a:t>
            </a:r>
            <a:endParaRPr lang="en-IL" dirty="0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DF3B8195-25E6-4A64-97C9-9A5A17BB7A77}"/>
              </a:ext>
            </a:extLst>
          </p:cNvPr>
          <p:cNvSpPr/>
          <p:nvPr/>
        </p:nvSpPr>
        <p:spPr bwMode="auto">
          <a:xfrm>
            <a:off x="5071803" y="5380634"/>
            <a:ext cx="663517" cy="282802"/>
          </a:xfrm>
          <a:prstGeom prst="rect">
            <a:avLst/>
          </a:prstGeom>
          <a:solidFill>
            <a:srgbClr val="CCE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/>
              <a:t>c</a:t>
            </a:r>
            <a:endParaRPr kumimoji="0" lang="en-IL" sz="11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3C049C56-DF9B-4AB3-8633-D486934350CE}"/>
              </a:ext>
            </a:extLst>
          </p:cNvPr>
          <p:cNvCxnSpPr>
            <a:cxnSpLocks/>
          </p:cNvCxnSpPr>
          <p:nvPr/>
        </p:nvCxnSpPr>
        <p:spPr bwMode="auto">
          <a:xfrm flipV="1">
            <a:off x="5735320" y="4913090"/>
            <a:ext cx="864602" cy="467544"/>
          </a:xfrm>
          <a:prstGeom prst="straightConnector1">
            <a:avLst/>
          </a:prstGeom>
          <a:pattFill prst="pct30">
            <a:fgClr>
              <a:srgbClr val="FFCC00"/>
            </a:fgClr>
            <a:bgClr>
              <a:srgbClr val="FFFFFF"/>
            </a:bgClr>
          </a:pattFill>
          <a:ln w="25400" cap="flat" cmpd="sng" algn="ctr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6" name="TextBox 25">
            <a:extLst>
              <a:ext uri="{FF2B5EF4-FFF2-40B4-BE49-F238E27FC236}">
                <a16:creationId xmlns:a16="http://schemas.microsoft.com/office/drawing/2014/main" id="{9056F6EB-0765-4CDD-BD7A-E851B9D7FBE8}"/>
              </a:ext>
            </a:extLst>
          </p:cNvPr>
          <p:cNvSpPr txBox="1"/>
          <p:nvPr/>
        </p:nvSpPr>
        <p:spPr>
          <a:xfrm>
            <a:off x="6465248" y="4660521"/>
            <a:ext cx="1158240" cy="26161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marR="0" indent="0" algn="ctr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  <a:defRPr sz="1100"/>
            </a:lvl1pPr>
          </a:lstStyle>
          <a:p>
            <a:r>
              <a:rPr lang="en-US" dirty="0"/>
              <a:t>Circle</a:t>
            </a:r>
            <a:endParaRPr lang="en-IL" dirty="0"/>
          </a:p>
        </p:txBody>
      </p:sp>
    </p:spTree>
    <p:extLst>
      <p:ext uri="{BB962C8B-B14F-4D97-AF65-F5344CB8AC3E}">
        <p14:creationId xmlns:p14="http://schemas.microsoft.com/office/powerpoint/2010/main" val="26434267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1" grpId="0" animBg="1"/>
      <p:bldP spid="2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Nested </a:t>
            </a:r>
            <a:r>
              <a:rPr lang="en-US" dirty="0" smtClean="0"/>
              <a:t>classes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l" rtl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class Outer {</a:t>
            </a:r>
          </a:p>
          <a:p>
            <a:pPr marL="0" indent="0" algn="l" rtl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static class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NestedButNotInner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{</a:t>
            </a:r>
          </a:p>
          <a:p>
            <a:pPr marL="0" indent="0" algn="l" rtl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...</a:t>
            </a:r>
          </a:p>
          <a:p>
            <a:pPr marL="0" indent="0" algn="l" rtl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marL="0" indent="0" algn="l" rtl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class Inner {</a:t>
            </a:r>
          </a:p>
          <a:p>
            <a:pPr marL="0" indent="0" algn="l" rtl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...</a:t>
            </a:r>
          </a:p>
          <a:p>
            <a:pPr marL="0" indent="0" algn="l" rtl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marL="0" indent="0" algn="l" rtl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  <a:endParaRPr lang="he-IL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8789D86-1AA1-4D6C-BBBC-7EAB5B60D3E1}" type="slidenum">
              <a:rPr lang="he-IL" smtClean="0"/>
              <a:pPr/>
              <a:t>2</a:t>
            </a:fld>
            <a:endParaRPr lang="he-IL"/>
          </a:p>
        </p:txBody>
      </p:sp>
      <p:sp>
        <p:nvSpPr>
          <p:cNvPr id="6" name="Title 4"/>
          <p:cNvSpPr txBox="1">
            <a:spLocks/>
          </p:cNvSpPr>
          <p:nvPr/>
        </p:nvSpPr>
        <p:spPr>
          <a:xfrm>
            <a:off x="722313" y="2362200"/>
            <a:ext cx="7772400" cy="22002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1" eaLnBrk="1" latinLnBrk="0" hangingPunct="1">
              <a:spcBef>
                <a:spcPct val="0"/>
              </a:spcBef>
              <a:buNone/>
              <a:defRPr sz="4000" kern="1200" spc="-100" baseline="0">
                <a:solidFill>
                  <a:srgbClr val="0070C0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he-IL" dirty="0"/>
          </a:p>
        </p:txBody>
      </p:sp>
      <p:pic>
        <p:nvPicPr>
          <p:cNvPr id="3074" name="Picture 2" descr="Nest 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620000" y="5270853"/>
            <a:ext cx="1442272" cy="14422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22097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F56B65AD-62AE-4B4B-918B-38EE0C0E7AD2}"/>
              </a:ext>
            </a:extLst>
          </p:cNvPr>
          <p:cNvSpPr/>
          <p:nvPr/>
        </p:nvSpPr>
        <p:spPr bwMode="auto">
          <a:xfrm>
            <a:off x="670560" y="1573370"/>
            <a:ext cx="5222240" cy="375487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IL" sz="1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0FD0FA33-C4DC-4480-B0FD-A21E175FCF18}"/>
              </a:ext>
            </a:extLst>
          </p:cNvPr>
          <p:cNvSpPr/>
          <p:nvPr/>
        </p:nvSpPr>
        <p:spPr bwMode="auto">
          <a:xfrm>
            <a:off x="6451597" y="4455159"/>
            <a:ext cx="1554479" cy="1777067"/>
          </a:xfrm>
          <a:prstGeom prst="rect">
            <a:avLst/>
          </a:prstGeom>
          <a:solidFill>
            <a:srgbClr val="C9DBB7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IL" sz="1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60B897B6-274F-408C-A191-02A7324A3E3E}"/>
              </a:ext>
            </a:extLst>
          </p:cNvPr>
          <p:cNvSpPr/>
          <p:nvPr/>
        </p:nvSpPr>
        <p:spPr bwMode="auto">
          <a:xfrm>
            <a:off x="4678683" y="4455159"/>
            <a:ext cx="1554479" cy="1777067"/>
          </a:xfrm>
          <a:prstGeom prst="rect">
            <a:avLst/>
          </a:prstGeom>
          <a:pattFill prst="pct75">
            <a:fgClr>
              <a:schemeClr val="tx2">
                <a:lumMod val="20000"/>
                <a:lumOff val="80000"/>
              </a:schemeClr>
            </a:fgClr>
            <a:bgClr>
              <a:schemeClr val="bg1"/>
            </a:bgClr>
          </a:patt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IL" sz="1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C385469C-1877-4F1C-87E6-66FF4CF6C2A0}"/>
              </a:ext>
            </a:extLst>
          </p:cNvPr>
          <p:cNvSpPr/>
          <p:nvPr/>
        </p:nvSpPr>
        <p:spPr bwMode="auto">
          <a:xfrm>
            <a:off x="6609080" y="4686741"/>
            <a:ext cx="864602" cy="452697"/>
          </a:xfrm>
          <a:prstGeom prst="rect">
            <a:avLst/>
          </a:prstGeom>
          <a:solidFill>
            <a:srgbClr val="CCE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IL" sz="11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DCF2CD09-9772-4380-9CB2-C5FD11BF6780}"/>
              </a:ext>
            </a:extLst>
          </p:cNvPr>
          <p:cNvSpPr txBox="1"/>
          <p:nvPr/>
        </p:nvSpPr>
        <p:spPr>
          <a:xfrm>
            <a:off x="4661992" y="6212754"/>
            <a:ext cx="155447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800" dirty="0"/>
              <a:t>Stack</a:t>
            </a:r>
            <a:endParaRPr lang="en-IL" dirty="0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76EA0119-8926-401E-87DA-B1A8BB4C0102}"/>
              </a:ext>
            </a:extLst>
          </p:cNvPr>
          <p:cNvSpPr/>
          <p:nvPr/>
        </p:nvSpPr>
        <p:spPr bwMode="auto">
          <a:xfrm>
            <a:off x="5071803" y="5380634"/>
            <a:ext cx="663517" cy="282802"/>
          </a:xfrm>
          <a:prstGeom prst="rect">
            <a:avLst/>
          </a:prstGeom>
          <a:solidFill>
            <a:srgbClr val="CCE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/>
              <a:t>c</a:t>
            </a:r>
            <a:endParaRPr kumimoji="0" lang="en-IL" sz="11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80C49D5A-E90A-41DA-8950-C6FA2AE4F603}"/>
              </a:ext>
            </a:extLst>
          </p:cNvPr>
          <p:cNvCxnSpPr>
            <a:cxnSpLocks/>
          </p:cNvCxnSpPr>
          <p:nvPr/>
        </p:nvCxnSpPr>
        <p:spPr bwMode="auto">
          <a:xfrm flipV="1">
            <a:off x="5735320" y="4913090"/>
            <a:ext cx="864602" cy="467544"/>
          </a:xfrm>
          <a:prstGeom prst="straightConnector1">
            <a:avLst/>
          </a:prstGeom>
          <a:pattFill prst="pct30">
            <a:fgClr>
              <a:srgbClr val="FFCC00"/>
            </a:fgClr>
            <a:bgClr>
              <a:srgbClr val="FFFFFF"/>
            </a:bgClr>
          </a:pattFill>
          <a:ln w="25400" cap="flat" cmpd="sng" algn="ctr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7" name="כותרת 4">
            <a:extLst>
              <a:ext uri="{FF2B5EF4-FFF2-40B4-BE49-F238E27FC236}">
                <a16:creationId xmlns:a16="http://schemas.microsoft.com/office/drawing/2014/main" id="{65387285-97A5-429B-A7C6-62C39540C7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277813"/>
            <a:ext cx="7772400" cy="1143000"/>
          </a:xfrm>
        </p:spPr>
        <p:txBody>
          <a:bodyPr/>
          <a:lstStyle/>
          <a:p>
            <a:r>
              <a:rPr lang="en-US" dirty="0"/>
              <a:t>Dynamic Binding</a:t>
            </a:r>
            <a:endParaRPr lang="he-IL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2720C66-91FD-4A73-BCFF-61CF863B4E3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7D3F673-F234-49C5-9393-686355F9BC64}" type="slidenum">
              <a:rPr lang="he-IL" smtClean="0"/>
              <a:pPr>
                <a:defRPr/>
              </a:pPr>
              <a:t>20</a:t>
            </a:fld>
            <a:endParaRPr lang="en-US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FEA3E1C0-0FCA-45FD-90CC-9E9A6233B7F9}"/>
              </a:ext>
            </a:extLst>
          </p:cNvPr>
          <p:cNvSpPr txBox="1"/>
          <p:nvPr/>
        </p:nvSpPr>
        <p:spPr>
          <a:xfrm>
            <a:off x="761999" y="1573370"/>
            <a:ext cx="6074229" cy="37548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rtl="0">
              <a:buNone/>
            </a:pPr>
            <a:r>
              <a:rPr lang="en-US" sz="1400" b="1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b="1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class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Shape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{</a:t>
            </a:r>
          </a:p>
          <a:p>
            <a:pPr algn="l" rtl="0">
              <a:buNone/>
            </a:pPr>
            <a:r>
              <a:rPr lang="en-US" sz="1400" b="1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      public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void foo(){…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}</a:t>
            </a:r>
            <a:endParaRPr lang="en-US" sz="1400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algn="l" rtl="0">
              <a:buNone/>
            </a:pP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pPr algn="l" rtl="0">
              <a:buNone/>
            </a:pPr>
            <a:endParaRPr lang="en-US" sz="1400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algn="l" rtl="0">
              <a:buNone/>
            </a:pPr>
            <a:r>
              <a:rPr lang="en-US" sz="1400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class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Circle </a:t>
            </a:r>
            <a:r>
              <a:rPr lang="en-US" sz="1400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extends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Shape {</a:t>
            </a:r>
          </a:p>
          <a:p>
            <a:pPr algn="l" rtl="0">
              <a:buNone/>
            </a:pPr>
            <a:r>
              <a:rPr lang="en-US" sz="1400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      public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void foo(){…}</a:t>
            </a:r>
          </a:p>
          <a:p>
            <a:pPr algn="l" rtl="0">
              <a:buNone/>
            </a:pPr>
            <a:r>
              <a:rPr lang="en-US" sz="14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pPr algn="l" rtl="0">
              <a:buNone/>
            </a:pPr>
            <a:endParaRPr lang="en-US" sz="1400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algn="l" rtl="0">
              <a:buNone/>
            </a:pPr>
            <a:r>
              <a:rPr lang="en-US" sz="1400" b="1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b="1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class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BindingTest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{</a:t>
            </a:r>
          </a:p>
          <a:p>
            <a:pPr algn="l" rtl="0">
              <a:buNone/>
            </a:pPr>
            <a:r>
              <a:rPr lang="en-US" sz="1400" b="1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      public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b="1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static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b="1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main(String </a:t>
            </a:r>
            <a:r>
              <a:rPr lang="en-US" sz="14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[]) {</a:t>
            </a:r>
          </a:p>
          <a:p>
            <a:pPr algn="l" rtl="0">
              <a:buNone/>
            </a:pPr>
            <a:r>
              <a:rPr lang="en-US" sz="14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      Shape c = </a:t>
            </a:r>
            <a:r>
              <a:rPr lang="en-US" sz="1400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Circle();</a:t>
            </a:r>
            <a:endParaRPr lang="en-US" sz="1400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algn="l" rtl="0">
              <a:buNone/>
            </a:pPr>
            <a:r>
              <a:rPr lang="en-US" sz="1400" dirty="0">
                <a:latin typeface="Courier New" pitchFamily="49" charset="0"/>
                <a:ea typeface="PMingLiU" pitchFamily="18" charset="-120"/>
                <a:cs typeface="Courier New" pitchFamily="49" charset="0"/>
              </a:rPr>
              <a:t>          </a:t>
            </a:r>
            <a:r>
              <a:rPr lang="en-US" sz="1400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c</a:t>
            </a:r>
            <a:r>
              <a:rPr lang="en-US" sz="14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.foo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algn="l" rtl="0">
              <a:buNone/>
            </a:pPr>
            <a:r>
              <a:rPr lang="en-US" sz="14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      </a:t>
            </a:r>
            <a:r>
              <a:rPr lang="en-US" sz="1400" i="1" dirty="0">
                <a:solidFill>
                  <a:srgbClr val="FF9933"/>
                </a:solidFill>
                <a:latin typeface="Courier New" pitchFamily="49" charset="0"/>
                <a:cs typeface="Courier New" pitchFamily="49" charset="0"/>
              </a:rPr>
              <a:t>x = </a:t>
            </a:r>
            <a:r>
              <a:rPr lang="en-US" sz="1400" i="1" dirty="0" err="1">
                <a:solidFill>
                  <a:srgbClr val="FF9933"/>
                </a:solidFill>
                <a:latin typeface="Courier New" pitchFamily="49" charset="0"/>
                <a:cs typeface="Courier New" pitchFamily="49" charset="0"/>
              </a:rPr>
              <a:t>C</a:t>
            </a:r>
            <a:r>
              <a:rPr lang="en-US" sz="1400" i="1" dirty="0" err="1" smtClean="0">
                <a:solidFill>
                  <a:srgbClr val="FF9933"/>
                </a:solidFill>
                <a:latin typeface="Courier New" pitchFamily="49" charset="0"/>
                <a:cs typeface="Courier New" pitchFamily="49" charset="0"/>
              </a:rPr>
              <a:t>ircle.foo</a:t>
            </a:r>
            <a:endParaRPr lang="en-US" sz="1400" i="1" dirty="0">
              <a:solidFill>
                <a:srgbClr val="FF9933"/>
              </a:solidFill>
              <a:latin typeface="Courier New" pitchFamily="49" charset="0"/>
              <a:cs typeface="Courier New" pitchFamily="49" charset="0"/>
            </a:endParaRPr>
          </a:p>
          <a:p>
            <a:pPr algn="l" rtl="0"/>
            <a:r>
              <a:rPr lang="en-US" sz="1400" i="1" dirty="0">
                <a:solidFill>
                  <a:srgbClr val="FF9933"/>
                </a:solidFill>
                <a:latin typeface="Courier New" pitchFamily="49" charset="0"/>
                <a:cs typeface="Courier New" pitchFamily="49" charset="0"/>
              </a:rPr>
              <a:t>          </a:t>
            </a:r>
            <a:r>
              <a:rPr lang="en-US" sz="1400" i="1" dirty="0" err="1">
                <a:solidFill>
                  <a:srgbClr val="FF9933"/>
                </a:solidFill>
                <a:latin typeface="Courier New" pitchFamily="49" charset="0"/>
                <a:cs typeface="Courier New" pitchFamily="49" charset="0"/>
              </a:rPr>
              <a:t>jumpTo</a:t>
            </a:r>
            <a:r>
              <a:rPr lang="en-US" sz="1400" i="1" dirty="0">
                <a:solidFill>
                  <a:srgbClr val="FF9933"/>
                </a:solidFill>
                <a:latin typeface="Courier New" pitchFamily="49" charset="0"/>
                <a:cs typeface="Courier New" pitchFamily="49" charset="0"/>
              </a:rPr>
              <a:t>(x)</a:t>
            </a:r>
            <a:endParaRPr lang="en-US" sz="1400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algn="l" rtl="0">
              <a:buNone/>
            </a:pPr>
            <a:r>
              <a:rPr lang="en-US" sz="14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     </a:t>
            </a:r>
            <a:r>
              <a:rPr lang="en-US" sz="1400" b="1" i="1" dirty="0">
                <a:solidFill>
                  <a:srgbClr val="FF9933"/>
                </a:solidFill>
                <a:latin typeface="Courier New" pitchFamily="49" charset="0"/>
                <a:cs typeface="Courier New" pitchFamily="49" charset="0"/>
              </a:rPr>
              <a:t>       </a:t>
            </a:r>
          </a:p>
          <a:p>
            <a:pPr algn="l" rtl="0">
              <a:buNone/>
            </a:pPr>
            <a:r>
              <a:rPr lang="en-US" altLang="zh-TW" sz="1400" dirty="0">
                <a:solidFill>
                  <a:srgbClr val="000000"/>
                </a:solidFill>
                <a:latin typeface="Courier New" pitchFamily="49" charset="0"/>
                <a:ea typeface="PMingLiU" pitchFamily="18" charset="-120"/>
                <a:cs typeface="Courier New" pitchFamily="49" charset="0"/>
              </a:rPr>
              <a:t>    </a:t>
            </a:r>
            <a:r>
              <a:rPr lang="en-US" altLang="zh-TW" sz="1400" b="1" dirty="0">
                <a:solidFill>
                  <a:srgbClr val="000000"/>
                </a:solidFill>
                <a:latin typeface="Courier New" pitchFamily="49" charset="0"/>
                <a:ea typeface="PMingLiU" pitchFamily="18" charset="-120"/>
                <a:cs typeface="Courier New" pitchFamily="49" charset="0"/>
              </a:rPr>
              <a:t>}</a:t>
            </a:r>
          </a:p>
          <a:p>
            <a:pPr algn="l" rtl="0">
              <a:buNone/>
            </a:pPr>
            <a:r>
              <a:rPr lang="en-US" altLang="zh-TW" sz="1400" b="1" dirty="0">
                <a:solidFill>
                  <a:srgbClr val="000000"/>
                </a:solidFill>
                <a:latin typeface="Courier New" pitchFamily="49" charset="0"/>
                <a:ea typeface="PMingLiU" pitchFamily="18" charset="-120"/>
                <a:cs typeface="Courier New" pitchFamily="49" charset="0"/>
              </a:rPr>
              <a:t>}</a:t>
            </a:r>
            <a:endParaRPr lang="en-US" altLang="zh-TW" sz="1400" b="1" dirty="0">
              <a:latin typeface="Courier New" pitchFamily="49" charset="0"/>
              <a:ea typeface="PMingLiU" pitchFamily="18" charset="-120"/>
              <a:cs typeface="Courier New" pitchFamily="49" charset="0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B8D3A8DF-5AED-44DC-9686-8EE42AB08631}"/>
              </a:ext>
            </a:extLst>
          </p:cNvPr>
          <p:cNvSpPr/>
          <p:nvPr/>
        </p:nvSpPr>
        <p:spPr bwMode="auto">
          <a:xfrm>
            <a:off x="6609080" y="5492184"/>
            <a:ext cx="1270000" cy="664959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code</a:t>
            </a:r>
            <a:endParaRPr kumimoji="0" lang="en-IL" sz="11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C216D626-8240-4215-9FA1-B6D8E16EFBA0}"/>
              </a:ext>
            </a:extLst>
          </p:cNvPr>
          <p:cNvSpPr/>
          <p:nvPr/>
        </p:nvSpPr>
        <p:spPr bwMode="auto">
          <a:xfrm rot="20359035">
            <a:off x="6381551" y="5067269"/>
            <a:ext cx="942736" cy="685893"/>
          </a:xfrm>
          <a:prstGeom prst="arc">
            <a:avLst>
              <a:gd name="adj1" fmla="val 18875193"/>
              <a:gd name="adj2" fmla="val 3980192"/>
            </a:avLst>
          </a:prstGeom>
          <a:noFill/>
          <a:ln w="25400" cap="flat" cmpd="sng" algn="ctr">
            <a:solidFill>
              <a:srgbClr val="FF9933"/>
            </a:solidFill>
            <a:prstDash val="solid"/>
            <a:round/>
            <a:headEnd type="none" w="lg" len="sm"/>
            <a:tailEnd type="arrow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IL" sz="1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0" name="Arc 19">
            <a:extLst>
              <a:ext uri="{FF2B5EF4-FFF2-40B4-BE49-F238E27FC236}">
                <a16:creationId xmlns:a16="http://schemas.microsoft.com/office/drawing/2014/main" id="{B1BA9DCD-51D5-42F2-BE39-B6096552AFEA}"/>
              </a:ext>
            </a:extLst>
          </p:cNvPr>
          <p:cNvSpPr/>
          <p:nvPr/>
        </p:nvSpPr>
        <p:spPr bwMode="auto">
          <a:xfrm rot="10365969">
            <a:off x="288972" y="2545385"/>
            <a:ext cx="4503823" cy="1955126"/>
          </a:xfrm>
          <a:prstGeom prst="arc">
            <a:avLst>
              <a:gd name="adj1" fmla="val 18699260"/>
              <a:gd name="adj2" fmla="val 2348857"/>
            </a:avLst>
          </a:prstGeom>
          <a:noFill/>
          <a:ln w="25400" cap="flat" cmpd="sng" algn="ctr">
            <a:solidFill>
              <a:srgbClr val="FF9933"/>
            </a:solidFill>
            <a:prstDash val="solid"/>
            <a:round/>
            <a:headEnd type="none" w="lg" len="lg"/>
            <a:tailEnd type="arrow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IL" sz="1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D1E630FF-8ACB-4E81-8B4F-E503A6B235D7}"/>
              </a:ext>
            </a:extLst>
          </p:cNvPr>
          <p:cNvSpPr txBox="1"/>
          <p:nvPr/>
        </p:nvSpPr>
        <p:spPr>
          <a:xfrm>
            <a:off x="6441561" y="4857856"/>
            <a:ext cx="602446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400" i="1" dirty="0">
                <a:solidFill>
                  <a:srgbClr val="FF9933"/>
                </a:solidFill>
                <a:latin typeface="Courier New" pitchFamily="49" charset="0"/>
                <a:cs typeface="Courier New" pitchFamily="49" charset="0"/>
              </a:rPr>
              <a:t>foo</a:t>
            </a:r>
            <a:endParaRPr lang="en-IL" sz="1400" dirty="0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643DB08B-CF8E-422D-93DD-173FB0AB19A0}"/>
              </a:ext>
            </a:extLst>
          </p:cNvPr>
          <p:cNvSpPr txBox="1"/>
          <p:nvPr/>
        </p:nvSpPr>
        <p:spPr>
          <a:xfrm>
            <a:off x="6465248" y="4660521"/>
            <a:ext cx="1158240" cy="26161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marR="0" indent="0" algn="ctr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  <a:defRPr sz="1100"/>
            </a:lvl1pPr>
          </a:lstStyle>
          <a:p>
            <a:r>
              <a:rPr lang="en-US" dirty="0"/>
              <a:t>Circle</a:t>
            </a:r>
            <a:endParaRPr lang="en-IL" dirty="0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2FD84F35-D5CA-42B1-A582-BF039EA28BDC}"/>
              </a:ext>
            </a:extLst>
          </p:cNvPr>
          <p:cNvSpPr txBox="1"/>
          <p:nvPr/>
        </p:nvSpPr>
        <p:spPr>
          <a:xfrm>
            <a:off x="6451597" y="6196581"/>
            <a:ext cx="155447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800" dirty="0"/>
              <a:t>Heap</a:t>
            </a:r>
            <a:endParaRPr lang="en-IL" dirty="0"/>
          </a:p>
        </p:txBody>
      </p:sp>
    </p:spTree>
    <p:extLst>
      <p:ext uri="{BB962C8B-B14F-4D97-AF65-F5344CB8AC3E}">
        <p14:creationId xmlns:p14="http://schemas.microsoft.com/office/powerpoint/2010/main" val="10489545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20" grpId="0" animBg="1"/>
      <p:bldP spid="26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>
                <a:ea typeface="PMingLiU" pitchFamily="18" charset="-120"/>
              </a:rPr>
              <a:t>Static binding (or early binding)</a:t>
            </a:r>
          </a:p>
        </p:txBody>
      </p:sp>
      <p:sp>
        <p:nvSpPr>
          <p:cNvPr id="17412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716493"/>
            <a:ext cx="8153400" cy="3819525"/>
          </a:xfrm>
        </p:spPr>
        <p:txBody>
          <a:bodyPr/>
          <a:lstStyle/>
          <a:p>
            <a:pPr algn="l" rtl="0"/>
            <a:r>
              <a:rPr lang="en-US" altLang="zh-TW" dirty="0">
                <a:ea typeface="PMingLiU" pitchFamily="18" charset="-120"/>
              </a:rPr>
              <a:t>Static binding: bind at </a:t>
            </a:r>
            <a:r>
              <a:rPr lang="en-US" altLang="zh-TW" u="sng" dirty="0">
                <a:ea typeface="PMingLiU" pitchFamily="18" charset="-120"/>
              </a:rPr>
              <a:t>compilation time</a:t>
            </a:r>
            <a:endParaRPr lang="en-US" altLang="zh-TW" dirty="0">
              <a:ea typeface="PMingLiU" pitchFamily="18" charset="-120"/>
            </a:endParaRPr>
          </a:p>
          <a:p>
            <a:pPr algn="l" rtl="0"/>
            <a:r>
              <a:rPr lang="en-US" altLang="zh-TW" dirty="0">
                <a:ea typeface="PMingLiU" pitchFamily="18" charset="-120"/>
              </a:rPr>
              <a:t>Performed if the compiler can resolve the binding at compile time</a:t>
            </a:r>
          </a:p>
          <a:p>
            <a:pPr algn="l" rtl="0"/>
            <a:r>
              <a:rPr lang="en-US" altLang="zh-TW" dirty="0">
                <a:ea typeface="PMingLiU" pitchFamily="18" charset="-120"/>
              </a:rPr>
              <a:t>Applied for</a:t>
            </a:r>
          </a:p>
          <a:p>
            <a:pPr lvl="1" algn="l" rtl="0"/>
            <a:r>
              <a:rPr lang="en-US" altLang="zh-TW" dirty="0">
                <a:ea typeface="PMingLiU" pitchFamily="18" charset="-120"/>
              </a:rPr>
              <a:t>Static methods</a:t>
            </a:r>
          </a:p>
          <a:p>
            <a:pPr lvl="1" algn="l" rtl="0"/>
            <a:r>
              <a:rPr lang="en-US" altLang="zh-TW" dirty="0">
                <a:ea typeface="PMingLiU" pitchFamily="18" charset="-120"/>
              </a:rPr>
              <a:t>Private methods</a:t>
            </a:r>
          </a:p>
          <a:p>
            <a:pPr lvl="1" algn="l" rtl="0"/>
            <a:r>
              <a:rPr lang="en-US" altLang="zh-TW" dirty="0">
                <a:ea typeface="PMingLiU" pitchFamily="18" charset="-120"/>
              </a:rPr>
              <a:t>Final methods</a:t>
            </a:r>
          </a:p>
          <a:p>
            <a:pPr lvl="1" algn="l" rtl="0"/>
            <a:r>
              <a:rPr lang="en-US" altLang="zh-TW" dirty="0">
                <a:ea typeface="PMingLiU" pitchFamily="18" charset="-120"/>
              </a:rPr>
              <a:t>Fields </a:t>
            </a:r>
          </a:p>
        </p:txBody>
      </p:sp>
      <p:sp>
        <p:nvSpPr>
          <p:cNvPr id="1741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FC6016F3-EE06-44B2-8FD8-4D95AFA4BE7E}" type="slidenum">
              <a:rPr lang="ar-SA" smtClean="0">
                <a:latin typeface="Arial" pitchFamily="34" charset="0"/>
                <a:cs typeface="Arial" pitchFamily="34" charset="0"/>
              </a:rPr>
              <a:pPr/>
              <a:t>21</a:t>
            </a:fld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ight Brace 4"/>
          <p:cNvSpPr/>
          <p:nvPr/>
        </p:nvSpPr>
        <p:spPr bwMode="auto">
          <a:xfrm rot="10800000" flipH="1">
            <a:off x="3015574" y="3419860"/>
            <a:ext cx="294901" cy="1433493"/>
          </a:xfrm>
          <a:prstGeom prst="rightBrace">
            <a:avLst/>
          </a:prstGeom>
          <a:noFill/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310475" y="3772353"/>
            <a:ext cx="18310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e-IL" dirty="0" smtClean="0">
                <a:solidFill>
                  <a:srgbClr val="FF0000"/>
                </a:solidFill>
              </a:rPr>
              <a:t>אי אפשר לדרוס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43946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rtl="0"/>
            <a:r>
              <a:rPr lang="en-US" altLang="zh-TW" dirty="0">
                <a:ea typeface="PMingLiU" pitchFamily="18" charset="-120"/>
              </a:rPr>
              <a:t>Static binding example – Static methods</a:t>
            </a:r>
          </a:p>
        </p:txBody>
      </p:sp>
      <p:sp>
        <p:nvSpPr>
          <p:cNvPr id="18436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593850"/>
            <a:ext cx="8050213" cy="4998974"/>
          </a:xfrm>
        </p:spPr>
        <p:txBody>
          <a:bodyPr>
            <a:normAutofit fontScale="47500" lnSpcReduction="20000"/>
          </a:bodyPr>
          <a:lstStyle/>
          <a:p>
            <a:pPr algn="l" rtl="0">
              <a:buNone/>
            </a:pPr>
            <a:r>
              <a:rPr lang="en-US" sz="2900" b="1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n-US" sz="29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900" b="1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class</a:t>
            </a:r>
            <a:r>
              <a:rPr lang="en-US" sz="29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A {</a:t>
            </a:r>
          </a:p>
          <a:p>
            <a:pPr algn="l" rtl="0">
              <a:buNone/>
            </a:pPr>
            <a:r>
              <a:rPr lang="en-US" sz="2900" b="1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	public</a:t>
            </a:r>
            <a:r>
              <a:rPr lang="en-US" sz="29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900" b="1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static</a:t>
            </a:r>
            <a:r>
              <a:rPr lang="en-US" sz="29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900" b="1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sz="29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m() {</a:t>
            </a:r>
          </a:p>
          <a:p>
            <a:pPr algn="l" rtl="0">
              <a:buNone/>
            </a:pPr>
            <a:r>
              <a:rPr lang="en-US" sz="29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9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29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9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"A"</a:t>
            </a:r>
            <a:r>
              <a:rPr lang="en-US" sz="29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 algn="l" rtl="0">
              <a:buNone/>
            </a:pPr>
            <a:r>
              <a:rPr lang="en-US" sz="29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} </a:t>
            </a:r>
          </a:p>
          <a:p>
            <a:pPr algn="l" rtl="0">
              <a:buNone/>
            </a:pPr>
            <a:r>
              <a:rPr lang="en-US" sz="29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pPr algn="l" rtl="0">
              <a:buNone/>
            </a:pPr>
            <a:endParaRPr lang="en-US" sz="2900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algn="l" rtl="0">
              <a:buNone/>
            </a:pPr>
            <a:r>
              <a:rPr lang="en-US" sz="2900" b="1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n-US" sz="29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900" b="1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class</a:t>
            </a:r>
            <a:r>
              <a:rPr lang="en-US" sz="29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B </a:t>
            </a:r>
            <a:r>
              <a:rPr lang="en-US" sz="2900" b="1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extends</a:t>
            </a:r>
            <a:r>
              <a:rPr lang="en-US" sz="29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A {</a:t>
            </a:r>
          </a:p>
          <a:p>
            <a:pPr algn="l" rtl="0">
              <a:buNone/>
            </a:pPr>
            <a:r>
              <a:rPr lang="en-US" sz="2900" b="1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	public</a:t>
            </a:r>
            <a:r>
              <a:rPr lang="en-US" sz="29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900" b="1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static</a:t>
            </a:r>
            <a:r>
              <a:rPr lang="en-US" sz="29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900" b="1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sz="29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m() {</a:t>
            </a:r>
          </a:p>
          <a:p>
            <a:pPr algn="l" rtl="0">
              <a:buNone/>
            </a:pPr>
            <a:r>
              <a:rPr lang="en-US" sz="29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9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29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9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"B"</a:t>
            </a:r>
            <a:r>
              <a:rPr lang="en-US" sz="29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 algn="l" rtl="0">
              <a:buNone/>
            </a:pPr>
            <a:r>
              <a:rPr lang="en-US" sz="29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} </a:t>
            </a:r>
          </a:p>
          <a:p>
            <a:pPr algn="l" rtl="0">
              <a:buNone/>
            </a:pPr>
            <a:r>
              <a:rPr lang="en-US" sz="29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pPr algn="l" rtl="0">
              <a:buNone/>
            </a:pPr>
            <a:endParaRPr lang="en-US" sz="2900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algn="l" rtl="0">
              <a:buNone/>
            </a:pPr>
            <a:r>
              <a:rPr lang="en-US" sz="2900" b="1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n-US" sz="29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900" b="1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class</a:t>
            </a:r>
            <a:r>
              <a:rPr lang="en-US" sz="29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9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StaticBindingTest</a:t>
            </a:r>
            <a:r>
              <a:rPr lang="en-US" sz="29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{</a:t>
            </a:r>
          </a:p>
          <a:p>
            <a:pPr algn="l" rtl="0">
              <a:buNone/>
            </a:pPr>
            <a:r>
              <a:rPr lang="en-US" sz="2900" b="1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	public</a:t>
            </a:r>
            <a:r>
              <a:rPr lang="en-US" sz="29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900" b="1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static</a:t>
            </a:r>
            <a:r>
              <a:rPr lang="en-US" sz="29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900" b="1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sz="29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main(String </a:t>
            </a:r>
            <a:r>
              <a:rPr lang="en-US" sz="29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sz="29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[]) {</a:t>
            </a:r>
          </a:p>
          <a:p>
            <a:pPr algn="l" rtl="0">
              <a:buNone/>
            </a:pPr>
            <a:r>
              <a:rPr lang="en-US" sz="29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9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A.m</a:t>
            </a:r>
            <a:r>
              <a:rPr lang="en-US" sz="29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algn="l" rtl="0">
              <a:buNone/>
            </a:pPr>
            <a:r>
              <a:rPr lang="en-US" sz="29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9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B.m</a:t>
            </a:r>
            <a:r>
              <a:rPr lang="en-US" sz="29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algn="l" rtl="0">
              <a:buNone/>
            </a:pPr>
            <a:endParaRPr lang="en-US" sz="2900" b="1" dirty="0">
              <a:latin typeface="Courier New" pitchFamily="49" charset="0"/>
              <a:cs typeface="Courier New" pitchFamily="49" charset="0"/>
            </a:endParaRPr>
          </a:p>
          <a:p>
            <a:pPr algn="l" rtl="0">
              <a:buNone/>
            </a:pPr>
            <a:r>
              <a:rPr lang="en-US" sz="29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	A </a:t>
            </a:r>
            <a:r>
              <a:rPr lang="en-US" sz="29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a</a:t>
            </a:r>
            <a:r>
              <a:rPr lang="en-US" sz="29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2900" b="1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en-US" sz="29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A();</a:t>
            </a:r>
          </a:p>
          <a:p>
            <a:pPr algn="l" rtl="0">
              <a:buNone/>
            </a:pPr>
            <a:r>
              <a:rPr lang="en-US" sz="29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	A b = </a:t>
            </a:r>
            <a:r>
              <a:rPr lang="en-US" sz="2900" b="1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en-US" sz="29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B();</a:t>
            </a:r>
          </a:p>
          <a:p>
            <a:pPr algn="l" rtl="0">
              <a:buNone/>
            </a:pPr>
            <a:r>
              <a:rPr lang="en-US" sz="29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9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a.m</a:t>
            </a:r>
            <a:r>
              <a:rPr lang="en-US" sz="29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algn="l" rtl="0">
              <a:buNone/>
            </a:pPr>
            <a:r>
              <a:rPr lang="en-US" sz="29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9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b.m</a:t>
            </a:r>
            <a:r>
              <a:rPr lang="en-US" sz="29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algn="l" rtl="0">
              <a:buNone/>
            </a:pPr>
            <a:r>
              <a:rPr lang="en-US" sz="29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}</a:t>
            </a:r>
          </a:p>
          <a:p>
            <a:pPr algn="l" rtl="0">
              <a:buNone/>
            </a:pPr>
            <a:r>
              <a:rPr lang="en-US" sz="29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}</a:t>
            </a:r>
            <a:endParaRPr lang="en-US" altLang="zh-TW" sz="2900" b="1" dirty="0">
              <a:latin typeface="Courier New" pitchFamily="49" charset="0"/>
              <a:ea typeface="PMingLiU" pitchFamily="18" charset="-120"/>
              <a:cs typeface="Courier New" pitchFamily="49" charset="0"/>
            </a:endParaRPr>
          </a:p>
          <a:p>
            <a:pPr algn="l" rtl="0">
              <a:lnSpc>
                <a:spcPct val="80000"/>
              </a:lnSpc>
              <a:buNone/>
            </a:pPr>
            <a:endParaRPr lang="en-US" altLang="zh-TW" sz="1200" b="1" dirty="0">
              <a:latin typeface="Courier New" pitchFamily="49" charset="0"/>
              <a:ea typeface="PMingLiU" pitchFamily="18" charset="-120"/>
            </a:endParaRPr>
          </a:p>
        </p:txBody>
      </p:sp>
      <p:sp>
        <p:nvSpPr>
          <p:cNvPr id="1843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5641FD27-96C4-4838-94F2-F33560373E1F}" type="slidenum">
              <a:rPr lang="ar-SA" smtClean="0">
                <a:latin typeface="Arial" pitchFamily="34" charset="0"/>
                <a:cs typeface="Arial" pitchFamily="34" charset="0"/>
              </a:rPr>
              <a:pPr/>
              <a:t>22</a:t>
            </a:fld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Vertical Scroll 6"/>
          <p:cNvSpPr/>
          <p:nvPr/>
        </p:nvSpPr>
        <p:spPr>
          <a:xfrm>
            <a:off x="6568800" y="3212976"/>
            <a:ext cx="1512168" cy="1713491"/>
          </a:xfrm>
          <a:prstGeom prst="verticalScroll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l" rtl="0">
              <a:lnSpc>
                <a:spcPct val="80000"/>
              </a:lnSpc>
              <a:buFont typeface="Wingdings" pitchFamily="2" charset="2"/>
              <a:buNone/>
            </a:pPr>
            <a:r>
              <a:rPr lang="en-US" altLang="zh-TW" b="1" dirty="0">
                <a:latin typeface="Courier New" pitchFamily="49" charset="0"/>
                <a:ea typeface="PMingLiU" pitchFamily="18" charset="-120"/>
              </a:rPr>
              <a:t>Output:</a:t>
            </a:r>
          </a:p>
          <a:p>
            <a:pPr algn="ctr" rtl="0">
              <a:lnSpc>
                <a:spcPct val="80000"/>
              </a:lnSpc>
              <a:buFont typeface="Wingdings" pitchFamily="2" charset="2"/>
              <a:buNone/>
            </a:pPr>
            <a:r>
              <a:rPr lang="en-US" altLang="zh-TW" b="1" dirty="0">
                <a:latin typeface="Courier New" pitchFamily="49" charset="0"/>
                <a:ea typeface="PMingLiU" pitchFamily="18" charset="-120"/>
              </a:rPr>
              <a:t>	A</a:t>
            </a:r>
            <a:br>
              <a:rPr lang="en-US" altLang="zh-TW" b="1" dirty="0">
                <a:latin typeface="Courier New" pitchFamily="49" charset="0"/>
                <a:ea typeface="PMingLiU" pitchFamily="18" charset="-120"/>
              </a:rPr>
            </a:br>
            <a:r>
              <a:rPr lang="en-US" altLang="zh-TW" b="1" dirty="0">
                <a:latin typeface="Courier New" pitchFamily="49" charset="0"/>
                <a:ea typeface="PMingLiU" pitchFamily="18" charset="-120"/>
              </a:rPr>
              <a:t>B</a:t>
            </a:r>
          </a:p>
          <a:p>
            <a:pPr algn="ctr" rtl="0">
              <a:lnSpc>
                <a:spcPct val="80000"/>
              </a:lnSpc>
              <a:buFont typeface="Wingdings" pitchFamily="2" charset="2"/>
              <a:buNone/>
            </a:pPr>
            <a:r>
              <a:rPr lang="en-US" altLang="zh-TW" b="1" dirty="0">
                <a:latin typeface="Courier New" pitchFamily="49" charset="0"/>
                <a:ea typeface="PMingLiU" pitchFamily="18" charset="-120"/>
              </a:rPr>
              <a:t>A</a:t>
            </a:r>
          </a:p>
          <a:p>
            <a:pPr algn="ctr" rtl="0">
              <a:lnSpc>
                <a:spcPct val="80000"/>
              </a:lnSpc>
              <a:buFont typeface="Wingdings" pitchFamily="2" charset="2"/>
              <a:buNone/>
            </a:pPr>
            <a:r>
              <a:rPr lang="en-US" altLang="zh-TW" b="1" dirty="0">
                <a:latin typeface="Courier New" pitchFamily="49" charset="0"/>
                <a:ea typeface="PMingLiU" pitchFamily="18" charset="-120"/>
              </a:rPr>
              <a:t>A</a:t>
            </a:r>
          </a:p>
        </p:txBody>
      </p:sp>
    </p:spTree>
    <p:extLst>
      <p:ext uri="{BB962C8B-B14F-4D97-AF65-F5344CB8AC3E}">
        <p14:creationId xmlns:p14="http://schemas.microsoft.com/office/powerpoint/2010/main" val="26982104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rtl="0"/>
            <a:r>
              <a:rPr lang="en-US" altLang="zh-TW" dirty="0">
                <a:ea typeface="PMingLiU" pitchFamily="18" charset="-120"/>
              </a:rPr>
              <a:t> Static binding example - Fields</a:t>
            </a:r>
          </a:p>
        </p:txBody>
      </p:sp>
      <p:sp>
        <p:nvSpPr>
          <p:cNvPr id="18436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593850"/>
            <a:ext cx="8050213" cy="4975225"/>
          </a:xfrm>
        </p:spPr>
        <p:txBody>
          <a:bodyPr>
            <a:normAutofit fontScale="85000" lnSpcReduction="20000"/>
          </a:bodyPr>
          <a:lstStyle/>
          <a:p>
            <a:pPr algn="l" rtl="0">
              <a:buNone/>
            </a:pPr>
            <a:r>
              <a:rPr lang="en-US" sz="1900" b="1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n-US" sz="19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900" b="1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class</a:t>
            </a:r>
            <a:r>
              <a:rPr lang="en-US" sz="19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A {</a:t>
            </a:r>
          </a:p>
          <a:p>
            <a:pPr algn="l" rtl="0">
              <a:buNone/>
            </a:pPr>
            <a:r>
              <a:rPr lang="en-US" sz="1900" b="1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	public</a:t>
            </a:r>
            <a:r>
              <a:rPr lang="en-US" sz="19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String </a:t>
            </a:r>
            <a:r>
              <a:rPr lang="en-US" sz="19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someString</a:t>
            </a:r>
            <a:r>
              <a:rPr lang="en-US" sz="19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9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"member of A"</a:t>
            </a:r>
            <a:r>
              <a:rPr lang="en-US" sz="19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; </a:t>
            </a:r>
          </a:p>
          <a:p>
            <a:pPr algn="l" rtl="0">
              <a:buNone/>
            </a:pPr>
            <a:r>
              <a:rPr lang="en-US" sz="19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pPr algn="l" rtl="0">
              <a:buNone/>
            </a:pPr>
            <a:endParaRPr lang="en-US" sz="1900" b="1" dirty="0">
              <a:solidFill>
                <a:srgbClr val="7F0055"/>
              </a:solidFill>
              <a:latin typeface="Courier New" pitchFamily="49" charset="0"/>
              <a:cs typeface="Courier New" pitchFamily="49" charset="0"/>
            </a:endParaRPr>
          </a:p>
          <a:p>
            <a:pPr algn="l" rtl="0">
              <a:buNone/>
            </a:pPr>
            <a:r>
              <a:rPr lang="en-US" sz="1900" b="1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n-US" sz="19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900" b="1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class</a:t>
            </a:r>
            <a:r>
              <a:rPr lang="en-US" sz="19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B </a:t>
            </a:r>
            <a:r>
              <a:rPr lang="en-US" sz="1900" b="1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extends</a:t>
            </a:r>
            <a:r>
              <a:rPr lang="en-US" sz="19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A {</a:t>
            </a:r>
          </a:p>
          <a:p>
            <a:pPr algn="l" rtl="0">
              <a:buNone/>
            </a:pPr>
            <a:r>
              <a:rPr lang="en-US" sz="19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 </a:t>
            </a:r>
            <a:r>
              <a:rPr lang="en-US" sz="1900" b="1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n-US" sz="19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String </a:t>
            </a:r>
            <a:r>
              <a:rPr lang="en-US" sz="19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someString</a:t>
            </a:r>
            <a:r>
              <a:rPr lang="en-US" sz="19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9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"member of B"</a:t>
            </a:r>
            <a:r>
              <a:rPr lang="en-US" sz="19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algn="l" rtl="0">
              <a:buNone/>
            </a:pPr>
            <a:r>
              <a:rPr lang="en-US" sz="19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pPr algn="l" rtl="0">
              <a:buNone/>
            </a:pPr>
            <a:endParaRPr lang="en-US" sz="1900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algn="l" rtl="0">
              <a:buNone/>
            </a:pPr>
            <a:r>
              <a:rPr lang="en-US" sz="1900" b="1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n-US" sz="19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900" b="1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class</a:t>
            </a:r>
            <a:r>
              <a:rPr lang="en-US" sz="19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9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StaticBindingTest</a:t>
            </a:r>
            <a:r>
              <a:rPr lang="en-US" sz="19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{</a:t>
            </a:r>
          </a:p>
          <a:p>
            <a:pPr algn="l" rtl="0">
              <a:buNone/>
            </a:pPr>
            <a:r>
              <a:rPr lang="en-US" sz="1900" b="1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	public</a:t>
            </a:r>
            <a:r>
              <a:rPr lang="en-US" sz="19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900" b="1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static</a:t>
            </a:r>
            <a:r>
              <a:rPr lang="en-US" sz="19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900" b="1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sz="19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main(String </a:t>
            </a:r>
            <a:r>
              <a:rPr lang="en-US" sz="19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sz="19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[]) {</a:t>
            </a:r>
          </a:p>
          <a:p>
            <a:pPr algn="l" rtl="0">
              <a:lnSpc>
                <a:spcPct val="80000"/>
              </a:lnSpc>
              <a:buNone/>
            </a:pPr>
            <a:endParaRPr lang="en-US" altLang="zh-TW" sz="1900" b="1" dirty="0">
              <a:latin typeface="Courier New" pitchFamily="49" charset="0"/>
              <a:ea typeface="PMingLiU" pitchFamily="18" charset="-120"/>
              <a:cs typeface="Courier New" pitchFamily="49" charset="0"/>
            </a:endParaRPr>
          </a:p>
          <a:p>
            <a:pPr algn="l" rtl="0">
              <a:buNone/>
            </a:pPr>
            <a:r>
              <a:rPr lang="en-US" sz="19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900" b="1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9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A </a:t>
            </a:r>
            <a:r>
              <a:rPr lang="en-US" sz="19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a</a:t>
            </a:r>
            <a:r>
              <a:rPr lang="en-US" sz="19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900" b="1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en-US" sz="19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A();</a:t>
            </a:r>
          </a:p>
          <a:p>
            <a:pPr algn="l" rtl="0">
              <a:buNone/>
            </a:pPr>
            <a:r>
              <a:rPr lang="en-US" sz="19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900" b="1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9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A b = </a:t>
            </a:r>
            <a:r>
              <a:rPr lang="en-US" sz="1900" b="1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en-US" sz="19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B();</a:t>
            </a:r>
          </a:p>
          <a:p>
            <a:pPr algn="l" rtl="0">
              <a:buNone/>
            </a:pPr>
            <a:r>
              <a:rPr lang="en-US" sz="19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   B c = </a:t>
            </a:r>
            <a:r>
              <a:rPr lang="en-US" sz="1900" b="1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en-US" sz="19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B();</a:t>
            </a:r>
          </a:p>
          <a:p>
            <a:pPr algn="l" rtl="0">
              <a:buNone/>
            </a:pPr>
            <a:endParaRPr lang="en-US" sz="1900" b="1" dirty="0">
              <a:latin typeface="Courier New" pitchFamily="49" charset="0"/>
              <a:cs typeface="Courier New" pitchFamily="49" charset="0"/>
            </a:endParaRPr>
          </a:p>
          <a:p>
            <a:pPr algn="l" rtl="0">
              <a:buNone/>
            </a:pPr>
            <a:r>
              <a:rPr lang="en-US" sz="19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   </a:t>
            </a:r>
            <a:r>
              <a:rPr lang="en-US" sz="19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System.</a:t>
            </a:r>
            <a:r>
              <a:rPr lang="en-US" sz="1900" b="1" dirty="0" err="1">
                <a:solidFill>
                  <a:srgbClr val="0000C0"/>
                </a:solidFill>
                <a:latin typeface="Courier New" pitchFamily="49" charset="0"/>
                <a:cs typeface="Courier New" pitchFamily="49" charset="0"/>
              </a:rPr>
              <a:t>out</a:t>
            </a:r>
            <a:r>
              <a:rPr lang="en-US" sz="19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.println</a:t>
            </a:r>
            <a:r>
              <a:rPr lang="en-US" sz="19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9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a.someString</a:t>
            </a:r>
            <a:r>
              <a:rPr lang="en-US" sz="19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 algn="l" rtl="0">
              <a:buNone/>
            </a:pPr>
            <a:r>
              <a:rPr lang="en-US" sz="19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   </a:t>
            </a:r>
            <a:r>
              <a:rPr lang="en-US" sz="19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System.</a:t>
            </a:r>
            <a:r>
              <a:rPr lang="en-US" sz="1900" b="1" dirty="0" err="1">
                <a:solidFill>
                  <a:srgbClr val="0000C0"/>
                </a:solidFill>
                <a:latin typeface="Courier New" pitchFamily="49" charset="0"/>
                <a:cs typeface="Courier New" pitchFamily="49" charset="0"/>
              </a:rPr>
              <a:t>out</a:t>
            </a:r>
            <a:r>
              <a:rPr lang="en-US" sz="19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.println</a:t>
            </a:r>
            <a:r>
              <a:rPr lang="en-US" sz="19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9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b.someString</a:t>
            </a:r>
            <a:r>
              <a:rPr lang="en-US" sz="19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 algn="l" rtl="0">
              <a:buNone/>
            </a:pPr>
            <a:r>
              <a:rPr lang="en-US" sz="19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   </a:t>
            </a:r>
            <a:r>
              <a:rPr lang="en-US" sz="19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System.</a:t>
            </a:r>
            <a:r>
              <a:rPr lang="en-US" sz="1900" b="1" dirty="0" err="1">
                <a:solidFill>
                  <a:srgbClr val="0000C0"/>
                </a:solidFill>
                <a:latin typeface="Courier New" pitchFamily="49" charset="0"/>
                <a:cs typeface="Courier New" pitchFamily="49" charset="0"/>
              </a:rPr>
              <a:t>out</a:t>
            </a:r>
            <a:r>
              <a:rPr lang="en-US" sz="19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.println</a:t>
            </a:r>
            <a:r>
              <a:rPr lang="en-US" sz="19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9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c.someString</a:t>
            </a:r>
            <a:r>
              <a:rPr lang="en-US" sz="19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 algn="l" rtl="0">
              <a:buNone/>
            </a:pPr>
            <a:r>
              <a:rPr lang="en-US" altLang="zh-TW" sz="1900" b="1" dirty="0">
                <a:solidFill>
                  <a:srgbClr val="000000"/>
                </a:solidFill>
                <a:latin typeface="Courier New" pitchFamily="49" charset="0"/>
                <a:ea typeface="PMingLiU" pitchFamily="18" charset="-120"/>
                <a:cs typeface="Courier New" pitchFamily="49" charset="0"/>
              </a:rPr>
              <a:t>	}</a:t>
            </a:r>
          </a:p>
          <a:p>
            <a:pPr algn="l" rtl="0">
              <a:buNone/>
            </a:pPr>
            <a:r>
              <a:rPr lang="en-US" altLang="zh-TW" sz="1900" b="1" dirty="0">
                <a:solidFill>
                  <a:srgbClr val="000000"/>
                </a:solidFill>
                <a:latin typeface="Courier New" pitchFamily="49" charset="0"/>
                <a:ea typeface="PMingLiU" pitchFamily="18" charset="-120"/>
                <a:cs typeface="Courier New" pitchFamily="49" charset="0"/>
              </a:rPr>
              <a:t>}</a:t>
            </a:r>
            <a:endParaRPr lang="en-US" altLang="zh-TW" sz="1900" b="1" dirty="0">
              <a:latin typeface="Courier New" pitchFamily="49" charset="0"/>
              <a:ea typeface="PMingLiU" pitchFamily="18" charset="-120"/>
              <a:cs typeface="Courier New" pitchFamily="49" charset="0"/>
            </a:endParaRPr>
          </a:p>
          <a:p>
            <a:pPr algn="l" rtl="0">
              <a:lnSpc>
                <a:spcPct val="80000"/>
              </a:lnSpc>
              <a:buNone/>
            </a:pPr>
            <a:endParaRPr lang="en-US" altLang="zh-TW" sz="1800" b="1" dirty="0">
              <a:latin typeface="Courier New" pitchFamily="49" charset="0"/>
              <a:ea typeface="PMingLiU" pitchFamily="18" charset="-120"/>
            </a:endParaRPr>
          </a:p>
        </p:txBody>
      </p:sp>
      <p:sp>
        <p:nvSpPr>
          <p:cNvPr id="1843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5641FD27-96C4-4838-94F2-F33560373E1F}" type="slidenum">
              <a:rPr lang="ar-SA" smtClean="0">
                <a:latin typeface="Arial" pitchFamily="34" charset="0"/>
                <a:cs typeface="Arial" pitchFamily="34" charset="0"/>
              </a:rPr>
              <a:pPr/>
              <a:t>23</a:t>
            </a:fld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Vertical Scroll 5"/>
          <p:cNvSpPr/>
          <p:nvPr/>
        </p:nvSpPr>
        <p:spPr>
          <a:xfrm>
            <a:off x="5868269" y="4271368"/>
            <a:ext cx="3096344" cy="1196435"/>
          </a:xfrm>
          <a:prstGeom prst="verticalScroll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l" rtl="0">
              <a:lnSpc>
                <a:spcPct val="80000"/>
              </a:lnSpc>
              <a:buNone/>
            </a:pPr>
            <a:r>
              <a:rPr lang="en-US" altLang="zh-TW" b="1" dirty="0">
                <a:latin typeface="Courier New" pitchFamily="49" charset="0"/>
                <a:ea typeface="PMingLiU" pitchFamily="18" charset="-120"/>
              </a:rPr>
              <a:t>Output:</a:t>
            </a:r>
          </a:p>
          <a:p>
            <a:pPr algn="l" rtl="0">
              <a:lnSpc>
                <a:spcPct val="80000"/>
              </a:lnSpc>
              <a:buNone/>
            </a:pPr>
            <a:r>
              <a:rPr lang="en-US" altLang="zh-TW" b="1" dirty="0">
                <a:latin typeface="Courier New" pitchFamily="49" charset="0"/>
                <a:ea typeface="PMingLiU" pitchFamily="18" charset="-120"/>
              </a:rPr>
              <a:t>	member of A</a:t>
            </a:r>
            <a:br>
              <a:rPr lang="en-US" altLang="zh-TW" b="1" dirty="0">
                <a:latin typeface="Courier New" pitchFamily="49" charset="0"/>
                <a:ea typeface="PMingLiU" pitchFamily="18" charset="-120"/>
              </a:rPr>
            </a:br>
            <a:r>
              <a:rPr lang="en-US" altLang="zh-TW" b="1" dirty="0">
                <a:latin typeface="Courier New" pitchFamily="49" charset="0"/>
                <a:ea typeface="PMingLiU" pitchFamily="18" charset="-120"/>
              </a:rPr>
              <a:t>	member of A</a:t>
            </a:r>
            <a:br>
              <a:rPr lang="en-US" altLang="zh-TW" b="1" dirty="0">
                <a:latin typeface="Courier New" pitchFamily="49" charset="0"/>
                <a:ea typeface="PMingLiU" pitchFamily="18" charset="-120"/>
              </a:rPr>
            </a:br>
            <a:r>
              <a:rPr lang="en-US" altLang="zh-TW" b="1" dirty="0">
                <a:latin typeface="Courier New" pitchFamily="49" charset="0"/>
                <a:ea typeface="PMingLiU" pitchFamily="18" charset="-120"/>
              </a:rPr>
              <a:t>	member of B</a:t>
            </a:r>
          </a:p>
        </p:txBody>
      </p:sp>
    </p:spTree>
    <p:extLst>
      <p:ext uri="{BB962C8B-B14F-4D97-AF65-F5344CB8AC3E}">
        <p14:creationId xmlns:p14="http://schemas.microsoft.com/office/powerpoint/2010/main" val="19524132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Dynamic Binding</a:t>
            </a:r>
            <a:endParaRPr lang="en-US" altLang="zh-TW" dirty="0">
              <a:ea typeface="PMingLiU" pitchFamily="18" charset="-120"/>
            </a:endParaRPr>
          </a:p>
        </p:txBody>
      </p:sp>
      <p:sp>
        <p:nvSpPr>
          <p:cNvPr id="19460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952625"/>
            <a:ext cx="8153400" cy="4645025"/>
          </a:xfrm>
        </p:spPr>
        <p:txBody>
          <a:bodyPr>
            <a:normAutofit/>
          </a:bodyPr>
          <a:lstStyle/>
          <a:p>
            <a:pPr algn="l" rtl="0"/>
            <a:r>
              <a:rPr lang="en-US" altLang="zh-TW" sz="2800" dirty="0">
                <a:latin typeface="Consolas" pitchFamily="49" charset="0"/>
                <a:ea typeface="PMingLiU" pitchFamily="18" charset="-120"/>
                <a:cs typeface="Consolas" pitchFamily="49" charset="0"/>
              </a:rPr>
              <a:t>void </a:t>
            </a:r>
            <a:r>
              <a:rPr lang="en-US" altLang="zh-TW" sz="2800" dirty="0" err="1">
                <a:latin typeface="Consolas" pitchFamily="49" charset="0"/>
                <a:ea typeface="PMingLiU" pitchFamily="18" charset="-120"/>
                <a:cs typeface="Consolas" pitchFamily="49" charset="0"/>
              </a:rPr>
              <a:t>func</a:t>
            </a:r>
            <a:r>
              <a:rPr lang="en-US" altLang="zh-TW" sz="2800" dirty="0">
                <a:latin typeface="Consolas" pitchFamily="49" charset="0"/>
                <a:ea typeface="PMingLiU" pitchFamily="18" charset="-120"/>
                <a:cs typeface="Consolas" pitchFamily="49" charset="0"/>
              </a:rPr>
              <a:t>(Account </a:t>
            </a:r>
            <a:r>
              <a:rPr lang="en-US" altLang="zh-TW" sz="2800" dirty="0" err="1">
                <a:latin typeface="Consolas" pitchFamily="49" charset="0"/>
                <a:ea typeface="PMingLiU" pitchFamily="18" charset="-120"/>
                <a:cs typeface="Consolas" pitchFamily="49" charset="0"/>
              </a:rPr>
              <a:t>obj</a:t>
            </a:r>
            <a:r>
              <a:rPr lang="en-US" altLang="zh-TW" sz="2800" dirty="0">
                <a:latin typeface="Consolas" pitchFamily="49" charset="0"/>
                <a:ea typeface="PMingLiU" pitchFamily="18" charset="-120"/>
                <a:cs typeface="Consolas" pitchFamily="49" charset="0"/>
              </a:rPr>
              <a:t>) { </a:t>
            </a:r>
          </a:p>
          <a:p>
            <a:pPr algn="l" rtl="0">
              <a:buNone/>
            </a:pPr>
            <a:r>
              <a:rPr lang="en-US" altLang="zh-TW" sz="2800" dirty="0">
                <a:latin typeface="Consolas" pitchFamily="49" charset="0"/>
                <a:ea typeface="PMingLiU" pitchFamily="18" charset="-120"/>
                <a:cs typeface="Consolas" pitchFamily="49" charset="0"/>
              </a:rPr>
              <a:t>		</a:t>
            </a:r>
            <a:r>
              <a:rPr lang="en-US" altLang="zh-TW" sz="2800" dirty="0" err="1">
                <a:latin typeface="Consolas" pitchFamily="49" charset="0"/>
                <a:ea typeface="PMingLiU" pitchFamily="18" charset="-120"/>
                <a:cs typeface="Consolas" pitchFamily="49" charset="0"/>
              </a:rPr>
              <a:t>obj.deposit</a:t>
            </a:r>
            <a:r>
              <a:rPr lang="en-US" altLang="zh-TW" sz="2800" dirty="0">
                <a:latin typeface="Consolas" pitchFamily="49" charset="0"/>
                <a:ea typeface="PMingLiU" pitchFamily="18" charset="-120"/>
                <a:cs typeface="Consolas" pitchFamily="49" charset="0"/>
              </a:rPr>
              <a:t>();</a:t>
            </a:r>
          </a:p>
          <a:p>
            <a:pPr algn="l" rtl="0">
              <a:buFont typeface="Wingdings" pitchFamily="2" charset="2"/>
              <a:buNone/>
            </a:pPr>
            <a:r>
              <a:rPr lang="en-US" altLang="zh-TW" sz="2800" dirty="0">
                <a:latin typeface="Consolas" pitchFamily="49" charset="0"/>
                <a:ea typeface="PMingLiU" pitchFamily="18" charset="-120"/>
                <a:cs typeface="Consolas" pitchFamily="49" charset="0"/>
              </a:rPr>
              <a:t>	}</a:t>
            </a:r>
          </a:p>
          <a:p>
            <a:pPr algn="l" rtl="0"/>
            <a:r>
              <a:rPr lang="en-US" altLang="zh-TW" sz="2800" dirty="0">
                <a:ea typeface="PMingLiU" pitchFamily="18" charset="-120"/>
              </a:rPr>
              <a:t>What should the compiler do here? 	</a:t>
            </a:r>
          </a:p>
          <a:p>
            <a:pPr lvl="1" algn="l" rtl="0"/>
            <a:r>
              <a:rPr lang="en-US" altLang="zh-TW" sz="2400" dirty="0">
                <a:ea typeface="PMingLiU" pitchFamily="18" charset="-120"/>
              </a:rPr>
              <a:t>The compiler doesn’t know which concrete object type is referenced by </a:t>
            </a:r>
            <a:r>
              <a:rPr lang="en-US" altLang="zh-TW" sz="2400" dirty="0" err="1">
                <a:latin typeface="Consolas" pitchFamily="49" charset="0"/>
                <a:ea typeface="PMingLiU" pitchFamily="18" charset="-120"/>
                <a:cs typeface="Consolas" pitchFamily="49" charset="0"/>
              </a:rPr>
              <a:t>obj</a:t>
            </a:r>
            <a:endParaRPr lang="en-US" altLang="zh-TW" sz="2400" dirty="0">
              <a:latin typeface="Consolas" pitchFamily="49" charset="0"/>
              <a:ea typeface="PMingLiU" pitchFamily="18" charset="-120"/>
              <a:cs typeface="Consolas" pitchFamily="49" charset="0"/>
            </a:endParaRPr>
          </a:p>
          <a:p>
            <a:pPr lvl="1" algn="l" rtl="0"/>
            <a:r>
              <a:rPr lang="en-US" altLang="zh-TW" sz="2400" dirty="0">
                <a:ea typeface="PMingLiU" pitchFamily="18" charset="-120"/>
              </a:rPr>
              <a:t>The method to be called can only be known at run time (</a:t>
            </a:r>
            <a:r>
              <a:rPr lang="en-US" altLang="zh-TW" sz="2400" i="1" dirty="0">
                <a:solidFill>
                  <a:srgbClr val="FF3300"/>
                </a:solidFill>
                <a:ea typeface="PMingLiU" pitchFamily="18" charset="-120"/>
              </a:rPr>
              <a:t>because of polymorphism and method overriding</a:t>
            </a:r>
            <a:r>
              <a:rPr lang="en-US" altLang="zh-TW" sz="2400" dirty="0">
                <a:ea typeface="PMingLiU" pitchFamily="18" charset="-120"/>
              </a:rPr>
              <a:t>)</a:t>
            </a:r>
          </a:p>
          <a:p>
            <a:pPr lvl="1" algn="l" rtl="0"/>
            <a:r>
              <a:rPr lang="en-US" altLang="zh-TW" sz="2400" u="sng" dirty="0">
                <a:ea typeface="PMingLiU" pitchFamily="18" charset="-120"/>
              </a:rPr>
              <a:t>Run-time binding</a:t>
            </a:r>
          </a:p>
        </p:txBody>
      </p:sp>
      <p:sp>
        <p:nvSpPr>
          <p:cNvPr id="19458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12CD8BCD-44E6-48A1-AEAD-808B17205974}" type="slidenum">
              <a:rPr lang="ar-SA" smtClean="0">
                <a:latin typeface="Arial" pitchFamily="34" charset="0"/>
                <a:cs typeface="Arial" pitchFamily="34" charset="0"/>
              </a:rPr>
              <a:pPr/>
              <a:t>24</a:t>
            </a:fld>
            <a:endParaRPr lang="en-US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5553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936104"/>
          </a:xfrm>
        </p:spPr>
        <p:txBody>
          <a:bodyPr/>
          <a:lstStyle/>
          <a:p>
            <a:r>
              <a:rPr lang="en-US" dirty="0"/>
              <a:t>Dynamic Binding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8368" y="1517904"/>
            <a:ext cx="8485632" cy="5187696"/>
          </a:xfrm>
        </p:spPr>
        <p:txBody>
          <a:bodyPr>
            <a:noAutofit/>
          </a:bodyPr>
          <a:lstStyle/>
          <a:p>
            <a:pPr algn="l" rtl="0">
              <a:spcAft>
                <a:spcPts val="0"/>
              </a:spcAft>
              <a:buNone/>
            </a:pPr>
            <a:r>
              <a:rPr lang="en-US" sz="1400" b="1" dirty="0">
                <a:solidFill>
                  <a:srgbClr val="7F0055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public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 </a:t>
            </a:r>
            <a:r>
              <a:rPr lang="en-US" sz="1400" b="1" dirty="0">
                <a:solidFill>
                  <a:srgbClr val="7F0055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class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 </a:t>
            </a:r>
            <a:r>
              <a:rPr lang="en-US" sz="1400" b="1" dirty="0" err="1">
                <a:solidFill>
                  <a:srgbClr val="000000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DynamicBindingTest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 {</a:t>
            </a:r>
            <a:endParaRPr lang="en-US" sz="1400" b="1" dirty="0">
              <a:latin typeface="Courier New" pitchFamily="49" charset="0"/>
              <a:ea typeface="Times New Roman"/>
              <a:cs typeface="Courier New" pitchFamily="49" charset="0"/>
            </a:endParaRPr>
          </a:p>
          <a:p>
            <a:pPr algn="l" rtl="0">
              <a:spcAft>
                <a:spcPts val="0"/>
              </a:spcAft>
              <a:buNone/>
            </a:pP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    </a:t>
            </a:r>
            <a:r>
              <a:rPr lang="en-US" sz="1400" b="1" dirty="0">
                <a:solidFill>
                  <a:srgbClr val="7F0055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public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 </a:t>
            </a:r>
            <a:r>
              <a:rPr lang="en-US" sz="1400" b="1" dirty="0">
                <a:solidFill>
                  <a:srgbClr val="7F0055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static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 </a:t>
            </a:r>
            <a:r>
              <a:rPr lang="en-US" sz="1400" b="1" dirty="0">
                <a:solidFill>
                  <a:srgbClr val="7F0055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void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 main(String </a:t>
            </a:r>
            <a:r>
              <a:rPr lang="en-US" sz="1400" b="1" dirty="0" err="1">
                <a:solidFill>
                  <a:srgbClr val="000000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args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[]) {</a:t>
            </a:r>
            <a:endParaRPr lang="en-US" sz="1400" b="1" dirty="0">
              <a:latin typeface="Courier New" pitchFamily="49" charset="0"/>
              <a:ea typeface="Times New Roman"/>
              <a:cs typeface="Courier New" pitchFamily="49" charset="0"/>
            </a:endParaRPr>
          </a:p>
          <a:p>
            <a:pPr algn="l" rtl="0">
              <a:spcAft>
                <a:spcPts val="0"/>
              </a:spcAft>
              <a:buNone/>
            </a:pP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         Vehicle </a:t>
            </a:r>
            <a:r>
              <a:rPr lang="en-US" sz="1400" b="1" dirty="0" err="1">
                <a:solidFill>
                  <a:srgbClr val="000000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vehicle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 = </a:t>
            </a:r>
            <a:r>
              <a:rPr lang="en-US" sz="1400" b="1" dirty="0">
                <a:solidFill>
                  <a:srgbClr val="7F0055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new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 Car();	</a:t>
            </a:r>
          </a:p>
          <a:p>
            <a:pPr algn="l" rtl="0">
              <a:spcAft>
                <a:spcPts val="0"/>
              </a:spcAft>
              <a:buNone/>
            </a:pP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			</a:t>
            </a:r>
            <a:r>
              <a:rPr lang="en-US" sz="1400" b="1" dirty="0">
                <a:solidFill>
                  <a:schemeClr val="tx2">
                    <a:lumMod val="75000"/>
                  </a:schemeClr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//The reference type is Vehicle but run-time object is Car</a:t>
            </a:r>
          </a:p>
          <a:p>
            <a:pPr algn="l" rtl="0">
              <a:spcAft>
                <a:spcPts val="0"/>
              </a:spcAft>
              <a:buNone/>
            </a:pP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         </a:t>
            </a:r>
            <a:r>
              <a:rPr lang="en-US" sz="1400" b="1" dirty="0" err="1">
                <a:solidFill>
                  <a:srgbClr val="000000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vehicle.start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();      	 	</a:t>
            </a:r>
          </a:p>
          <a:p>
            <a:pPr algn="l" rtl="0">
              <a:spcAft>
                <a:spcPts val="0"/>
              </a:spcAft>
              <a:buNone/>
            </a:pP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			</a:t>
            </a:r>
            <a:r>
              <a:rPr lang="en-US" sz="1400" b="1" dirty="0">
                <a:solidFill>
                  <a:schemeClr val="tx2">
                    <a:lumMod val="75000"/>
                  </a:schemeClr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//Car's start called because start() is overridden method</a:t>
            </a:r>
          </a:p>
          <a:p>
            <a:pPr algn="l" rtl="0">
              <a:spcAft>
                <a:spcPts val="0"/>
              </a:spcAft>
              <a:buNone/>
            </a:pP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    }</a:t>
            </a:r>
            <a:endParaRPr lang="en-US" sz="1400" b="1" dirty="0">
              <a:latin typeface="Courier New" pitchFamily="49" charset="0"/>
              <a:ea typeface="Times New Roman"/>
              <a:cs typeface="Courier New" pitchFamily="49" charset="0"/>
            </a:endParaRPr>
          </a:p>
          <a:p>
            <a:pPr algn="l" rtl="0">
              <a:spcAft>
                <a:spcPts val="0"/>
              </a:spcAft>
              <a:buNone/>
            </a:pP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}</a:t>
            </a:r>
            <a:endParaRPr lang="en-US" sz="1400" b="1" dirty="0">
              <a:latin typeface="Courier New" pitchFamily="49" charset="0"/>
              <a:ea typeface="Times New Roman"/>
              <a:cs typeface="Courier New" pitchFamily="49" charset="0"/>
            </a:endParaRPr>
          </a:p>
          <a:p>
            <a:pPr algn="l" rtl="0">
              <a:spcAft>
                <a:spcPts val="0"/>
              </a:spcAft>
              <a:buNone/>
            </a:pPr>
            <a:r>
              <a:rPr lang="en-US" sz="1400" b="1" dirty="0">
                <a:solidFill>
                  <a:srgbClr val="7F0055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class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 Vehicle {</a:t>
            </a:r>
            <a:endParaRPr lang="en-US" sz="1400" b="1" dirty="0">
              <a:latin typeface="Courier New" pitchFamily="49" charset="0"/>
              <a:ea typeface="Times New Roman"/>
              <a:cs typeface="Courier New" pitchFamily="49" charset="0"/>
            </a:endParaRPr>
          </a:p>
          <a:p>
            <a:pPr algn="l" rtl="0">
              <a:spcAft>
                <a:spcPts val="0"/>
              </a:spcAft>
              <a:buNone/>
            </a:pP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     </a:t>
            </a:r>
            <a:r>
              <a:rPr lang="en-US" sz="1400" b="1" dirty="0">
                <a:solidFill>
                  <a:srgbClr val="7F0055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public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 </a:t>
            </a:r>
            <a:r>
              <a:rPr lang="en-US" sz="1400" b="1" dirty="0">
                <a:solidFill>
                  <a:srgbClr val="7F0055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void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 start() {</a:t>
            </a:r>
            <a:endParaRPr lang="en-US" sz="1400" b="1" dirty="0">
              <a:latin typeface="Courier New" pitchFamily="49" charset="0"/>
              <a:ea typeface="Times New Roman"/>
              <a:cs typeface="Courier New" pitchFamily="49" charset="0"/>
            </a:endParaRPr>
          </a:p>
          <a:p>
            <a:pPr algn="l" rtl="0">
              <a:spcAft>
                <a:spcPts val="0"/>
              </a:spcAft>
              <a:buNone/>
            </a:pP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         </a:t>
            </a:r>
            <a:r>
              <a:rPr lang="en-US" sz="1400" b="1" dirty="0" err="1">
                <a:solidFill>
                  <a:srgbClr val="000000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System.out.println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(</a:t>
            </a:r>
            <a:r>
              <a:rPr lang="en-US" sz="1400" b="1" dirty="0">
                <a:solidFill>
                  <a:srgbClr val="006600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"Inside start method of Vehicle"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);</a:t>
            </a:r>
            <a:endParaRPr lang="en-US" sz="1400" b="1" dirty="0">
              <a:latin typeface="Courier New" pitchFamily="49" charset="0"/>
              <a:ea typeface="Times New Roman"/>
              <a:cs typeface="Courier New" pitchFamily="49" charset="0"/>
            </a:endParaRPr>
          </a:p>
          <a:p>
            <a:pPr algn="l" rtl="0">
              <a:spcAft>
                <a:spcPts val="0"/>
              </a:spcAft>
              <a:buNone/>
            </a:pP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    }</a:t>
            </a:r>
            <a:endParaRPr lang="en-US" sz="1400" b="1" dirty="0">
              <a:latin typeface="Courier New" pitchFamily="49" charset="0"/>
              <a:ea typeface="Times New Roman"/>
              <a:cs typeface="Courier New" pitchFamily="49" charset="0"/>
            </a:endParaRPr>
          </a:p>
          <a:p>
            <a:pPr algn="l" rtl="0">
              <a:spcAft>
                <a:spcPts val="0"/>
              </a:spcAft>
              <a:buNone/>
            </a:pP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}</a:t>
            </a:r>
            <a:endParaRPr lang="en-US" sz="1400" b="1" dirty="0">
              <a:latin typeface="Courier New" pitchFamily="49" charset="0"/>
              <a:ea typeface="Times New Roman"/>
              <a:cs typeface="Courier New" pitchFamily="49" charset="0"/>
            </a:endParaRPr>
          </a:p>
          <a:p>
            <a:pPr algn="l" rtl="0">
              <a:spcAft>
                <a:spcPts val="0"/>
              </a:spcAft>
              <a:buNone/>
            </a:pPr>
            <a:r>
              <a:rPr lang="en-US" sz="1400" b="1" dirty="0">
                <a:solidFill>
                  <a:srgbClr val="7F0055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class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 Car </a:t>
            </a:r>
            <a:r>
              <a:rPr lang="en-US" sz="1400" b="1" dirty="0">
                <a:solidFill>
                  <a:srgbClr val="7F0055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extends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 Vehicle {</a:t>
            </a:r>
            <a:endParaRPr lang="en-US" sz="1400" b="1" dirty="0">
              <a:latin typeface="Courier New" pitchFamily="49" charset="0"/>
              <a:ea typeface="Times New Roman"/>
              <a:cs typeface="Courier New" pitchFamily="49" charset="0"/>
            </a:endParaRPr>
          </a:p>
          <a:p>
            <a:pPr algn="l" rtl="0">
              <a:spcAft>
                <a:spcPts val="0"/>
              </a:spcAft>
              <a:buNone/>
            </a:pP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     </a:t>
            </a:r>
            <a:r>
              <a:rPr lang="en-US" sz="1400" b="1" dirty="0">
                <a:solidFill>
                  <a:srgbClr val="646464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@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Override</a:t>
            </a:r>
            <a:endParaRPr lang="en-US" sz="1400" b="1" dirty="0">
              <a:latin typeface="Courier New" pitchFamily="49" charset="0"/>
              <a:ea typeface="Times New Roman"/>
              <a:cs typeface="Courier New" pitchFamily="49" charset="0"/>
            </a:endParaRPr>
          </a:p>
          <a:p>
            <a:pPr algn="l" rtl="0">
              <a:spcAft>
                <a:spcPts val="0"/>
              </a:spcAft>
              <a:buNone/>
            </a:pP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    </a:t>
            </a:r>
            <a:r>
              <a:rPr lang="en-US" sz="1400" b="1" dirty="0">
                <a:solidFill>
                  <a:srgbClr val="7F0055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public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 </a:t>
            </a:r>
            <a:r>
              <a:rPr lang="en-US" sz="1400" b="1" dirty="0">
                <a:solidFill>
                  <a:srgbClr val="7F0055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void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 start() {</a:t>
            </a:r>
            <a:endParaRPr lang="en-US" sz="1400" b="1" dirty="0">
              <a:latin typeface="Courier New" pitchFamily="49" charset="0"/>
              <a:ea typeface="Times New Roman"/>
              <a:cs typeface="Courier New" pitchFamily="49" charset="0"/>
            </a:endParaRPr>
          </a:p>
          <a:p>
            <a:pPr algn="l" rtl="0">
              <a:spcAft>
                <a:spcPts val="0"/>
              </a:spcAft>
              <a:buNone/>
            </a:pP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        </a:t>
            </a:r>
            <a:r>
              <a:rPr lang="en-US" sz="1400" b="1" dirty="0" err="1">
                <a:solidFill>
                  <a:srgbClr val="000000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System.out.println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(</a:t>
            </a:r>
            <a:r>
              <a:rPr lang="en-US" sz="1400" b="1" dirty="0">
                <a:solidFill>
                  <a:srgbClr val="006600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"Inside start method of Car"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);</a:t>
            </a:r>
            <a:endParaRPr lang="en-US" sz="1400" b="1" dirty="0">
              <a:latin typeface="Courier New" pitchFamily="49" charset="0"/>
              <a:ea typeface="Times New Roman"/>
              <a:cs typeface="Courier New" pitchFamily="49" charset="0"/>
            </a:endParaRPr>
          </a:p>
          <a:p>
            <a:pPr algn="l" rtl="0">
              <a:spcAft>
                <a:spcPts val="0"/>
              </a:spcAft>
              <a:buNone/>
            </a:pP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     }</a:t>
            </a:r>
            <a:endParaRPr lang="en-US" sz="1400" b="1" dirty="0">
              <a:latin typeface="Courier New" pitchFamily="49" charset="0"/>
              <a:ea typeface="Times New Roman"/>
              <a:cs typeface="Courier New" pitchFamily="49" charset="0"/>
            </a:endParaRPr>
          </a:p>
          <a:p>
            <a:pPr algn="l" rtl="0">
              <a:buNone/>
            </a:pP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}</a:t>
            </a:r>
          </a:p>
          <a:p>
            <a:pPr algn="l" rtl="0">
              <a:buNone/>
            </a:pPr>
            <a:endParaRPr lang="en-US" sz="1400" dirty="0">
              <a:latin typeface="Times New Roman"/>
              <a:ea typeface="Times New Roman"/>
              <a:cs typeface="David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8789D86-1AA1-4D6C-BBBC-7EAB5B60D3E1}" type="slidenum">
              <a:rPr lang="he-IL" smtClean="0"/>
              <a:pPr/>
              <a:t>25</a:t>
            </a:fld>
            <a:endParaRPr lang="he-IL"/>
          </a:p>
        </p:txBody>
      </p:sp>
      <p:sp>
        <p:nvSpPr>
          <p:cNvPr id="5" name="TextBox 4"/>
          <p:cNvSpPr txBox="1"/>
          <p:nvPr/>
        </p:nvSpPr>
        <p:spPr>
          <a:xfrm>
            <a:off x="3579888" y="6044088"/>
            <a:ext cx="4608512" cy="408623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algn="ctr" rtl="0"/>
            <a:r>
              <a:rPr lang="en-US" dirty="0"/>
              <a:t>Output: “</a:t>
            </a:r>
            <a:r>
              <a:rPr lang="en-US" b="1" dirty="0"/>
              <a:t>Inside start method of Car”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14618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difference between static and dynamic binding 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sz="2400" b="1" dirty="0"/>
              <a:t>Static</a:t>
            </a:r>
            <a:r>
              <a:rPr lang="en-US" sz="2400" dirty="0"/>
              <a:t> binding happens at </a:t>
            </a:r>
            <a:r>
              <a:rPr lang="en-US" sz="2400" b="1" dirty="0" smtClean="0"/>
              <a:t>compile-time</a:t>
            </a:r>
            <a:endParaRPr lang="he-IL" sz="2400" b="1" dirty="0" smtClean="0"/>
          </a:p>
          <a:p>
            <a:pPr algn="l" rtl="0"/>
            <a:r>
              <a:rPr lang="en-US" sz="2400" b="1" dirty="0" smtClean="0"/>
              <a:t>dynamic</a:t>
            </a:r>
            <a:r>
              <a:rPr lang="en-US" sz="2400" dirty="0" smtClean="0"/>
              <a:t> </a:t>
            </a:r>
            <a:r>
              <a:rPr lang="en-US" sz="2400" dirty="0"/>
              <a:t>binding happens at </a:t>
            </a:r>
            <a:r>
              <a:rPr lang="en-US" sz="2400" b="1" dirty="0"/>
              <a:t>runtime</a:t>
            </a:r>
            <a:r>
              <a:rPr lang="en-US" sz="2400" dirty="0"/>
              <a:t>.</a:t>
            </a:r>
          </a:p>
          <a:p>
            <a:pPr algn="l" rtl="0"/>
            <a:endParaRPr lang="en-US" sz="2400" dirty="0"/>
          </a:p>
          <a:p>
            <a:pPr algn="l" rtl="0"/>
            <a:r>
              <a:rPr lang="en-US" sz="2400" dirty="0"/>
              <a:t>Binding of </a:t>
            </a:r>
            <a:r>
              <a:rPr lang="en-US" sz="2400" b="1" dirty="0"/>
              <a:t>private</a:t>
            </a:r>
            <a:r>
              <a:rPr lang="en-US" sz="2400" dirty="0"/>
              <a:t>, </a:t>
            </a:r>
            <a:r>
              <a:rPr lang="en-US" sz="2400" b="1" dirty="0"/>
              <a:t>static</a:t>
            </a:r>
            <a:r>
              <a:rPr lang="en-US" sz="2400" dirty="0"/>
              <a:t> and </a:t>
            </a:r>
            <a:r>
              <a:rPr lang="en-US" sz="2400" b="1" dirty="0"/>
              <a:t>final</a:t>
            </a:r>
            <a:r>
              <a:rPr lang="en-US" sz="2400" dirty="0"/>
              <a:t> methods always happen at </a:t>
            </a:r>
            <a:r>
              <a:rPr lang="en-US" sz="2400" b="1" dirty="0"/>
              <a:t>compile</a:t>
            </a:r>
            <a:r>
              <a:rPr lang="en-US" sz="2400" dirty="0"/>
              <a:t> time since these methods cannot be </a:t>
            </a:r>
            <a:r>
              <a:rPr lang="en-US" sz="2400" dirty="0" smtClean="0"/>
              <a:t>overridden</a:t>
            </a:r>
            <a:endParaRPr lang="he-IL" sz="2400" dirty="0" smtClean="0"/>
          </a:p>
          <a:p>
            <a:pPr algn="l" rtl="0"/>
            <a:r>
              <a:rPr lang="en-US" sz="2400" dirty="0" smtClean="0"/>
              <a:t>Binding </a:t>
            </a:r>
            <a:r>
              <a:rPr lang="en-US" sz="2400" dirty="0"/>
              <a:t>of </a:t>
            </a:r>
            <a:r>
              <a:rPr lang="en-US" sz="2400" b="1" dirty="0"/>
              <a:t>overridden</a:t>
            </a:r>
            <a:r>
              <a:rPr lang="en-US" sz="2400" dirty="0"/>
              <a:t> methods happen at </a:t>
            </a:r>
            <a:r>
              <a:rPr lang="en-US" sz="2400" b="1" dirty="0"/>
              <a:t>runtime</a:t>
            </a:r>
            <a:r>
              <a:rPr lang="en-US" sz="2400" dirty="0"/>
              <a:t>.</a:t>
            </a:r>
          </a:p>
          <a:p>
            <a:pPr algn="l" rtl="0"/>
            <a:endParaRPr lang="en-US" sz="2400" dirty="0"/>
          </a:p>
          <a:p>
            <a:pPr algn="l" rtl="0"/>
            <a:r>
              <a:rPr lang="en-US" sz="2400" dirty="0"/>
              <a:t>Java uses static binding for overloaded methods and dynamic binding for overridden methods.</a:t>
            </a:r>
          </a:p>
          <a:p>
            <a:pPr algn="l" rtl="0"/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7D3F673-F234-49C5-9393-686355F9BC64}" type="slidenum">
              <a:rPr lang="he-IL" smtClean="0"/>
              <a:pPr>
                <a:defRPr/>
              </a:pPr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1257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049F5B-7405-42D9-AF92-A3F8790AB7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he-IL" dirty="0"/>
              <a:t>שאלה מבחינה (2021 ב', מועד א')</a:t>
            </a:r>
            <a:endParaRPr lang="en-IL" dirty="0"/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F8BC2E83-6985-4F7A-AD3D-777AD9233E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87674" y="5810227"/>
            <a:ext cx="3168651" cy="633809"/>
          </a:xfrm>
          <a:ln>
            <a:solidFill>
              <a:srgbClr val="FF9933"/>
            </a:solidFill>
          </a:ln>
        </p:spPr>
        <p:txBody>
          <a:bodyPr anchor="ctr"/>
          <a:lstStyle/>
          <a:p>
            <a:pPr marL="0" indent="0" algn="ctr">
              <a:buNone/>
            </a:pPr>
            <a:r>
              <a:rPr lang="he-IL" sz="1800" dirty="0"/>
              <a:t>מה יודפס בהרצת התכנית </a:t>
            </a:r>
            <a:r>
              <a:rPr lang="en-US" sz="1800" dirty="0"/>
              <a:t>Sub</a:t>
            </a:r>
            <a:r>
              <a:rPr lang="he-IL" sz="1800" dirty="0"/>
              <a:t>?</a:t>
            </a:r>
            <a:endParaRPr lang="en-IL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7B21EEF-DA01-4AE4-BDD2-7D0FE9F815D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7D3F673-F234-49C5-9393-686355F9BC64}" type="slidenum">
              <a:rPr lang="he-IL" smtClean="0"/>
              <a:pPr>
                <a:defRPr/>
              </a:pPr>
              <a:t>27</a:t>
            </a:fld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6CB9339-CB6B-4BC6-88D3-102413E81D29}"/>
              </a:ext>
            </a:extLst>
          </p:cNvPr>
          <p:cNvSpPr txBox="1"/>
          <p:nvPr/>
        </p:nvSpPr>
        <p:spPr>
          <a:xfrm>
            <a:off x="604980" y="1590490"/>
            <a:ext cx="7323667" cy="44012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rtl="0">
              <a:buNone/>
            </a:pPr>
            <a:r>
              <a:rPr lang="en-US" sz="1400" b="1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b="1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class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Base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{</a:t>
            </a:r>
          </a:p>
          <a:p>
            <a:pPr algn="l" rtl="0">
              <a:buNone/>
            </a:pP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400" b="1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func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{}{ </a:t>
            </a:r>
            <a:r>
              <a:rPr lang="en-US" sz="1400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2 + foo();}</a:t>
            </a:r>
          </a:p>
          <a:p>
            <a:pPr algn="l" rtl="0">
              <a:buNone/>
            </a:pPr>
            <a:endParaRPr lang="en-US" sz="1400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algn="l" rtl="0">
              <a:buNone/>
            </a:pP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400" b="1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private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foo{}{ </a:t>
            </a:r>
            <a:r>
              <a:rPr lang="en-US" sz="1400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5 + moo();}</a:t>
            </a:r>
          </a:p>
          <a:p>
            <a:pPr algn="l" rtl="0">
              <a:buNone/>
            </a:pPr>
            <a:endParaRPr lang="en-US" sz="1400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lvl="1" algn="l" rtl="0"/>
            <a:r>
              <a:rPr lang="en-US" sz="1400" b="1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	public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m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oo{}{ </a:t>
            </a:r>
            <a:r>
              <a:rPr lang="en-US" sz="1400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1;}</a:t>
            </a:r>
            <a:endParaRPr lang="en-US" sz="1400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algn="l" rtl="0">
              <a:buNone/>
            </a:pP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pPr algn="l" rtl="0">
              <a:buNone/>
            </a:pPr>
            <a:endParaRPr lang="en-US" sz="1400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algn="l" rtl="0">
              <a:buNone/>
            </a:pPr>
            <a:r>
              <a:rPr lang="en-US" sz="1400" b="1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b="1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class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Sub </a:t>
            </a:r>
            <a:r>
              <a:rPr lang="en-US" sz="1400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extends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Base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{</a:t>
            </a:r>
          </a:p>
          <a:p>
            <a:pPr algn="l" rtl="0">
              <a:buNone/>
            </a:pP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400" b="1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goo{}{ </a:t>
            </a:r>
            <a:r>
              <a:rPr lang="en-US" sz="1400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func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() + foo();}</a:t>
            </a:r>
          </a:p>
          <a:p>
            <a:pPr algn="l" rtl="0">
              <a:buNone/>
            </a:pPr>
            <a:endParaRPr lang="en-US" sz="1400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algn="l" rtl="0">
              <a:buNone/>
            </a:pP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400" b="1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private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foo{}{ </a:t>
            </a:r>
            <a:r>
              <a:rPr lang="en-US" sz="1400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3;}</a:t>
            </a:r>
          </a:p>
          <a:p>
            <a:pPr algn="l" rtl="0">
              <a:buNone/>
            </a:pPr>
            <a:endParaRPr lang="en-US" sz="1400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lvl="1" algn="l" rtl="0"/>
            <a:r>
              <a:rPr lang="en-US" sz="1400" b="1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	public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moo{}{ </a:t>
            </a:r>
            <a:r>
              <a:rPr lang="en-US" sz="1400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2;}</a:t>
            </a:r>
            <a:endParaRPr lang="en-US" sz="1400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algn="l" rtl="0">
              <a:buNone/>
            </a:pPr>
            <a:r>
              <a:rPr lang="en-US" sz="14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</a:t>
            </a:r>
          </a:p>
          <a:p>
            <a:pPr algn="l" rtl="0">
              <a:buNone/>
            </a:pP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400" b="1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b="1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static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b="1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main(String </a:t>
            </a:r>
            <a:r>
              <a:rPr lang="en-US" sz="14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[]) {</a:t>
            </a:r>
          </a:p>
          <a:p>
            <a:pPr algn="l" rtl="0">
              <a:buNone/>
            </a:pPr>
            <a:r>
              <a:rPr lang="en-US" sz="14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 </a:t>
            </a:r>
            <a:r>
              <a:rPr lang="en-US" sz="14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Sub </a:t>
            </a:r>
            <a:r>
              <a:rPr lang="en-US" sz="1400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sub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400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Sub();</a:t>
            </a:r>
          </a:p>
          <a:p>
            <a:pPr algn="l" rtl="0">
              <a:buNone/>
            </a:pP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4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 </a:t>
            </a:r>
            <a:r>
              <a:rPr lang="en-US" sz="1400" b="1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4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400" b="1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sub.goo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());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	   </a:t>
            </a:r>
          </a:p>
          <a:p>
            <a:pPr algn="l" rtl="0">
              <a:buNone/>
            </a:pPr>
            <a:r>
              <a:rPr lang="en-US" altLang="zh-TW" sz="1400" dirty="0">
                <a:solidFill>
                  <a:srgbClr val="000000"/>
                </a:solidFill>
                <a:latin typeface="Courier New" pitchFamily="49" charset="0"/>
                <a:ea typeface="PMingLiU" pitchFamily="18" charset="-120"/>
                <a:cs typeface="Courier New" pitchFamily="49" charset="0"/>
              </a:rPr>
              <a:t>    </a:t>
            </a:r>
            <a:r>
              <a:rPr lang="en-US" altLang="zh-TW" sz="1400" dirty="0" smtClean="0">
                <a:solidFill>
                  <a:srgbClr val="000000"/>
                </a:solidFill>
                <a:latin typeface="Courier New" pitchFamily="49" charset="0"/>
                <a:ea typeface="PMingLiU" pitchFamily="18" charset="-120"/>
                <a:cs typeface="Courier New" pitchFamily="49" charset="0"/>
              </a:rPr>
              <a:t>    </a:t>
            </a:r>
            <a:r>
              <a:rPr lang="en-US" altLang="zh-TW" sz="1400" b="1" dirty="0" smtClean="0">
                <a:solidFill>
                  <a:srgbClr val="000000"/>
                </a:solidFill>
                <a:latin typeface="Courier New" pitchFamily="49" charset="0"/>
                <a:ea typeface="PMingLiU" pitchFamily="18" charset="-120"/>
                <a:cs typeface="Courier New" pitchFamily="49" charset="0"/>
              </a:rPr>
              <a:t>}</a:t>
            </a:r>
            <a:endParaRPr lang="en-US" altLang="zh-TW" sz="1400" b="1" dirty="0">
              <a:solidFill>
                <a:srgbClr val="000000"/>
              </a:solidFill>
              <a:latin typeface="Courier New" pitchFamily="49" charset="0"/>
              <a:ea typeface="PMingLiU" pitchFamily="18" charset="-120"/>
              <a:cs typeface="Courier New" pitchFamily="49" charset="0"/>
            </a:endParaRPr>
          </a:p>
          <a:p>
            <a:pPr algn="l" rtl="0">
              <a:buNone/>
            </a:pPr>
            <a:r>
              <a:rPr lang="en-US" altLang="zh-TW" sz="1400" b="1" dirty="0">
                <a:solidFill>
                  <a:srgbClr val="000000"/>
                </a:solidFill>
                <a:latin typeface="Courier New" pitchFamily="49" charset="0"/>
                <a:ea typeface="PMingLiU" pitchFamily="18" charset="-120"/>
                <a:cs typeface="Courier New" pitchFamily="49" charset="0"/>
              </a:rPr>
              <a:t>}</a:t>
            </a:r>
            <a:endParaRPr lang="en-US" altLang="zh-TW" sz="1400" b="1" dirty="0">
              <a:latin typeface="Courier New" pitchFamily="49" charset="0"/>
              <a:ea typeface="PMingLiU" pitchFamily="18" charset="-120"/>
              <a:cs typeface="Courier New" pitchFamily="49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006638" y="3515693"/>
            <a:ext cx="233749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 rtl="0"/>
            <a:r>
              <a:rPr lang="it-IT" dirty="0" smtClean="0">
                <a:solidFill>
                  <a:srgbClr val="FF0000"/>
                </a:solidFill>
                <a:latin typeface="Consolas" panose="020B0609020204030204" pitchFamily="49" charset="0"/>
              </a:rPr>
              <a:t>1. no </a:t>
            </a:r>
            <a:r>
              <a:rPr lang="it-IT" dirty="0">
                <a:solidFill>
                  <a:srgbClr val="FF0000"/>
                </a:solidFill>
                <a:latin typeface="Consolas" panose="020B0609020204030204" pitchFamily="49" charset="0"/>
              </a:rPr>
              <a:t>goo in Base</a:t>
            </a:r>
          </a:p>
        </p:txBody>
      </p:sp>
      <p:sp>
        <p:nvSpPr>
          <p:cNvPr id="6" name="Rectangle 5"/>
          <p:cNvSpPr/>
          <p:nvPr/>
        </p:nvSpPr>
        <p:spPr>
          <a:xfrm>
            <a:off x="6006638" y="1763901"/>
            <a:ext cx="233749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 rtl="0"/>
            <a:r>
              <a:rPr lang="en-US" dirty="0" smtClean="0">
                <a:solidFill>
                  <a:srgbClr val="FF0000"/>
                </a:solidFill>
                <a:latin typeface="Consolas" panose="020B0609020204030204" pitchFamily="49" charset="0"/>
              </a:rPr>
              <a:t>2. no </a:t>
            </a:r>
            <a:r>
              <a:rPr lang="en-US" dirty="0" err="1">
                <a:solidFill>
                  <a:srgbClr val="FF0000"/>
                </a:solidFill>
                <a:latin typeface="Consolas" panose="020B0609020204030204" pitchFamily="49" charset="0"/>
              </a:rPr>
              <a:t>func</a:t>
            </a:r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</a:rPr>
              <a:t> in Sub</a:t>
            </a:r>
          </a:p>
        </p:txBody>
      </p:sp>
      <p:sp>
        <p:nvSpPr>
          <p:cNvPr id="8" name="Rectangle 7"/>
          <p:cNvSpPr/>
          <p:nvPr/>
        </p:nvSpPr>
        <p:spPr>
          <a:xfrm>
            <a:off x="5982393" y="2302910"/>
            <a:ext cx="233749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Consolas" panose="020B0609020204030204" pitchFamily="49" charset="0"/>
              </a:rPr>
              <a:t>3. foo </a:t>
            </a:r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</a:rPr>
              <a:t>is private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976158" y="4350155"/>
            <a:ext cx="306962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/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</a:rPr>
              <a:t>4</a:t>
            </a:r>
            <a:r>
              <a:rPr lang="en-US" dirty="0" smtClean="0">
                <a:solidFill>
                  <a:srgbClr val="FF0000"/>
                </a:solidFill>
                <a:latin typeface="Consolas" panose="020B0609020204030204" pitchFamily="49" charset="0"/>
              </a:rPr>
              <a:t>. </a:t>
            </a:r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</a:rPr>
              <a:t>moo is not private/static/final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971539" y="3947757"/>
            <a:ext cx="233749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Consolas" panose="020B0609020204030204" pitchFamily="49" charset="0"/>
              </a:rPr>
              <a:t>5. foo </a:t>
            </a:r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</a:rPr>
              <a:t>is private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638249" y="5491282"/>
            <a:ext cx="145103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Consolas" panose="020B0609020204030204" pitchFamily="49" charset="0"/>
              </a:rPr>
              <a:t>2+5+2+3=12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28874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8" grpId="0"/>
      <p:bldP spid="11" grpId="0"/>
      <p:bldP spid="9" grpId="0"/>
      <p:bldP spid="12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950397" y="2571344"/>
            <a:ext cx="6400800" cy="1752600"/>
          </a:xfrm>
        </p:spPr>
        <p:txBody>
          <a:bodyPr>
            <a:normAutofit/>
          </a:bodyPr>
          <a:lstStyle/>
          <a:p>
            <a:pPr algn="r" eaLnBrk="1" hangingPunct="1"/>
            <a:r>
              <a:rPr lang="he-IL" sz="3600" dirty="0" smtClean="0">
                <a:cs typeface="Guttman Yad-Brush" pitchFamily="2" charset="-79"/>
              </a:rPr>
              <a:t>הסוף...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147437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he-IL" dirty="0"/>
              <a:t>מחלקה מקוננת </a:t>
            </a:r>
            <a:r>
              <a:rPr lang="en-US" dirty="0"/>
              <a:t>Nested Class)</a:t>
            </a:r>
            <a:r>
              <a:rPr lang="he-IL" dirty="0"/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>
            <a:noFill/>
          </a:ln>
        </p:spPr>
        <p:txBody>
          <a:bodyPr/>
          <a:lstStyle/>
          <a:p>
            <a:r>
              <a:rPr lang="he-IL" dirty="0"/>
              <a:t>מחלקה מקוננת היא מחלקה המוגדרת בתוך מחלקה אחרת.</a:t>
            </a:r>
          </a:p>
          <a:p>
            <a:r>
              <a:rPr lang="he-IL" dirty="0"/>
              <a:t> סוגים:</a:t>
            </a:r>
          </a:p>
          <a:p>
            <a:pPr marL="914400" lvl="1" indent="-514350">
              <a:buFont typeface="+mj-lt"/>
              <a:buAutoNum type="arabicPeriod"/>
            </a:pPr>
            <a:r>
              <a:rPr lang="he-IL" sz="2800" dirty="0"/>
              <a:t>סטטית (</a:t>
            </a:r>
            <a:r>
              <a:rPr lang="en-US" sz="2800" dirty="0"/>
              <a:t>static member</a:t>
            </a:r>
            <a:r>
              <a:rPr lang="he-IL" sz="2800" dirty="0"/>
              <a:t>)</a:t>
            </a:r>
          </a:p>
          <a:p>
            <a:pPr marL="914400" lvl="1" indent="-514350">
              <a:buFont typeface="+mj-lt"/>
              <a:buAutoNum type="arabicPeriod"/>
            </a:pPr>
            <a:r>
              <a:rPr lang="he-IL" sz="2800" dirty="0"/>
              <a:t>לא סטטית (</a:t>
            </a:r>
            <a:r>
              <a:rPr lang="en-US" sz="2800" dirty="0"/>
              <a:t>non-static member</a:t>
            </a:r>
            <a:r>
              <a:rPr lang="he-IL" sz="2800" dirty="0"/>
              <a:t>)</a:t>
            </a:r>
          </a:p>
          <a:p>
            <a:pPr marL="914400" lvl="1" indent="-514350">
              <a:buFont typeface="+mj-lt"/>
              <a:buAutoNum type="arabicPeriod"/>
            </a:pPr>
            <a:r>
              <a:rPr lang="he-IL" sz="2800" dirty="0" smtClean="0"/>
              <a:t>מקומית (</a:t>
            </a:r>
            <a:r>
              <a:rPr lang="en-US" sz="2800" dirty="0" smtClean="0"/>
              <a:t>local</a:t>
            </a:r>
            <a:r>
              <a:rPr lang="he-IL" sz="2800" dirty="0" smtClean="0"/>
              <a:t>)</a:t>
            </a:r>
            <a:endParaRPr lang="en-US" sz="2800" u="sng" dirty="0" smtClean="0"/>
          </a:p>
          <a:p>
            <a:pPr marL="914400" lvl="1" indent="-514350">
              <a:buFont typeface="+mj-lt"/>
              <a:buAutoNum type="arabicPeriod"/>
            </a:pPr>
            <a:r>
              <a:rPr lang="he-IL" sz="2800" dirty="0" smtClean="0"/>
              <a:t>אנונימית </a:t>
            </a:r>
            <a:r>
              <a:rPr lang="he-IL" sz="2800" dirty="0"/>
              <a:t>(</a:t>
            </a:r>
            <a:r>
              <a:rPr lang="en-US" sz="2800" dirty="0"/>
              <a:t>anonymous</a:t>
            </a:r>
            <a:r>
              <a:rPr lang="he-IL" sz="2800" dirty="0"/>
              <a:t>)</a:t>
            </a:r>
          </a:p>
          <a:p>
            <a:pPr marL="0" indent="0">
              <a:buNone/>
            </a:pPr>
            <a:endParaRPr lang="he-IL" sz="2400" dirty="0"/>
          </a:p>
          <a:p>
            <a:pPr marL="0" indent="0">
              <a:buNone/>
            </a:pPr>
            <a:r>
              <a:rPr lang="he-IL" sz="2400" dirty="0" smtClean="0"/>
              <a:t>מחלקה </a:t>
            </a:r>
            <a:r>
              <a:rPr lang="he-IL" sz="2400" dirty="0"/>
              <a:t>סטטית </a:t>
            </a:r>
            <a:r>
              <a:rPr lang="en-IL" sz="2400" dirty="0"/>
              <a:t>–</a:t>
            </a:r>
            <a:r>
              <a:rPr lang="he-IL" sz="2400" dirty="0"/>
              <a:t> לא קשורה ל-</a:t>
            </a:r>
            <a:r>
              <a:rPr lang="en-US" sz="2400" dirty="0"/>
              <a:t>instance</a:t>
            </a:r>
            <a:r>
              <a:rPr lang="he-IL" sz="2400" dirty="0"/>
              <a:t> של המחלק העוטפת.</a:t>
            </a:r>
          </a:p>
          <a:p>
            <a:pPr marL="0" indent="0">
              <a:buNone/>
            </a:pPr>
            <a:r>
              <a:rPr lang="he-IL" sz="2400" dirty="0" smtClean="0"/>
              <a:t>לא </a:t>
            </a:r>
            <a:r>
              <a:rPr lang="he-IL" sz="2400" dirty="0"/>
              <a:t>סטטיות </a:t>
            </a:r>
            <a:r>
              <a:rPr lang="en-IL" sz="2400" dirty="0" smtClean="0"/>
              <a:t>–</a:t>
            </a:r>
            <a:r>
              <a:rPr lang="he-IL" sz="2400" dirty="0" smtClean="0"/>
              <a:t> כן </a:t>
            </a:r>
            <a:r>
              <a:rPr lang="he-IL" sz="2400" dirty="0"/>
              <a:t>קשורות ל</a:t>
            </a:r>
            <a:r>
              <a:rPr lang="en-US" sz="2400" dirty="0"/>
              <a:t>instance</a:t>
            </a:r>
            <a:r>
              <a:rPr lang="he-IL" sz="2400" dirty="0"/>
              <a:t> של המחלקה </a:t>
            </a:r>
            <a:r>
              <a:rPr lang="he-IL" sz="2400" dirty="0" smtClean="0"/>
              <a:t>העוטפת.</a:t>
            </a:r>
            <a:endParaRPr lang="en-US" sz="2400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>
          <a:xfrm>
            <a:off x="7020339" y="6310312"/>
            <a:ext cx="1905000" cy="457200"/>
          </a:xfrm>
        </p:spPr>
        <p:txBody>
          <a:bodyPr/>
          <a:lstStyle/>
          <a:p>
            <a:fld id="{38789D86-1AA1-4D6C-BBBC-7EAB5B60D3E1}" type="slidenum">
              <a:rPr lang="he-IL" smtClean="0"/>
              <a:pPr/>
              <a:t>3</a:t>
            </a:fld>
            <a:endParaRPr lang="he-IL" dirty="0"/>
          </a:p>
        </p:txBody>
      </p:sp>
      <p:sp>
        <p:nvSpPr>
          <p:cNvPr id="5" name="Left Brace 4"/>
          <p:cNvSpPr/>
          <p:nvPr/>
        </p:nvSpPr>
        <p:spPr bwMode="auto">
          <a:xfrm>
            <a:off x="2714612" y="3046781"/>
            <a:ext cx="285752" cy="1500198"/>
          </a:xfrm>
          <a:prstGeom prst="leftBrace">
            <a:avLst>
              <a:gd name="adj1" fmla="val 8333"/>
              <a:gd name="adj2" fmla="val 50508"/>
            </a:avLst>
          </a:prstGeom>
          <a:noFill/>
          <a:ln w="12700" cap="rnd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594000" rIns="1872000" bIns="45720" numCol="1" rtlCol="1" anchor="t" anchorCtr="0" compatLnSpc="1">
            <a:prstTxWarp prst="textNoShape">
              <a:avLst/>
            </a:prstTxWarp>
          </a:bodyPr>
          <a:lstStyle/>
          <a:p>
            <a:pPr marL="358775" marR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e-IL" sz="20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מחלקות </a:t>
            </a:r>
            <a:r>
              <a:rPr kumimoji="0" lang="he-IL" sz="2000" b="1" i="0" strike="noStrike" cap="none" normalizeH="0" baseline="0" dirty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פנימיות</a:t>
            </a:r>
            <a:r>
              <a:rPr kumimoji="0" lang="en-US" sz="2000" b="0" i="0" u="none" strike="noStrike" cap="none" normalizeH="0" baseline="0" dirty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n-US" sz="2000" b="0" i="0" u="none" strike="noStrike" cap="none" normalizeH="0" baseline="0" dirty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</a:br>
            <a:r>
              <a:rPr lang="he-IL" sz="2000" dirty="0"/>
              <a:t> (</a:t>
            </a:r>
            <a:r>
              <a:rPr lang="en-US" sz="2000" dirty="0"/>
              <a:t>inner</a:t>
            </a:r>
            <a:r>
              <a:rPr lang="he-IL" sz="2000" dirty="0"/>
              <a:t>)</a:t>
            </a:r>
            <a:endParaRPr kumimoji="0" lang="he-IL" sz="2000" b="0" i="0" u="none" strike="noStrike" cap="none" normalizeH="0" baseline="0" dirty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Curved Left Arrow 9"/>
          <p:cNvSpPr/>
          <p:nvPr/>
        </p:nvSpPr>
        <p:spPr bwMode="auto">
          <a:xfrm flipV="1">
            <a:off x="8229600" y="3796880"/>
            <a:ext cx="457200" cy="586410"/>
          </a:xfrm>
          <a:prstGeom prst="curvedLeftArrow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1" name="Curved Left Arrow 10"/>
          <p:cNvSpPr/>
          <p:nvPr/>
        </p:nvSpPr>
        <p:spPr bwMode="auto">
          <a:xfrm flipV="1">
            <a:off x="8264319" y="3213163"/>
            <a:ext cx="457200" cy="586410"/>
          </a:xfrm>
          <a:prstGeom prst="curvedLeftArrow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31071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he-IL" dirty="0"/>
              <a:t>בשביל מה זה טוב 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61846" y="1600200"/>
            <a:ext cx="6224954" cy="4876800"/>
          </a:xfrm>
        </p:spPr>
        <p:txBody>
          <a:bodyPr/>
          <a:lstStyle/>
          <a:p>
            <a:r>
              <a:rPr lang="he-IL" b="1" dirty="0"/>
              <a:t>קיבוץ לוגי</a:t>
            </a:r>
          </a:p>
          <a:p>
            <a:pPr marL="450850" lvl="1" indent="6350">
              <a:buNone/>
            </a:pPr>
            <a:r>
              <a:rPr lang="he-IL" sz="2400" dirty="0"/>
              <a:t>אם משתמשים בטיפוס מסוים רק בהקשר של טיפוס אחר, נטמיע את הטיפוס כדי לשמר את הקשר הלוגי</a:t>
            </a:r>
            <a:r>
              <a:rPr lang="he-IL" sz="2400" dirty="0" smtClean="0"/>
              <a:t>.</a:t>
            </a:r>
            <a:endParaRPr lang="he-IL" sz="2400" dirty="0"/>
          </a:p>
          <a:p>
            <a:r>
              <a:rPr lang="he-IL" b="1" dirty="0" err="1"/>
              <a:t>הכמסה</a:t>
            </a:r>
            <a:r>
              <a:rPr lang="he-IL" b="1" dirty="0"/>
              <a:t> מוגברת</a:t>
            </a:r>
          </a:p>
          <a:p>
            <a:pPr marL="450850" lvl="1" indent="-17463">
              <a:buNone/>
            </a:pPr>
            <a:r>
              <a:rPr lang="he-IL" sz="2400" dirty="0"/>
              <a:t>על ידי הטמעת טיפוס אחד באחר אנו חושפים את המידע הפרטי רק לטיפוס המוטמע ולא לכולם.</a:t>
            </a:r>
          </a:p>
          <a:p>
            <a:r>
              <a:rPr lang="he-IL" b="1" dirty="0"/>
              <a:t>קריאות</a:t>
            </a:r>
          </a:p>
          <a:p>
            <a:pPr lvl="1">
              <a:buNone/>
            </a:pPr>
            <a:r>
              <a:rPr lang="he-IL" sz="2400" dirty="0"/>
              <a:t>מיקום הגדרת טיפוס בסמוך למקום השימוש בו.</a:t>
            </a:r>
          </a:p>
          <a:p>
            <a:endParaRPr lang="he-IL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8789D86-1AA1-4D6C-BBBC-7EAB5B60D3E1}" type="slidenum">
              <a:rPr lang="he-IL" smtClean="0"/>
              <a:pPr/>
              <a:t>4</a:t>
            </a:fld>
            <a:endParaRPr lang="he-IL"/>
          </a:p>
        </p:txBody>
      </p:sp>
      <p:pic>
        <p:nvPicPr>
          <p:cNvPr id="1026" name="Picture 2" descr="https://cdn-icons-png.flaticon.com/512/2534/2534800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810" y="1861037"/>
            <a:ext cx="1014413" cy="10144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s://cdn-icons-png.flaticon.com/512/812/812615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842" y="5006548"/>
            <a:ext cx="1025342" cy="10253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s://cdn-icons.flaticon.com/png/512/2163/premium/2163350.png?token=exp=1652874219~hmac=2bf507b3a635041264d5eda214ee05d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674" y="1899138"/>
            <a:ext cx="938213" cy="9382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6" name="Straight Arrow Connector 5"/>
          <p:cNvCxnSpPr>
            <a:stCxn id="1026" idx="1"/>
            <a:endCxn id="1030" idx="3"/>
          </p:cNvCxnSpPr>
          <p:nvPr/>
        </p:nvCxnSpPr>
        <p:spPr>
          <a:xfrm flipH="1">
            <a:off x="1131887" y="2368244"/>
            <a:ext cx="468923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32" name="Picture 8" descr="https://cdn-icons-png.flaticon.com/512/3721/3721997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780" y="3424726"/>
            <a:ext cx="1227748" cy="12277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3888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he-IL" dirty="0"/>
              <a:t>מחלקות מקוננות - תכונות משותפות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sz="2800" b="1" dirty="0"/>
              <a:t>למחלקה מקוננת </a:t>
            </a:r>
            <a:r>
              <a:rPr lang="he-IL" sz="2800" dirty="0"/>
              <a:t>יש </a:t>
            </a:r>
            <a:r>
              <a:rPr lang="he-IL" sz="2800" b="1" dirty="0"/>
              <a:t>גישה לשדות הפרטיים </a:t>
            </a:r>
            <a:r>
              <a:rPr lang="he-IL" sz="2800" dirty="0"/>
              <a:t>של המחלקה העוטפת ולהיפך	</a:t>
            </a:r>
          </a:p>
          <a:p>
            <a:pPr lvl="1"/>
            <a:r>
              <a:rPr lang="he-IL" sz="2800" dirty="0"/>
              <a:t>הנראות של המחלקה היא עבור "צד שלישי"</a:t>
            </a:r>
          </a:p>
          <a:p>
            <a:r>
              <a:rPr lang="he-IL" sz="2800" dirty="0"/>
              <a:t>אלו הן מחלקות (כמעט)</a:t>
            </a:r>
            <a:r>
              <a:rPr lang="en-US" sz="2800" dirty="0"/>
              <a:t> </a:t>
            </a:r>
            <a:r>
              <a:rPr lang="he-IL" sz="2800" dirty="0"/>
              <a:t>רגילות לכל דבר ועניין</a:t>
            </a:r>
          </a:p>
          <a:p>
            <a:pPr lvl="1"/>
            <a:r>
              <a:rPr lang="he-IL" sz="2800" dirty="0"/>
              <a:t>יכולות להיות אבסטרקטיות, לממש מנשקים, לרשת ממחלקות אחרות וכדומה</a:t>
            </a:r>
          </a:p>
          <a:p>
            <a:pPr lvl="1"/>
            <a:endParaRPr lang="he-IL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8789D86-1AA1-4D6C-BBBC-7EAB5B60D3E1}" type="slidenum">
              <a:rPr lang="he-IL" smtClean="0"/>
              <a:pPr/>
              <a:t>5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87881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rtl="0"/>
            <a:r>
              <a:rPr lang="en-US" dirty="0"/>
              <a:t>Static Member Class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1792" y="1600200"/>
            <a:ext cx="8270688" cy="4876800"/>
          </a:xfrm>
        </p:spPr>
        <p:txBody>
          <a:bodyPr/>
          <a:lstStyle/>
          <a:p>
            <a:r>
              <a:rPr lang="he-IL" sz="2800" dirty="0"/>
              <a:t>מחלקה רגילה ש"במקרה" מוגדרת בתוך מחלקה אחרת</a:t>
            </a:r>
          </a:p>
          <a:p>
            <a:r>
              <a:rPr lang="he-IL" sz="2800" dirty="0"/>
              <a:t>החוקים החלים על איברים סטטיים אחרים חלים גם על מחלקות סטטיות</a:t>
            </a:r>
          </a:p>
          <a:p>
            <a:pPr lvl="1"/>
            <a:r>
              <a:rPr lang="he-IL" sz="2400" dirty="0"/>
              <a:t>גישה לשדות / פונקציות סטטיים בלבד</a:t>
            </a:r>
          </a:p>
          <a:p>
            <a:pPr lvl="1"/>
            <a:r>
              <a:rPr lang="he-IL" sz="2400" dirty="0"/>
              <a:t>גישה לאיברים לא סטטיים רק בעזרת הפניה לאובייקט</a:t>
            </a:r>
          </a:p>
          <a:p>
            <a:r>
              <a:rPr lang="he-IL" sz="2800" dirty="0"/>
              <a:t>גישה לטיפוס בעזרת שם המחלקה העוטפת</a:t>
            </a:r>
          </a:p>
          <a:p>
            <a:pPr algn="l" rtl="0">
              <a:buNone/>
            </a:pP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OuterClass.StaticNestedClass</a:t>
            </a:r>
            <a:endParaRPr lang="he-IL" sz="2000" b="1" dirty="0">
              <a:latin typeface="Courier New" pitchFamily="49" charset="0"/>
              <a:cs typeface="Courier New" pitchFamily="49" charset="0"/>
            </a:endParaRPr>
          </a:p>
          <a:p>
            <a:r>
              <a:rPr lang="he-IL" sz="2800" dirty="0"/>
              <a:t>יצירת אובייקט</a:t>
            </a:r>
          </a:p>
          <a:p>
            <a:pPr algn="l" rtl="0">
              <a:buNone/>
            </a:pP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OuterClass.StaticNestedClass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nested = </a:t>
            </a:r>
          </a:p>
          <a:p>
            <a:pPr algn="l" rtl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		   new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OuterClass.StaticNestedClass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();</a:t>
            </a:r>
            <a:endParaRPr lang="he-IL" sz="20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8789D86-1AA1-4D6C-BBBC-7EAB5B60D3E1}" type="slidenum">
              <a:rPr lang="he-IL" smtClean="0"/>
              <a:pPr/>
              <a:t>6</a:t>
            </a:fld>
            <a:endParaRPr lang="he-IL"/>
          </a:p>
        </p:txBody>
      </p:sp>
      <p:sp>
        <p:nvSpPr>
          <p:cNvPr id="4" name="Right Brace 3"/>
          <p:cNvSpPr/>
          <p:nvPr/>
        </p:nvSpPr>
        <p:spPr bwMode="auto">
          <a:xfrm rot="16200000">
            <a:off x="2772089" y="3101050"/>
            <a:ext cx="195942" cy="4278086"/>
          </a:xfrm>
          <a:prstGeom prst="rightBrace">
            <a:avLst/>
          </a:prstGeom>
          <a:noFill/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516982" y="4752470"/>
            <a:ext cx="7061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Type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46218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rtl="0"/>
            <a:r>
              <a:rPr lang="en-US" dirty="0"/>
              <a:t>Non-static Member Class</a:t>
            </a:r>
            <a:endParaRPr lang="he-IL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/>
              <a:t>כל מופע של המחלקה הפנימית משויך למופע של המחלקה החיצונית</a:t>
            </a:r>
          </a:p>
          <a:p>
            <a:endParaRPr lang="he-IL" dirty="0"/>
          </a:p>
          <a:p>
            <a:endParaRPr lang="he-IL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he-IL" dirty="0"/>
              <a:t>השיוך מבוצע בזמן יצירת האובייקט ואינו ניתן לשינוי</a:t>
            </a:r>
          </a:p>
          <a:p>
            <a:pPr lvl="1"/>
            <a:r>
              <a:rPr lang="he-IL" sz="2400" dirty="0"/>
              <a:t>באובייקט הפנימי קיימת הפניה לאובייקט החיצוני (</a:t>
            </a:r>
            <a:r>
              <a:rPr lang="en-US" sz="2400" dirty="0"/>
              <a:t>qualified this</a:t>
            </a:r>
            <a:r>
              <a:rPr lang="he-IL" sz="2400" dirty="0"/>
              <a:t>)</a:t>
            </a:r>
            <a:endParaRPr lang="he-IL" dirty="0"/>
          </a:p>
          <a:p>
            <a:pPr>
              <a:buNone/>
            </a:pPr>
            <a:endParaRPr lang="he-IL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8789D86-1AA1-4D6C-BBBC-7EAB5B60D3E1}" type="slidenum">
              <a:rPr lang="he-IL" smtClean="0"/>
              <a:pPr/>
              <a:t>7</a:t>
            </a:fld>
            <a:endParaRPr lang="he-IL"/>
          </a:p>
        </p:txBody>
      </p:sp>
      <p:sp>
        <p:nvSpPr>
          <p:cNvPr id="6" name="Oval 5"/>
          <p:cNvSpPr/>
          <p:nvPr/>
        </p:nvSpPr>
        <p:spPr bwMode="auto">
          <a:xfrm>
            <a:off x="3988773" y="2754915"/>
            <a:ext cx="1357200" cy="1357322"/>
          </a:xfrm>
          <a:prstGeom prst="ellipse">
            <a:avLst/>
          </a:prstGeom>
          <a:solidFill>
            <a:schemeClr val="tx1">
              <a:lumMod val="25000"/>
              <a:lumOff val="75000"/>
            </a:schemeClr>
          </a:solidFill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Oval 6"/>
          <p:cNvSpPr/>
          <p:nvPr/>
        </p:nvSpPr>
        <p:spPr bwMode="auto">
          <a:xfrm>
            <a:off x="4703153" y="3469295"/>
            <a:ext cx="360000" cy="360000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Line Callout 1 7"/>
          <p:cNvSpPr/>
          <p:nvPr/>
        </p:nvSpPr>
        <p:spPr bwMode="auto">
          <a:xfrm>
            <a:off x="6131913" y="3326419"/>
            <a:ext cx="2286016" cy="571504"/>
          </a:xfrm>
          <a:prstGeom prst="borderCallout1">
            <a:avLst>
              <a:gd name="adj1" fmla="val 50181"/>
              <a:gd name="adj2" fmla="val -416"/>
              <a:gd name="adj3" fmla="val 57817"/>
              <a:gd name="adj4" fmla="val -47953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e-IL" sz="1800" b="0" i="0" u="none" strike="noStrike" cap="none" normalizeH="0" baseline="0" dirty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מופע של המחלקה הפנימית</a:t>
            </a:r>
          </a:p>
        </p:txBody>
      </p:sp>
      <p:sp>
        <p:nvSpPr>
          <p:cNvPr id="9" name="Line Callout 1 8"/>
          <p:cNvSpPr/>
          <p:nvPr/>
        </p:nvSpPr>
        <p:spPr bwMode="auto">
          <a:xfrm>
            <a:off x="1274129" y="2754915"/>
            <a:ext cx="2286016" cy="571504"/>
          </a:xfrm>
          <a:prstGeom prst="borderCallout1">
            <a:avLst>
              <a:gd name="adj1" fmla="val 42002"/>
              <a:gd name="adj2" fmla="val 100976"/>
              <a:gd name="adj3" fmla="val 71994"/>
              <a:gd name="adj4" fmla="val 139387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e-IL" sz="1800" b="0" i="0" u="none" strike="noStrike" cap="none" normalizeH="0" baseline="0" dirty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מופע של המחלקה החיצונית</a:t>
            </a:r>
          </a:p>
        </p:txBody>
      </p:sp>
    </p:spTree>
    <p:extLst>
      <p:ext uri="{BB962C8B-B14F-4D97-AF65-F5344CB8AC3E}">
        <p14:creationId xmlns:p14="http://schemas.microsoft.com/office/powerpoint/2010/main" val="1622094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0" indent="0" algn="l" defTabSz="914400" eaLnBrk="1" hangingPunct="1"/>
            <a:r>
              <a:rPr lang="en-US" dirty="0"/>
              <a:t>House Example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8789D86-1AA1-4D6C-BBBC-7EAB5B60D3E1}" type="slidenum">
              <a:rPr lang="he-IL" smtClean="0"/>
              <a:pPr/>
              <a:t>8</a:t>
            </a:fld>
            <a:endParaRPr lang="he-IL"/>
          </a:p>
        </p:txBody>
      </p:sp>
      <p:sp>
        <p:nvSpPr>
          <p:cNvPr id="17413" name="Text Box 4"/>
          <p:cNvSpPr txBox="1">
            <a:spLocks noChangeArrowheads="1"/>
          </p:cNvSpPr>
          <p:nvPr/>
        </p:nvSpPr>
        <p:spPr bwMode="auto">
          <a:xfrm>
            <a:off x="864272" y="1614488"/>
            <a:ext cx="6760184" cy="3693319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432000" lvl="1" algn="l" rtl="0">
              <a:spcBef>
                <a:spcPts val="0"/>
              </a:spcBef>
            </a:pPr>
            <a:r>
              <a:rPr lang="en-US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public class House 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{</a:t>
            </a:r>
            <a:endParaRPr lang="he-IL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marL="432000" lvl="1" algn="l" rtl="0">
              <a:spcBef>
                <a:spcPts val="0"/>
              </a:spcBef>
            </a:pPr>
            <a:r>
              <a:rPr lang="he-IL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private String address;</a:t>
            </a:r>
          </a:p>
          <a:p>
            <a:pPr marL="432000" lvl="1" algn="l" rtl="0">
              <a:spcBef>
                <a:spcPts val="0"/>
              </a:spcBef>
            </a:pPr>
            <a:endParaRPr lang="en-US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marL="432000" lvl="1" algn="l" rtl="0">
              <a:spcBef>
                <a:spcPts val="0"/>
              </a:spcBef>
            </a:pPr>
            <a:r>
              <a:rPr lang="en-US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  	public class Room 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432000" lvl="1" algn="l" rtl="0">
              <a:spcBef>
                <a:spcPts val="0"/>
              </a:spcBef>
            </a:pPr>
            <a:r>
              <a:rPr lang="en-US" b="1" dirty="0">
                <a:solidFill>
                  <a:srgbClr val="576F2B"/>
                </a:solidFill>
                <a:latin typeface="Courier New" pitchFamily="49" charset="0"/>
                <a:cs typeface="Courier New" pitchFamily="49" charset="0"/>
              </a:rPr>
              <a:t>	    // implicit reference to a House</a:t>
            </a:r>
          </a:p>
          <a:p>
            <a:pPr marL="432000" lvl="1" algn="l" rtl="0">
              <a:spcBef>
                <a:spcPts val="0"/>
              </a:spcBef>
            </a:pPr>
            <a:r>
              <a:rPr lang="en-US" b="1" dirty="0">
                <a:solidFill>
                  <a:srgbClr val="CCCCCC"/>
                </a:solidFill>
                <a:latin typeface="Courier New" pitchFamily="49" charset="0"/>
                <a:cs typeface="Courier New" pitchFamily="49" charset="0"/>
              </a:rPr>
              <a:t>	    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private double width;</a:t>
            </a:r>
          </a:p>
          <a:p>
            <a:pPr marL="432000" lvl="1" algn="l" rtl="0">
              <a:spcBef>
                <a:spcPts val="0"/>
              </a:spcBef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    private double height;</a:t>
            </a:r>
          </a:p>
          <a:p>
            <a:pPr marL="432000" lvl="1" algn="l" rtl="0">
              <a:spcBef>
                <a:spcPts val="0"/>
              </a:spcBef>
            </a:pPr>
            <a:endParaRPr lang="en-US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marL="432000" lvl="1" algn="l" rtl="0">
              <a:spcBef>
                <a:spcPts val="0"/>
              </a:spcBef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    public String 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toString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(){</a:t>
            </a:r>
          </a:p>
          <a:p>
            <a:pPr marL="432000" lvl="1" algn="l" rtl="0">
              <a:spcBef>
                <a:spcPts val="0"/>
              </a:spcBef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        return "Room inside: " +</a:t>
            </a:r>
            <a:r>
              <a:rPr lang="en-US" b="1" dirty="0">
                <a:solidFill>
                  <a:srgbClr val="CCCCCC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address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432000" lvl="1" algn="l" rtl="0">
              <a:spcBef>
                <a:spcPts val="0"/>
              </a:spcBef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    }</a:t>
            </a:r>
          </a:p>
          <a:p>
            <a:pPr marL="432000" lvl="1" algn="l" rtl="0">
              <a:spcBef>
                <a:spcPts val="0"/>
              </a:spcBef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432000" lvl="1" algn="l" rtl="0">
              <a:spcBef>
                <a:spcPts val="0"/>
              </a:spcBef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}</a:t>
            </a:r>
            <a:endParaRPr lang="en-US" sz="1600" dirty="0">
              <a:solidFill>
                <a:srgbClr val="000000"/>
              </a:solidFill>
            </a:endParaRPr>
          </a:p>
        </p:txBody>
      </p:sp>
      <p:sp>
        <p:nvSpPr>
          <p:cNvPr id="6" name="Line Callout 1 5"/>
          <p:cNvSpPr/>
          <p:nvPr/>
        </p:nvSpPr>
        <p:spPr bwMode="auto">
          <a:xfrm>
            <a:off x="4071934" y="5000636"/>
            <a:ext cx="2928958" cy="357190"/>
          </a:xfrm>
          <a:prstGeom prst="borderCallout1">
            <a:avLst>
              <a:gd name="adj1" fmla="val -11630"/>
              <a:gd name="adj2" fmla="val 57490"/>
              <a:gd name="adj3" fmla="val -169017"/>
              <a:gd name="adj4" fmla="val 90903"/>
            </a:avLst>
          </a:prstGeom>
          <a:solidFill>
            <a:srgbClr val="FFFF99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e-IL" sz="1800" b="0" i="0" u="none" strike="noStrike" cap="none" normalizeH="0" baseline="0" dirty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גישה למשתנה פרטי לא סטטי</a:t>
            </a:r>
          </a:p>
        </p:txBody>
      </p:sp>
    </p:spTree>
    <p:extLst>
      <p:ext uri="{BB962C8B-B14F-4D97-AF65-F5344CB8AC3E}">
        <p14:creationId xmlns:p14="http://schemas.microsoft.com/office/powerpoint/2010/main" val="1840598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40" name="Text Box 9"/>
          <p:cNvSpPr txBox="1">
            <a:spLocks noChangeArrowheads="1"/>
          </p:cNvSpPr>
          <p:nvPr/>
        </p:nvSpPr>
        <p:spPr bwMode="auto">
          <a:xfrm>
            <a:off x="182880" y="1641187"/>
            <a:ext cx="8388350" cy="5216813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1" algn="l" rtl="0">
              <a:spcBef>
                <a:spcPct val="50000"/>
              </a:spcBef>
            </a:pPr>
            <a:r>
              <a:rPr lang="en-US" b="1" dirty="0">
                <a:solidFill>
                  <a:srgbClr val="0066CC"/>
                </a:solidFill>
                <a:latin typeface="Courier New" pitchFamily="49" charset="0"/>
                <a:cs typeface="Courier New" pitchFamily="49" charset="0"/>
              </a:rPr>
              <a:t>public class House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lvl="1" algn="l" rtl="0">
              <a:spcBef>
                <a:spcPct val="50000"/>
              </a:spcBef>
            </a:pPr>
            <a:r>
              <a:rPr lang="en-US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private String address;</a:t>
            </a:r>
          </a:p>
          <a:p>
            <a:pPr lvl="1" algn="l" rtl="0">
              <a:spcBef>
                <a:spcPct val="50000"/>
              </a:spcBef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	private double  </a:t>
            </a:r>
            <a:r>
              <a:rPr lang="en-US" b="1" dirty="0">
                <a:solidFill>
                  <a:srgbClr val="D60093"/>
                </a:solidFill>
                <a:latin typeface="Courier New" pitchFamily="49" charset="0"/>
                <a:cs typeface="Courier New" pitchFamily="49" charset="0"/>
              </a:rPr>
              <a:t>height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lvl="1" algn="l" rtl="0">
              <a:spcBef>
                <a:spcPct val="50000"/>
              </a:spcBef>
            </a:pPr>
            <a:r>
              <a:rPr lang="en-US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  	</a:t>
            </a:r>
            <a:r>
              <a:rPr lang="en-US" b="1" dirty="0">
                <a:solidFill>
                  <a:srgbClr val="0066CC"/>
                </a:solidFill>
                <a:latin typeface="Courier New" pitchFamily="49" charset="0"/>
                <a:cs typeface="Courier New" pitchFamily="49" charset="0"/>
              </a:rPr>
              <a:t>public class Room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lvl="1" algn="l" rtl="0">
              <a:spcBef>
                <a:spcPct val="50000"/>
              </a:spcBef>
            </a:pPr>
            <a:r>
              <a:rPr lang="en-US" b="1" dirty="0">
                <a:solidFill>
                  <a:srgbClr val="CCCCCC"/>
                </a:solidFill>
                <a:latin typeface="Courier New" pitchFamily="49" charset="0"/>
                <a:cs typeface="Courier New" pitchFamily="49" charset="0"/>
              </a:rPr>
              <a:t>	    	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private double </a:t>
            </a:r>
            <a:r>
              <a:rPr lang="en-US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height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lvl="1" algn="l" rtl="0">
              <a:spcBef>
                <a:spcPct val="50000"/>
              </a:spcBef>
            </a:pPr>
            <a:r>
              <a:rPr lang="en-US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	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// implicit reference to a House</a:t>
            </a:r>
            <a:endParaRPr lang="en-US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lvl="1" algn="l" rtl="0">
              <a:spcBef>
                <a:spcPct val="50000"/>
              </a:spcBef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    	public String 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toString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(){</a:t>
            </a:r>
          </a:p>
          <a:p>
            <a:pPr lvl="1" algn="l" rtl="0">
              <a:spcBef>
                <a:spcPct val="50000"/>
              </a:spcBef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		return  "Room height: " +</a:t>
            </a:r>
            <a:r>
              <a:rPr lang="en-US" b="1" dirty="0">
                <a:solidFill>
                  <a:srgbClr val="CCCCCC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height</a:t>
            </a:r>
            <a:r>
              <a:rPr lang="en-US" b="1" dirty="0">
                <a:solidFill>
                  <a:srgbClr val="CCCCCC"/>
                </a:solidFill>
                <a:latin typeface="Courier New" pitchFamily="49" charset="0"/>
                <a:cs typeface="Courier New" pitchFamily="49" charset="0"/>
              </a:rPr>
              <a:t> </a:t>
            </a:r>
          </a:p>
          <a:p>
            <a:pPr lvl="1" algn="l" rtl="0">
              <a:spcBef>
                <a:spcPct val="50000"/>
              </a:spcBef>
            </a:pPr>
            <a:r>
              <a:rPr lang="en-US" b="1" dirty="0">
                <a:solidFill>
                  <a:srgbClr val="CCCCCC"/>
                </a:solidFill>
                <a:latin typeface="Courier New" pitchFamily="49" charset="0"/>
                <a:cs typeface="Courier New" pitchFamily="49" charset="0"/>
              </a:rPr>
              <a:t>			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+ " House height: " +</a:t>
            </a:r>
            <a:r>
              <a:rPr lang="en-US" b="1" dirty="0">
                <a:solidFill>
                  <a:srgbClr val="CCCCCC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rgbClr val="D60093"/>
                </a:solidFill>
                <a:latin typeface="Courier New" pitchFamily="49" charset="0"/>
                <a:cs typeface="Courier New" pitchFamily="49" charset="0"/>
              </a:rPr>
              <a:t>House.this.height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lvl="1" algn="l" rtl="0">
              <a:spcBef>
                <a:spcPct val="50000"/>
              </a:spcBef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   	}</a:t>
            </a:r>
          </a:p>
          <a:p>
            <a:pPr lvl="1" algn="l" rtl="0">
              <a:spcBef>
                <a:spcPct val="50000"/>
              </a:spcBef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}</a:t>
            </a:r>
          </a:p>
          <a:p>
            <a:pPr lvl="1" algn="l" rtl="0">
              <a:spcBef>
                <a:spcPct val="50000"/>
              </a:spcBef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pPr algn="l" rtl="0"/>
            <a:endParaRPr lang="en-US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8441" name="Rectangle 1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0" indent="0" algn="l" defTabSz="914400" rtl="0" eaLnBrk="1" hangingPunct="1"/>
            <a:r>
              <a:rPr lang="en-US" dirty="0"/>
              <a:t>Inner Classes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8789D86-1AA1-4D6C-BBBC-7EAB5B60D3E1}" type="slidenum">
              <a:rPr lang="he-IL" smtClean="0"/>
              <a:pPr/>
              <a:t>9</a:t>
            </a:fld>
            <a:endParaRPr lang="he-IL"/>
          </a:p>
        </p:txBody>
      </p:sp>
      <p:sp>
        <p:nvSpPr>
          <p:cNvPr id="394244" name="AutoShape 4"/>
          <p:cNvSpPr>
            <a:spLocks noChangeArrowheads="1"/>
          </p:cNvSpPr>
          <p:nvPr/>
        </p:nvSpPr>
        <p:spPr bwMode="auto">
          <a:xfrm>
            <a:off x="6268720" y="5791200"/>
            <a:ext cx="2092325" cy="457200"/>
          </a:xfrm>
          <a:prstGeom prst="wedgeRectCallout">
            <a:avLst>
              <a:gd name="adj1" fmla="val -14443"/>
              <a:gd name="adj2" fmla="val -171792"/>
            </a:avLst>
          </a:prstGeom>
          <a:solidFill>
            <a:srgbClr val="FFFFCC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en-US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Height of</a:t>
            </a:r>
            <a:r>
              <a:rPr lang="en-US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House</a:t>
            </a:r>
          </a:p>
        </p:txBody>
      </p:sp>
      <p:sp>
        <p:nvSpPr>
          <p:cNvPr id="394245" name="AutoShape 5"/>
          <p:cNvSpPr>
            <a:spLocks noChangeArrowheads="1"/>
          </p:cNvSpPr>
          <p:nvPr/>
        </p:nvSpPr>
        <p:spPr bwMode="auto">
          <a:xfrm>
            <a:off x="6680200" y="3195403"/>
            <a:ext cx="2287588" cy="832521"/>
          </a:xfrm>
          <a:prstGeom prst="wedgeRectCallout">
            <a:avLst>
              <a:gd name="adj1" fmla="val -34328"/>
              <a:gd name="adj2" fmla="val 107133"/>
            </a:avLst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 rtl="0">
              <a:spcBef>
                <a:spcPct val="50000"/>
              </a:spcBef>
            </a:pPr>
            <a:r>
              <a:rPr lang="en-US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Height of </a:t>
            </a:r>
            <a:r>
              <a:rPr lang="en-US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Room</a:t>
            </a:r>
          </a:p>
          <a:p>
            <a:pPr algn="ctr" rtl="0">
              <a:spcBef>
                <a:spcPct val="50000"/>
              </a:spcBef>
            </a:pPr>
            <a:r>
              <a:rPr lang="en-US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Same as </a:t>
            </a:r>
            <a:r>
              <a:rPr lang="en-US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this.height</a:t>
            </a:r>
            <a:endParaRPr lang="en-US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rtl="0">
              <a:spcBef>
                <a:spcPct val="50000"/>
              </a:spcBef>
            </a:pPr>
            <a:endParaRPr lang="en-US" sz="20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rtl="0">
              <a:spcBef>
                <a:spcPct val="50000"/>
              </a:spcBef>
            </a:pPr>
            <a:endParaRPr lang="en-US" sz="20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4247" name="Line 7"/>
          <p:cNvSpPr>
            <a:spLocks noChangeShapeType="1"/>
          </p:cNvSpPr>
          <p:nvPr/>
        </p:nvSpPr>
        <p:spPr bwMode="auto">
          <a:xfrm flipV="1">
            <a:off x="7518400" y="4329113"/>
            <a:ext cx="1588" cy="296862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he-IL"/>
          </a:p>
        </p:txBody>
      </p:sp>
      <p:sp>
        <p:nvSpPr>
          <p:cNvPr id="2" name="Rounded Rectangle 1"/>
          <p:cNvSpPr/>
          <p:nvPr/>
        </p:nvSpPr>
        <p:spPr bwMode="auto">
          <a:xfrm>
            <a:off x="3747052" y="5635488"/>
            <a:ext cx="1719470" cy="437322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Shadowing</a:t>
            </a:r>
          </a:p>
        </p:txBody>
      </p:sp>
    </p:spTree>
    <p:extLst>
      <p:ext uri="{BB962C8B-B14F-4D97-AF65-F5344CB8AC3E}">
        <p14:creationId xmlns:p14="http://schemas.microsoft.com/office/powerpoint/2010/main" val="11359047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4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4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4244" grpId="0" animBg="1"/>
      <p:bldP spid="394245" grpId="0" animBg="1"/>
      <p:bldP spid="2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w1">
  <a:themeElements>
    <a:clrScheme name="Custom 2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106485"/>
      </a:hlink>
      <a:folHlink>
        <a:srgbClr val="106485"/>
      </a:folHlink>
    </a:clrScheme>
    <a:fontScheme name="Office קלאסי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בהירות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>
    <a:spDef>
      <a:spPr>
        <a:noFill/>
        <a:ln>
          <a:solidFill>
            <a:srgbClr val="92D050"/>
          </a:solidFill>
        </a:ln>
      </a:spPr>
      <a:bodyPr rtlCol="1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ערכת נושא1" id="{279C5FF5-C7C8-4C86-8AAD-4DD40FD88B78}" vid="{577E7557-20CD-4CDB-81E9-459C2F235F81}"/>
    </a:ext>
  </a:extLst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897</Words>
  <Application>Microsoft Office PowerPoint</Application>
  <PresentationFormat>On-screen Show (4:3)</PresentationFormat>
  <Paragraphs>437</Paragraphs>
  <Slides>28</Slides>
  <Notes>28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40" baseType="lpstr">
      <vt:lpstr>Arial</vt:lpstr>
      <vt:lpstr>Calibri</vt:lpstr>
      <vt:lpstr>Comic Sans MS</vt:lpstr>
      <vt:lpstr>Consolas</vt:lpstr>
      <vt:lpstr>Courier New</vt:lpstr>
      <vt:lpstr>David</vt:lpstr>
      <vt:lpstr>Guttman Yad-Brush</vt:lpstr>
      <vt:lpstr>PMingLiU</vt:lpstr>
      <vt:lpstr>Segoe UI</vt:lpstr>
      <vt:lpstr>Times New Roman</vt:lpstr>
      <vt:lpstr>Wingdings</vt:lpstr>
      <vt:lpstr>sw1</vt:lpstr>
      <vt:lpstr>תוכנה 1</vt:lpstr>
      <vt:lpstr>Nested classes</vt:lpstr>
      <vt:lpstr>מחלקה מקוננת Nested Class))</vt:lpstr>
      <vt:lpstr>בשביל מה זה טוב ?</vt:lpstr>
      <vt:lpstr>מחלקות מקוננות - תכונות משותפות</vt:lpstr>
      <vt:lpstr>Static Member Class</vt:lpstr>
      <vt:lpstr>Non-static Member Class</vt:lpstr>
      <vt:lpstr>House Example</vt:lpstr>
      <vt:lpstr>Inner Classes</vt:lpstr>
      <vt:lpstr>Inner Classes</vt:lpstr>
      <vt:lpstr>Inner Classes</vt:lpstr>
      <vt:lpstr>Inner Classes: static vs non-static</vt:lpstr>
      <vt:lpstr>Static vs. Dynamic Binding</vt:lpstr>
      <vt:lpstr>Static versus Dynamic Binding</vt:lpstr>
      <vt:lpstr>Binding in Java</vt:lpstr>
      <vt:lpstr>Binding in Java</vt:lpstr>
      <vt:lpstr>Static Binding</vt:lpstr>
      <vt:lpstr>Static Binding</vt:lpstr>
      <vt:lpstr>Dynamic Binding</vt:lpstr>
      <vt:lpstr>Dynamic Binding</vt:lpstr>
      <vt:lpstr>Static binding (or early binding)</vt:lpstr>
      <vt:lpstr>Static binding example – Static methods</vt:lpstr>
      <vt:lpstr> Static binding example - Fields</vt:lpstr>
      <vt:lpstr>Dynamic Binding</vt:lpstr>
      <vt:lpstr>Dynamic Binding</vt:lpstr>
      <vt:lpstr>difference between static and dynamic binding </vt:lpstr>
      <vt:lpstr>שאלה מבחינה (2021 ב', מועד א')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2022-05-18T12:25:02Z</dcterms:created>
  <dcterms:modified xsi:type="dcterms:W3CDTF">2022-05-18T12:25:23Z</dcterms:modified>
</cp:coreProperties>
</file>