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810" r:id="rId1"/>
  </p:sldMasterIdLst>
  <p:notesMasterIdLst>
    <p:notesMasterId r:id="rId41"/>
  </p:notesMasterIdLst>
  <p:handoutMasterIdLst>
    <p:handoutMasterId r:id="rId42"/>
  </p:handoutMasterIdLst>
  <p:sldIdLst>
    <p:sldId id="348" r:id="rId2"/>
    <p:sldId id="438" r:id="rId3"/>
    <p:sldId id="440" r:id="rId4"/>
    <p:sldId id="441" r:id="rId5"/>
    <p:sldId id="454" r:id="rId6"/>
    <p:sldId id="448" r:id="rId7"/>
    <p:sldId id="455" r:id="rId8"/>
    <p:sldId id="447" r:id="rId9"/>
    <p:sldId id="449" r:id="rId10"/>
    <p:sldId id="456" r:id="rId11"/>
    <p:sldId id="450" r:id="rId12"/>
    <p:sldId id="451" r:id="rId13"/>
    <p:sldId id="457" r:id="rId14"/>
    <p:sldId id="452" r:id="rId15"/>
    <p:sldId id="458" r:id="rId16"/>
    <p:sldId id="432" r:id="rId17"/>
    <p:sldId id="443" r:id="rId18"/>
    <p:sldId id="459" r:id="rId19"/>
    <p:sldId id="433" r:id="rId20"/>
    <p:sldId id="434" r:id="rId21"/>
    <p:sldId id="461" r:id="rId22"/>
    <p:sldId id="460" r:id="rId23"/>
    <p:sldId id="435" r:id="rId24"/>
    <p:sldId id="442" r:id="rId25"/>
    <p:sldId id="462" r:id="rId26"/>
    <p:sldId id="404" r:id="rId27"/>
    <p:sldId id="405" r:id="rId28"/>
    <p:sldId id="406" r:id="rId29"/>
    <p:sldId id="407" r:id="rId30"/>
    <p:sldId id="408" r:id="rId31"/>
    <p:sldId id="410" r:id="rId32"/>
    <p:sldId id="411" r:id="rId33"/>
    <p:sldId id="412" r:id="rId34"/>
    <p:sldId id="413" r:id="rId35"/>
    <p:sldId id="414" r:id="rId36"/>
    <p:sldId id="415" r:id="rId37"/>
    <p:sldId id="453" r:id="rId38"/>
    <p:sldId id="444" r:id="rId39"/>
    <p:sldId id="445" r:id="rId40"/>
  </p:sldIdLst>
  <p:sldSz cx="9144000" cy="6858000" type="screen4x3"/>
  <p:notesSz cx="6794500" cy="9906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C20EAD"/>
    <a:srgbClr val="A918B8"/>
    <a:srgbClr val="FFCC66"/>
    <a:srgbClr val="CCECFF"/>
    <a:srgbClr val="FFCC00"/>
    <a:srgbClr val="0066CC"/>
    <a:srgbClr val="FF9933"/>
    <a:srgbClr val="FFDAB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286" autoAdjust="0"/>
    <p:restoredTop sz="74576" autoAdjust="0"/>
  </p:normalViewPr>
  <p:slideViewPr>
    <p:cSldViewPr snapToGrid="0" snapToObjects="1">
      <p:cViewPr varScale="1">
        <p:scale>
          <a:sx n="90" d="100"/>
          <a:sy n="90" d="100"/>
        </p:scale>
        <p:origin x="28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BAFB3922-2CA2-4977-8B85-6915B916F29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1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D6944182-E926-4B80-8EC5-9741467D79A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86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66472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187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sz="24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071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638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67486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044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574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sz="24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7648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1777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sz="24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5986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2400" baseline="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643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46E9F8-972A-4C9D-8ED5-34FE7AEE98F8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919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2400" baseline="0" dirty="0"/>
              <a:t>.</a:t>
            </a:r>
          </a:p>
          <a:p>
            <a:endParaRPr lang="he-IL" sz="24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4744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2400" dirty="0"/>
              <a:t>מקבלת איזשהו</a:t>
            </a:r>
            <a:r>
              <a:rPr lang="he-IL" sz="2400" baseline="0" dirty="0"/>
              <a:t> </a:t>
            </a:r>
            <a:r>
              <a:rPr lang="en-US" sz="2400" baseline="0" dirty="0"/>
              <a:t>String </a:t>
            </a:r>
            <a:r>
              <a:rPr lang="he-IL" sz="2400" baseline="0" dirty="0"/>
              <a:t>שהוא ה-</a:t>
            </a:r>
            <a:r>
              <a:rPr lang="en-US" sz="2400" baseline="0" dirty="0"/>
              <a:t>delimiter</a:t>
            </a:r>
            <a:r>
              <a:rPr lang="he-IL" sz="2400" baseline="0"/>
              <a:t> שלה ומפצלת את המערך בהתאם.</a:t>
            </a:r>
          </a:p>
          <a:p>
            <a:r>
              <a:rPr lang="he-IL" sz="2400" baseline="0" dirty="0"/>
              <a:t>פה לקחנו את רווח להיות ה</a:t>
            </a:r>
            <a:r>
              <a:rPr lang="en-US" sz="2400" baseline="0"/>
              <a:t>delimiter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8613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396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80265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4C82A-029E-4323-B4E6-F787D3C4FD3C}" type="slidenum">
              <a:rPr lang="he-IL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5307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z="2400" dirty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B2DE45-FFAF-4C3D-992A-7F63B866B30C}" type="slidenum">
              <a:rPr lang="he-IL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82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 dirty="0"/>
              <a:t>חשוב ללמוד את הבעיה דרך התרחישים.</a:t>
            </a:r>
          </a:p>
        </p:txBody>
      </p:sp>
      <p:sp>
        <p:nvSpPr>
          <p:cNvPr id="39940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C29D5131-1731-4601-BC7E-E27AD5F5CE0C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28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26873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41988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C28C1047-3E2C-431C-A466-678C6A50A351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29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7527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z="2400" dirty="0"/>
          </a:p>
        </p:txBody>
      </p:sp>
      <p:sp>
        <p:nvSpPr>
          <p:cNvPr id="44036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E8B04346-7A6B-4B5D-9ABD-456D59F11E4B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30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88039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 sz="2400" dirty="0"/>
              <a:t>יש כל הזמן שני אינדקסים</a:t>
            </a:r>
            <a:r>
              <a:rPr lang="he-IL" sz="2400" baseline="0" dirty="0"/>
              <a:t> שאחד זז ימינה ואחד שמאלה.</a:t>
            </a:r>
          </a:p>
          <a:p>
            <a:r>
              <a:rPr lang="he-IL" sz="2400" baseline="0" dirty="0"/>
              <a:t>הקוד לא מאוד יעיל.</a:t>
            </a:r>
            <a:endParaRPr lang="he-IL" sz="2400" dirty="0"/>
          </a:p>
        </p:txBody>
      </p:sp>
      <p:sp>
        <p:nvSpPr>
          <p:cNvPr id="48132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E07A0A89-7FD9-4F58-BD53-73309C98FB9D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31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521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2400" dirty="0"/>
              <a:t>המפשר</a:t>
            </a:r>
            <a:r>
              <a:rPr lang="he-IL" sz="2400" baseline="0" dirty="0"/>
              <a:t> רץ שורה </a:t>
            </a:r>
            <a:r>
              <a:rPr lang="he-IL" sz="2400" baseline="0" dirty="0" err="1"/>
              <a:t>שורה</a:t>
            </a:r>
            <a:r>
              <a:rPr lang="he-IL" sz="2400" baseline="0" dirty="0"/>
              <a:t> על ה</a:t>
            </a:r>
            <a:r>
              <a:rPr lang="en-US" sz="2400" baseline="0" dirty="0"/>
              <a:t>bite code</a:t>
            </a:r>
            <a:r>
              <a:rPr lang="he-IL" sz="2400" baseline="0" dirty="0"/>
              <a:t> ומריצה אותו.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21143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z="2400" dirty="0"/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1F29B29F-3664-422C-82D7-3F11164D12C4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32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55537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z="2400" dirty="0"/>
          </a:p>
        </p:txBody>
      </p:sp>
      <p:sp>
        <p:nvSpPr>
          <p:cNvPr id="54276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140ACB6C-641E-4AD6-9E90-CE728E205D5B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33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60994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z="2400" dirty="0"/>
          </a:p>
        </p:txBody>
      </p:sp>
      <p:sp>
        <p:nvSpPr>
          <p:cNvPr id="56324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1979777D-6803-4975-8768-7C57CE601B92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34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62480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58372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94188A04-4AC2-487F-8609-29E1A848F4D9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35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22726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60420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EA43E0DD-3239-4A8D-892C-52250FB96BC3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36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84126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 dirty="0"/>
              <a:t>לקחנו את </a:t>
            </a:r>
            <a:r>
              <a:rPr lang="en-US"/>
              <a:t>max Span</a:t>
            </a:r>
            <a:r>
              <a:rPr lang="he-IL"/>
              <a:t> פירקנו לרכיבים קונספטואליים ואז כל רכיב היה עם פונקציה משלו וגם אותם פירקנו</a:t>
            </a:r>
            <a:r>
              <a:rPr lang="he-IL" baseline="0"/>
              <a:t> לעוד תתי רכיבים משלהם.</a:t>
            </a:r>
          </a:p>
          <a:p>
            <a:r>
              <a:rPr lang="he-IL" baseline="0" dirty="0"/>
              <a:t>אם נחתוך קו, כל פונקציה בלתי תלויה בשנייה ולכן אפשר לבנות בנפרד.</a:t>
            </a:r>
          </a:p>
          <a:p>
            <a:r>
              <a:rPr lang="he-IL" baseline="0" dirty="0"/>
              <a:t>יש פה קושי מחשבתי ולא תכנותי, צריך לדעת איך לפרק את הקוד לתתי בעיות טובות ומסודרות.</a:t>
            </a:r>
          </a:p>
          <a:p>
            <a:r>
              <a:rPr lang="he-IL" baseline="0" dirty="0"/>
              <a:t>ה</a:t>
            </a:r>
            <a:r>
              <a:rPr lang="en-US" baseline="0"/>
              <a:t>design</a:t>
            </a:r>
            <a:r>
              <a:rPr lang="he-IL" baseline="0"/>
              <a:t> הדרך לעצב את הקוד היא האחריות שלנו כמתכנתים.</a:t>
            </a:r>
          </a:p>
          <a:p>
            <a:r>
              <a:rPr lang="he-IL" dirty="0"/>
              <a:t>בדרך כלל כאשר</a:t>
            </a:r>
            <a:r>
              <a:rPr lang="he-IL" baseline="0" dirty="0"/>
              <a:t> עובדים בצוות זה מה שעדיף, אתם יכולים גם לחלק ככה את העבודה נגיד בפרויקטים שיהיו לכם במבני נתונים.</a:t>
            </a:r>
          </a:p>
          <a:p>
            <a:r>
              <a:rPr lang="he-IL" baseline="0" dirty="0"/>
              <a:t>בקורס הביזור לא יהיה לצורך עבודת צוות הוא יהיה לצורך יעילות ונראות ופשטות.</a:t>
            </a:r>
            <a:endParaRPr lang="he-IL" dirty="0"/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1F29B29F-3664-422C-82D7-3F11164D12C4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37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00728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30554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5939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B461F6-B4A9-44F5-AA70-E9779679FC3B}" type="slidenum">
              <a:rPr lang="he-IL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20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1256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405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05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24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3649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sz="24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336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59188-0FA2-4E19-BAD0-83D788259AA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713D5-1B64-4755-889D-24C645F3025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163C6-C399-4E6F-9494-61145EBADEB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CB94B-44C5-4EB6-B074-3C86C6E836A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77AC8-BE08-4B4D-AC49-3D726DE0B9F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02F8D-0CFA-4A06-BC18-CC62E4DAF54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942F-87B7-47AC-9100-7FE3047B387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F2F13-53B0-4B57-897D-E3F35B86763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43378-AAE3-4783-BE5A-9E257BB551F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D906A-A2D0-4061-BD54-45802523B7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82F42-7E53-40ED-BA6C-81B17ACAF90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AC412ED-6014-4BF8-B8A7-FDF0827902E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va/data/numberformat.html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1stchoiceremovals.net/ist2_2334825_puzzled_kids_cartoon.jpg&amp;imgrefurl=http://www.1stchoiceremovals.net/Advice%20and%20Guides.htm&amp;usg=__VYSQnjgE7fWD0jERwQiEURJng3E=&amp;h=322&amp;w=380&amp;sz=39&amp;hl=en&amp;start=4&amp;sig2=45nJDtYAWsv73vCvm92duA&amp;tbnid=I2wdKZsMarjO8M:&amp;tbnh=104&amp;tbnw=123&amp;prev=/images?q=puzzled&amp;gbv=2&amp;hl=en&amp;ei=RCrwSrqnDNCE_AbP2OiJBw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Java_package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e-IL" dirty="0">
                <a:latin typeface="Comic Sans MS" pitchFamily="66" charset="0"/>
              </a:rPr>
              <a:t>תוכנה 1</a:t>
            </a:r>
            <a:br>
              <a:rPr lang="he-IL" dirty="0">
                <a:latin typeface="Comic Sans MS" pitchFamily="66" charset="0"/>
              </a:rPr>
            </a:br>
            <a:endParaRPr lang="en-US" sz="2800" dirty="0">
              <a:latin typeface="Comic Sans MS" pitchFamily="66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0225"/>
            <a:ext cx="6858000" cy="852488"/>
          </a:xfrm>
        </p:spPr>
        <p:txBody>
          <a:bodyPr/>
          <a:lstStyle/>
          <a:p>
            <a:pPr rtl="0" eaLnBrk="1" hangingPunct="1"/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תרגול מס' 3</a:t>
            </a:r>
            <a:endParaRPr lang="en-US" dirty="0">
              <a:solidFill>
                <a:srgbClr val="000099"/>
              </a:solidFill>
              <a:latin typeface="Comic Sans MS" pitchFamily="66" charset="0"/>
            </a:endParaRPr>
          </a:p>
          <a:p>
            <a:pPr eaLnBrk="1" hangingPunct="1"/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העברת פרמטרים</a:t>
            </a:r>
            <a:endParaRPr lang="en-US" dirty="0">
              <a:solidFill>
                <a:srgbClr val="000099"/>
              </a:solidFill>
              <a:latin typeface="Comic Sans MS" pitchFamily="66" charset="0"/>
            </a:endParaRPr>
          </a:p>
          <a:p>
            <a:pPr eaLnBrk="1" hangingPunct="1"/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עבודה עם מחרוזות (</a:t>
            </a:r>
            <a:r>
              <a:rPr lang="en-US" dirty="0">
                <a:solidFill>
                  <a:srgbClr val="000099"/>
                </a:solidFill>
                <a:latin typeface="Comic Sans MS" pitchFamily="66" charset="0"/>
              </a:rPr>
              <a:t>Strings</a:t>
            </a:r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מתודות (</a:t>
            </a:r>
            <a:r>
              <a:rPr lang="en-US" dirty="0">
                <a:solidFill>
                  <a:srgbClr val="000099"/>
                </a:solidFill>
                <a:latin typeface="Comic Sans MS" pitchFamily="66" charset="0"/>
              </a:rPr>
              <a:t>Methods</a:t>
            </a:r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יהיה פלט התכנית הבאה?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179832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61848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7730" y="402782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09185" y="4027820"/>
            <a:ext cx="74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Heap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122230" y="6167120"/>
            <a:ext cx="105353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81430" y="6130256"/>
            <a:ext cx="67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args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129140" y="5792708"/>
            <a:ext cx="105353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67877" y="5755844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arr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798320" y="5588000"/>
            <a:ext cx="2484000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122230" y="5786086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Add:150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3122230" y="5172512"/>
            <a:ext cx="1055043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55925" y="5142786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arr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075044" y="5879068"/>
            <a:ext cx="72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77636" y="5073135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inc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flipV="1">
            <a:off x="3759200" y="5386422"/>
            <a:ext cx="0" cy="32400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094543" y="5109967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Add:150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73486" y="5924391"/>
            <a:ext cx="127836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[1,2,3]</a:t>
            </a:r>
          </a:p>
        </p:txBody>
      </p:sp>
      <p:pic>
        <p:nvPicPr>
          <p:cNvPr id="26" name="Content Placeholder 4" descr="Capture1.PNG"/>
          <p:cNvPicPr>
            <a:picLocks noChangeAspect="1"/>
          </p:cNvPicPr>
          <p:nvPr/>
        </p:nvPicPr>
        <p:blipFill rotWithShape="1">
          <a:blip r:embed="rId3" cstate="print"/>
          <a:srcRect l="3825" b="3951"/>
          <a:stretch/>
        </p:blipFill>
        <p:spPr bwMode="auto">
          <a:xfrm>
            <a:off x="837995" y="1583524"/>
            <a:ext cx="3689922" cy="2385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Flowchart: Process 26"/>
          <p:cNvSpPr/>
          <p:nvPr/>
        </p:nvSpPr>
        <p:spPr bwMode="auto">
          <a:xfrm>
            <a:off x="4650341" y="2150964"/>
            <a:ext cx="1104623" cy="852792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algn="ctr"/>
            <a:r>
              <a:rPr lang="he-IL" sz="1200" dirty="0"/>
              <a:t>[3, 2, 1]</a:t>
            </a:r>
          </a:p>
          <a:p>
            <a:pPr algn="ctr"/>
            <a:r>
              <a:rPr lang="he-IL" sz="1200" dirty="0"/>
              <a:t>[4, 3, 2]</a:t>
            </a:r>
            <a:endParaRPr kumimoji="0" lang="he-IL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1200" dirty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4429166" y="6063734"/>
            <a:ext cx="1392514" cy="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4362450" y="5327452"/>
            <a:ext cx="1459230" cy="596939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193975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/>
      <p:bldP spid="15" grpId="0" animBg="1"/>
      <p:bldP spid="16" grpId="0"/>
      <p:bldP spid="19" grpId="0"/>
      <p:bldP spid="20" grpId="0" animBg="1"/>
      <p:bldP spid="20" grpId="1" animBg="1"/>
      <p:bldP spid="21" grpId="0"/>
      <p:bldP spid="21" grpId="1"/>
      <p:bldP spid="24" grpId="0"/>
      <p:bldP spid="25" grpId="0"/>
      <p:bldP spid="25" grpId="1"/>
      <p:bldP spid="30" grpId="0"/>
      <p:bldP spid="30" grpId="1"/>
      <p:bldP spid="10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תכנות מתקדם בשפת </a:t>
            </a:r>
            <a:r>
              <a:rPr lang="en-US"/>
              <a:t>Java</a:t>
            </a:r>
            <a:endParaRPr lang="he-IL"/>
          </a:p>
          <a:p>
            <a:pPr>
              <a:defRPr/>
            </a:pPr>
            <a:r>
              <a:rPr lang="he-IL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u="sng" dirty="0"/>
              <a:t>עבור אובייקטים עדיין מועבר עותק </a:t>
            </a:r>
            <a:r>
              <a:rPr lang="en-US" b="1" u="sng" dirty="0"/>
              <a:t>by value</a:t>
            </a:r>
            <a:r>
              <a:rPr lang="he-IL" b="1" u="sng" dirty="0"/>
              <a:t>, אבל הפעם זה עותק של </a:t>
            </a:r>
            <a:r>
              <a:rPr lang="he-IL" b="1" u="sng" dirty="0" err="1"/>
              <a:t>הרפרנס</a:t>
            </a:r>
            <a:r>
              <a:rPr lang="he-IL" b="1" u="sng" dirty="0"/>
              <a:t> לאובייקט שנמצא ב</a:t>
            </a:r>
            <a:r>
              <a:rPr lang="en-US" b="1" u="sng" dirty="0"/>
              <a:t>-heap</a:t>
            </a:r>
            <a:r>
              <a:rPr lang="he-IL" b="1" u="sng" dirty="0"/>
              <a:t>. כך שגם </a:t>
            </a:r>
            <a:r>
              <a:rPr lang="he-IL" b="1" u="sng" dirty="0" err="1"/>
              <a:t>הרפרנס</a:t>
            </a:r>
            <a:r>
              <a:rPr lang="he-IL" b="1" u="sng" dirty="0"/>
              <a:t> המקורי וגם העותק מצביעים לאותו האובייקט. </a:t>
            </a:r>
            <a:endParaRPr lang="he-IL" dirty="0"/>
          </a:p>
          <a:p>
            <a:r>
              <a:rPr lang="he-IL" dirty="0"/>
              <a:t>שינוי הפרמטר בתוך המתודה נשמר גם מחוץ למתודה</a:t>
            </a:r>
          </a:p>
          <a:p>
            <a:r>
              <a:rPr lang="he-IL" b="1" u="sng" dirty="0"/>
              <a:t>אנלוגיה:</a:t>
            </a:r>
            <a:r>
              <a:rPr lang="he-IL" dirty="0"/>
              <a:t> שליחת כתובת של גוגל דוק, כל שינוי שצד אחד עושה במסמך, נראה גם אצל הצד השני.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 value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יהיה פלט התכנית הבאה?</a:t>
            </a:r>
          </a:p>
        </p:txBody>
      </p:sp>
      <p:pic>
        <p:nvPicPr>
          <p:cNvPr id="5" name="Content Placeholder 4" descr="Capture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391640"/>
            <a:ext cx="7265324" cy="462504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lowchart: Process 5"/>
          <p:cNvSpPr/>
          <p:nvPr/>
        </p:nvSpPr>
        <p:spPr bwMode="auto">
          <a:xfrm>
            <a:off x="6781800" y="4106487"/>
            <a:ext cx="1905000" cy="1330037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algn="ctr"/>
            <a:r>
              <a:rPr lang="he-IL" dirty="0"/>
              <a:t>[3, 2, 1]</a:t>
            </a:r>
          </a:p>
          <a:p>
            <a:pPr algn="ctr"/>
            <a:r>
              <a:rPr lang="he-IL" dirty="0"/>
              <a:t>[3, 2, 1]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יהיה פלט התכנית הבאה?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179832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61848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7730" y="402782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09185" y="4027820"/>
            <a:ext cx="74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Heap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122230" y="6167120"/>
            <a:ext cx="105353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81430" y="6130256"/>
            <a:ext cx="67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args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129140" y="5792708"/>
            <a:ext cx="105353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67877" y="5755844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arr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798320" y="5588000"/>
            <a:ext cx="2484000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122230" y="5786086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Add:150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3122230" y="5172512"/>
            <a:ext cx="1055043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55925" y="5142786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arr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075044" y="5879068"/>
            <a:ext cx="72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3147" y="5073135"/>
            <a:ext cx="992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change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 flipV="1">
            <a:off x="3759200" y="5386422"/>
            <a:ext cx="0" cy="32400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094543" y="5147003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Add:150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73486" y="5924391"/>
            <a:ext cx="127836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[1,2,3]</a:t>
            </a:r>
          </a:p>
        </p:txBody>
      </p:sp>
      <p:sp>
        <p:nvSpPr>
          <p:cNvPr id="27" name="Flowchart: Process 26"/>
          <p:cNvSpPr/>
          <p:nvPr/>
        </p:nvSpPr>
        <p:spPr bwMode="auto">
          <a:xfrm>
            <a:off x="4650341" y="2150964"/>
            <a:ext cx="1104623" cy="852792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algn="ctr"/>
            <a:r>
              <a:rPr lang="he-IL" sz="1200" dirty="0"/>
              <a:t>[3, 2, 1]</a:t>
            </a:r>
          </a:p>
          <a:p>
            <a:pPr algn="ctr"/>
            <a:r>
              <a:rPr lang="en-US" sz="1200"/>
              <a:t>]</a:t>
            </a:r>
            <a:r>
              <a:rPr lang="he-IL" sz="1200"/>
              <a:t>3</a:t>
            </a:r>
            <a:r>
              <a:rPr lang="he-IL" sz="1200" dirty="0"/>
              <a:t>, 2</a:t>
            </a:r>
            <a:r>
              <a:rPr lang="en-US" sz="1200"/>
              <a:t>1, </a:t>
            </a:r>
            <a:r>
              <a:rPr lang="he-IL" sz="1200"/>
              <a:t>]</a:t>
            </a:r>
            <a:endParaRPr kumimoji="0" lang="he-IL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1200" dirty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4429166" y="6063734"/>
            <a:ext cx="1392514" cy="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4362450" y="5327452"/>
            <a:ext cx="1459230" cy="596939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28" name="Content Placeholder 4" descr="Capture2.PNG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4432" b="4009"/>
          <a:stretch/>
        </p:blipFill>
        <p:spPr>
          <a:xfrm>
            <a:off x="737397" y="1587590"/>
            <a:ext cx="3800666" cy="2430187"/>
          </a:xfrm>
        </p:spPr>
      </p:pic>
      <p:sp>
        <p:nvSpPr>
          <p:cNvPr id="32" name="TextBox 31"/>
          <p:cNvSpPr txBox="1"/>
          <p:nvPr/>
        </p:nvSpPr>
        <p:spPr>
          <a:xfrm>
            <a:off x="6016819" y="5172512"/>
            <a:ext cx="127836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[0, 0, 0, 0]</a:t>
            </a:r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4372412" y="5327452"/>
            <a:ext cx="1456851" cy="29726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3092611" y="5141465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Add:240</a:t>
            </a:r>
          </a:p>
        </p:txBody>
      </p:sp>
    </p:spTree>
    <p:extLst>
      <p:ext uri="{BB962C8B-B14F-4D97-AF65-F5344CB8AC3E}">
        <p14:creationId xmlns:p14="http://schemas.microsoft.com/office/powerpoint/2010/main" val="3998428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/>
      <p:bldP spid="15" grpId="0" animBg="1"/>
      <p:bldP spid="16" grpId="0"/>
      <p:bldP spid="19" grpId="0"/>
      <p:bldP spid="20" grpId="0" animBg="1"/>
      <p:bldP spid="20" grpId="1" animBg="1"/>
      <p:bldP spid="21" grpId="0"/>
      <p:bldP spid="21" grpId="1"/>
      <p:bldP spid="24" grpId="0"/>
      <p:bldP spid="25" grpId="0"/>
      <p:bldP spid="25" grpId="1"/>
      <p:bldP spid="30" grpId="0"/>
      <p:bldP spid="30" grpId="1"/>
      <p:bldP spid="30" grpId="2"/>
      <p:bldP spid="10" grpId="0" animBg="1"/>
      <p:bldP spid="27" grpId="0" animBg="1"/>
      <p:bldP spid="32" grpId="0" animBg="1"/>
      <p:bldP spid="32" grpId="1" animBg="1"/>
      <p:bldP spid="34" grpId="0"/>
      <p:bldP spid="3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 value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כאשר מעבירים משתנה </a:t>
            </a:r>
            <a:r>
              <a:rPr lang="he-IL" b="1" dirty="0"/>
              <a:t>מטיפוס הפניה</a:t>
            </a:r>
            <a:r>
              <a:rPr lang="he-IL" dirty="0"/>
              <a:t>, הכתובת עצמה מועתקת </a:t>
            </a:r>
            <a:r>
              <a:rPr lang="en-US" b="1" dirty="0"/>
              <a:t>by value</a:t>
            </a:r>
            <a:r>
              <a:rPr lang="he-IL" dirty="0"/>
              <a:t>. </a:t>
            </a:r>
          </a:p>
          <a:p>
            <a:r>
              <a:rPr lang="he-IL" b="1" u="sng" dirty="0"/>
              <a:t>נחזור לדוגמת הגוגל דוק: </a:t>
            </a:r>
            <a:r>
              <a:rPr lang="he-IL" dirty="0"/>
              <a:t>נניח ששלחנו למישהו כתובת של מסמך גוגל דוק, והוא מחק את הכתובת. האם אצלנו הכתובת נמחקה גם??</a:t>
            </a:r>
          </a:p>
          <a:p>
            <a:endParaRPr lang="he-IL" dirty="0"/>
          </a:p>
          <a:p>
            <a:pPr>
              <a:buNone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sz="3600" b="1" dirty="0">
                <a:solidFill>
                  <a:srgbClr val="000099"/>
                </a:solidFill>
              </a:rPr>
              <a:t>מחרוזות (</a:t>
            </a:r>
            <a:r>
              <a:rPr lang="en-US" sz="3600" b="1">
                <a:solidFill>
                  <a:srgbClr val="000099"/>
                </a:solidFill>
              </a:rPr>
              <a:t>Strings</a:t>
            </a:r>
            <a:r>
              <a:rPr lang="he-IL" sz="3600" b="1">
                <a:solidFill>
                  <a:srgbClr val="000099"/>
                </a:solidFill>
              </a:rPr>
              <a:t>)</a:t>
            </a:r>
            <a:endParaRPr lang="he-IL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537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מחרוזות - חזרה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14400" y="1628800"/>
            <a:ext cx="7772400" cy="4502125"/>
          </a:xfrm>
        </p:spPr>
        <p:txBody>
          <a:bodyPr/>
          <a:lstStyle/>
          <a:p>
            <a:pPr algn="r"/>
            <a:r>
              <a:rPr lang="he-IL" dirty="0"/>
              <a:t>מחרוזות הן אובייקטים המכילים רצף של תווים.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String s = “Hello”;</a:t>
            </a:r>
          </a:p>
          <a:p>
            <a:pPr algn="l" rtl="0"/>
            <a:endParaRPr lang="en-US" dirty="0"/>
          </a:p>
          <a:p>
            <a:pPr algn="r"/>
            <a:r>
              <a:rPr lang="he-IL" dirty="0"/>
              <a:t>כל אלמנט במחרוזת הוא מסוג </a:t>
            </a:r>
            <a:r>
              <a:rPr lang="en-US" dirty="0"/>
              <a:t>char</a:t>
            </a:r>
            <a:r>
              <a:rPr lang="he-IL" dirty="0"/>
              <a:t>.</a:t>
            </a:r>
          </a:p>
          <a:p>
            <a:pPr algn="r"/>
            <a:r>
              <a:rPr lang="he-IL" dirty="0"/>
              <a:t>האינדקס של התו הראשון הוא 0.</a:t>
            </a:r>
          </a:p>
          <a:p>
            <a:pPr algn="r"/>
            <a:r>
              <a:rPr lang="he-IL" dirty="0"/>
              <a:t>אורך המחרוזת מוחזר ע"י הפונקציה </a:t>
            </a:r>
            <a:r>
              <a:rPr lang="en-US" dirty="0"/>
              <a:t>length()</a:t>
            </a:r>
          </a:p>
          <a:p>
            <a:pPr algn="r"/>
            <a:r>
              <a:rPr lang="he-IL" dirty="0"/>
              <a:t>שרשור מחרוזות נעשה ע"י האופרטור +</a:t>
            </a:r>
            <a:endParaRPr lang="en-US" dirty="0"/>
          </a:p>
          <a:p>
            <a:pPr marL="0" indent="0" algn="l" rtl="0">
              <a:buNone/>
            </a:pPr>
            <a:r>
              <a:rPr lang="en-US" sz="2800" dirty="0"/>
              <a:t>String s2 = s + “ World” + 5     // “Hello World5”</a:t>
            </a:r>
            <a:endParaRPr lang="he-IL" sz="2800" dirty="0"/>
          </a:p>
          <a:p>
            <a:pPr marL="0" indent="0" algn="l" rtl="0">
              <a:buNone/>
            </a:pPr>
            <a:r>
              <a:rPr lang="en-US" dirty="0"/>
              <a:t>String s</a:t>
            </a:r>
            <a:r>
              <a:rPr lang="he-IL"/>
              <a:t>3</a:t>
            </a:r>
            <a:r>
              <a:rPr lang="en-US"/>
              <a:t> = 6 + 5 + “ World”     // “11World”</a:t>
            </a:r>
            <a:endParaRPr lang="en-US" sz="2800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6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33501"/>
              </p:ext>
            </p:extLst>
          </p:nvPr>
        </p:nvGraphicFramePr>
        <p:xfrm>
          <a:off x="4391981" y="2312876"/>
          <a:ext cx="4068453" cy="792480"/>
        </p:xfrm>
        <a:graphic>
          <a:graphicData uri="http://schemas.openxmlformats.org/drawingml/2006/table">
            <a:tbl>
              <a:tblPr/>
              <a:tblGrid>
                <a:gridCol w="1219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5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35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97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97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72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0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character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4924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מחרוזות - השוואה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400" dirty="0"/>
              <a:t>נניח ונרצה להשוות שתי מחרוזות (לבדוק האם הן שוות).</a:t>
            </a:r>
          </a:p>
          <a:p>
            <a:pPr marL="0" indent="0" algn="l" rtl="0">
              <a:buNone/>
            </a:pPr>
            <a:r>
              <a:rPr lang="en-US" sz="2400" b="1" dirty="0"/>
              <a:t>public static void main(String[] </a:t>
            </a:r>
            <a:r>
              <a:rPr lang="en-US" sz="2400" b="1" dirty="0" err="1"/>
              <a:t>args</a:t>
            </a:r>
            <a:r>
              <a:rPr lang="en-US" sz="2400" b="1" dirty="0"/>
              <a:t>) {</a:t>
            </a:r>
          </a:p>
          <a:p>
            <a:pPr marL="0" indent="0" algn="l" rtl="0">
              <a:buNone/>
            </a:pPr>
            <a:r>
              <a:rPr lang="en-US" sz="2400" dirty="0"/>
              <a:t>String s1 = </a:t>
            </a:r>
            <a:r>
              <a:rPr lang="en-US" sz="2400" b="1" dirty="0"/>
              <a:t>new String("hello");</a:t>
            </a:r>
          </a:p>
          <a:p>
            <a:pPr marL="0" indent="0" algn="l" rtl="0">
              <a:buNone/>
            </a:pPr>
            <a:r>
              <a:rPr lang="en-US" sz="2400" dirty="0"/>
              <a:t>String s2 = </a:t>
            </a:r>
            <a:r>
              <a:rPr lang="en-US" sz="2400" b="1" dirty="0"/>
              <a:t>new String("hello");</a:t>
            </a:r>
          </a:p>
          <a:p>
            <a:pPr marL="0" indent="0" algn="l" rtl="0">
              <a:buNone/>
            </a:pPr>
            <a:r>
              <a:rPr lang="en-US" sz="2400" dirty="0" err="1"/>
              <a:t>System.</a:t>
            </a:r>
            <a:r>
              <a:rPr lang="en-US" sz="2400" b="1" i="1" dirty="0" err="1"/>
              <a:t>out.println</a:t>
            </a:r>
            <a:r>
              <a:rPr lang="en-US" sz="2400" b="1" i="1" dirty="0"/>
              <a:t>(s1.equals(s2));</a:t>
            </a:r>
          </a:p>
          <a:p>
            <a:pPr marL="0" indent="0" algn="l" rtl="0">
              <a:buNone/>
            </a:pPr>
            <a:r>
              <a:rPr lang="en-US" sz="2400" dirty="0" err="1"/>
              <a:t>System.</a:t>
            </a:r>
            <a:r>
              <a:rPr lang="en-US" sz="2400" b="1" i="1" dirty="0" err="1"/>
              <a:t>out.println</a:t>
            </a:r>
            <a:r>
              <a:rPr lang="en-US" sz="2400" b="1" i="1" dirty="0"/>
              <a:t>(s1 == s2);</a:t>
            </a:r>
          </a:p>
          <a:p>
            <a:pPr marL="0" indent="0" algn="l" rtl="0">
              <a:buNone/>
            </a:pPr>
            <a:r>
              <a:rPr lang="he-IL" sz="2400" dirty="0"/>
              <a:t>{</a:t>
            </a:r>
          </a:p>
          <a:p>
            <a:r>
              <a:rPr lang="he-IL" sz="2400" dirty="0"/>
              <a:t>מה יודפס למסך? למה?</a:t>
            </a:r>
          </a:p>
          <a:p>
            <a:endParaRPr lang="en-US" sz="2400" dirty="0"/>
          </a:p>
          <a:p>
            <a:endParaRPr lang="he-IL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04792" y="3448961"/>
            <a:ext cx="1354015" cy="369332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true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5427784" y="3997680"/>
            <a:ext cx="1354015" cy="369332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false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7516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יהיה פלט התכנית הבאה?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179832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61848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7730" y="402782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09185" y="4027820"/>
            <a:ext cx="74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Heap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230171" y="6045200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76313" y="6030486"/>
            <a:ext cx="67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args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230170" y="5472306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0676" y="5503540"/>
            <a:ext cx="441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75044" y="5879068"/>
            <a:ext cx="72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main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51839" y="15835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algn="l" rtl="0">
              <a:buNone/>
            </a:pPr>
            <a:r>
              <a:rPr lang="en-US" dirty="0"/>
              <a:t>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pPr marL="0" indent="0" algn="l" rtl="0">
              <a:buNone/>
            </a:pPr>
            <a:r>
              <a:rPr lang="en-US" dirty="0"/>
              <a:t>String s1 = new String("hello");</a:t>
            </a:r>
          </a:p>
          <a:p>
            <a:pPr marL="0" indent="0" algn="l" rtl="0">
              <a:buNone/>
            </a:pPr>
            <a:r>
              <a:rPr lang="en-US" dirty="0"/>
              <a:t>String s2 = new String("hello");</a:t>
            </a:r>
          </a:p>
          <a:p>
            <a:pPr marL="0" indent="0" algn="l" rtl="0">
              <a:buNone/>
            </a:pPr>
            <a:r>
              <a:rPr lang="en-US" dirty="0" err="1"/>
              <a:t>System.</a:t>
            </a:r>
            <a:r>
              <a:rPr lang="en-US" i="1" dirty="0" err="1"/>
              <a:t>out.println</a:t>
            </a:r>
            <a:r>
              <a:rPr lang="en-US" i="1" dirty="0"/>
              <a:t>(s1.equals(s2));</a:t>
            </a:r>
          </a:p>
          <a:p>
            <a:pPr marL="0" indent="0" algn="l" rtl="0">
              <a:buNone/>
            </a:pPr>
            <a:r>
              <a:rPr lang="en-US" dirty="0" err="1"/>
              <a:t>System.</a:t>
            </a:r>
            <a:r>
              <a:rPr lang="en-US" i="1" dirty="0" err="1"/>
              <a:t>out.println</a:t>
            </a:r>
            <a:r>
              <a:rPr lang="en-US" i="1" dirty="0"/>
              <a:t>(s1 == s2);</a:t>
            </a:r>
          </a:p>
          <a:p>
            <a:pPr marL="0" indent="0" algn="l" rtl="0">
              <a:buNone/>
            </a:pPr>
            <a:r>
              <a:rPr lang="he-IL" dirty="0"/>
              <a:t>{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21463" y="2391999"/>
            <a:ext cx="1354015" cy="307777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sz="1400" dirty="0"/>
              <a:t>true</a:t>
            </a:r>
            <a:endParaRPr lang="he-IL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4422170" y="2801031"/>
            <a:ext cx="1354015" cy="307777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sz="1400" dirty="0"/>
              <a:t>false</a:t>
            </a:r>
            <a:endParaRPr lang="he-IL" sz="1400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3238052" y="4933715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88980" y="4953920"/>
            <a:ext cx="441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75478" y="4796468"/>
            <a:ext cx="1054249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“hello”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80051" y="5625269"/>
            <a:ext cx="1054249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“hello”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3736886" y="4981136"/>
            <a:ext cx="2169062" cy="184664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3736886" y="5686275"/>
            <a:ext cx="2772299" cy="12366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6990991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מחרוזות – פונקציות בדיקה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6781800" y="6312061"/>
            <a:ext cx="1905000" cy="457200"/>
          </a:xfrm>
        </p:spPr>
        <p:txBody>
          <a:bodyPr/>
          <a:lstStyle/>
          <a:p>
            <a:pPr>
              <a:defRPr/>
            </a:pPr>
            <a:fld id="{5E9498DF-F74B-4AAC-8D9E-27E7D6BE9422}" type="slidenum">
              <a:rPr lang="he-IL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7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929553"/>
              </p:ext>
            </p:extLst>
          </p:nvPr>
        </p:nvGraphicFramePr>
        <p:xfrm>
          <a:off x="827584" y="1952836"/>
          <a:ext cx="7992888" cy="3611563"/>
        </p:xfrm>
        <a:graphic>
          <a:graphicData uri="http://schemas.openxmlformats.org/drawingml/2006/table">
            <a:tbl>
              <a:tblPr/>
              <a:tblGrid>
                <a:gridCol w="3038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4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Method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equals(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two strings contain the same characters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equalsIgnoreCase(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two strings contain the same characters, ignoring upper vs. lower case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startsWith(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one contains other's characters at start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endsWith(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one contains other's characters at end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contains(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the given string is found within this 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6602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שלבי הפיתוח - חזרה קצרה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120" y="1555708"/>
            <a:ext cx="4860338" cy="4250097"/>
          </a:xfrm>
        </p:spPr>
        <p:txBody>
          <a:bodyPr/>
          <a:lstStyle/>
          <a:p>
            <a:pPr marL="971550" lvl="1" indent="-514350">
              <a:buFont typeface="+mj-lt"/>
              <a:buAutoNum type="arabicPeriod"/>
            </a:pPr>
            <a:r>
              <a:rPr lang="he-IL" sz="2400" dirty="0"/>
              <a:t>משתמשים במהדר (קומפיילר) כדי להמיר קבצי </a:t>
            </a:r>
            <a:r>
              <a:rPr lang="en-US" sz="2400" dirty="0"/>
              <a:t>.java</a:t>
            </a:r>
            <a:r>
              <a:rPr lang="he-IL" sz="2400" dirty="0"/>
              <a:t> (קבצי טקסט הקריאים למתכנת) </a:t>
            </a:r>
            <a:r>
              <a:rPr lang="he-IL" sz="2400" dirty="0" err="1"/>
              <a:t>לקבצי</a:t>
            </a:r>
            <a:r>
              <a:rPr lang="he-IL" sz="2400" dirty="0"/>
              <a:t> </a:t>
            </a:r>
            <a:r>
              <a:rPr lang="en-US" sz="2400" dirty="0"/>
              <a:t>.class</a:t>
            </a:r>
            <a:r>
              <a:rPr lang="he-IL" sz="2400" dirty="0"/>
              <a:t> שנועדו עבור המפרש (אינטרפרטר).</a:t>
            </a:r>
          </a:p>
          <a:p>
            <a:pPr marL="971550" lvl="1" indent="-514350">
              <a:buFont typeface="+mj-lt"/>
              <a:buAutoNum type="arabicPeriod"/>
            </a:pPr>
            <a:r>
              <a:rPr lang="he-IL" sz="2400" dirty="0"/>
              <a:t>שלב הרצת התוכנית </a:t>
            </a:r>
          </a:p>
          <a:p>
            <a:pPr marL="1371600" lvl="2" indent="-514350">
              <a:buFont typeface="+mj-lt"/>
              <a:buAutoNum type="arabicPeriod"/>
            </a:pPr>
            <a:r>
              <a:rPr lang="he-IL" sz="2000" dirty="0"/>
              <a:t>משתמשים במפרש כדי להריץ את קבצי ה-</a:t>
            </a:r>
            <a:r>
              <a:rPr lang="en-US" sz="2000" dirty="0"/>
              <a:t>class</a:t>
            </a:r>
            <a:r>
              <a:rPr lang="he-IL" sz="2000" dirty="0"/>
              <a:t> שיצרנו.</a:t>
            </a:r>
          </a:p>
          <a:p>
            <a:pPr marL="1371600" lvl="2" indent="-514350">
              <a:buFont typeface="+mj-lt"/>
              <a:buAutoNum type="arabicPeriod"/>
            </a:pPr>
            <a:r>
              <a:rPr lang="he-IL" sz="2000" dirty="0"/>
              <a:t>ב-</a:t>
            </a:r>
            <a:r>
              <a:rPr lang="en-US" sz="2000" dirty="0"/>
              <a:t>Java</a:t>
            </a:r>
            <a:r>
              <a:rPr lang="he-IL" sz="2000" dirty="0"/>
              <a:t> אותו קובץ </a:t>
            </a:r>
            <a:r>
              <a:rPr lang="en-US" sz="2000" dirty="0"/>
              <a:t>class</a:t>
            </a:r>
            <a:r>
              <a:rPr lang="he-IL" sz="2000" dirty="0"/>
              <a:t> יכול לרוץ בסביבות שונות אם קיים עבורן מפרש.</a:t>
            </a:r>
          </a:p>
          <a:p>
            <a:pPr lvl="1"/>
            <a:endParaRPr lang="he-IL" sz="2400" dirty="0"/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728" y="1555708"/>
            <a:ext cx="1042057" cy="340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ounded Rectangular Callout 8"/>
          <p:cNvSpPr/>
          <p:nvPr/>
        </p:nvSpPr>
        <p:spPr bwMode="auto">
          <a:xfrm>
            <a:off x="2146666" y="2437172"/>
            <a:ext cx="1541414" cy="684076"/>
          </a:xfrm>
          <a:prstGeom prst="wedgeRoundRectCallout">
            <a:avLst>
              <a:gd name="adj1" fmla="val -91821"/>
              <a:gd name="adj2" fmla="val 154404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2300" dirty="0">
                <a:latin typeface="+mn-lt"/>
                <a:cs typeface="+mn-cs"/>
              </a:rPr>
              <a:t>קומפילציה</a:t>
            </a:r>
            <a:endParaRPr lang="en-US" sz="2300" dirty="0">
              <a:latin typeface="+mn-lt"/>
              <a:cs typeface="+mn-cs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4291"/>
          <a:stretch/>
        </p:blipFill>
        <p:spPr bwMode="auto">
          <a:xfrm>
            <a:off x="1939594" y="4318000"/>
            <a:ext cx="2919951" cy="229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Straight Connector 6"/>
          <p:cNvCxnSpPr/>
          <p:nvPr/>
        </p:nvCxnSpPr>
        <p:spPr bwMode="auto">
          <a:xfrm>
            <a:off x="1729237" y="4322763"/>
            <a:ext cx="1188136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447120" y="4322763"/>
            <a:ext cx="2196000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ounded Rectangular Callout 11"/>
          <p:cNvSpPr/>
          <p:nvPr/>
        </p:nvSpPr>
        <p:spPr bwMode="auto">
          <a:xfrm>
            <a:off x="5557520" y="5824447"/>
            <a:ext cx="1780174" cy="684076"/>
          </a:xfrm>
          <a:prstGeom prst="wedgeRoundRectCallout">
            <a:avLst>
              <a:gd name="adj1" fmla="val -103384"/>
              <a:gd name="adj2" fmla="val -123800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2300" dirty="0">
                <a:latin typeface="+mn-lt"/>
                <a:cs typeface="+mn-cs"/>
              </a:rPr>
              <a:t>הרצה</a:t>
            </a:r>
            <a:endParaRPr lang="en-US" sz="23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מחרוזות – פונקציות שימושיות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6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198755"/>
              </p:ext>
            </p:extLst>
          </p:nvPr>
        </p:nvGraphicFramePr>
        <p:xfrm>
          <a:off x="683568" y="1577304"/>
          <a:ext cx="8172908" cy="4078224"/>
        </p:xfrm>
        <a:graphic>
          <a:graphicData uri="http://schemas.openxmlformats.org/drawingml/2006/table">
            <a:tbl>
              <a:tblPr/>
              <a:tblGrid>
                <a:gridCol w="3924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Method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indexOf(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 where the start of the given string appears in this string (-1 if not found)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substring(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substring(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the characters in this string from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(inclusive) to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US" sz="1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exclusive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if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is omitted, grabs till end of string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toLowerCase()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 new string with all lowercase letters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toUpperCase()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 new string with all uppercase letters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3568" y="5805264"/>
            <a:ext cx="7733751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dirty="0">
                <a:solidFill>
                  <a:srgbClr val="000000"/>
                </a:solidFill>
                <a:cs typeface="Arial"/>
              </a:rPr>
              <a:t>המימוש של הפונקציות לעיבוד מחרוזות יחזיר תמיד מחרוזת חדשה ולא יבצע שינויים על המחרוזת המקורית שעליה נקראה הפונקציה (</a:t>
            </a:r>
            <a:r>
              <a:rPr lang="en-US" dirty="0">
                <a:solidFill>
                  <a:srgbClr val="000000"/>
                </a:solidFill>
                <a:cs typeface="Arial"/>
              </a:rPr>
              <a:t>Strings are immutable in Java</a:t>
            </a:r>
            <a:r>
              <a:rPr lang="he-IL" dirty="0">
                <a:solidFill>
                  <a:srgbClr val="000000"/>
                </a:solidFill>
                <a:cs typeface="Arial"/>
              </a:rPr>
              <a:t>)!!.</a:t>
            </a:r>
          </a:p>
        </p:txBody>
      </p:sp>
    </p:spTree>
    <p:extLst>
      <p:ext uri="{BB962C8B-B14F-4D97-AF65-F5344CB8AC3E}">
        <p14:creationId xmlns:p14="http://schemas.microsoft.com/office/powerpoint/2010/main" val="15334939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יהיה פלט התכנית הבאה?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4400" y="1549370"/>
            <a:ext cx="701518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 rtl="0">
              <a:buNone/>
            </a:pPr>
            <a:r>
              <a:rPr lang="en-US" sz="2800" dirty="0"/>
              <a:t>public static void main(String[] </a:t>
            </a:r>
            <a:r>
              <a:rPr lang="en-US" sz="2800" dirty="0" err="1"/>
              <a:t>args</a:t>
            </a:r>
            <a:r>
              <a:rPr lang="en-US" sz="2800" dirty="0"/>
              <a:t>) {</a:t>
            </a:r>
          </a:p>
          <a:p>
            <a:pPr marL="0" indent="0" algn="l" rtl="0">
              <a:buNone/>
            </a:pPr>
            <a:r>
              <a:rPr lang="he-IL" sz="2800" dirty="0"/>
              <a:t>	</a:t>
            </a:r>
            <a:r>
              <a:rPr lang="en-US" sz="2800" dirty="0"/>
              <a:t>String s1 </a:t>
            </a:r>
            <a:r>
              <a:rPr lang="en-US" sz="2800"/>
              <a:t>= new String("hello");</a:t>
            </a:r>
            <a:endParaRPr lang="en-US" sz="2800" dirty="0"/>
          </a:p>
          <a:p>
            <a:pPr marL="0" indent="0" algn="l" rtl="0">
              <a:buNone/>
            </a:pPr>
            <a:r>
              <a:rPr lang="he-IL" sz="2800" dirty="0"/>
              <a:t>	</a:t>
            </a:r>
            <a:r>
              <a:rPr lang="en-US" sz="2800" dirty="0"/>
              <a:t>String s2 = s1.toLowerCase();</a:t>
            </a:r>
          </a:p>
          <a:p>
            <a:pPr marL="0" indent="0" algn="l" rtl="0">
              <a:buNone/>
            </a:pPr>
            <a:r>
              <a:rPr lang="he-IL" sz="2800" dirty="0"/>
              <a:t>{</a:t>
            </a:r>
          </a:p>
          <a:p>
            <a:pPr marL="0" indent="0" algn="ctr" rtl="0">
              <a:buNone/>
            </a:pPr>
            <a:r>
              <a:rPr lang="en-US" sz="2800" dirty="0">
                <a:solidFill>
                  <a:srgbClr val="FF0000"/>
                </a:solidFill>
              </a:rPr>
              <a:t>Strings in Java are immutable</a:t>
            </a:r>
            <a:endParaRPr lang="he-IL" sz="2800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79832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61848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37730" y="402782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09185" y="4027820"/>
            <a:ext cx="74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3230171" y="6045200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476313" y="6030486"/>
            <a:ext cx="67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args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3230170" y="5472306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60676" y="5503540"/>
            <a:ext cx="441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75044" y="5879068"/>
            <a:ext cx="72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main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3238052" y="4933715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788980" y="4953920"/>
            <a:ext cx="441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680051" y="5625269"/>
            <a:ext cx="1054249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“Hello”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 flipV="1">
            <a:off x="3736886" y="4996541"/>
            <a:ext cx="2943165" cy="169259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3736886" y="5686275"/>
            <a:ext cx="2772299" cy="12366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730984" y="4780283"/>
            <a:ext cx="1054249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“hello”</a:t>
            </a:r>
          </a:p>
        </p:txBody>
      </p:sp>
    </p:spTree>
    <p:extLst>
      <p:ext uri="{BB962C8B-B14F-4D97-AF65-F5344CB8AC3E}">
        <p14:creationId xmlns:p14="http://schemas.microsoft.com/office/powerpoint/2010/main" val="2003226768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 bwMode="auto">
          <a:xfrm>
            <a:off x="561848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851C2D1-F5B2-4C85-9BD6-DBA987D7565E}"/>
              </a:ext>
            </a:extLst>
          </p:cNvPr>
          <p:cNvGrpSpPr/>
          <p:nvPr/>
        </p:nvGrpSpPr>
        <p:grpSpPr>
          <a:xfrm>
            <a:off x="5952083" y="5246334"/>
            <a:ext cx="2024177" cy="925994"/>
            <a:chOff x="4831575" y="5268022"/>
            <a:chExt cx="2024177" cy="92599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30FC109-E8AD-49A0-B8C0-7A087C7877CA}"/>
                </a:ext>
              </a:extLst>
            </p:cNvPr>
            <p:cNvSpPr/>
            <p:nvPr/>
          </p:nvSpPr>
          <p:spPr bwMode="auto">
            <a:xfrm>
              <a:off x="4934400" y="5312912"/>
              <a:ext cx="1921352" cy="88110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5EA2D83-1DDC-414D-865B-8A6CAC9DDF6B}"/>
                </a:ext>
              </a:extLst>
            </p:cNvPr>
            <p:cNvSpPr txBox="1"/>
            <p:nvPr/>
          </p:nvSpPr>
          <p:spPr>
            <a:xfrm>
              <a:off x="4831575" y="5268022"/>
              <a:ext cx="15287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String Pool</a:t>
              </a:r>
            </a:p>
          </p:txBody>
        </p: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יהיה פלט התכנית הבאה?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4400" y="1624786"/>
            <a:ext cx="701518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 rtl="0">
              <a:buNone/>
            </a:pPr>
            <a:r>
              <a:rPr lang="en-US" sz="2800" dirty="0"/>
              <a:t>public static void main(String[] </a:t>
            </a:r>
            <a:r>
              <a:rPr lang="en-US" sz="2800" dirty="0" err="1"/>
              <a:t>args</a:t>
            </a:r>
            <a:r>
              <a:rPr lang="en-US" sz="2800" dirty="0"/>
              <a:t>) {</a:t>
            </a:r>
          </a:p>
          <a:p>
            <a:pPr marL="0" indent="0" algn="l" rtl="0">
              <a:buNone/>
            </a:pPr>
            <a:r>
              <a:rPr lang="he-IL" sz="2800" dirty="0"/>
              <a:t>	</a:t>
            </a:r>
            <a:r>
              <a:rPr lang="en-US" sz="2800"/>
              <a:t>String </a:t>
            </a:r>
            <a:r>
              <a:rPr lang="en-US" sz="2800" dirty="0"/>
              <a:t>s1 = "hello";</a:t>
            </a:r>
          </a:p>
          <a:p>
            <a:pPr marL="0" indent="0" algn="l" rtl="0">
              <a:buNone/>
            </a:pPr>
            <a:r>
              <a:rPr lang="he-IL" sz="2800"/>
              <a:t>	</a:t>
            </a:r>
            <a:r>
              <a:rPr lang="en-US" sz="2800"/>
              <a:t>String </a:t>
            </a:r>
            <a:r>
              <a:rPr lang="en-US" sz="2800" dirty="0"/>
              <a:t>s2 = "hello";</a:t>
            </a:r>
          </a:p>
          <a:p>
            <a:pPr marL="0" indent="0" algn="l" rtl="0">
              <a:buNone/>
            </a:pPr>
            <a:r>
              <a:rPr lang="he-IL" sz="2800"/>
              <a:t>	</a:t>
            </a:r>
            <a:r>
              <a:rPr lang="en-US" sz="2800"/>
              <a:t>System.</a:t>
            </a:r>
            <a:r>
              <a:rPr lang="en-US" sz="2800" i="1"/>
              <a:t>out.println(s1.equals(s2</a:t>
            </a:r>
            <a:r>
              <a:rPr lang="en-US" sz="2800" i="1" dirty="0"/>
              <a:t>));</a:t>
            </a:r>
          </a:p>
          <a:p>
            <a:pPr marL="0" indent="0" algn="l" rtl="0">
              <a:buNone/>
            </a:pPr>
            <a:r>
              <a:rPr lang="he-IL" sz="2800"/>
              <a:t>	</a:t>
            </a:r>
            <a:r>
              <a:rPr lang="en-US" sz="2800"/>
              <a:t>System.</a:t>
            </a:r>
            <a:r>
              <a:rPr lang="en-US" sz="2800" i="1"/>
              <a:t>out.println(s1 </a:t>
            </a:r>
            <a:r>
              <a:rPr lang="en-US" sz="2800" i="1" dirty="0"/>
              <a:t>== s2);</a:t>
            </a:r>
          </a:p>
          <a:p>
            <a:pPr marL="0" indent="0" algn="l" rtl="0">
              <a:buNone/>
            </a:pPr>
            <a:r>
              <a:rPr lang="he-IL" sz="2800"/>
              <a:t>{</a:t>
            </a:r>
            <a:endParaRPr lang="he-IL" sz="2800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179832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37730" y="402782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09185" y="4027820"/>
            <a:ext cx="74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3230171" y="6045200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476313" y="6030486"/>
            <a:ext cx="67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args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3230170" y="5472306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60676" y="5503540"/>
            <a:ext cx="441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75044" y="5879068"/>
            <a:ext cx="72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main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3238052" y="4933715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788980" y="4953920"/>
            <a:ext cx="441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680051" y="5625269"/>
            <a:ext cx="1054249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“hello”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3736886" y="5165800"/>
            <a:ext cx="2865716" cy="499335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3736886" y="5686275"/>
            <a:ext cx="2772299" cy="12366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789985" y="3030897"/>
            <a:ext cx="1354015" cy="307777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sz="1400" dirty="0"/>
              <a:t>true</a:t>
            </a:r>
            <a:endParaRPr lang="he-IL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7490692" y="3439929"/>
            <a:ext cx="1354015" cy="307777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sz="1400" dirty="0"/>
              <a:t>true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41302131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2" grpId="0" animBg="1"/>
      <p:bldP spid="29" grpId="0"/>
      <p:bldP spid="30" grpId="0"/>
      <p:bldP spid="32" grpId="0" animBg="1"/>
      <p:bldP spid="33" grpId="0"/>
      <p:bldP spid="35" grpId="0" animBg="1"/>
      <p:bldP spid="36" grpId="0"/>
      <p:bldP spid="37" grpId="0"/>
      <p:bldP spid="38" grpId="0" animBg="1"/>
      <p:bldP spid="39" grpId="0"/>
      <p:bldP spid="41" grpId="0" animBg="1"/>
      <p:bldP spid="44" grpId="0" animBg="1"/>
      <p:bldP spid="4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מחרוזות – פיצול לחלקים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6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855932"/>
              </p:ext>
            </p:extLst>
          </p:nvPr>
        </p:nvGraphicFramePr>
        <p:xfrm>
          <a:off x="683568" y="1577304"/>
          <a:ext cx="8172908" cy="1335024"/>
        </p:xfrm>
        <a:graphic>
          <a:graphicData uri="http://schemas.openxmlformats.org/drawingml/2006/table">
            <a:tbl>
              <a:tblPr/>
              <a:tblGrid>
                <a:gridCol w="3924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Method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split(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DelimiterString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Splits the string into tokens using the given delimiter string.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Returns an array of Strings.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07604" y="3284984"/>
            <a:ext cx="6480720" cy="13388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“Another useful example";</a:t>
            </a:r>
            <a:endParaRPr lang="he-IL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String[] tokens =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str.split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(“ ”);</a:t>
            </a:r>
          </a:p>
          <a:p>
            <a:pPr algn="l" rtl="0"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//tokens = {“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Another”,”useful”,”example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”}</a:t>
            </a:r>
            <a:endParaRPr lang="he-IL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6114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הדפסת מחרוזות ומספרים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14399" y="1600200"/>
            <a:ext cx="8037689" cy="4530725"/>
          </a:xfrm>
        </p:spPr>
        <p:txBody>
          <a:bodyPr/>
          <a:lstStyle/>
          <a:p>
            <a:pPr marL="0" indent="0" algn="l">
              <a:buNone/>
            </a:pPr>
            <a:r>
              <a:rPr lang="en-US" sz="1800" b="1" dirty="0">
                <a:solidFill>
                  <a:srgbClr val="7F0055"/>
                </a:solidFill>
                <a:latin typeface="Segoe UI" panose="020B0502040204020203" pitchFamily="34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Segoe UI" panose="020B0502040204020203" pitchFamily="34" charset="0"/>
              </a:rPr>
              <a:t> a=1805;  </a:t>
            </a:r>
          </a:p>
          <a:p>
            <a:pPr marL="0" indent="0" algn="l">
              <a:buNone/>
            </a:pPr>
            <a:r>
              <a:rPr lang="en-US" sz="1800" b="1" dirty="0">
                <a:solidFill>
                  <a:srgbClr val="7F0055"/>
                </a:solidFill>
                <a:latin typeface="Segoe UI" panose="020B0502040204020203" pitchFamily="34" charset="0"/>
              </a:rPr>
              <a:t>double</a:t>
            </a:r>
            <a:r>
              <a:rPr lang="en-US" sz="1800" b="1" dirty="0">
                <a:solidFill>
                  <a:srgbClr val="000000"/>
                </a:solidFill>
                <a:latin typeface="Segoe UI" panose="020B0502040204020203" pitchFamily="34" charset="0"/>
              </a:rPr>
              <a:t> b=123.456789;</a:t>
            </a:r>
          </a:p>
          <a:p>
            <a:pPr marL="0" indent="0" algn="l">
              <a:buNone/>
            </a:pPr>
            <a:r>
              <a:rPr lang="en-US" sz="1800" dirty="0" err="1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en-US" sz="1800" i="1" dirty="0" err="1">
                <a:solidFill>
                  <a:srgbClr val="000000"/>
                </a:solidFill>
                <a:latin typeface="Segoe UI" panose="020B0502040204020203" pitchFamily="34" charset="0"/>
              </a:rPr>
              <a:t>.println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  (</a:t>
            </a:r>
            <a:r>
              <a:rPr lang="en-US" sz="1800" i="1" dirty="0">
                <a:solidFill>
                  <a:srgbClr val="2A00FF"/>
                </a:solidFill>
                <a:latin typeface="Segoe UI" panose="020B0502040204020203" pitchFamily="34" charset="0"/>
              </a:rPr>
              <a:t>"a="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 + a);               </a:t>
            </a: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//"a=1805";</a:t>
            </a:r>
            <a:endParaRPr lang="he-IL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endParaRPr lang="en-US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r>
              <a:rPr lang="pt-BR" sz="1800" dirty="0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pt-BR" sz="1800" i="1" dirty="0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pt-BR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.format (</a:t>
            </a:r>
            <a:r>
              <a:rPr lang="pt-BR" sz="1800" i="1" dirty="0">
                <a:solidFill>
                  <a:srgbClr val="2A00FF"/>
                </a:solidFill>
                <a:latin typeface="Segoe UI" panose="020B0502040204020203" pitchFamily="34" charset="0"/>
              </a:rPr>
              <a:t>"a=%d\n"</a:t>
            </a:r>
            <a:r>
              <a:rPr lang="pt-BR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,a);           </a:t>
            </a:r>
            <a:r>
              <a:rPr lang="pt-BR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//"a=1805";</a:t>
            </a:r>
          </a:p>
          <a:p>
            <a:pPr marL="0" indent="0" algn="l">
              <a:buNone/>
            </a:pPr>
            <a:r>
              <a:rPr lang="en-US" sz="1800" dirty="0" err="1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en-US" sz="1800" i="1" dirty="0" err="1">
                <a:solidFill>
                  <a:srgbClr val="000000"/>
                </a:solidFill>
                <a:latin typeface="Segoe UI" panose="020B0502040204020203" pitchFamily="34" charset="0"/>
              </a:rPr>
              <a:t>.format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 (</a:t>
            </a:r>
            <a:r>
              <a:rPr lang="en-US" sz="1800" i="1" dirty="0">
                <a:solidFill>
                  <a:srgbClr val="2A00FF"/>
                </a:solidFill>
                <a:latin typeface="Segoe UI" panose="020B0502040204020203" pitchFamily="34" charset="0"/>
              </a:rPr>
              <a:t>“b=%.2f%n"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,d);       </a:t>
            </a: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//“b=123.46"</a:t>
            </a:r>
          </a:p>
          <a:p>
            <a:pPr marL="0" indent="0" algn="l">
              <a:buNone/>
            </a:pPr>
            <a:r>
              <a:rPr lang="en-US" sz="1800" dirty="0" err="1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en-US" sz="1800" i="1" dirty="0" err="1">
                <a:solidFill>
                  <a:srgbClr val="000000"/>
                </a:solidFill>
                <a:latin typeface="Segoe UI" panose="020B0502040204020203" pitchFamily="34" charset="0"/>
              </a:rPr>
              <a:t>.format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 (</a:t>
            </a:r>
            <a:r>
              <a:rPr lang="en-US" sz="1800" i="1" dirty="0">
                <a:solidFill>
                  <a:srgbClr val="2A00FF"/>
                </a:solidFill>
                <a:latin typeface="Segoe UI" panose="020B0502040204020203" pitchFamily="34" charset="0"/>
              </a:rPr>
              <a:t>“b=%20.10f%n"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,d); </a:t>
            </a: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//“b=      123.4567890000"</a:t>
            </a:r>
            <a:endParaRPr lang="he-IL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endParaRPr lang="he-IL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endParaRPr lang="he-IL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%n - platform-specific line separator</a:t>
            </a:r>
          </a:p>
          <a:p>
            <a:pPr marL="0" indent="0" algn="l">
              <a:buNone/>
            </a:pP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%d – </a:t>
            </a:r>
            <a:r>
              <a:rPr lang="en-US" sz="1800" i="1" dirty="0" err="1">
                <a:solidFill>
                  <a:srgbClr val="3F7F5F"/>
                </a:solidFill>
                <a:latin typeface="Segoe UI" panose="020B0502040204020203" pitchFamily="34" charset="0"/>
              </a:rPr>
              <a:t>decimanl</a:t>
            </a:r>
            <a:endParaRPr lang="en-US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%f – float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מלבן 4"/>
          <p:cNvSpPr/>
          <p:nvPr/>
        </p:nvSpPr>
        <p:spPr>
          <a:xfrm>
            <a:off x="914400" y="5987146"/>
            <a:ext cx="74393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>
                <a:hlinkClick r:id="rId3"/>
              </a:rPr>
              <a:t>http://docs.oracle.com/javase/tutorial/java/data/numberformat.html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399264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sz="3600" b="1" dirty="0">
                <a:solidFill>
                  <a:srgbClr val="000099"/>
                </a:solidFill>
              </a:rPr>
              <a:t>בניית </a:t>
            </a:r>
            <a:r>
              <a:rPr lang="he-IL" sz="3600" b="1" dirty="0" err="1">
                <a:solidFill>
                  <a:srgbClr val="000099"/>
                </a:solidFill>
              </a:rPr>
              <a:t>תוכנית</a:t>
            </a:r>
            <a:r>
              <a:rPr lang="he-IL" sz="3600" b="1" dirty="0">
                <a:solidFill>
                  <a:srgbClr val="000099"/>
                </a:solidFill>
              </a:rPr>
              <a:t> תוך שימוש ראוי במתודות (</a:t>
            </a:r>
            <a:r>
              <a:rPr lang="en-US" sz="3600" b="1">
                <a:solidFill>
                  <a:srgbClr val="000099"/>
                </a:solidFill>
              </a:rPr>
              <a:t>Methods</a:t>
            </a:r>
            <a:r>
              <a:rPr lang="he-IL" sz="3600" b="1">
                <a:solidFill>
                  <a:srgbClr val="000099"/>
                </a:solidFill>
              </a:rPr>
              <a:t>)</a:t>
            </a:r>
            <a:endParaRPr lang="he-IL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026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448300" y="4032250"/>
            <a:ext cx="219075" cy="401638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45025" y="4506913"/>
            <a:ext cx="219075" cy="401637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288088" y="4506913"/>
            <a:ext cx="219075" cy="401637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288088" y="4032250"/>
            <a:ext cx="219075" cy="401638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337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</a:t>
            </a:r>
            <a:r>
              <a:rPr lang="he-IL" dirty="0"/>
              <a:t> - הגדרה</a:t>
            </a:r>
          </a:p>
        </p:txBody>
      </p:sp>
      <p:sp>
        <p:nvSpPr>
          <p:cNvPr id="337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64EF38-0EF2-4B19-BC32-47C9C1C4B336}" type="slidenum">
              <a:rPr lang="he-IL" smtClean="0"/>
              <a:pPr/>
              <a:t>26</a:t>
            </a:fld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192713" y="4962525"/>
            <a:ext cx="219075" cy="401638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3380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בהינתן מערך של מספרים וערך כלשהו נגדיר את ה- </a:t>
            </a:r>
            <a:r>
              <a:rPr lang="en-US" dirty="0"/>
              <a:t>span</a:t>
            </a:r>
            <a:r>
              <a:rPr lang="he-IL" dirty="0"/>
              <a:t> של הערך כמספר האברים (כולל) בין שני המופעים הקיצוניים של הערך במערך.</a:t>
            </a:r>
          </a:p>
          <a:p>
            <a:endParaRPr lang="he-IL" dirty="0"/>
          </a:p>
          <a:p>
            <a:r>
              <a:rPr lang="he-IL" dirty="0"/>
              <a:t>דוגמאות:</a:t>
            </a:r>
          </a:p>
          <a:p>
            <a:pPr lvl="1"/>
            <a:r>
              <a:rPr lang="he-IL" dirty="0"/>
              <a:t>המערך </a:t>
            </a:r>
            <a:r>
              <a:rPr lang="en-US" dirty="0"/>
              <a:t>[1,2,1,1,3]</a:t>
            </a:r>
            <a:r>
              <a:rPr lang="he-IL" dirty="0"/>
              <a:t> והערך 1 – ה </a:t>
            </a:r>
            <a:r>
              <a:rPr lang="en-US" dirty="0"/>
              <a:t>span</a:t>
            </a:r>
            <a:r>
              <a:rPr lang="he-IL" dirty="0"/>
              <a:t> הוא 4</a:t>
            </a:r>
          </a:p>
          <a:p>
            <a:pPr lvl="1"/>
            <a:r>
              <a:rPr lang="he-IL" dirty="0"/>
              <a:t>המערך </a:t>
            </a:r>
            <a:r>
              <a:rPr lang="en-US" dirty="0"/>
              <a:t>[1,4,2,1,1,4,1,4]</a:t>
            </a:r>
            <a:r>
              <a:rPr lang="he-IL" dirty="0"/>
              <a:t> והערך 1 – ה </a:t>
            </a:r>
            <a:r>
              <a:rPr lang="en-US" dirty="0"/>
              <a:t>span</a:t>
            </a:r>
            <a:r>
              <a:rPr lang="he-IL" dirty="0"/>
              <a:t> הוא 7</a:t>
            </a:r>
          </a:p>
          <a:p>
            <a:pPr lvl="1"/>
            <a:r>
              <a:rPr lang="he-IL" dirty="0"/>
              <a:t>המערך </a:t>
            </a:r>
            <a:r>
              <a:rPr lang="en-US" dirty="0"/>
              <a:t>[1,4,2,1,1,4,1,4]</a:t>
            </a:r>
            <a:r>
              <a:rPr lang="he-IL" dirty="0"/>
              <a:t> והערך 2 – ה </a:t>
            </a:r>
            <a:r>
              <a:rPr lang="en-US" dirty="0"/>
              <a:t>span</a:t>
            </a:r>
            <a:r>
              <a:rPr lang="he-IL" dirty="0"/>
              <a:t> הוא 1</a:t>
            </a:r>
          </a:p>
          <a:p>
            <a:pPr lvl="1"/>
            <a:endParaRPr lang="he-IL" dirty="0"/>
          </a:p>
          <a:p>
            <a:pPr lvl="1"/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1" grpId="0" animBg="1"/>
      <p:bldP spid="1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Max Span</a:t>
            </a:r>
            <a:endParaRPr lang="he-IL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Max-Span</a:t>
            </a:r>
            <a:r>
              <a:rPr lang="he-IL"/>
              <a:t> יהיה ה </a:t>
            </a:r>
            <a:r>
              <a:rPr lang="en-US"/>
              <a:t>span</a:t>
            </a:r>
            <a:r>
              <a:rPr lang="he-IL"/>
              <a:t> המקסימלי על פני כל הערכים  במערך מסוים</a:t>
            </a:r>
          </a:p>
          <a:p>
            <a:r>
              <a:rPr lang="he-IL"/>
              <a:t>נרצה לממש פונקציה שבהינתן מערך של מספרים שלמים תחזיר את ה </a:t>
            </a:r>
            <a:r>
              <a:rPr lang="en-US"/>
              <a:t>Max-Span</a:t>
            </a:r>
            <a:r>
              <a:rPr lang="he-IL"/>
              <a:t> שלו</a:t>
            </a:r>
          </a:p>
          <a:p>
            <a:endParaRPr lang="he-IL"/>
          </a:p>
          <a:p>
            <a:r>
              <a:rPr lang="he-IL"/>
              <a:t>דוגמאות:</a:t>
            </a:r>
          </a:p>
          <a:p>
            <a:pPr lvl="1"/>
            <a:r>
              <a:rPr lang="he-IL"/>
              <a:t>המערך </a:t>
            </a:r>
            <a:r>
              <a:rPr lang="en-US"/>
              <a:t>[1,2,1,1,3]</a:t>
            </a:r>
            <a:r>
              <a:rPr lang="he-IL"/>
              <a:t> – ה-</a:t>
            </a:r>
            <a:r>
              <a:rPr lang="en-US"/>
              <a:t>maxSpan</a:t>
            </a:r>
            <a:r>
              <a:rPr lang="he-IL"/>
              <a:t> הוא 4</a:t>
            </a:r>
          </a:p>
          <a:p>
            <a:pPr lvl="1"/>
            <a:r>
              <a:rPr lang="he-IL"/>
              <a:t>המערך </a:t>
            </a:r>
            <a:r>
              <a:rPr lang="en-US"/>
              <a:t>[1,4,2,1,1,4,1,4]</a:t>
            </a:r>
            <a:r>
              <a:rPr lang="he-IL"/>
              <a:t> – ה-</a:t>
            </a:r>
            <a:r>
              <a:rPr lang="en-US"/>
              <a:t>maxSpan</a:t>
            </a:r>
            <a:r>
              <a:rPr lang="he-IL"/>
              <a:t> הוא 7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FB242B-2A83-449B-B8B8-080F26F69E75}" type="slidenum">
              <a:rPr lang="he-IL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/>
              <a:t>נתחיל לעבוד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he-IL"/>
              <a:t>נפתח פרויקט חדש בשם </a:t>
            </a:r>
            <a:r>
              <a:rPr lang="en-US"/>
              <a:t>MaxSpan</a:t>
            </a:r>
            <a:endParaRPr lang="he-IL"/>
          </a:p>
          <a:p>
            <a:r>
              <a:rPr lang="he-IL"/>
              <a:t>נתחיל לכתוב תכנית בדיקה לפתרון שלנו</a:t>
            </a:r>
          </a:p>
        </p:txBody>
      </p:sp>
      <p:sp>
        <p:nvSpPr>
          <p:cNvPr id="38916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1FF34001-E567-4735-8726-066FBE69E628}" type="slidenum">
              <a:rPr lang="he-IL" sz="1000" b="0"/>
              <a:pPr rtl="0"/>
              <a:t>28</a:t>
            </a:fld>
            <a:endParaRPr lang="en-US" sz="1000" b="0"/>
          </a:p>
        </p:txBody>
      </p:sp>
      <p:pic>
        <p:nvPicPr>
          <p:cNvPr id="38918" name="Picture 6" descr="ist2_2334825_puzzled_kids_carto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575" y="3387725"/>
            <a:ext cx="2689225" cy="2273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/>
              <a:t>תכנית בדיקה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he-IL" dirty="0"/>
              <a:t>נגדיר מחלקה חדשה עבור הבדיקות</a:t>
            </a:r>
          </a:p>
          <a:p>
            <a:pPr algn="l" rtl="0">
              <a:buFont typeface="Wingdings" pitchFamily="2" charset="2"/>
              <a:buNone/>
            </a:pPr>
            <a:r>
              <a:rPr lang="he-IL" dirty="0"/>
              <a:t>	</a:t>
            </a:r>
            <a:r>
              <a:rPr lang="en-US" sz="2400" dirty="0">
                <a:solidFill>
                  <a:schemeClr val="hlink"/>
                </a:solidFill>
              </a:rPr>
              <a:t>il.ac.tau.cs.sw1.maxspan.tests</a:t>
            </a:r>
            <a:r>
              <a:rPr lang="en-US" sz="2400" dirty="0"/>
              <a:t>.TestMaxSpan</a:t>
            </a:r>
            <a:endParaRPr lang="he-IL" dirty="0"/>
          </a:p>
          <a:p>
            <a:r>
              <a:rPr lang="he-IL" dirty="0"/>
              <a:t>החלק הראשון - חבילה  </a:t>
            </a:r>
            <a:r>
              <a:rPr lang="en-US" dirty="0"/>
              <a:t>(package)</a:t>
            </a:r>
            <a:endParaRPr lang="he-IL" dirty="0"/>
          </a:p>
          <a:p>
            <a:pPr lvl="1"/>
            <a:r>
              <a:rPr lang="en-US" u="sng" dirty="0">
                <a:hlinkClick r:id="rId3"/>
              </a:rPr>
              <a:t>http://en.wikipedia.org/wiki/Java_package</a:t>
            </a:r>
            <a:r>
              <a:rPr lang="he-IL" dirty="0"/>
              <a:t> </a:t>
            </a:r>
          </a:p>
          <a:p>
            <a:r>
              <a:rPr lang="he-IL" dirty="0"/>
              <a:t>כעת נכתוב את המקרים שנרצה לבדוק:</a:t>
            </a:r>
          </a:p>
        </p:txBody>
      </p:sp>
      <p:sp>
        <p:nvSpPr>
          <p:cNvPr id="40964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E5BD7181-D466-467C-9EAC-E706A6888A68}" type="slidenum">
              <a:rPr lang="he-IL" sz="1000" b="0"/>
              <a:pPr rtl="0"/>
              <a:t>29</a:t>
            </a:fld>
            <a:endParaRPr lang="en-US" sz="1000" b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תכנות מתקדם בשפת </a:t>
            </a:r>
            <a:r>
              <a:rPr lang="en-US"/>
              <a:t>Java</a:t>
            </a:r>
            <a:endParaRPr lang="he-IL"/>
          </a:p>
          <a:p>
            <a:pPr>
              <a:defRPr/>
            </a:pPr>
            <a:r>
              <a:rPr lang="he-IL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ה-</a:t>
            </a:r>
            <a:r>
              <a:rPr lang="en-US" b="1" dirty="0"/>
              <a:t>JDK</a:t>
            </a:r>
            <a:r>
              <a:rPr lang="he-IL" dirty="0"/>
              <a:t> (</a:t>
            </a:r>
            <a:r>
              <a:rPr lang="en-US" dirty="0"/>
              <a:t>Java Development Kit</a:t>
            </a:r>
            <a:r>
              <a:rPr lang="he-IL" dirty="0"/>
              <a:t>) נדרש לתהליך הפיתוח</a:t>
            </a:r>
          </a:p>
          <a:p>
            <a:pPr lvl="1"/>
            <a:r>
              <a:rPr lang="he-IL" dirty="0"/>
              <a:t>קומפיילר</a:t>
            </a:r>
            <a:endParaRPr lang="en-US" dirty="0"/>
          </a:p>
          <a:p>
            <a:pPr lvl="1"/>
            <a:r>
              <a:rPr lang="en-US" dirty="0"/>
              <a:t>JRE</a:t>
            </a:r>
            <a:endParaRPr lang="he-IL" dirty="0"/>
          </a:p>
          <a:p>
            <a:r>
              <a:rPr lang="he-IL" dirty="0"/>
              <a:t>ה-</a:t>
            </a:r>
            <a:r>
              <a:rPr lang="en-US" b="1" dirty="0"/>
              <a:t>JRE</a:t>
            </a:r>
            <a:r>
              <a:rPr lang="he-IL" dirty="0"/>
              <a:t> (</a:t>
            </a:r>
            <a:r>
              <a:rPr lang="en-US" dirty="0" err="1"/>
              <a:t>Jave</a:t>
            </a:r>
            <a:r>
              <a:rPr lang="en-US" dirty="0"/>
              <a:t> Runtime Environment</a:t>
            </a:r>
            <a:r>
              <a:rPr lang="he-IL" dirty="0"/>
              <a:t>) נדרש להרצת תוכניות</a:t>
            </a:r>
          </a:p>
          <a:p>
            <a:pPr lvl="1"/>
            <a:r>
              <a:rPr lang="en-US" dirty="0"/>
              <a:t>JVM</a:t>
            </a:r>
            <a:r>
              <a:rPr lang="he-IL" dirty="0"/>
              <a:t> (</a:t>
            </a:r>
            <a:r>
              <a:rPr lang="en-US" dirty="0"/>
              <a:t>Java Virtual Machine</a:t>
            </a:r>
            <a:r>
              <a:rPr lang="he-IL" dirty="0"/>
              <a:t>)</a:t>
            </a:r>
          </a:p>
          <a:p>
            <a:pPr lvl="1"/>
            <a:r>
              <a:rPr lang="he-IL" dirty="0"/>
              <a:t>הספריות הסטנדרטיות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שלבי הפיתוח – חזרה קצרה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/>
              <a:t>תכנית בדיקה</a:t>
            </a:r>
          </a:p>
        </p:txBody>
      </p:sp>
      <p:sp>
        <p:nvSpPr>
          <p:cNvPr id="43012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A2FC8F89-2BED-4B4F-B4B6-F970BE3B4794}" type="slidenum">
              <a:rPr lang="he-IL" sz="1000" b="0"/>
              <a:pPr rtl="0"/>
              <a:t>30</a:t>
            </a:fld>
            <a:endParaRPr lang="en-US" sz="1000" b="0"/>
          </a:p>
        </p:txBody>
      </p:sp>
      <p:pic>
        <p:nvPicPr>
          <p:cNvPr id="5" name="Picture 4" descr="test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4184" y="1876206"/>
            <a:ext cx="8334904" cy="4372193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/>
              <a:t>ועכשיו לפתרון</a:t>
            </a:r>
          </a:p>
        </p:txBody>
      </p:sp>
      <p:sp>
        <p:nvSpPr>
          <p:cNvPr id="47108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25B280AE-DA9F-492B-A3AB-F81D28FB5126}" type="slidenum">
              <a:rPr lang="he-IL" sz="1000" b="0"/>
              <a:pPr rtl="0"/>
              <a:t>31</a:t>
            </a:fld>
            <a:endParaRPr lang="en-US" sz="1000" b="0"/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1079500" y="1665288"/>
            <a:ext cx="7272338" cy="509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maxSpan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array)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max = 0;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for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&lt;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array.</a:t>
            </a:r>
            <a:r>
              <a:rPr lang="en-US" sz="14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++)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j =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array.</a:t>
            </a:r>
            <a:r>
              <a:rPr lang="en-US" sz="14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- 1;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for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 ; j &gt;=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 j--)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   if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(array[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 == array[j])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      break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span = j -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+ 1;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if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(max &lt; span)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max = span;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max;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Content Placeholder 2"/>
          <p:cNvSpPr>
            <a:spLocks noGrp="1"/>
          </p:cNvSpPr>
          <p:nvPr>
            <p:ph idx="4294967295"/>
          </p:nvPr>
        </p:nvSpPr>
        <p:spPr>
          <a:xfrm>
            <a:off x="719138" y="1600200"/>
            <a:ext cx="7967662" cy="4530725"/>
          </a:xfrm>
        </p:spPr>
        <p:txBody>
          <a:bodyPr/>
          <a:lstStyle/>
          <a:p>
            <a:r>
              <a:rPr lang="he-IL" dirty="0"/>
              <a:t>נבדוק שתכנית הבדיקה עובדת</a:t>
            </a:r>
          </a:p>
          <a:p>
            <a:r>
              <a:rPr lang="he-IL" dirty="0"/>
              <a:t>בואו נכתוב את הפונקציה בצורה יותר "נכונה"</a:t>
            </a:r>
          </a:p>
          <a:p>
            <a:r>
              <a:rPr lang="he-IL" dirty="0"/>
              <a:t>דיון: כתיבת הפונקציה בצורה "נכונה"</a:t>
            </a:r>
          </a:p>
          <a:p>
            <a:pPr lvl="1"/>
            <a:r>
              <a:rPr lang="he-IL" dirty="0"/>
              <a:t>יעילות  </a:t>
            </a:r>
          </a:p>
          <a:p>
            <a:pPr lvl="1"/>
            <a:r>
              <a:rPr lang="he-IL" dirty="0" err="1"/>
              <a:t>מודולריות</a:t>
            </a:r>
            <a:r>
              <a:rPr lang="he-IL" dirty="0"/>
              <a:t>, פתרון </a:t>
            </a:r>
            <a:r>
              <a:rPr lang="en-US" dirty="0"/>
              <a:t>Top-down</a:t>
            </a:r>
            <a:endParaRPr lang="he-IL" dirty="0"/>
          </a:p>
          <a:p>
            <a:pPr lvl="1"/>
            <a:r>
              <a:rPr lang="he-IL" dirty="0"/>
              <a:t>הבנת הקוד</a:t>
            </a:r>
          </a:p>
          <a:p>
            <a:pPr lvl="1"/>
            <a:r>
              <a:rPr lang="he-IL" dirty="0"/>
              <a:t>אפשרות לשינויים עתידיים</a:t>
            </a:r>
          </a:p>
          <a:p>
            <a:pPr lvl="1"/>
            <a:endParaRPr lang="he-IL" dirty="0"/>
          </a:p>
          <a:p>
            <a:pPr lvl="1"/>
            <a:endParaRPr lang="he-IL" dirty="0"/>
          </a:p>
          <a:p>
            <a:endParaRPr lang="he-IL" dirty="0"/>
          </a:p>
          <a:p>
            <a:endParaRPr lang="he-IL" sz="2400" dirty="0">
              <a:solidFill>
                <a:srgbClr val="000000"/>
              </a:solidFill>
              <a:latin typeface="Courier New" pitchFamily="49" charset="0"/>
            </a:endParaRPr>
          </a:p>
          <a:p>
            <a:endParaRPr lang="he-IL" dirty="0"/>
          </a:p>
        </p:txBody>
      </p:sp>
      <p:sp>
        <p:nvSpPr>
          <p:cNvPr id="49156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C4ECEC97-5B77-4F9D-8113-61841F66A9A3}" type="slidenum">
              <a:rPr lang="he-IL" sz="1000" b="0"/>
              <a:pPr rtl="0"/>
              <a:t>32</a:t>
            </a:fld>
            <a:endParaRPr lang="en-US" sz="1000" b="0"/>
          </a:p>
        </p:txBody>
      </p:sp>
      <p:sp>
        <p:nvSpPr>
          <p:cNvPr id="49157" name="Title 1"/>
          <p:cNvSpPr>
            <a:spLocks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he-IL" sz="4200" b="0">
                <a:solidFill>
                  <a:schemeClr val="tx2"/>
                </a:solidFill>
                <a:latin typeface="Times New Roman" pitchFamily="18" charset="0"/>
              </a:rPr>
              <a:t>בדיקה, </a:t>
            </a:r>
            <a:r>
              <a:rPr lang="en-US" sz="4200" b="0">
                <a:solidFill>
                  <a:schemeClr val="tx2"/>
                </a:solidFill>
                <a:latin typeface="Times New Roman" pitchFamily="18" charset="0"/>
              </a:rPr>
              <a:t>Refactor</a:t>
            </a:r>
            <a:r>
              <a:rPr lang="he-IL" sz="4200" b="0">
                <a:solidFill>
                  <a:schemeClr val="tx2"/>
                </a:solidFill>
                <a:latin typeface="Times New Roman" pitchFamily="18" charset="0"/>
              </a:rPr>
              <a:t> ושדרוג הקוד (?)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/>
              <a:t>הפונקציה הראשית</a:t>
            </a:r>
          </a:p>
        </p:txBody>
      </p:sp>
      <p:sp>
        <p:nvSpPr>
          <p:cNvPr id="53251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9295C828-FE37-48D0-9A56-C58E7F02FE99}" type="slidenum">
              <a:rPr lang="he-IL" sz="1000" b="0"/>
              <a:pPr rtl="0"/>
              <a:t>33</a:t>
            </a:fld>
            <a:endParaRPr lang="en-US" sz="1000" b="0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1079500" y="2278063"/>
            <a:ext cx="7524750" cy="284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maxSpan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	</a:t>
            </a:r>
            <a:r>
              <a:rPr lang="en-US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max = 0;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value: 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</a:rPr>
              <a:t>values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)) {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		max =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Math.</a:t>
            </a:r>
            <a:r>
              <a:rPr lang="en-US" i="1" dirty="0" err="1">
                <a:solidFill>
                  <a:srgbClr val="000000"/>
                </a:solidFill>
                <a:latin typeface="Courier New" pitchFamily="49" charset="0"/>
              </a:rPr>
              <a:t>max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(max, 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</a:rPr>
              <a:t>span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(value,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));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max;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6323611" y="1292411"/>
            <a:ext cx="2363189" cy="985652"/>
          </a:xfrm>
          <a:prstGeom prst="wedgeRectCallout">
            <a:avLst>
              <a:gd name="adj1" fmla="val -114300"/>
              <a:gd name="adj2" fmla="val 140813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נרצה לעבור </a:t>
            </a:r>
            <a:r>
              <a:rPr kumimoji="0" lang="he-IL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על כל </a:t>
            </a:r>
            <a:r>
              <a:rPr kumimoji="0" lang="he-I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ערך פעם אחת בלבד (יעילות)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4190035" y="3136739"/>
            <a:ext cx="1724628" cy="300942"/>
          </a:xfrm>
          <a:prstGeom prst="roundRect">
            <a:avLst/>
          </a:prstGeom>
          <a:noFill/>
          <a:ln w="57150" cap="flat" cmpd="sng" algn="ctr">
            <a:solidFill>
              <a:srgbClr val="A918B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5673524" y="3549198"/>
            <a:ext cx="2382456" cy="300942"/>
          </a:xfrm>
          <a:prstGeom prst="roundRect">
            <a:avLst/>
          </a:prstGeom>
          <a:noFill/>
          <a:ln w="57150" cap="flat" cmpd="sng" algn="ctr">
            <a:solidFill>
              <a:srgbClr val="FF66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/>
              <a:t>וחלק מפונקציות העזר</a:t>
            </a:r>
          </a:p>
        </p:txBody>
      </p:sp>
      <p:sp>
        <p:nvSpPr>
          <p:cNvPr id="55299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F39D66DD-3DF5-425A-B53F-3E39A6E6ED31}" type="slidenum">
              <a:rPr lang="he-IL" sz="1000" b="0"/>
              <a:pPr rtl="0"/>
              <a:t>34</a:t>
            </a:fld>
            <a:endParaRPr lang="en-US" sz="1000" b="0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827088" y="1628775"/>
            <a:ext cx="8174037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span(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value,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Courier New" pitchFamily="49" charset="0"/>
              </a:rPr>
              <a:t>lastIndexOf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 - </a:t>
            </a:r>
            <a:r>
              <a:rPr lang="en-US" sz="1400" i="1" dirty="0" err="1">
                <a:solidFill>
                  <a:srgbClr val="000000"/>
                </a:solidFill>
                <a:latin typeface="Courier New" pitchFamily="49" charset="0"/>
              </a:rPr>
              <a:t>firstIndexOf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 + 1;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827088" y="2997200"/>
            <a:ext cx="7921625" cy="381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values(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values =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nums.</a:t>
            </a:r>
            <a:r>
              <a:rPr lang="en-US" sz="14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nextIndex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= 0;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&lt;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nums.</a:t>
            </a:r>
            <a:r>
              <a:rPr lang="en-US" sz="14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++)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	if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(!</a:t>
            </a:r>
            <a:r>
              <a:rPr lang="en-US" sz="1400" i="1" dirty="0">
                <a:solidFill>
                  <a:srgbClr val="000000"/>
                </a:solidFill>
                <a:latin typeface="Courier New" pitchFamily="49" charset="0"/>
              </a:rPr>
              <a:t>contains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(values,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nextIndex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]))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i="1" dirty="0">
                <a:solidFill>
                  <a:srgbClr val="000000"/>
                </a:solidFill>
                <a:latin typeface="Courier New" pitchFamily="49" charset="0"/>
              </a:rPr>
              <a:t>			add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(values,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nextIndex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++,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]);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	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Arrays.</a:t>
            </a:r>
            <a:r>
              <a:rPr lang="en-US" sz="1400" i="1" dirty="0" err="1">
                <a:solidFill>
                  <a:srgbClr val="000000"/>
                </a:solidFill>
                <a:latin typeface="Courier New" pitchFamily="49" charset="0"/>
              </a:rPr>
              <a:t>copyOf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(values,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nextIndex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2500131" y="1949791"/>
            <a:ext cx="2685327" cy="300942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427561" y="1945390"/>
            <a:ext cx="2685327" cy="300942"/>
          </a:xfrm>
          <a:prstGeom prst="roundRect">
            <a:avLst/>
          </a:prstGeom>
          <a:noFill/>
          <a:ln w="571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/>
              <a:t>והשאר</a:t>
            </a:r>
          </a:p>
        </p:txBody>
      </p:sp>
      <p:sp>
        <p:nvSpPr>
          <p:cNvPr id="57347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BE49BC77-86C8-4C97-99E8-8DD1939860B1}" type="slidenum">
              <a:rPr lang="he-IL" sz="1000" b="0"/>
              <a:pPr rtl="0"/>
              <a:t>35</a:t>
            </a:fld>
            <a:endParaRPr lang="en-US" sz="1000" b="0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898525" y="1524000"/>
            <a:ext cx="7237413" cy="521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lastIndexOf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value, 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nums.</a:t>
            </a:r>
            <a:r>
              <a:rPr lang="en-US" sz="12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- 1;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&gt;=0;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--)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	if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] == value)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		return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	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3F7F5F"/>
                </a:solidFill>
                <a:latin typeface="Courier New" pitchFamily="49" charset="0"/>
              </a:rPr>
              <a:t>	// should never get here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-1;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firstIndexOf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value, 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index = -1;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&lt;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nums.</a:t>
            </a:r>
            <a:r>
              <a:rPr lang="en-US" sz="12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++)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	if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] == value)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		index 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		break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	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index;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200" dirty="0">
              <a:latin typeface="Courier New" pitchFamily="49" charset="0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dirty="0"/>
              <a:t>והשאר</a:t>
            </a:r>
          </a:p>
        </p:txBody>
      </p:sp>
      <p:sp>
        <p:nvSpPr>
          <p:cNvPr id="59395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2559142F-3D66-4BDF-9F6E-42DB9F891496}" type="slidenum">
              <a:rPr lang="he-IL" sz="1000" b="0"/>
              <a:pPr rtl="0"/>
              <a:t>36</a:t>
            </a:fld>
            <a:endParaRPr lang="en-US" sz="1000" b="0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755650" y="1844675"/>
            <a:ext cx="8245475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add(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values,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position,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value)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values[position] = value;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boolean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contains(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temp,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tempLength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value)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&lt;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tempLength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++)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	if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(temp[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 == value)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		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true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	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false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3311860" y="1628800"/>
            <a:ext cx="2520280" cy="36004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rtl="0"/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maxSpan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[]){…}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156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C4ECEC97-5B77-4F9D-8113-61841F66A9A3}" type="slidenum">
              <a:rPr lang="he-IL" sz="1000" b="0"/>
              <a:pPr rtl="0"/>
              <a:t>37</a:t>
            </a:fld>
            <a:endParaRPr lang="en-US" sz="1000" b="0"/>
          </a:p>
        </p:txBody>
      </p:sp>
      <p:sp>
        <p:nvSpPr>
          <p:cNvPr id="49157" name="Title 1"/>
          <p:cNvSpPr>
            <a:spLocks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he-IL" sz="4200" b="0" dirty="0">
                <a:solidFill>
                  <a:schemeClr val="tx2"/>
                </a:solidFill>
                <a:latin typeface="Times New Roman" pitchFamily="18" charset="0"/>
              </a:rPr>
              <a:t>תכנון "</a:t>
            </a:r>
            <a:r>
              <a:rPr lang="en-US" sz="4200" b="0" dirty="0">
                <a:solidFill>
                  <a:schemeClr val="tx2"/>
                </a:solidFill>
                <a:latin typeface="Times New Roman" pitchFamily="18" charset="0"/>
              </a:rPr>
              <a:t>top-down</a:t>
            </a:r>
            <a:r>
              <a:rPr lang="he-IL" sz="4200" b="0" dirty="0">
                <a:solidFill>
                  <a:schemeClr val="tx2"/>
                </a:solidFill>
                <a:latin typeface="Times New Roman" pitchFamily="18" charset="0"/>
              </a:rPr>
              <a:t>"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211960" y="3008450"/>
            <a:ext cx="2700300" cy="36004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rtl="0"/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span(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[]){…}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2" name="Group 100"/>
          <p:cNvGrpSpPr/>
          <p:nvPr/>
        </p:nvGrpSpPr>
        <p:grpSpPr>
          <a:xfrm>
            <a:off x="1097614" y="1851660"/>
            <a:ext cx="4410490" cy="908595"/>
            <a:chOff x="1097614" y="1851660"/>
            <a:chExt cx="4410490" cy="908595"/>
          </a:xfrm>
        </p:grpSpPr>
        <p:sp>
          <p:nvSpPr>
            <p:cNvPr id="6" name="Rectangle 5"/>
            <p:cNvSpPr/>
            <p:nvPr/>
          </p:nvSpPr>
          <p:spPr bwMode="auto">
            <a:xfrm>
              <a:off x="1097614" y="2237035"/>
              <a:ext cx="1944216" cy="5232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For each value in the array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5" name="Straight Arrow Connector 24"/>
            <p:cNvCxnSpPr>
              <a:endCxn id="6" idx="0"/>
            </p:cNvCxnSpPr>
            <p:nvPr/>
          </p:nvCxnSpPr>
          <p:spPr bwMode="auto">
            <a:xfrm flipH="1">
              <a:off x="2069722" y="1851660"/>
              <a:ext cx="3438382" cy="385375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" name="Group 101"/>
          <p:cNvGrpSpPr/>
          <p:nvPr/>
        </p:nvGrpSpPr>
        <p:grpSpPr>
          <a:xfrm>
            <a:off x="4590002" y="1851660"/>
            <a:ext cx="1944216" cy="908595"/>
            <a:chOff x="4590002" y="1851660"/>
            <a:chExt cx="1944216" cy="908595"/>
          </a:xfrm>
        </p:grpSpPr>
        <p:sp>
          <p:nvSpPr>
            <p:cNvPr id="8" name="Rectangle 7"/>
            <p:cNvSpPr/>
            <p:nvPr/>
          </p:nvSpPr>
          <p:spPr bwMode="auto">
            <a:xfrm>
              <a:off x="4590002" y="2237035"/>
              <a:ext cx="1944216" cy="5232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Compute its span in the array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7" name="Straight Arrow Connector 26"/>
            <p:cNvCxnSpPr>
              <a:endCxn id="8" idx="0"/>
            </p:cNvCxnSpPr>
            <p:nvPr/>
          </p:nvCxnSpPr>
          <p:spPr bwMode="auto">
            <a:xfrm>
              <a:off x="5508104" y="1851660"/>
              <a:ext cx="54006" cy="385375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4" name="Group 102"/>
          <p:cNvGrpSpPr/>
          <p:nvPr/>
        </p:nvGrpSpPr>
        <p:grpSpPr>
          <a:xfrm>
            <a:off x="5508104" y="1851660"/>
            <a:ext cx="3384376" cy="908595"/>
            <a:chOff x="5508104" y="1851660"/>
            <a:chExt cx="3384376" cy="908595"/>
          </a:xfrm>
        </p:grpSpPr>
        <p:sp>
          <p:nvSpPr>
            <p:cNvPr id="9" name="Rectangle 8"/>
            <p:cNvSpPr/>
            <p:nvPr/>
          </p:nvSpPr>
          <p:spPr bwMode="auto">
            <a:xfrm>
              <a:off x="6948264" y="2237035"/>
              <a:ext cx="1944216" cy="5232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Return the largest span found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Straight Arrow Connector 29"/>
            <p:cNvCxnSpPr>
              <a:endCxn id="9" idx="0"/>
            </p:cNvCxnSpPr>
            <p:nvPr/>
          </p:nvCxnSpPr>
          <p:spPr bwMode="auto">
            <a:xfrm>
              <a:off x="5508104" y="1851660"/>
              <a:ext cx="2412268" cy="385375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cxnSp>
        <p:nvCxnSpPr>
          <p:cNvPr id="36" name="Straight Arrow Connector 35"/>
          <p:cNvCxnSpPr/>
          <p:nvPr/>
        </p:nvCxnSpPr>
        <p:spPr bwMode="auto">
          <a:xfrm>
            <a:off x="5943600" y="2477656"/>
            <a:ext cx="0" cy="447288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5760132" y="2477656"/>
            <a:ext cx="412068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" name="Group 103"/>
          <p:cNvGrpSpPr/>
          <p:nvPr/>
        </p:nvGrpSpPr>
        <p:grpSpPr>
          <a:xfrm>
            <a:off x="791580" y="2477656"/>
            <a:ext cx="2556284" cy="890834"/>
            <a:chOff x="791580" y="2477656"/>
            <a:chExt cx="2556284" cy="890834"/>
          </a:xfrm>
        </p:grpSpPr>
        <p:sp>
          <p:nvSpPr>
            <p:cNvPr id="10" name="Rectangle 9"/>
            <p:cNvSpPr/>
            <p:nvPr/>
          </p:nvSpPr>
          <p:spPr bwMode="auto">
            <a:xfrm>
              <a:off x="791580" y="3008450"/>
              <a:ext cx="2556284" cy="360040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4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400" dirty="0">
                  <a:solidFill>
                    <a:srgbClr val="000000"/>
                  </a:solidFill>
                  <a:latin typeface="Courier New" pitchFamily="49" charset="0"/>
                </a:rPr>
                <a:t>[] values(</a:t>
              </a:r>
              <a:r>
                <a:rPr lang="en-US" sz="14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400" dirty="0">
                  <a:solidFill>
                    <a:srgbClr val="000000"/>
                  </a:solidFill>
                  <a:latin typeface="Courier New" pitchFamily="49" charset="0"/>
                </a:rPr>
                <a:t>[]){…}</a:t>
              </a:r>
              <a:endPara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 bwMode="auto">
            <a:xfrm>
              <a:off x="1619250" y="2477656"/>
              <a:ext cx="0" cy="530794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1187624" y="2477656"/>
              <a:ext cx="1224136" cy="0"/>
            </a:xfrm>
            <a:prstGeom prst="line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8" name="Group 111"/>
          <p:cNvGrpSpPr/>
          <p:nvPr/>
        </p:nvGrpSpPr>
        <p:grpSpPr>
          <a:xfrm>
            <a:off x="71500" y="3238500"/>
            <a:ext cx="2987950" cy="1324627"/>
            <a:chOff x="71500" y="3238500"/>
            <a:chExt cx="2987950" cy="1324627"/>
          </a:xfrm>
        </p:grpSpPr>
        <p:sp>
          <p:nvSpPr>
            <p:cNvPr id="19" name="Rectangle 18"/>
            <p:cNvSpPr/>
            <p:nvPr/>
          </p:nvSpPr>
          <p:spPr bwMode="auto">
            <a:xfrm>
              <a:off x="71500" y="3609020"/>
              <a:ext cx="1116124" cy="9541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Create an empty output array</a:t>
              </a:r>
              <a:endParaRPr lang="en-US" sz="1200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cxnSp>
          <p:nvCxnSpPr>
            <p:cNvPr id="47" name="Straight Arrow Connector 46"/>
            <p:cNvCxnSpPr>
              <a:endCxn id="19" idx="0"/>
            </p:cNvCxnSpPr>
            <p:nvPr/>
          </p:nvCxnSpPr>
          <p:spPr bwMode="auto">
            <a:xfrm flipH="1">
              <a:off x="629562" y="3238500"/>
              <a:ext cx="2429888" cy="370520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1" name="Group 112"/>
          <p:cNvGrpSpPr/>
          <p:nvPr/>
        </p:nvGrpSpPr>
        <p:grpSpPr>
          <a:xfrm>
            <a:off x="1295636" y="3238500"/>
            <a:ext cx="1763814" cy="1324627"/>
            <a:chOff x="1295636" y="3238500"/>
            <a:chExt cx="1763814" cy="1324627"/>
          </a:xfrm>
        </p:grpSpPr>
        <p:sp>
          <p:nvSpPr>
            <p:cNvPr id="17" name="Rectangle 16"/>
            <p:cNvSpPr/>
            <p:nvPr/>
          </p:nvSpPr>
          <p:spPr bwMode="auto">
            <a:xfrm>
              <a:off x="1295636" y="3609020"/>
              <a:ext cx="1116124" cy="9541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For every element in the  input array</a:t>
              </a:r>
              <a:endParaRPr lang="en-US" sz="1200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cxnSp>
          <p:nvCxnSpPr>
            <p:cNvPr id="50" name="Straight Arrow Connector 49"/>
            <p:cNvCxnSpPr>
              <a:endCxn id="17" idx="0"/>
            </p:cNvCxnSpPr>
            <p:nvPr/>
          </p:nvCxnSpPr>
          <p:spPr bwMode="auto">
            <a:xfrm flipH="1">
              <a:off x="1853698" y="3238500"/>
              <a:ext cx="1205752" cy="370520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4" name="Group 113"/>
          <p:cNvGrpSpPr/>
          <p:nvPr/>
        </p:nvGrpSpPr>
        <p:grpSpPr>
          <a:xfrm>
            <a:off x="1619250" y="3238500"/>
            <a:ext cx="2052650" cy="2404747"/>
            <a:chOff x="1619250" y="3238500"/>
            <a:chExt cx="2052650" cy="2404747"/>
          </a:xfrm>
        </p:grpSpPr>
        <p:sp>
          <p:nvSpPr>
            <p:cNvPr id="20" name="Rectangle 19"/>
            <p:cNvSpPr/>
            <p:nvPr/>
          </p:nvSpPr>
          <p:spPr bwMode="auto">
            <a:xfrm>
              <a:off x="1619250" y="4689140"/>
              <a:ext cx="2052650" cy="9541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If the output array does not already contain the current value, add it to the output array</a:t>
              </a:r>
              <a:endParaRPr lang="en-US" sz="1200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cxnSp>
          <p:nvCxnSpPr>
            <p:cNvPr id="53" name="Straight Arrow Connector 52"/>
            <p:cNvCxnSpPr>
              <a:endCxn id="20" idx="0"/>
            </p:cNvCxnSpPr>
            <p:nvPr/>
          </p:nvCxnSpPr>
          <p:spPr bwMode="auto">
            <a:xfrm flipH="1">
              <a:off x="2645575" y="3238500"/>
              <a:ext cx="413876" cy="1450640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6" name="Group 115"/>
          <p:cNvGrpSpPr/>
          <p:nvPr/>
        </p:nvGrpSpPr>
        <p:grpSpPr>
          <a:xfrm>
            <a:off x="2813690" y="5353050"/>
            <a:ext cx="1620180" cy="1172294"/>
            <a:chOff x="2813690" y="5353050"/>
            <a:chExt cx="1620180" cy="1172294"/>
          </a:xfrm>
        </p:grpSpPr>
        <p:sp>
          <p:nvSpPr>
            <p:cNvPr id="22" name="Rectangle 21"/>
            <p:cNvSpPr/>
            <p:nvPr/>
          </p:nvSpPr>
          <p:spPr bwMode="auto">
            <a:xfrm>
              <a:off x="2813690" y="6021288"/>
              <a:ext cx="1620180" cy="50405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200" dirty="0">
                  <a:solidFill>
                    <a:srgbClr val="7F0055"/>
                  </a:solidFill>
                  <a:latin typeface="Courier New" pitchFamily="49" charset="0"/>
                </a:rPr>
                <a:t>void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 add(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[], 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){…}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 bwMode="auto">
            <a:xfrm>
              <a:off x="2897623" y="5353050"/>
              <a:ext cx="288414" cy="0"/>
            </a:xfrm>
            <a:prstGeom prst="line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Arrow Connector 60"/>
            <p:cNvCxnSpPr>
              <a:endCxn id="22" idx="0"/>
            </p:cNvCxnSpPr>
            <p:nvPr/>
          </p:nvCxnSpPr>
          <p:spPr bwMode="auto">
            <a:xfrm>
              <a:off x="3059451" y="5353050"/>
              <a:ext cx="564329" cy="66823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8" name="Group 114"/>
          <p:cNvGrpSpPr/>
          <p:nvPr/>
        </p:nvGrpSpPr>
        <p:grpSpPr>
          <a:xfrm>
            <a:off x="1043608" y="5151120"/>
            <a:ext cx="2202512" cy="1554244"/>
            <a:chOff x="1043608" y="5151120"/>
            <a:chExt cx="2202512" cy="1554244"/>
          </a:xfrm>
        </p:grpSpPr>
        <p:sp>
          <p:nvSpPr>
            <p:cNvPr id="23" name="Rectangle 22"/>
            <p:cNvSpPr/>
            <p:nvPr/>
          </p:nvSpPr>
          <p:spPr bwMode="auto">
            <a:xfrm>
              <a:off x="1043608" y="6021288"/>
              <a:ext cx="1620180" cy="68407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boolean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 contains(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[], 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)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7" name="Straight Connector 56"/>
            <p:cNvCxnSpPr/>
            <p:nvPr/>
          </p:nvCxnSpPr>
          <p:spPr bwMode="auto">
            <a:xfrm>
              <a:off x="2633670" y="5151120"/>
              <a:ext cx="612450" cy="0"/>
            </a:xfrm>
            <a:prstGeom prst="line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Arrow Connector 64"/>
            <p:cNvCxnSpPr>
              <a:endCxn id="23" idx="0"/>
            </p:cNvCxnSpPr>
            <p:nvPr/>
          </p:nvCxnSpPr>
          <p:spPr bwMode="auto">
            <a:xfrm flipH="1">
              <a:off x="1853698" y="5151120"/>
              <a:ext cx="1057142" cy="87016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9" name="Group 107"/>
          <p:cNvGrpSpPr/>
          <p:nvPr/>
        </p:nvGrpSpPr>
        <p:grpSpPr>
          <a:xfrm>
            <a:off x="3887924" y="4280902"/>
            <a:ext cx="1944216" cy="732274"/>
            <a:chOff x="3887924" y="4280902"/>
            <a:chExt cx="1944216" cy="732274"/>
          </a:xfrm>
        </p:grpSpPr>
        <p:sp>
          <p:nvSpPr>
            <p:cNvPr id="15" name="Rectangle 14"/>
            <p:cNvSpPr/>
            <p:nvPr/>
          </p:nvSpPr>
          <p:spPr bwMode="auto">
            <a:xfrm>
              <a:off x="3887924" y="4509120"/>
              <a:ext cx="1944216" cy="50405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200" dirty="0" err="1">
                  <a:solidFill>
                    <a:srgbClr val="000000"/>
                  </a:solidFill>
                  <a:latin typeface="Courier New" pitchFamily="49" charset="0"/>
                </a:rPr>
                <a:t>firstIndexOf</a:t>
              </a:r>
              <a:b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</a:b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[]){…}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6" name="Straight Arrow Connector 75"/>
            <p:cNvCxnSpPr>
              <a:stCxn id="12" idx="2"/>
              <a:endCxn id="15" idx="0"/>
            </p:cNvCxnSpPr>
            <p:nvPr/>
          </p:nvCxnSpPr>
          <p:spPr bwMode="auto">
            <a:xfrm>
              <a:off x="4698014" y="4280902"/>
              <a:ext cx="162018" cy="22821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1" name="Group 108"/>
          <p:cNvGrpSpPr/>
          <p:nvPr/>
        </p:nvGrpSpPr>
        <p:grpSpPr>
          <a:xfrm>
            <a:off x="5953708" y="4280902"/>
            <a:ext cx="1656184" cy="732274"/>
            <a:chOff x="5953708" y="4280902"/>
            <a:chExt cx="1656184" cy="732274"/>
          </a:xfrm>
        </p:grpSpPr>
        <p:sp>
          <p:nvSpPr>
            <p:cNvPr id="16" name="Rectangle 15"/>
            <p:cNvSpPr/>
            <p:nvPr/>
          </p:nvSpPr>
          <p:spPr bwMode="auto">
            <a:xfrm>
              <a:off x="5953708" y="4509120"/>
              <a:ext cx="1656184" cy="50405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lastIndexOf</a:t>
              </a:r>
              <a:b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</a:b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[]){…}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9" name="Straight Arrow Connector 78"/>
            <p:cNvCxnSpPr>
              <a:stCxn id="13" idx="2"/>
              <a:endCxn id="16" idx="0"/>
            </p:cNvCxnSpPr>
            <p:nvPr/>
          </p:nvCxnSpPr>
          <p:spPr bwMode="auto">
            <a:xfrm>
              <a:off x="6480212" y="4280902"/>
              <a:ext cx="301588" cy="22821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2" name="Group 104"/>
          <p:cNvGrpSpPr/>
          <p:nvPr/>
        </p:nvGrpSpPr>
        <p:grpSpPr>
          <a:xfrm>
            <a:off x="3941930" y="3238500"/>
            <a:ext cx="2672230" cy="1042402"/>
            <a:chOff x="3941930" y="3238500"/>
            <a:chExt cx="2672230" cy="1042402"/>
          </a:xfrm>
        </p:grpSpPr>
        <p:sp>
          <p:nvSpPr>
            <p:cNvPr id="12" name="Rectangle 11"/>
            <p:cNvSpPr/>
            <p:nvPr/>
          </p:nvSpPr>
          <p:spPr bwMode="auto">
            <a:xfrm>
              <a:off x="3941930" y="3573016"/>
              <a:ext cx="1512168" cy="7078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Find the first occurrence of 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value</a:t>
              </a:r>
            </a:p>
          </p:txBody>
        </p:sp>
        <p:cxnSp>
          <p:nvCxnSpPr>
            <p:cNvPr id="82" name="Straight Arrow Connector 81"/>
            <p:cNvCxnSpPr>
              <a:endCxn id="12" idx="0"/>
            </p:cNvCxnSpPr>
            <p:nvPr/>
          </p:nvCxnSpPr>
          <p:spPr bwMode="auto">
            <a:xfrm flipH="1">
              <a:off x="4698014" y="3238500"/>
              <a:ext cx="1916146" cy="334516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4" name="Group 105"/>
          <p:cNvGrpSpPr/>
          <p:nvPr/>
        </p:nvGrpSpPr>
        <p:grpSpPr>
          <a:xfrm>
            <a:off x="5724128" y="3238500"/>
            <a:ext cx="1512168" cy="1042402"/>
            <a:chOff x="5724128" y="3238500"/>
            <a:chExt cx="1512168" cy="1042402"/>
          </a:xfrm>
        </p:grpSpPr>
        <p:sp>
          <p:nvSpPr>
            <p:cNvPr id="13" name="Rectangle 12"/>
            <p:cNvSpPr/>
            <p:nvPr/>
          </p:nvSpPr>
          <p:spPr bwMode="auto">
            <a:xfrm>
              <a:off x="5724128" y="3573016"/>
              <a:ext cx="1512168" cy="7078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Find the last occurrence of 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value</a:t>
              </a:r>
            </a:p>
          </p:txBody>
        </p:sp>
        <p:cxnSp>
          <p:nvCxnSpPr>
            <p:cNvPr id="85" name="Straight Arrow Connector 84"/>
            <p:cNvCxnSpPr>
              <a:endCxn id="13" idx="0"/>
            </p:cNvCxnSpPr>
            <p:nvPr/>
          </p:nvCxnSpPr>
          <p:spPr bwMode="auto">
            <a:xfrm flipH="1">
              <a:off x="6480212" y="3238500"/>
              <a:ext cx="112919" cy="334516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5" name="Group 106"/>
          <p:cNvGrpSpPr/>
          <p:nvPr/>
        </p:nvGrpSpPr>
        <p:grpSpPr>
          <a:xfrm>
            <a:off x="6593131" y="3238500"/>
            <a:ext cx="2299349" cy="857736"/>
            <a:chOff x="6593131" y="3238500"/>
            <a:chExt cx="2299349" cy="857736"/>
          </a:xfrm>
        </p:grpSpPr>
        <p:sp>
          <p:nvSpPr>
            <p:cNvPr id="14" name="Rectangle 13"/>
            <p:cNvSpPr/>
            <p:nvPr/>
          </p:nvSpPr>
          <p:spPr bwMode="auto">
            <a:xfrm>
              <a:off x="7380312" y="3573016"/>
              <a:ext cx="1512168" cy="5232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Span = </a:t>
              </a:r>
              <a:br>
                <a:rPr lang="en-US" sz="1400" b="0" dirty="0"/>
              </a:br>
              <a:r>
                <a:rPr lang="en-US" sz="1400" b="0" dirty="0"/>
                <a:t>last - first +1</a:t>
              </a:r>
              <a:endParaRPr lang="en-US" sz="1200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cxnSp>
          <p:nvCxnSpPr>
            <p:cNvPr id="88" name="Straight Arrow Connector 87"/>
            <p:cNvCxnSpPr>
              <a:endCxn id="14" idx="0"/>
            </p:cNvCxnSpPr>
            <p:nvPr/>
          </p:nvCxnSpPr>
          <p:spPr bwMode="auto">
            <a:xfrm>
              <a:off x="6593131" y="3238500"/>
              <a:ext cx="1543265" cy="334516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7" name="Group 109"/>
          <p:cNvGrpSpPr/>
          <p:nvPr/>
        </p:nvGrpSpPr>
        <p:grpSpPr>
          <a:xfrm>
            <a:off x="4585095" y="5013176"/>
            <a:ext cx="274937" cy="535995"/>
            <a:chOff x="4585095" y="5013176"/>
            <a:chExt cx="274937" cy="535995"/>
          </a:xfrm>
        </p:grpSpPr>
        <p:cxnSp>
          <p:nvCxnSpPr>
            <p:cNvPr id="91" name="Straight Arrow Connector 90"/>
            <p:cNvCxnSpPr>
              <a:stCxn id="15" idx="2"/>
              <a:endCxn id="94" idx="0"/>
            </p:cNvCxnSpPr>
            <p:nvPr/>
          </p:nvCxnSpPr>
          <p:spPr bwMode="auto">
            <a:xfrm flipH="1">
              <a:off x="4698014" y="5013176"/>
              <a:ext cx="162018" cy="22821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4" name="Rectangle 93"/>
            <p:cNvSpPr/>
            <p:nvPr/>
          </p:nvSpPr>
          <p:spPr bwMode="auto">
            <a:xfrm>
              <a:off x="4585095" y="5241394"/>
              <a:ext cx="225838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…</a:t>
              </a:r>
              <a:endParaRPr lang="en-US" sz="1200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38" name="Group 110"/>
          <p:cNvGrpSpPr/>
          <p:nvPr/>
        </p:nvGrpSpPr>
        <p:grpSpPr>
          <a:xfrm>
            <a:off x="6367293" y="5013176"/>
            <a:ext cx="414507" cy="535995"/>
            <a:chOff x="6367293" y="5013176"/>
            <a:chExt cx="414507" cy="535995"/>
          </a:xfrm>
        </p:grpSpPr>
        <p:cxnSp>
          <p:nvCxnSpPr>
            <p:cNvPr id="98" name="Straight Arrow Connector 97"/>
            <p:cNvCxnSpPr>
              <a:stCxn id="16" idx="2"/>
              <a:endCxn id="99" idx="0"/>
            </p:cNvCxnSpPr>
            <p:nvPr/>
          </p:nvCxnSpPr>
          <p:spPr bwMode="auto">
            <a:xfrm flipH="1">
              <a:off x="6480212" y="5013176"/>
              <a:ext cx="301588" cy="22821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9" name="Rectangle 98"/>
            <p:cNvSpPr/>
            <p:nvPr/>
          </p:nvSpPr>
          <p:spPr bwMode="auto">
            <a:xfrm>
              <a:off x="6367293" y="5241394"/>
              <a:ext cx="225838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…</a:t>
              </a:r>
              <a:endParaRPr lang="en-US" sz="1200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</p:grpSp>
      <p:sp>
        <p:nvSpPr>
          <p:cNvPr id="123" name="AutoShape 4"/>
          <p:cNvSpPr>
            <a:spLocks noChangeArrowheads="1"/>
          </p:cNvSpPr>
          <p:nvPr/>
        </p:nvSpPr>
        <p:spPr bwMode="auto">
          <a:xfrm>
            <a:off x="4900613" y="5787957"/>
            <a:ext cx="2047651" cy="737388"/>
          </a:xfrm>
          <a:prstGeom prst="wedgeRoundRectCallout">
            <a:avLst>
              <a:gd name="adj1" fmla="val -118726"/>
              <a:gd name="adj2" fmla="val -81704"/>
              <a:gd name="adj3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0"/>
          <a:lstStyle/>
          <a:p>
            <a:pPr algn="ctr" rtl="0"/>
            <a:r>
              <a:rPr lang="en-US" sz="1600" b="0" dirty="0"/>
              <a:t>We also need to adjust the output array size…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F43378-AAE3-4783-BE5A-9E257BB551F4}" type="slidenum">
              <a:rPr lang="he-IL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he-IL" b="0" kern="0" dirty="0"/>
              <a:t>סיכום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19138" y="1600200"/>
            <a:ext cx="7967662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he-IL" b="0" kern="0" dirty="0"/>
              <a:t>מה ההבדל העיקרי בין שני הפתרונות לבעיית ה-</a:t>
            </a:r>
            <a:r>
              <a:rPr lang="en-US" b="0" kern="0" dirty="0" err="1"/>
              <a:t>maxSpan</a:t>
            </a:r>
            <a:r>
              <a:rPr lang="he-IL" b="0" kern="0" dirty="0"/>
              <a:t>?</a:t>
            </a:r>
          </a:p>
          <a:p>
            <a:r>
              <a:rPr lang="he-IL" b="0" kern="0" dirty="0"/>
              <a:t>מדוע הפיתרון השני</a:t>
            </a:r>
            <a:r>
              <a:rPr lang="he-IL" b="0" kern="0"/>
              <a:t>, על </a:t>
            </a:r>
            <a:r>
              <a:rPr lang="he-IL" b="0" kern="0" dirty="0"/>
              <a:t>אף היותו ארוך יותר, הוא עדיף?</a:t>
            </a:r>
          </a:p>
          <a:p>
            <a:r>
              <a:rPr lang="he-IL" b="0" kern="0" dirty="0"/>
              <a:t>דרך העבודה על תכנית צריכה להיות </a:t>
            </a:r>
            <a:r>
              <a:rPr lang="en-US" b="0" kern="0" dirty="0"/>
              <a:t>top-down</a:t>
            </a:r>
            <a:r>
              <a:rPr lang="he-IL" b="0" kern="0" dirty="0"/>
              <a:t>. נתחיל מבדיקות: נגדיר מהי התנהגות נכונה של התכנית. רק לאחר מכן נעבור למימוש עצמו.</a:t>
            </a:r>
          </a:p>
          <a:p>
            <a:r>
              <a:rPr lang="he-IL" b="0" kern="0" dirty="0"/>
              <a:t>נחלק לפונקציות בצורה בה כל פונקציה אחראית על פעולה אחת בלבד. נבנה תכנית מודולרית ככל הניתן.</a:t>
            </a:r>
          </a:p>
          <a:p>
            <a:pPr lvl="1"/>
            <a:endParaRPr lang="he-IL" b="0" kern="0" dirty="0"/>
          </a:p>
          <a:p>
            <a:pPr lvl="1"/>
            <a:endParaRPr lang="he-IL" b="0" kern="0" dirty="0"/>
          </a:p>
          <a:p>
            <a:endParaRPr lang="he-IL" b="0" kern="0" dirty="0"/>
          </a:p>
          <a:p>
            <a:endParaRPr lang="he-IL" sz="2400" b="0" kern="0" dirty="0">
              <a:solidFill>
                <a:srgbClr val="000000"/>
              </a:solidFill>
              <a:latin typeface="Courier New" pitchFamily="49" charset="0"/>
            </a:endParaRPr>
          </a:p>
          <a:p>
            <a:endParaRPr lang="he-IL" b="0" kern="0" dirty="0"/>
          </a:p>
        </p:txBody>
      </p:sp>
    </p:spTree>
    <p:extLst>
      <p:ext uri="{BB962C8B-B14F-4D97-AF65-F5344CB8AC3E}">
        <p14:creationId xmlns:p14="http://schemas.microsoft.com/office/powerpoint/2010/main" val="81221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8371" name="כותרת משנה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/>
              <a:t>הסוף...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6A8F1-24E7-43A8-B439-7816DF304AA2}" type="slidenum">
              <a:rPr lang="he-IL"/>
              <a:pPr>
                <a:defRPr/>
              </a:pPr>
              <a:t>39</a:t>
            </a:fld>
            <a:endParaRPr lang="en-US"/>
          </a:p>
        </p:txBody>
      </p:sp>
      <p:sp>
        <p:nvSpPr>
          <p:cNvPr id="4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A141CC0F-D02B-414F-8C29-12C11274801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39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5370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תכנות מתקדם בשפת </a:t>
            </a:r>
            <a:r>
              <a:rPr lang="en-US"/>
              <a:t>Java</a:t>
            </a:r>
            <a:endParaRPr lang="he-IL"/>
          </a:p>
          <a:p>
            <a:pPr>
              <a:defRPr/>
            </a:pPr>
            <a:r>
              <a:rPr lang="he-IL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ה-</a:t>
            </a:r>
            <a:r>
              <a:rPr lang="en-US" dirty="0"/>
              <a:t>JVM</a:t>
            </a:r>
            <a:r>
              <a:rPr lang="he-IL" dirty="0"/>
              <a:t> היא "מכונה וירטואלית" המריצה תוכניות </a:t>
            </a:r>
            <a:r>
              <a:rPr lang="en-US" dirty="0"/>
              <a:t>Java</a:t>
            </a:r>
            <a:endParaRPr lang="he-IL" dirty="0"/>
          </a:p>
          <a:p>
            <a:pPr lvl="1"/>
            <a:r>
              <a:rPr lang="he-IL" dirty="0"/>
              <a:t>יודעת לטעון תוכניות</a:t>
            </a:r>
          </a:p>
          <a:p>
            <a:pPr lvl="1"/>
            <a:r>
              <a:rPr lang="he-IL" dirty="0"/>
              <a:t>יודעת לוודא את תקינות הקבצים הנטענים</a:t>
            </a:r>
          </a:p>
          <a:p>
            <a:pPr lvl="1"/>
            <a:r>
              <a:rPr lang="he-IL" dirty="0"/>
              <a:t>מכילה את המפרש (</a:t>
            </a:r>
            <a:r>
              <a:rPr lang="en-US" dirty="0"/>
              <a:t>Interpreter</a:t>
            </a:r>
            <a:r>
              <a:rPr lang="he-IL" dirty="0"/>
              <a:t>)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Virtual Machine</a:t>
            </a:r>
          </a:p>
        </p:txBody>
      </p:sp>
      <p:pic>
        <p:nvPicPr>
          <p:cNvPr id="64514" name="Picture 2" descr="C:\Users\atiasnir\Downloads\Slide1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763" t="6351" r="2358" b="16382"/>
          <a:stretch>
            <a:fillRect/>
          </a:stretch>
        </p:blipFill>
        <p:spPr bwMode="auto">
          <a:xfrm>
            <a:off x="611560" y="3825044"/>
            <a:ext cx="4104456" cy="2560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sz="3600" b="1" dirty="0">
                <a:solidFill>
                  <a:srgbClr val="000099"/>
                </a:solidFill>
              </a:rPr>
              <a:t>העברת פרמטרים</a:t>
            </a:r>
          </a:p>
        </p:txBody>
      </p:sp>
    </p:spTree>
    <p:extLst>
      <p:ext uri="{BB962C8B-B14F-4D97-AF65-F5344CB8AC3E}">
        <p14:creationId xmlns:p14="http://schemas.microsoft.com/office/powerpoint/2010/main" val="1558087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6" name="Content Placeholder 5" descr="Capture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14400" y="1731610"/>
            <a:ext cx="6783185" cy="4819632"/>
          </a:xfrm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יהיה פלט התכנית הבאה?</a:t>
            </a:r>
            <a:endParaRPr lang="en-US" dirty="0"/>
          </a:p>
        </p:txBody>
      </p:sp>
      <p:sp>
        <p:nvSpPr>
          <p:cNvPr id="7" name="Flowchart: Process 6"/>
          <p:cNvSpPr/>
          <p:nvPr/>
        </p:nvSpPr>
        <p:spPr bwMode="auto">
          <a:xfrm>
            <a:off x="6781800" y="4106487"/>
            <a:ext cx="1905000" cy="1330037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Arial" charset="0"/>
                <a:cs typeface="Arial" charset="0"/>
              </a:rPr>
              <a:t>3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6" name="Content Placeholder 5" descr="Capture.PNG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b="7337"/>
          <a:stretch/>
        </p:blipFill>
        <p:spPr>
          <a:xfrm>
            <a:off x="914401" y="1731610"/>
            <a:ext cx="4064000" cy="2675702"/>
          </a:xfrm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יהיה פלט התכנית הבאה?</a:t>
            </a:r>
            <a:endParaRPr lang="en-US" dirty="0"/>
          </a:p>
        </p:txBody>
      </p:sp>
      <p:sp>
        <p:nvSpPr>
          <p:cNvPr id="7" name="Flowchart: Process 6"/>
          <p:cNvSpPr/>
          <p:nvPr/>
        </p:nvSpPr>
        <p:spPr bwMode="auto">
          <a:xfrm>
            <a:off x="4516120" y="1617287"/>
            <a:ext cx="1905000" cy="1330037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Arial" charset="0"/>
                <a:cs typeface="Arial" charset="0"/>
              </a:rPr>
              <a:t>3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79832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61848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7730" y="402782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09185" y="4027820"/>
            <a:ext cx="74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Heap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332480" y="6167120"/>
            <a:ext cx="84328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45260" y="6137394"/>
            <a:ext cx="67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args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339390" y="5792708"/>
            <a:ext cx="84328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11244" y="576298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798320" y="5588000"/>
            <a:ext cx="2484000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597666" y="5759172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/>
              <a:t>3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3333993" y="5172512"/>
            <a:ext cx="84328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05847" y="51427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75044" y="5879068"/>
            <a:ext cx="72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77636" y="5073135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inc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flipV="1">
            <a:off x="3759200" y="5386422"/>
            <a:ext cx="0" cy="32400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593612" y="5141238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/>
              <a:t>3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3622573" y="5223711"/>
            <a:ext cx="216000" cy="21600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3841263" y="5172512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836312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13" grpId="0"/>
      <p:bldP spid="15" grpId="0" animBg="1"/>
      <p:bldP spid="16" grpId="0"/>
      <p:bldP spid="19" grpId="0"/>
      <p:bldP spid="20" grpId="0" animBg="1"/>
      <p:bldP spid="20" grpId="1" animBg="1"/>
      <p:bldP spid="21" grpId="0"/>
      <p:bldP spid="21" grpId="1"/>
      <p:bldP spid="24" grpId="0"/>
      <p:bldP spid="25" grpId="0"/>
      <p:bldP spid="25" grpId="2"/>
      <p:bldP spid="30" grpId="0"/>
      <p:bldP spid="30" grpId="1"/>
      <p:bldP spid="33" grpId="0"/>
      <p:bldP spid="3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תכנות מתקדם בשפת </a:t>
            </a:r>
            <a:r>
              <a:rPr lang="en-US"/>
              <a:t>Java</a:t>
            </a:r>
            <a:endParaRPr lang="he-IL"/>
          </a:p>
          <a:p>
            <a:pPr>
              <a:defRPr/>
            </a:pPr>
            <a:r>
              <a:rPr lang="he-IL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u="sng" dirty="0"/>
              <a:t>העברת פרמטרים </a:t>
            </a:r>
            <a:r>
              <a:rPr lang="en-US" b="1" u="sng" dirty="0"/>
              <a:t>by value</a:t>
            </a:r>
            <a:r>
              <a:rPr lang="he-IL" b="1" u="sng" dirty="0"/>
              <a:t>:</a:t>
            </a:r>
            <a:r>
              <a:rPr lang="en-US" b="1" u="sng" dirty="0"/>
              <a:t> </a:t>
            </a:r>
            <a:endParaRPr lang="he-IL" b="1" u="sng" dirty="0"/>
          </a:p>
          <a:p>
            <a:r>
              <a:rPr lang="he-IL" b="1" u="sng" dirty="0"/>
              <a:t>הפרמטר למעשה מועתק, נוצר עותק נוסף שלו אשר נשלח למתודה.</a:t>
            </a:r>
            <a:endParaRPr lang="en-US" b="1" u="sng" dirty="0"/>
          </a:p>
          <a:p>
            <a:r>
              <a:rPr lang="he-IL" dirty="0"/>
              <a:t>משתנים מועברים </a:t>
            </a:r>
            <a:r>
              <a:rPr lang="en-US" dirty="0"/>
              <a:t>by value</a:t>
            </a:r>
            <a:endParaRPr lang="he-IL" dirty="0"/>
          </a:p>
          <a:p>
            <a:r>
              <a:rPr lang="he-IL" dirty="0"/>
              <a:t>שינוי פרמטר מטיפוס פרימיטיבי בתוך המתודה לא יראה מחוץ למתודה.</a:t>
            </a:r>
          </a:p>
          <a:p>
            <a:r>
              <a:rPr lang="he-IL" b="1" u="sng" dirty="0"/>
              <a:t>אנלוגיה:</a:t>
            </a:r>
            <a:r>
              <a:rPr lang="he-IL" dirty="0"/>
              <a:t> שליחת מסמך </a:t>
            </a:r>
            <a:r>
              <a:rPr lang="en-US" dirty="0"/>
              <a:t>word</a:t>
            </a:r>
            <a:r>
              <a:rPr lang="he-IL" dirty="0"/>
              <a:t> במייל, אם המקבל משנה את העותק שלו, העותק הנוכחי לא מושפע מכך.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 value, By reference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יהיה פלט התכנית הבאה?</a:t>
            </a:r>
          </a:p>
        </p:txBody>
      </p:sp>
      <p:pic>
        <p:nvPicPr>
          <p:cNvPr id="5" name="Content Placeholder 4" descr="Capture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14400" y="1420813"/>
            <a:ext cx="7032567" cy="492279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lowchart: Process 5"/>
          <p:cNvSpPr/>
          <p:nvPr/>
        </p:nvSpPr>
        <p:spPr bwMode="auto">
          <a:xfrm>
            <a:off x="6781800" y="4106487"/>
            <a:ext cx="1905000" cy="1330037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algn="ctr"/>
            <a:r>
              <a:rPr lang="he-IL" dirty="0"/>
              <a:t>[3, 2, 1]</a:t>
            </a:r>
          </a:p>
          <a:p>
            <a:pPr algn="ctr"/>
            <a:r>
              <a:rPr lang="he-IL" dirty="0"/>
              <a:t>[4, 3, 2]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11675</TotalTime>
  <Words>2370</Words>
  <Application>Microsoft Office PowerPoint</Application>
  <PresentationFormat>On-screen Show (4:3)</PresentationFormat>
  <Paragraphs>463</Paragraphs>
  <Slides>39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Arial</vt:lpstr>
      <vt:lpstr>Comic Sans MS</vt:lpstr>
      <vt:lpstr>Courier New</vt:lpstr>
      <vt:lpstr>Segoe UI</vt:lpstr>
      <vt:lpstr>Times New Roman</vt:lpstr>
      <vt:lpstr>Verdana</vt:lpstr>
      <vt:lpstr>Wingdings</vt:lpstr>
      <vt:lpstr>Wingdings 2</vt:lpstr>
      <vt:lpstr>Layers</vt:lpstr>
      <vt:lpstr>תוכנה 1 </vt:lpstr>
      <vt:lpstr>שלבי הפיתוח - חזרה קצרה</vt:lpstr>
      <vt:lpstr>שלבי הפיתוח – חזרה קצרה</vt:lpstr>
      <vt:lpstr>Java Virtual Machine</vt:lpstr>
      <vt:lpstr>PowerPoint Presentation</vt:lpstr>
      <vt:lpstr>מה יהיה פלט התכנית הבאה?</vt:lpstr>
      <vt:lpstr>מה יהיה פלט התכנית הבאה?</vt:lpstr>
      <vt:lpstr>By value, By reference</vt:lpstr>
      <vt:lpstr>מה יהיה פלט התכנית הבאה?</vt:lpstr>
      <vt:lpstr>מה יהיה פלט התכנית הבאה?</vt:lpstr>
      <vt:lpstr>By value</vt:lpstr>
      <vt:lpstr>מה יהיה פלט התכנית הבאה?</vt:lpstr>
      <vt:lpstr>מה יהיה פלט התכנית הבאה?</vt:lpstr>
      <vt:lpstr>By value</vt:lpstr>
      <vt:lpstr>PowerPoint Presentation</vt:lpstr>
      <vt:lpstr>מחרוזות - חזרה</vt:lpstr>
      <vt:lpstr>מחרוזות - השוואה</vt:lpstr>
      <vt:lpstr>מה יהיה פלט התכנית הבאה?</vt:lpstr>
      <vt:lpstr>מחרוזות – פונקציות בדיקה</vt:lpstr>
      <vt:lpstr>מחרוזות – פונקציות שימושיות</vt:lpstr>
      <vt:lpstr>מה יהיה פלט התכנית הבאה?</vt:lpstr>
      <vt:lpstr>מה יהיה פלט התכנית הבאה?</vt:lpstr>
      <vt:lpstr>מחרוזות – פיצול לחלקים</vt:lpstr>
      <vt:lpstr>הדפסת מחרוזות ומספרים</vt:lpstr>
      <vt:lpstr>PowerPoint Presentation</vt:lpstr>
      <vt:lpstr>Span - הגדרה</vt:lpstr>
      <vt:lpstr>Max Span</vt:lpstr>
      <vt:lpstr>נתחיל לעבוד</vt:lpstr>
      <vt:lpstr>תכנית בדיקה</vt:lpstr>
      <vt:lpstr>תכנית בדיקה</vt:lpstr>
      <vt:lpstr>ועכשיו לפתרון</vt:lpstr>
      <vt:lpstr>PowerPoint Presentation</vt:lpstr>
      <vt:lpstr>הפונקציה הראשית</vt:lpstr>
      <vt:lpstr>וחלק מפונקציות העזר</vt:lpstr>
      <vt:lpstr>והשאר</vt:lpstr>
      <vt:lpstr>והשאר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Nir Atias</dc:creator>
  <cp:lastModifiedBy>amir hertz</cp:lastModifiedBy>
  <cp:revision>1436</cp:revision>
  <cp:lastPrinted>1601-01-01T00:00:00Z</cp:lastPrinted>
  <dcterms:created xsi:type="dcterms:W3CDTF">1601-01-01T00:00:00Z</dcterms:created>
  <dcterms:modified xsi:type="dcterms:W3CDTF">2022-03-08T09:53:12Z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