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810" r:id="rId1"/>
  </p:sldMasterIdLst>
  <p:notesMasterIdLst>
    <p:notesMasterId r:id="rId30"/>
  </p:notesMasterIdLst>
  <p:handoutMasterIdLst>
    <p:handoutMasterId r:id="rId31"/>
  </p:handoutMasterIdLst>
  <p:sldIdLst>
    <p:sldId id="348" r:id="rId2"/>
    <p:sldId id="501" r:id="rId3"/>
    <p:sldId id="474" r:id="rId4"/>
    <p:sldId id="471" r:id="rId5"/>
    <p:sldId id="475" r:id="rId6"/>
    <p:sldId id="476" r:id="rId7"/>
    <p:sldId id="502" r:id="rId8"/>
    <p:sldId id="478" r:id="rId9"/>
    <p:sldId id="479" r:id="rId10"/>
    <p:sldId id="480" r:id="rId11"/>
    <p:sldId id="481" r:id="rId12"/>
    <p:sldId id="482" r:id="rId13"/>
    <p:sldId id="483" r:id="rId14"/>
    <p:sldId id="485" r:id="rId15"/>
    <p:sldId id="486" r:id="rId16"/>
    <p:sldId id="487" r:id="rId17"/>
    <p:sldId id="489" r:id="rId18"/>
    <p:sldId id="490" r:id="rId19"/>
    <p:sldId id="491" r:id="rId20"/>
    <p:sldId id="493" r:id="rId21"/>
    <p:sldId id="494" r:id="rId22"/>
    <p:sldId id="495" r:id="rId23"/>
    <p:sldId id="498" r:id="rId24"/>
    <p:sldId id="496" r:id="rId25"/>
    <p:sldId id="499" r:id="rId26"/>
    <p:sldId id="500" r:id="rId27"/>
    <p:sldId id="492" r:id="rId28"/>
    <p:sldId id="503" r:id="rId29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00FF"/>
    <a:srgbClr val="FFFFFF"/>
    <a:srgbClr val="339966"/>
    <a:srgbClr val="336699"/>
    <a:srgbClr val="CCECFF"/>
    <a:srgbClr val="FFCC00"/>
    <a:srgbClr val="0066CC"/>
    <a:srgbClr val="FF9933"/>
    <a:srgbClr val="FFD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81" autoAdjust="0"/>
    <p:restoredTop sz="72422" autoAdjust="0"/>
  </p:normalViewPr>
  <p:slideViewPr>
    <p:cSldViewPr>
      <p:cViewPr varScale="1">
        <p:scale>
          <a:sx n="64" d="100"/>
          <a:sy n="64" d="100"/>
        </p:scale>
        <p:origin x="223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09BF1FE1-A8CE-4098-B976-1B5EFA784EC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62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45990EE-A8B3-4B63-8D48-81623045629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52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30554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624514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312623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61561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385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26580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65259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22366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163336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528113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37487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6F9766-1336-4C6D-B0FE-0DCFB5BC3BD5}" type="slidenum">
              <a:rPr lang="he-IL" smtClean="0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396849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21132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94151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91428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16273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906923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827436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6768234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478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6F9766-1336-4C6D-B0FE-0DCFB5BC3BD5}" type="slidenum">
              <a:rPr lang="he-IL" smtClean="0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9205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3561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3069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78931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86118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404575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81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D8ADF-0423-401E-B152-751452AFFC9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F8046-43A4-435C-A501-620D6F5B12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DBA5-CA50-4A4A-B440-D651A58B8D1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392E6-CC42-4C73-AD68-646F779BB49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55006-767E-44F9-AAD1-36DE5581688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F8A45-3E4C-4378-8BCB-721D45F65FA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0EAF6-6D89-4A33-A384-9C0754EED6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B709-70F1-4D84-80C7-F2EFCD68C00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FDD27-6DA1-4419-B084-ACAFA7EE52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79725-27F5-4826-9184-DF6F2A2AFAF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33DB5-04A8-43BF-A166-2C8DE2EF4F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5230739-437E-4E43-B68E-39E81714C55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api/index.html?java/util/Scanner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api/index.html?java/util/Scanner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e-IL" dirty="0">
                <a:latin typeface="Comic Sans MS" pitchFamily="66" charset="0"/>
              </a:rPr>
              <a:t>תוכנה 1</a:t>
            </a:r>
            <a:br>
              <a:rPr lang="he-IL" dirty="0">
                <a:latin typeface="Comic Sans MS" pitchFamily="66" charset="0"/>
              </a:rPr>
            </a:br>
            <a:endParaRPr lang="en-US" sz="2800" dirty="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algn="r" rtl="0"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תרגול מס' 4</a:t>
            </a:r>
          </a:p>
          <a:p>
            <a:pPr algn="r" rtl="0"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שימוש במחלקות קיימות</a:t>
            </a:r>
          </a:p>
          <a:p>
            <a:pPr algn="r" rtl="0"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מחרוזות, קבצים וקבלת קלט מהמשתמש</a:t>
            </a:r>
            <a:endParaRPr lang="en-US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10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שימוש ב 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he-IL" dirty="0"/>
              <a:t> לצורך קריאת קלט מהמשתמש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612" y="1600200"/>
            <a:ext cx="7607188" cy="4889500"/>
          </a:xfrm>
        </p:spPr>
        <p:txBody>
          <a:bodyPr/>
          <a:lstStyle/>
          <a:p>
            <a:r>
              <a:rPr lang="he-IL" sz="2400" dirty="0"/>
              <a:t>נשתמש ב </a:t>
            </a:r>
            <a:r>
              <a:rPr lang="en-US" sz="2400" dirty="0"/>
              <a:t>Scanner</a:t>
            </a:r>
            <a:r>
              <a:rPr lang="he-IL" sz="2400" dirty="0"/>
              <a:t> על מנת לקרוא את הקלט מהמשתמש.</a:t>
            </a:r>
          </a:p>
          <a:p>
            <a:pPr lvl="1"/>
            <a:r>
              <a:rPr lang="he-IL" sz="2400" dirty="0"/>
              <a:t>בתור התחלה, נקרא מה-</a:t>
            </a:r>
            <a:r>
              <a:rPr lang="en-US" sz="2400" dirty="0"/>
              <a:t>console</a:t>
            </a:r>
            <a:r>
              <a:rPr lang="he-IL" sz="2400" dirty="0"/>
              <a:t> (הקלט הסטנדרטי של התכנית) - 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in</a:t>
            </a:r>
            <a:endParaRPr lang="he-IL" sz="2400" i="1" dirty="0">
              <a:solidFill>
                <a:srgbClr val="3333FF"/>
              </a:solidFill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he-IL" sz="2400" dirty="0"/>
              <a:t>האובייקט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in</a:t>
            </a:r>
            <a:r>
              <a:rPr lang="he-IL" sz="2400" i="1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he-IL" sz="2400" dirty="0"/>
              <a:t>הוא מטיפוס </a:t>
            </a:r>
            <a:r>
              <a:rPr lang="en-US" sz="2400" dirty="0" err="1"/>
              <a:t>InputStream</a:t>
            </a:r>
            <a:r>
              <a:rPr lang="he-IL" sz="2400" dirty="0"/>
              <a:t> עליו נדבר בהמשך הקורס.</a:t>
            </a:r>
          </a:p>
          <a:p>
            <a:pPr lvl="1" algn="l"/>
            <a:endParaRPr lang="en-US" sz="2400" i="1" dirty="0">
              <a:latin typeface="Consolas" pitchFamily="49" charset="0"/>
              <a:cs typeface="Consolas" pitchFamily="49" charset="0"/>
            </a:endParaRPr>
          </a:p>
          <a:p>
            <a:pPr lvl="1" algn="l"/>
            <a:endParaRPr lang="en-US" sz="2400" i="1" dirty="0"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Scanner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scanner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Scanner(System.</a:t>
            </a:r>
            <a:r>
              <a:rPr lang="en-US" sz="2000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in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anInt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scanner.nextInt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latin typeface="Calibri"/>
                <a:ea typeface="Calibri"/>
                <a:cs typeface="Arial"/>
              </a:rPr>
              <a:t>…</a:t>
            </a:r>
          </a:p>
          <a:p>
            <a:pPr lvl="1"/>
            <a:endParaRPr lang="en-US" sz="24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98144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11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דוגמא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612" y="1600200"/>
            <a:ext cx="7607188" cy="4889500"/>
          </a:xfrm>
        </p:spPr>
        <p:txBody>
          <a:bodyPr/>
          <a:lstStyle/>
          <a:p>
            <a:pPr marL="0" indent="0" algn="l" rtl="0">
              <a:buNone/>
            </a:pPr>
            <a:endParaRPr lang="en-US" sz="2400" dirty="0">
              <a:solidFill>
                <a:srgbClr val="000000"/>
              </a:solidFill>
              <a:latin typeface="Consolas"/>
            </a:endParaRPr>
          </a:p>
          <a:p>
            <a:pPr marL="0" indent="0" algn="l" rtl="0">
              <a:buNone/>
            </a:pPr>
            <a:endParaRPr lang="en-US" sz="2400" dirty="0">
              <a:solidFill>
                <a:srgbClr val="000000"/>
              </a:solidFill>
              <a:latin typeface="Consolas"/>
            </a:endParaRPr>
          </a:p>
          <a:p>
            <a:pPr marL="0" indent="0" algn="l" rtl="0"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</a:rPr>
              <a:t>Scanner s = </a:t>
            </a:r>
            <a:r>
              <a:rPr lang="en-US" sz="2000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Scanner(System.</a:t>
            </a:r>
            <a:r>
              <a:rPr lang="en-US" sz="2000" i="1" dirty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2000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 algn="l" rtl="0"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2000" i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println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</a:rPr>
              <a:t>"enter line:"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 algn="l" rtl="0">
              <a:buNone/>
            </a:pPr>
            <a:r>
              <a:rPr lang="en-US" sz="2000" b="1" dirty="0">
                <a:solidFill>
                  <a:srgbClr val="7F0055"/>
                </a:solidFill>
                <a:latin typeface="Consolas"/>
              </a:rPr>
              <a:t>while</a:t>
            </a:r>
            <a:r>
              <a:rPr lang="en-US" sz="20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s.hasNext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())</a:t>
            </a:r>
          </a:p>
          <a:p>
            <a:pPr marL="0" indent="0" algn="l" rtl="0"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</a:rPr>
              <a:t>     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2000" i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println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s.next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algn="l" rtl="0"/>
            <a:endParaRPr lang="he-IL" sz="2000" dirty="0">
              <a:latin typeface="Consolas"/>
            </a:endParaRPr>
          </a:p>
          <a:p>
            <a:pPr marL="0" indent="0" algn="l" rtl="0"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</a:rPr>
              <a:t>s.close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();</a:t>
            </a:r>
            <a:endParaRPr lang="en-US" sz="2000" dirty="0">
              <a:solidFill>
                <a:srgbClr val="000000"/>
              </a:solidFill>
              <a:latin typeface="Courier New" pitchFamily="49" charset="0"/>
            </a:endParaRPr>
          </a:p>
          <a:p>
            <a:pPr lvl="1" algn="l"/>
            <a:endParaRPr lang="en-US" sz="2400" dirty="0">
              <a:sym typeface="Symbol" pitchFamily="18" charset="2"/>
            </a:endParaRPr>
          </a:p>
        </p:txBody>
      </p:sp>
      <p:sp>
        <p:nvSpPr>
          <p:cNvPr id="2" name="Rectangular Callout 6">
            <a:extLst>
              <a:ext uri="{FF2B5EF4-FFF2-40B4-BE49-F238E27FC236}">
                <a16:creationId xmlns:a16="http://schemas.microsoft.com/office/drawing/2014/main" id="{B5B6B739-872F-4A3F-A5D7-F14C2BE95B73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1835696" y="1736812"/>
            <a:ext cx="3348372" cy="396044"/>
          </a:xfrm>
          <a:prstGeom prst="wedgeRectCallout">
            <a:avLst>
              <a:gd name="adj1" fmla="val 47724"/>
              <a:gd name="adj2" fmla="val 141867"/>
            </a:avLst>
          </a:prstGeom>
          <a:solidFill>
            <a:schemeClr val="bg1"/>
          </a:solidFill>
          <a:ln w="19050">
            <a:solidFill>
              <a:srgbClr val="1D677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dirty="0">
                <a:solidFill>
                  <a:schemeClr val="tx1"/>
                </a:solidFill>
                <a:latin typeface="+mn-lt"/>
                <a:cs typeface="+mn-cs"/>
              </a:rPr>
              <a:t>קרא מ-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standard input</a:t>
            </a:r>
            <a:endParaRPr lang="he-IL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" name="Rectangular Callout 7">
            <a:extLst>
              <a:ext uri="{FF2B5EF4-FFF2-40B4-BE49-F238E27FC236}">
                <a16:creationId xmlns:a16="http://schemas.microsoft.com/office/drawing/2014/main" id="{8DFB2D14-2018-489F-AA12-A29C8A06E116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4572000" y="4257092"/>
            <a:ext cx="3348372" cy="396044"/>
          </a:xfrm>
          <a:prstGeom prst="wedgeRectCallout">
            <a:avLst>
              <a:gd name="adj1" fmla="val -37048"/>
              <a:gd name="adj2" fmla="val -120283"/>
            </a:avLst>
          </a:prstGeom>
          <a:solidFill>
            <a:schemeClr val="bg1"/>
          </a:solidFill>
          <a:ln w="19050">
            <a:solidFill>
              <a:srgbClr val="1D677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indent="0" algn="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+mn-lt"/>
                <a:cs typeface="+mn-cs"/>
              </a:rPr>
              <a:t>קרא את ה-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Token</a:t>
            </a:r>
            <a:r>
              <a:rPr lang="he-IL" dirty="0">
                <a:solidFill>
                  <a:schemeClr val="tx1"/>
                </a:solidFill>
                <a:latin typeface="+mn-lt"/>
                <a:cs typeface="+mn-cs"/>
              </a:rPr>
              <a:t> הבא</a:t>
            </a:r>
          </a:p>
        </p:txBody>
      </p:sp>
      <p:sp>
        <p:nvSpPr>
          <p:cNvPr id="4" name="Cloud Callout 8">
            <a:extLst>
              <a:ext uri="{FF2B5EF4-FFF2-40B4-BE49-F238E27FC236}">
                <a16:creationId xmlns:a16="http://schemas.microsoft.com/office/drawing/2014/main" id="{A507D470-B945-41BB-950D-17757EF6B7DB}"/>
              </a:ext>
            </a:extLst>
          </p:cNvPr>
          <p:cNvSpPr/>
          <p:nvPr/>
        </p:nvSpPr>
        <p:spPr>
          <a:xfrm>
            <a:off x="2000250" y="4879267"/>
            <a:ext cx="5143500" cy="1143001"/>
          </a:xfrm>
          <a:prstGeom prst="cloudCallout">
            <a:avLst>
              <a:gd name="adj1" fmla="val -28238"/>
              <a:gd name="adj2" fmla="val -1557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מתי הקוד הזה יעצור?</a:t>
            </a:r>
          </a:p>
        </p:txBody>
      </p:sp>
    </p:spTree>
    <p:extLst>
      <p:ext uri="{BB962C8B-B14F-4D97-AF65-F5344CB8AC3E}">
        <p14:creationId xmlns:p14="http://schemas.microsoft.com/office/powerpoint/2010/main" val="36788950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12</a:t>
            </a:fld>
            <a:endParaRPr lang="en-US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שלב ג' – שימוש בסיסי ב-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140" y="1527832"/>
            <a:ext cx="8280920" cy="4889500"/>
          </a:xfrm>
        </p:spPr>
        <p:txBody>
          <a:bodyPr/>
          <a:lstStyle/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endParaRPr lang="en-US" sz="1600" dirty="0">
              <a:sym typeface="Symbol" pitchFamily="18" charset="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8D8072-5A52-4FA7-8C85-866B2FDD8526}"/>
              </a:ext>
            </a:extLst>
          </p:cNvPr>
          <p:cNvSpPr txBox="1"/>
          <p:nvPr/>
        </p:nvSpPr>
        <p:spPr>
          <a:xfrm>
            <a:off x="660140" y="1686985"/>
            <a:ext cx="8026660" cy="50343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he-IL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+mn-cs"/>
              </a:rPr>
              <a:t>נבחר את פורמט הקלט: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+mn-ea"/>
              <a:cs typeface="+mn-cs"/>
            </a:endParaRPr>
          </a:p>
          <a:p>
            <a:pPr marL="342900" marR="0" lvl="0" indent="-34290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&lt;word&gt;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&lt;source-lang&gt;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&lt;target-lang&gt;</a:t>
            </a:r>
            <a:endParaRPr kumimoji="0" lang="he-IL" sz="20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  <a:p>
            <a:pPr marL="342900" marR="0" lvl="0" indent="-342900" algn="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he-IL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"/>
                <a:ea typeface="+mn-ea"/>
                <a:cs typeface="+mn-cs"/>
              </a:rPr>
              <a:t>לדוגמא,</a:t>
            </a:r>
          </a:p>
          <a:p>
            <a:pPr marL="742950" marR="0" lvl="1" indent="-285750" algn="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he-IL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הקלט: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+mn-cs"/>
              </a:rPr>
              <a:t>hello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+mn-lt"/>
                <a:cs typeface="+mn-cs"/>
              </a:rPr>
              <a:t>English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cs typeface="+mn-cs"/>
              </a:rPr>
              <a:t>French</a:t>
            </a:r>
            <a:endParaRPr kumimoji="0" lang="he-IL" sz="2000" b="0" i="0" u="none" strike="noStrike" kern="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742950" marR="0" lvl="1" indent="-285750" algn="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he-IL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הפלט: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bonjour</a:t>
            </a:r>
            <a:endParaRPr lang="en-US" sz="1000" b="0" kern="0" dirty="0">
              <a:solidFill>
                <a:srgbClr val="000000"/>
              </a:solidFill>
              <a:latin typeface="+mn-lt"/>
              <a:cs typeface="+mn-cs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TranslatorEngine3 {</a:t>
            </a:r>
            <a:endParaRPr lang="en-US" sz="1600" b="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main(String[] 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b="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		Scanner s =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Scanner(System.</a:t>
            </a:r>
            <a:r>
              <a:rPr lang="en-US" sz="1600" b="0" i="1" dirty="0">
                <a:solidFill>
                  <a:srgbClr val="0000C0"/>
                </a:solidFill>
                <a:latin typeface="Consolas"/>
                <a:ea typeface="Calibri"/>
              </a:rPr>
              <a:t>in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b="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		String[] fragments = 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</a:rPr>
              <a:t>s.nextLine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().split(</a:t>
            </a:r>
            <a:r>
              <a:rPr lang="en-US" sz="1600" b="0" dirty="0">
                <a:solidFill>
                  <a:srgbClr val="2A00FF"/>
                </a:solidFill>
                <a:latin typeface="Consolas"/>
                <a:ea typeface="Calibri"/>
              </a:rPr>
              <a:t>" "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b="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		String 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</a:rPr>
              <a:t>TranslatedText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b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</a:b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</a:rPr>
              <a:t>Translate.</a:t>
            </a:r>
            <a:r>
              <a:rPr lang="en-US" sz="1600" b="0" i="1" dirty="0" err="1">
                <a:solidFill>
                  <a:srgbClr val="000000"/>
                </a:solidFill>
                <a:latin typeface="Consolas"/>
                <a:ea typeface="Calibri"/>
              </a:rPr>
              <a:t>execute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0" dirty="0">
                <a:solidFill>
                  <a:srgbClr val="FF0000"/>
                </a:solidFill>
                <a:latin typeface="Consolas"/>
                <a:ea typeface="Calibri"/>
              </a:rPr>
              <a:t>fragments[0]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600" b="0" dirty="0">
                <a:solidFill>
                  <a:srgbClr val="CC9900"/>
                </a:solidFill>
                <a:latin typeface="Consolas"/>
                <a:ea typeface="Calibri"/>
              </a:rPr>
              <a:t>fragments[1]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,</a:t>
            </a:r>
            <a:r>
              <a:rPr lang="en-US" sz="1600" b="0" dirty="0">
                <a:latin typeface="Consolas"/>
                <a:ea typeface="Calibri"/>
              </a:rPr>
              <a:t> </a:t>
            </a:r>
            <a:r>
              <a:rPr lang="en-US" sz="1600" b="0" dirty="0">
                <a:solidFill>
                  <a:srgbClr val="3333FF"/>
                </a:solidFill>
                <a:latin typeface="Consolas"/>
                <a:ea typeface="Calibri"/>
              </a:rPr>
              <a:t>fragments[2]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b="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b="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</a:rPr>
              <a:t>TranslatedText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b="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</a:rPr>
              <a:t>s.close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b="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b="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kumimoji="0" lang="he-IL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4019236-6354-44DB-AA9E-04DCF4639396}"/>
              </a:ext>
            </a:extLst>
          </p:cNvPr>
          <p:cNvSpPr/>
          <p:nvPr/>
        </p:nvSpPr>
        <p:spPr>
          <a:xfrm>
            <a:off x="1238225" y="4451956"/>
            <a:ext cx="3981847" cy="22784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738849E-9C8B-47EA-A43A-A10498CFEA8B}"/>
              </a:ext>
            </a:extLst>
          </p:cNvPr>
          <p:cNvSpPr/>
          <p:nvPr/>
        </p:nvSpPr>
        <p:spPr>
          <a:xfrm>
            <a:off x="3590900" y="4725144"/>
            <a:ext cx="2781300" cy="25717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31687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קבצים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612" y="1600200"/>
            <a:ext cx="7607188" cy="4889500"/>
          </a:xfrm>
        </p:spPr>
        <p:txBody>
          <a:bodyPr/>
          <a:lstStyle/>
          <a:p>
            <a:r>
              <a:rPr lang="he-IL" sz="2400" dirty="0"/>
              <a:t>במקום לקרוא את שורת הקלט מהמשתמש נקרא אותה מקובץ</a:t>
            </a:r>
            <a:r>
              <a:rPr lang="en-US" sz="2400" dirty="0"/>
              <a:t>.</a:t>
            </a:r>
          </a:p>
          <a:p>
            <a:r>
              <a:rPr lang="he-IL" sz="2400" dirty="0"/>
              <a:t>קובץ מיוצג ע"י המחלקה </a:t>
            </a:r>
            <a:r>
              <a:rPr lang="en-US" sz="2400" dirty="0" err="1"/>
              <a:t>java.io.File</a:t>
            </a:r>
            <a:endParaRPr lang="en-US" sz="2400" dirty="0"/>
          </a:p>
          <a:p>
            <a:r>
              <a:rPr lang="he-IL" sz="2400" dirty="0"/>
              <a:t>נאתחל את האובייקט עם המסלול (</a:t>
            </a:r>
            <a:r>
              <a:rPr lang="en-US" sz="2400" dirty="0"/>
              <a:t>path</a:t>
            </a:r>
            <a:r>
              <a:rPr lang="he-IL" sz="2400" dirty="0"/>
              <a:t>) לקובץ.</a:t>
            </a:r>
          </a:p>
          <a:p>
            <a:pPr algn="l" rtl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 algn="l" rtl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filePath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b="1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"C:\\Software1\\example.txt”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 algn="l" rtl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File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exampleFile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File(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filePath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);</a:t>
            </a:r>
            <a:endParaRPr lang="he-IL" sz="2000" b="1" dirty="0">
              <a:latin typeface="Consolas" pitchFamily="49" charset="0"/>
              <a:cs typeface="Courier New" pitchFamily="49" charset="0"/>
            </a:endParaRPr>
          </a:p>
          <a:p>
            <a:pPr marL="0" indent="0" algn="l" rtl="0"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endParaRPr lang="he-IL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D7B607-A43F-4728-AC13-9A9E391D58A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35" r="7713" b="22528"/>
          <a:stretch/>
        </p:blipFill>
        <p:spPr>
          <a:xfrm>
            <a:off x="1259632" y="4653011"/>
            <a:ext cx="6285983" cy="2052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7831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מסלול (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Path</a:t>
            </a:r>
            <a:r>
              <a:rPr lang="he-IL" dirty="0"/>
              <a:t>) לקובץ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89500"/>
          </a:xfrm>
        </p:spPr>
        <p:txBody>
          <a:bodyPr/>
          <a:lstStyle/>
          <a:p>
            <a:r>
              <a:rPr lang="he-IL" sz="2400" dirty="0"/>
              <a:t>מסלול יחסי – </a:t>
            </a:r>
            <a:r>
              <a:rPr lang="en-US" sz="2400" dirty="0"/>
              <a:t>Relative path</a:t>
            </a:r>
            <a:endParaRPr lang="he-IL" sz="2400" dirty="0"/>
          </a:p>
          <a:p>
            <a:pPr lvl="1" algn="l">
              <a:buNone/>
            </a:pPr>
            <a:r>
              <a:rPr lang="en-US" sz="18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File(</a:t>
            </a:r>
            <a:r>
              <a:rPr lang="en-US" sz="18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"Software1\\example.txt"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 lvl="1">
              <a:spcAft>
                <a:spcPts val="600"/>
              </a:spcAft>
            </a:pPr>
            <a:r>
              <a:rPr lang="he-IL" sz="2000" dirty="0"/>
              <a:t>ב-</a:t>
            </a:r>
            <a:r>
              <a:rPr lang="en-US" sz="2000" dirty="0"/>
              <a:t>eclipse </a:t>
            </a:r>
            <a:r>
              <a:rPr lang="he-IL" sz="2000" dirty="0"/>
              <a:t> המיקום ה"נוכחי" במהלך ריצה</a:t>
            </a:r>
            <a:endParaRPr lang="en-US" sz="2000" dirty="0"/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2000" dirty="0"/>
              <a:t>  </a:t>
            </a:r>
            <a:r>
              <a:rPr lang="he-IL" sz="2000" dirty="0"/>
              <a:t> הוא ה-</a:t>
            </a:r>
            <a:r>
              <a:rPr lang="en-US" sz="2000" dirty="0"/>
              <a:t>Project root</a:t>
            </a:r>
          </a:p>
          <a:p>
            <a:pPr lvl="1">
              <a:spcAft>
                <a:spcPts val="600"/>
              </a:spcAft>
            </a:pPr>
            <a:r>
              <a:rPr lang="he-IL" sz="2000" dirty="0"/>
              <a:t>דרך טובה לבדוק את המיקום הנוכחי של </a:t>
            </a:r>
            <a:endParaRPr lang="en-US" sz="2000" dirty="0"/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2000" dirty="0"/>
              <a:t>    </a:t>
            </a:r>
            <a:r>
              <a:rPr lang="he-IL" sz="2000" dirty="0"/>
              <a:t>הפרוייקט</a:t>
            </a:r>
            <a:r>
              <a:rPr lang="en-US" sz="2000" dirty="0"/>
              <a:t> </a:t>
            </a:r>
            <a:r>
              <a:rPr lang="he-IL" sz="2000" dirty="0"/>
              <a:t> הוא לייצר קובץ במיקום היחסי,</a:t>
            </a:r>
            <a:endParaRPr lang="en-US" sz="2000" dirty="0"/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2000" dirty="0"/>
              <a:t>   </a:t>
            </a:r>
            <a:r>
              <a:rPr lang="he-IL" sz="2000" dirty="0"/>
              <a:t> ואז לבדוק היכן הוא נוצר.</a:t>
            </a:r>
          </a:p>
          <a:p>
            <a:endParaRPr lang="he-IL" sz="2000" dirty="0"/>
          </a:p>
          <a:p>
            <a:endParaRPr lang="he-IL" sz="24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F2E4334-033A-4EE7-99AD-E96B304A7FA9}"/>
              </a:ext>
            </a:extLst>
          </p:cNvPr>
          <p:cNvGrpSpPr/>
          <p:nvPr/>
        </p:nvGrpSpPr>
        <p:grpSpPr>
          <a:xfrm>
            <a:off x="1079612" y="2276872"/>
            <a:ext cx="2303991" cy="1625123"/>
            <a:chOff x="276225" y="2247900"/>
            <a:chExt cx="2303991" cy="1625123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B5C911C-6D83-4D18-9A91-836EA4C9DAC8}"/>
                </a:ext>
              </a:extLst>
            </p:cNvPr>
            <p:cNvGrpSpPr/>
            <p:nvPr/>
          </p:nvGrpSpPr>
          <p:grpSpPr>
            <a:xfrm>
              <a:off x="276225" y="2583496"/>
              <a:ext cx="2303991" cy="1289527"/>
              <a:chOff x="295275" y="2507296"/>
              <a:chExt cx="2303991" cy="1289527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357935D-E509-48D2-B4E6-9A0DF040AC18}"/>
                  </a:ext>
                </a:extLst>
              </p:cNvPr>
              <p:cNvSpPr/>
              <p:nvPr/>
            </p:nvSpPr>
            <p:spPr bwMode="auto">
              <a:xfrm>
                <a:off x="295275" y="2507296"/>
                <a:ext cx="2303991" cy="1289527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203200" dist="38100" dir="2700000" sx="104000" sy="104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Rod" pitchFamily="49" charset="-79"/>
                </a:endParaRPr>
              </a:p>
            </p:txBody>
          </p: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AE82C0E6-9967-4175-8240-0F2413AADEE4}"/>
                  </a:ext>
                </a:extLst>
              </p:cNvPr>
              <p:cNvGrpSpPr/>
              <p:nvPr/>
            </p:nvGrpSpPr>
            <p:grpSpPr>
              <a:xfrm>
                <a:off x="369889" y="2581275"/>
                <a:ext cx="2140694" cy="1114425"/>
                <a:chOff x="2798764" y="447675"/>
                <a:chExt cx="1362075" cy="709083"/>
              </a:xfrm>
            </p:grpSpPr>
            <p:pic>
              <p:nvPicPr>
                <p:cNvPr id="10" name="Picture 3">
                  <a:extLst>
                    <a:ext uri="{FF2B5EF4-FFF2-40B4-BE49-F238E27FC236}">
                      <a16:creationId xmlns:a16="http://schemas.microsoft.com/office/drawing/2014/main" id="{3A823B79-D55E-4CBA-8D29-7F6526CEB38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 t="3147" b="64110"/>
                <a:stretch>
                  <a:fillRect/>
                </a:stretch>
              </p:blipFill>
              <p:spPr bwMode="auto">
                <a:xfrm>
                  <a:off x="2798764" y="447675"/>
                  <a:ext cx="1362075" cy="352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" name="Picture 3">
                  <a:extLst>
                    <a:ext uri="{FF2B5EF4-FFF2-40B4-BE49-F238E27FC236}">
                      <a16:creationId xmlns:a16="http://schemas.microsoft.com/office/drawing/2014/main" id="{6D493D5C-2C3C-4A3E-9A9B-E1208D5402A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 t="65978"/>
                <a:stretch>
                  <a:fillRect/>
                </a:stretch>
              </p:blipFill>
              <p:spPr bwMode="auto">
                <a:xfrm>
                  <a:off x="2798764" y="790575"/>
                  <a:ext cx="1362075" cy="366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14494B6-7452-42C1-B406-162499914E8E}"/>
                </a:ext>
              </a:extLst>
            </p:cNvPr>
            <p:cNvSpPr/>
            <p:nvPr/>
          </p:nvSpPr>
          <p:spPr bwMode="auto">
            <a:xfrm>
              <a:off x="1199092" y="3478846"/>
              <a:ext cx="1270000" cy="273154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8F8F749-79DD-432B-9BA4-85DFCCEFEB7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47900" y="2247900"/>
              <a:ext cx="9525" cy="1209675"/>
            </a:xfrm>
            <a:prstGeom prst="straightConnector1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617411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מסלול (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Path</a:t>
            </a:r>
            <a:r>
              <a:rPr lang="he-IL" dirty="0"/>
              <a:t>) לקובץ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3773016"/>
          </a:xfrm>
        </p:spPr>
        <p:txBody>
          <a:bodyPr/>
          <a:lstStyle/>
          <a:p>
            <a:r>
              <a:rPr lang="he-IL" sz="2400" dirty="0"/>
              <a:t>מסלול מלא – </a:t>
            </a:r>
            <a:r>
              <a:rPr lang="en-US" sz="2400" dirty="0"/>
              <a:t>Absolute path</a:t>
            </a:r>
            <a:endParaRPr lang="he-IL" sz="2400" dirty="0"/>
          </a:p>
          <a:p>
            <a:pPr lvl="1" algn="l">
              <a:spcAft>
                <a:spcPts val="600"/>
              </a:spcAft>
              <a:buNone/>
            </a:pPr>
            <a:r>
              <a:rPr lang="en-US" sz="18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File(</a:t>
            </a:r>
            <a:r>
              <a:rPr lang="en-US" sz="18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"C:\\Software1\\example.txt"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</a:t>
            </a:r>
            <a:endParaRPr lang="he-IL" sz="1800" dirty="0">
              <a:latin typeface="Consolas" pitchFamily="49" charset="0"/>
              <a:cs typeface="Consolas" pitchFamily="49" charset="0"/>
            </a:endParaRPr>
          </a:p>
          <a:p>
            <a:pPr lvl="1">
              <a:spcAft>
                <a:spcPts val="600"/>
              </a:spcAft>
            </a:pPr>
            <a:r>
              <a:rPr lang="he-IL" sz="2000" dirty="0">
                <a:latin typeface="Consolas" pitchFamily="49" charset="0"/>
              </a:rPr>
              <a:t>יתרון – ניתן להריץ את התוכנית מכל מקום והיא תמיד תוכל למצוא את הקובץ.</a:t>
            </a:r>
          </a:p>
          <a:p>
            <a:pPr lvl="1">
              <a:spcAft>
                <a:spcPts val="600"/>
              </a:spcAft>
            </a:pPr>
            <a:r>
              <a:rPr lang="he-IL" sz="2000" dirty="0">
                <a:latin typeface="Consolas" pitchFamily="49" charset="0"/>
              </a:rPr>
              <a:t>חסרון- הרבה פעמים הקובץ ממוקם יחסית לתוכנית, ואז אם היא מועתקת, גם הקובץ מועתק והקוד לא ירוץ.</a:t>
            </a:r>
          </a:p>
          <a:p>
            <a:pPr lvl="2">
              <a:spcAft>
                <a:spcPts val="600"/>
              </a:spcAft>
            </a:pPr>
            <a:r>
              <a:rPr lang="he-IL" sz="2000" dirty="0">
                <a:latin typeface="Consolas" pitchFamily="49" charset="0"/>
              </a:rPr>
              <a:t>טעות נפוצה בתרגילי הבית: הגשת קוד שמכיל מסלול מלא לקובץ:</a:t>
            </a:r>
            <a:endParaRPr lang="en-US" sz="2000" dirty="0">
              <a:latin typeface="Consolas" pitchFamily="49" charset="0"/>
            </a:endParaRPr>
          </a:p>
          <a:p>
            <a:pPr marL="914400" lvl="2" indent="0">
              <a:spcAft>
                <a:spcPts val="600"/>
              </a:spcAft>
              <a:buNone/>
            </a:pP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File(</a:t>
            </a:r>
            <a:r>
              <a:rPr lang="en-US" sz="16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"C:\\users\\lenadank\\software1\\ex4\\my_file.txt"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</a:t>
            </a:r>
            <a:endParaRPr lang="he-IL" sz="1600" dirty="0">
              <a:latin typeface="Consolas" pitchFamily="49" charset="0"/>
              <a:cs typeface="Consolas" pitchFamily="49" charset="0"/>
            </a:endParaRPr>
          </a:p>
          <a:p>
            <a:pPr marL="914400" lvl="2" indent="0" algn="l">
              <a:spcAft>
                <a:spcPts val="600"/>
              </a:spcAft>
              <a:buNone/>
            </a:pPr>
            <a:endParaRPr lang="en-US" sz="2000" dirty="0">
              <a:solidFill>
                <a:srgbClr val="7F0055"/>
              </a:solidFill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5096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מסלול (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Path</a:t>
            </a:r>
            <a:r>
              <a:rPr lang="he-IL" dirty="0"/>
              <a:t>) לקובץ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3773016"/>
          </a:xfrm>
        </p:spPr>
        <p:txBody>
          <a:bodyPr/>
          <a:lstStyle/>
          <a:p>
            <a:r>
              <a:rPr lang="he-IL" sz="2400" dirty="0"/>
              <a:t>כיצד נדאג שהתכנית תתאים לכל מערכת הפעלה? (</a:t>
            </a:r>
            <a:r>
              <a:rPr lang="en-US" sz="2400" dirty="0"/>
              <a:t>Windows, Linux</a:t>
            </a:r>
            <a:r>
              <a:rPr lang="he-IL" sz="2400" dirty="0"/>
              <a:t>...)</a:t>
            </a:r>
          </a:p>
          <a:p>
            <a:pPr lvl="1"/>
            <a:r>
              <a:rPr lang="he-IL" sz="2400" b="1" dirty="0"/>
              <a:t>פתרון א':</a:t>
            </a:r>
          </a:p>
          <a:p>
            <a:pPr algn="l" rtl="0">
              <a:buNone/>
            </a:pPr>
            <a:r>
              <a:rPr lang="he-IL" sz="2000" b="1" dirty="0"/>
              <a:t> </a:t>
            </a:r>
            <a:r>
              <a:rPr lang="en-US" sz="18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File(</a:t>
            </a:r>
            <a:r>
              <a:rPr lang="en-US" sz="18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"Software1</a:t>
            </a:r>
            <a:r>
              <a:rPr lang="en-US" sz="1800" b="1" dirty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/</a:t>
            </a:r>
            <a:r>
              <a:rPr lang="en-US" sz="18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example.txt"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</a:t>
            </a:r>
            <a:endParaRPr lang="he-IL" sz="1800" dirty="0">
              <a:latin typeface="Consolas" pitchFamily="49" charset="0"/>
            </a:endParaRPr>
          </a:p>
          <a:p>
            <a:pPr lvl="1"/>
            <a:r>
              <a:rPr lang="he-IL" sz="2400" b="1" dirty="0"/>
              <a:t>פתרון ב':</a:t>
            </a:r>
            <a:endParaRPr lang="en-US" sz="2400" b="1" dirty="0"/>
          </a:p>
          <a:p>
            <a:pPr marL="457200" lvl="1" indent="0" algn="l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18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File(</a:t>
            </a:r>
            <a:r>
              <a:rPr lang="en-US" sz="18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"Software1"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+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File.</a:t>
            </a:r>
            <a:r>
              <a:rPr lang="en-US" sz="1800" i="1" dirty="0" err="1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separator</a:t>
            </a:r>
            <a:r>
              <a:rPr lang="en-US" sz="1800" i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+ </a:t>
            </a:r>
            <a:r>
              <a:rPr lang="en-US" sz="18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"example.txt"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</a:t>
            </a:r>
            <a:endParaRPr lang="he-IL" sz="1800" dirty="0">
              <a:latin typeface="Consolas" pitchFamily="49" charset="0"/>
            </a:endParaRPr>
          </a:p>
          <a:p>
            <a:pPr lvl="1"/>
            <a:endParaRPr lang="he-IL" b="1" dirty="0"/>
          </a:p>
          <a:p>
            <a:pPr lvl="1"/>
            <a:r>
              <a:rPr lang="he-IL" b="1" dirty="0"/>
              <a:t>פתרון ג': </a:t>
            </a:r>
            <a:r>
              <a:rPr lang="he-IL" dirty="0"/>
              <a:t>נקבל את המסלול כקלט מהמשתמש.</a:t>
            </a:r>
            <a:endParaRPr lang="en-US" dirty="0"/>
          </a:p>
          <a:p>
            <a:pPr marL="914400" lvl="2" indent="0" algn="l">
              <a:spcAft>
                <a:spcPts val="600"/>
              </a:spcAft>
              <a:buNone/>
            </a:pPr>
            <a:endParaRPr lang="en-US" sz="2000" dirty="0">
              <a:solidFill>
                <a:srgbClr val="7F0055"/>
              </a:solidFill>
              <a:latin typeface="Consolas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7C39BD-51B3-482A-BA74-F2A07C585440}"/>
              </a:ext>
            </a:extLst>
          </p:cNvPr>
          <p:cNvSpPr/>
          <p:nvPr/>
        </p:nvSpPr>
        <p:spPr>
          <a:xfrm>
            <a:off x="3815916" y="4005064"/>
            <a:ext cx="1944216" cy="4953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2125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17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שלב ד' – 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he-IL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he-IL" dirty="0"/>
              <a:t>וקריאה מקובץ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140" y="1527832"/>
            <a:ext cx="8280920" cy="4889500"/>
          </a:xfrm>
        </p:spPr>
        <p:txBody>
          <a:bodyPr/>
          <a:lstStyle/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TranslatorEngine4 {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latin typeface="Consolas" pitchFamily="49" charset="0"/>
                <a:ea typeface="Calibri"/>
                <a:cs typeface="Consolas" pitchFamily="49" charset="0"/>
              </a:rPr>
              <a:t> 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private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final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String </a:t>
            </a:r>
            <a:r>
              <a:rPr lang="en-US" sz="1600" i="1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FILE_NAME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"Software1"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+ 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File.</a:t>
            </a:r>
            <a:r>
              <a:rPr lang="en-US" sz="16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separator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+ </a:t>
            </a:r>
            <a:r>
              <a:rPr lang="en-US" sz="16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"example.txt"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;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latin typeface="Consolas" pitchFamily="49" charset="0"/>
                <a:ea typeface="Calibri"/>
                <a:cs typeface="Consolas" pitchFamily="49" charset="0"/>
              </a:rPr>
              <a:t> 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throws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Exception {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latin typeface="Consolas" pitchFamily="49" charset="0"/>
                <a:ea typeface="Calibri"/>
                <a:cs typeface="Consolas" pitchFamily="49" charset="0"/>
              </a:rPr>
              <a:t> 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Scanner s =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Scanner(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File(</a:t>
            </a:r>
            <a:r>
              <a:rPr lang="en-US" sz="1600" i="1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FILE_NAME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));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String[] fragments = 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s.nextLine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().split(</a:t>
            </a:r>
            <a:r>
              <a:rPr lang="en-US" sz="16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 "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String 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TranslatedText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Translate.</a:t>
            </a:r>
            <a:r>
              <a:rPr lang="en-US" sz="1600" i="1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execute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(fragments[0], fragments[1], fragments[2]);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TranslatedText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latin typeface="Consolas" pitchFamily="49" charset="0"/>
                <a:ea typeface="Calibri"/>
                <a:cs typeface="Consolas" pitchFamily="49" charset="0"/>
              </a:rPr>
              <a:t> 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s.close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();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}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100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  <a:endParaRPr lang="en-US" sz="1600" dirty="0">
              <a:sym typeface="Symbol" pitchFamily="18" charset="2"/>
            </a:endParaRPr>
          </a:p>
        </p:txBody>
      </p:sp>
      <p:sp>
        <p:nvSpPr>
          <p:cNvPr id="5" name="Rectangular Callout 10">
            <a:extLst>
              <a:ext uri="{FF2B5EF4-FFF2-40B4-BE49-F238E27FC236}">
                <a16:creationId xmlns:a16="http://schemas.microsoft.com/office/drawing/2014/main" id="{D80F490E-B50F-446F-985E-26286F79ACDB}"/>
              </a:ext>
            </a:extLst>
          </p:cNvPr>
          <p:cNvSpPr/>
          <p:nvPr/>
        </p:nvSpPr>
        <p:spPr>
          <a:xfrm>
            <a:off x="4795818" y="1736812"/>
            <a:ext cx="3688041" cy="361950"/>
          </a:xfrm>
          <a:prstGeom prst="wedgeRectCallout">
            <a:avLst>
              <a:gd name="adj1" fmla="val -99541"/>
              <a:gd name="adj2" fmla="val 95676"/>
            </a:avLst>
          </a:prstGeom>
          <a:noFill/>
          <a:ln w="19050">
            <a:solidFill>
              <a:srgbClr val="1D677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>
                <a:solidFill>
                  <a:schemeClr val="tx1"/>
                </a:solidFill>
              </a:rPr>
              <a:t>המסלול לקובץ יהיה (שדה) קבוע של המחלקה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74F96A-79BF-4870-81B9-FE69685E140B}"/>
              </a:ext>
            </a:extLst>
          </p:cNvPr>
          <p:cNvSpPr/>
          <p:nvPr/>
        </p:nvSpPr>
        <p:spPr>
          <a:xfrm>
            <a:off x="5331085" y="2221241"/>
            <a:ext cx="3152775" cy="30251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CFE14C-62B3-4070-8A65-468C510E5699}"/>
              </a:ext>
            </a:extLst>
          </p:cNvPr>
          <p:cNvSpPr/>
          <p:nvPr/>
        </p:nvSpPr>
        <p:spPr>
          <a:xfrm>
            <a:off x="1511660" y="2523753"/>
            <a:ext cx="1512168" cy="30251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034891-48B2-4D86-A54D-2D50F63C979C}"/>
              </a:ext>
            </a:extLst>
          </p:cNvPr>
          <p:cNvSpPr/>
          <p:nvPr/>
        </p:nvSpPr>
        <p:spPr>
          <a:xfrm>
            <a:off x="5250122" y="3176972"/>
            <a:ext cx="1895474" cy="30251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57658BC-6C01-4452-A479-B4956F2E3D41}"/>
              </a:ext>
            </a:extLst>
          </p:cNvPr>
          <p:cNvSpPr/>
          <p:nvPr/>
        </p:nvSpPr>
        <p:spPr>
          <a:xfrm>
            <a:off x="3949700" y="3835401"/>
            <a:ext cx="2134468" cy="29730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83966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18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זריקת חריגים – הצהרת 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throws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140" y="1527832"/>
            <a:ext cx="8026660" cy="4889500"/>
          </a:xfrm>
        </p:spPr>
        <p:txBody>
          <a:bodyPr/>
          <a:lstStyle/>
          <a:p>
            <a:r>
              <a:rPr lang="he-IL" sz="2400" dirty="0"/>
              <a:t>בעת חיבור ה-</a:t>
            </a:r>
            <a:r>
              <a:rPr lang="en-US" sz="2400" dirty="0"/>
              <a:t>Scanner</a:t>
            </a:r>
            <a:r>
              <a:rPr lang="he-IL" sz="2400" dirty="0"/>
              <a:t> לקובץ עלולה להיזרק שגיאה (חריג, </a:t>
            </a:r>
            <a:r>
              <a:rPr lang="en-US" sz="2400" dirty="0"/>
              <a:t>Exception</a:t>
            </a:r>
            <a:r>
              <a:rPr lang="he-IL" sz="2400" dirty="0"/>
              <a:t>) מסוג</a:t>
            </a:r>
            <a:r>
              <a:rPr lang="en-US" sz="2400" dirty="0"/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FileNotFoundException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endParaRPr lang="he-IL" sz="2400" dirty="0">
              <a:latin typeface="Consolas" pitchFamily="49" charset="0"/>
            </a:endParaRPr>
          </a:p>
          <a:p>
            <a:pPr lvl="1"/>
            <a:r>
              <a:rPr lang="he-IL" sz="2200" dirty="0"/>
              <a:t>במקרה שהקובץ ממנו ניסינו לקרוא לא קיים, ריצת המתודה תעצור</a:t>
            </a:r>
          </a:p>
          <a:p>
            <a:pPr lvl="1"/>
            <a:r>
              <a:rPr lang="he-IL" sz="2200" dirty="0"/>
              <a:t>החריג מכיל הסבר על מקור השגיאה</a:t>
            </a:r>
          </a:p>
          <a:p>
            <a:pPr marL="457200" lvl="1" indent="0">
              <a:buNone/>
            </a:pPr>
            <a:endParaRPr lang="he-IL" sz="1000" dirty="0"/>
          </a:p>
          <a:p>
            <a:r>
              <a:rPr lang="he-IL" sz="2400" dirty="0"/>
              <a:t>שתי אפשרויות להתמודדות: </a:t>
            </a:r>
            <a:r>
              <a:rPr lang="he-IL" sz="2400" dirty="0">
                <a:solidFill>
                  <a:srgbClr val="FF0000"/>
                </a:solidFill>
              </a:rPr>
              <a:t>טפלו </a:t>
            </a:r>
            <a:r>
              <a:rPr lang="he-IL" sz="2400" dirty="0"/>
              <a:t>או </a:t>
            </a:r>
            <a:r>
              <a:rPr lang="he-IL" sz="2400" dirty="0">
                <a:solidFill>
                  <a:srgbClr val="FF0000"/>
                </a:solidFill>
              </a:rPr>
              <a:t>זרקו הלאה</a:t>
            </a:r>
          </a:p>
          <a:p>
            <a:pPr lvl="1"/>
            <a:r>
              <a:rPr lang="he-IL" sz="2200" dirty="0"/>
              <a:t>נדבר על טיפול בחריגים ועוד בהמשך הקורס.</a:t>
            </a:r>
          </a:p>
          <a:p>
            <a:pPr lvl="1"/>
            <a:r>
              <a:rPr lang="he-IL" sz="2200" dirty="0"/>
              <a:t>כרגע נטפל בחריג באופן הבא:</a:t>
            </a:r>
          </a:p>
          <a:p>
            <a:pPr lvl="2"/>
            <a:r>
              <a:rPr lang="he-IL" sz="2000" dirty="0"/>
              <a:t>נצהיר על זריקת חריג בחתימת המתודה באמצעות המילה השמורה</a:t>
            </a:r>
            <a:r>
              <a:rPr lang="en-US" sz="20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throws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he-IL" sz="2000" dirty="0"/>
              <a:t>.</a:t>
            </a:r>
          </a:p>
          <a:p>
            <a:pPr lvl="2"/>
            <a:r>
              <a:rPr lang="he-IL" sz="2000" dirty="0"/>
              <a:t>החריג עליו נצהיר יהיה חריג מטיפוס </a:t>
            </a:r>
            <a:r>
              <a:rPr lang="en-US" sz="2000" dirty="0"/>
              <a:t>Exception</a:t>
            </a:r>
            <a:r>
              <a:rPr lang="he-IL" sz="2000" dirty="0"/>
              <a:t>, שהוא החריג הכללי ביותר שיש. כלומר, המתודה שלנו מצהירה שהיא יכולה לזרוק חריג, ומי שקורא לה צריך להיות מודע לזה ולטפל בזה במידת הצורך.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endParaRPr lang="en-US" sz="16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258101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19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שלב ה' – קלטים מרובים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527832"/>
            <a:ext cx="8075240" cy="4889500"/>
          </a:xfrm>
        </p:spPr>
        <p:txBody>
          <a:bodyPr/>
          <a:lstStyle/>
          <a:p>
            <a:pPr lvl="0">
              <a:buFont typeface="Wingdings" pitchFamily="2" charset="2"/>
              <a:buChar char="§"/>
              <a:defRPr/>
            </a:pPr>
            <a:r>
              <a:rPr lang="he-IL" sz="2400" dirty="0">
                <a:latin typeface="Courier"/>
              </a:rPr>
              <a:t>מספר שורות קלט מקובץ.</a:t>
            </a:r>
          </a:p>
          <a:p>
            <a:pPr lvl="1">
              <a:defRPr/>
            </a:pPr>
            <a:r>
              <a:rPr lang="he-IL" sz="2000" dirty="0"/>
              <a:t>נקרא מספר קלטים עד לסוף הקובץ, שימוש ב- </a:t>
            </a:r>
            <a:r>
              <a:rPr lang="en-US" sz="2000" dirty="0" err="1"/>
              <a:t>hasNextLine</a:t>
            </a:r>
            <a:endParaRPr lang="en-US" sz="2000" dirty="0"/>
          </a:p>
          <a:p>
            <a:pPr lvl="1">
              <a:defRPr/>
            </a:pPr>
            <a:endParaRPr lang="he-IL" sz="800" dirty="0"/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TranslatorEngine5 {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final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String </a:t>
            </a:r>
            <a:r>
              <a:rPr lang="en-US" sz="1600" i="1" dirty="0">
                <a:solidFill>
                  <a:srgbClr val="0000C0"/>
                </a:solidFill>
                <a:latin typeface="Consolas"/>
                <a:ea typeface="Calibri"/>
              </a:rPr>
              <a:t>FILE_NAME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"Software1/example5.txt"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endParaRPr lang="en-US" sz="10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  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throws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Exception {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   Scanner s =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Scanner(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File(</a:t>
            </a:r>
            <a:r>
              <a:rPr lang="en-US" sz="1600" i="1" dirty="0">
                <a:solidFill>
                  <a:srgbClr val="0000C0"/>
                </a:solidFill>
                <a:latin typeface="Consolas"/>
                <a:ea typeface="Calibri"/>
              </a:rPr>
              <a:t>FILE_NAME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  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s.hasNextLine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  		String[] fragments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s.nextLine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().split(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 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Translate.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execute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(fragments[0], fragments[1],</a:t>
            </a:r>
            <a:r>
              <a:rPr lang="en-US" sz="1600" dirty="0">
                <a:latin typeface="Calibri"/>
                <a:ea typeface="Calibri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fragments[2]));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}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s.close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100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sym typeface="Symbol" pitchFamily="18" charset="2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148064" y="3465004"/>
            <a:ext cx="1944216" cy="324036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6736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B05705-F448-4C76-81BA-9E18A2882A98}" type="slidenum">
              <a:rPr lang="he-IL" smtClean="0"/>
              <a:pPr/>
              <a:t>2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9572" y="277813"/>
            <a:ext cx="8208912" cy="1143000"/>
          </a:xfrm>
        </p:spPr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המחלקה 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Scanner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dirty="0"/>
              <a:t>סורק טקסט פשוט אשר יודע לחלץ טיפוסים פרימיטיביים ומחרוזות</a:t>
            </a:r>
            <a:r>
              <a:rPr lang="he-IL" sz="2400" dirty="0" smtClean="0"/>
              <a:t>.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import </a:t>
            </a:r>
            <a:r>
              <a:rPr lang="en-US" sz="2400" dirty="0" err="1"/>
              <a:t>java.util.Scanner</a:t>
            </a:r>
            <a:r>
              <a:rPr lang="en-US" sz="2400" dirty="0"/>
              <a:t>;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"שובר" את הקלט לרכיביו השונים (מילה, מספר וכדומה)</a:t>
            </a:r>
            <a:r>
              <a:rPr lang="en-US" sz="24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בעת היצירה מקבל כפרמטר מהיכן לקרוא את הקלט</a:t>
            </a:r>
            <a:r>
              <a:rPr lang="en-US" sz="2400" dirty="0"/>
              <a:t>.</a:t>
            </a:r>
            <a:endParaRPr lang="he-IL" sz="2400" dirty="0"/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בפרט, יכול לאפשר לנו לקרוא קלט מהמשתמש.</a:t>
            </a:r>
            <a:endParaRPr lang="en-US" sz="2400" dirty="0"/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1000" dirty="0"/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Scanner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scanner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Scanner("1 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1.4 the long\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nand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winding road.");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 err="1" smtClean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anInt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scanner.nextInt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        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aFloat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scanner.nextFloat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   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String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aString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scanner.next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      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String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aLine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scanner.nextLine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    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String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bLine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scanner.nextLine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    </a:t>
            </a:r>
            <a:endParaRPr lang="en-US" sz="1000" dirty="0"/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1600" dirty="0">
              <a:hlinkClick r:id="rId3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sz="1600" dirty="0">
                <a:hlinkClick r:id="rId3"/>
              </a:rPr>
              <a:t>https://docs.oracle.com/javase/8/docs/api/index.html?java/util/Scanner.html</a:t>
            </a:r>
            <a:endParaRPr lang="he-IL" sz="1600" dirty="0"/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he-IL" sz="2200" dirty="0"/>
          </a:p>
          <a:p>
            <a:pPr eaLnBrk="1" hangingPunct="1">
              <a:lnSpc>
                <a:spcPct val="90000"/>
              </a:lnSpc>
            </a:pPr>
            <a:endParaRPr lang="he-IL" sz="2200" b="1"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544A3B-7990-40E9-8BDE-62EEDDF8128F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2E8911-3CD6-4205-9D53-19349FA430E5}"/>
              </a:ext>
            </a:extLst>
          </p:cNvPr>
          <p:cNvSpPr txBox="1"/>
          <p:nvPr/>
        </p:nvSpPr>
        <p:spPr>
          <a:xfrm>
            <a:off x="4535996" y="273143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AA1272-0FD6-44D3-BD80-6A4BC2726B2C}"/>
              </a:ext>
            </a:extLst>
          </p:cNvPr>
          <p:cNvSpPr txBox="1"/>
          <p:nvPr/>
        </p:nvSpPr>
        <p:spPr>
          <a:xfrm>
            <a:off x="4860032" y="4725144"/>
            <a:ext cx="9637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dirty="0">
                <a:solidFill>
                  <a:srgbClr val="000000"/>
                </a:solidFill>
                <a:latin typeface="Consolas"/>
                <a:cs typeface="+mn-cs"/>
              </a:rPr>
              <a:t>//1.4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5CA846-F6AD-4E8F-B249-2D28C0D70CDF}"/>
              </a:ext>
            </a:extLst>
          </p:cNvPr>
          <p:cNvSpPr txBox="1"/>
          <p:nvPr/>
        </p:nvSpPr>
        <p:spPr>
          <a:xfrm>
            <a:off x="4860032" y="5049180"/>
            <a:ext cx="9637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dirty="0">
                <a:solidFill>
                  <a:srgbClr val="000000"/>
                </a:solidFill>
                <a:latin typeface="Consolas"/>
                <a:cs typeface="+mn-cs"/>
              </a:rPr>
              <a:t>//the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E3AF35-8007-4039-BAA1-881891E905A8}"/>
              </a:ext>
            </a:extLst>
          </p:cNvPr>
          <p:cNvSpPr txBox="1"/>
          <p:nvPr/>
        </p:nvSpPr>
        <p:spPr>
          <a:xfrm>
            <a:off x="4860032" y="5373216"/>
            <a:ext cx="9637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dirty="0">
                <a:solidFill>
                  <a:srgbClr val="000000"/>
                </a:solidFill>
                <a:latin typeface="Consolas"/>
                <a:cs typeface="+mn-cs"/>
              </a:rPr>
              <a:t>// long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6F9680-EDD9-4E8F-92B1-C96FAEB64FCD}"/>
              </a:ext>
            </a:extLst>
          </p:cNvPr>
          <p:cNvSpPr txBox="1"/>
          <p:nvPr/>
        </p:nvSpPr>
        <p:spPr>
          <a:xfrm>
            <a:off x="4860032" y="5697252"/>
            <a:ext cx="27561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dirty="0" smtClean="0">
                <a:solidFill>
                  <a:srgbClr val="000000"/>
                </a:solidFill>
                <a:latin typeface="Consolas"/>
                <a:cs typeface="+mn-cs"/>
              </a:rPr>
              <a:t>//and </a:t>
            </a:r>
            <a:r>
              <a:rPr lang="en-US" sz="1600" b="0" dirty="0">
                <a:solidFill>
                  <a:srgbClr val="000000"/>
                </a:solidFill>
                <a:latin typeface="Consolas"/>
                <a:cs typeface="+mn-cs"/>
              </a:rPr>
              <a:t>winding road.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D0B36B-C998-4946-85D8-8F00FC0AFA29}"/>
              </a:ext>
            </a:extLst>
          </p:cNvPr>
          <p:cNvSpPr txBox="1"/>
          <p:nvPr/>
        </p:nvSpPr>
        <p:spPr>
          <a:xfrm>
            <a:off x="4860032" y="4371058"/>
            <a:ext cx="9637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dirty="0">
                <a:solidFill>
                  <a:srgbClr val="000000"/>
                </a:solidFill>
                <a:latin typeface="Consolas"/>
                <a:cs typeface="+mn-cs"/>
              </a:rPr>
              <a:t>//1</a:t>
            </a:r>
          </a:p>
        </p:txBody>
      </p:sp>
    </p:spTree>
    <p:extLst>
      <p:ext uri="{BB962C8B-B14F-4D97-AF65-F5344CB8AC3E}">
        <p14:creationId xmlns:p14="http://schemas.microsoft.com/office/powerpoint/2010/main" val="230185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20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נרחיב את המחלקה שלנו לטיפול בפיסקאות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3773016"/>
          </a:xfrm>
        </p:spPr>
        <p:txBody>
          <a:bodyPr/>
          <a:lstStyle/>
          <a:p>
            <a:r>
              <a:rPr lang="he-IL" sz="2400" dirty="0"/>
              <a:t>נרצה לקרוא פיסקה, להמיר לשורה אחת, ולתרגם.</a:t>
            </a:r>
          </a:p>
          <a:p>
            <a:r>
              <a:rPr lang="he-IL" sz="2400" dirty="0"/>
              <a:t>צריך להגדיר את פורמט הקלט מחדש.</a:t>
            </a:r>
          </a:p>
          <a:p>
            <a:pPr>
              <a:buNone/>
            </a:pPr>
            <a:r>
              <a:rPr lang="he-IL" sz="2400" dirty="0"/>
              <a:t>	נגדיר:</a:t>
            </a:r>
          </a:p>
          <a:p>
            <a:pPr algn="l" rtl="0">
              <a:buNone/>
            </a:pPr>
            <a:r>
              <a:rPr lang="he-IL" sz="2400" dirty="0">
                <a:latin typeface="Consolas" pitchFamily="49" charset="0"/>
              </a:rPr>
              <a:t> </a:t>
            </a:r>
            <a:r>
              <a:rPr lang="en-US" sz="2400" b="1" dirty="0">
                <a:solidFill>
                  <a:srgbClr val="CC9900"/>
                </a:solidFill>
                <a:latin typeface="Consolas" pitchFamily="49" charset="0"/>
                <a:cs typeface="Consolas" pitchFamily="49" charset="0"/>
              </a:rPr>
              <a:t>&lt;source-lang&gt;</a:t>
            </a:r>
            <a:r>
              <a:rPr lang="en-US" sz="2400" b="1" dirty="0">
                <a:solidFill>
                  <a:srgbClr val="CC0000"/>
                </a:solidFill>
                <a:latin typeface="Consolas" pitchFamily="49" charset="0"/>
                <a:cs typeface="Consolas" pitchFamily="49" charset="0"/>
              </a:rPr>
              <a:t>#</a:t>
            </a:r>
            <a:r>
              <a:rPr lang="en-US" sz="2400" b="1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&lt;target-lang&gt;</a:t>
            </a:r>
            <a:r>
              <a:rPr lang="en-US" sz="2400" b="1" dirty="0">
                <a:solidFill>
                  <a:srgbClr val="CC0000"/>
                </a:solidFill>
                <a:latin typeface="Consolas" pitchFamily="49" charset="0"/>
                <a:cs typeface="Consolas" pitchFamily="49" charset="0"/>
              </a:rPr>
              <a:t>#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&lt;paragraph&gt;</a:t>
            </a:r>
          </a:p>
          <a:p>
            <a:pPr lvl="0">
              <a:buClr>
                <a:srgbClr val="CCCC99"/>
              </a:buClr>
            </a:pPr>
            <a:endParaRPr lang="he-IL" sz="2400" dirty="0">
              <a:solidFill>
                <a:srgbClr val="000000"/>
              </a:solidFill>
            </a:endParaRPr>
          </a:p>
          <a:p>
            <a:pPr lvl="0">
              <a:buClr>
                <a:srgbClr val="CCCC99"/>
              </a:buClr>
            </a:pPr>
            <a:r>
              <a:rPr lang="he-IL" sz="2400" dirty="0">
                <a:solidFill>
                  <a:srgbClr val="000000"/>
                </a:solidFill>
              </a:rPr>
              <a:t>למשל:</a:t>
            </a:r>
          </a:p>
          <a:p>
            <a:pPr algn="l" rtl="0">
              <a:buNone/>
            </a:pPr>
            <a:r>
              <a:rPr lang="en-US" sz="2400" dirty="0" err="1">
                <a:solidFill>
                  <a:srgbClr val="CC9900"/>
                </a:solidFill>
                <a:latin typeface="Consolas"/>
              </a:rPr>
              <a:t>English</a:t>
            </a:r>
            <a:r>
              <a:rPr lang="en-US" sz="2400" dirty="0" err="1">
                <a:solidFill>
                  <a:srgbClr val="C00000"/>
                </a:solidFill>
                <a:latin typeface="Consolas"/>
              </a:rPr>
              <a:t>#</a:t>
            </a:r>
            <a:r>
              <a:rPr lang="en-US" sz="2400" dirty="0" err="1">
                <a:solidFill>
                  <a:srgbClr val="3333FF"/>
                </a:solidFill>
                <a:latin typeface="Consolas"/>
              </a:rPr>
              <a:t>French</a:t>
            </a:r>
            <a:r>
              <a:rPr lang="en-US" sz="2400" dirty="0" err="1">
                <a:solidFill>
                  <a:srgbClr val="C00000"/>
                </a:solidFill>
                <a:latin typeface="Consolas"/>
              </a:rPr>
              <a:t>#</a:t>
            </a:r>
            <a:r>
              <a:rPr lang="en-US" sz="2400" dirty="0" err="1">
                <a:solidFill>
                  <a:srgbClr val="FF0000"/>
                </a:solidFill>
                <a:latin typeface="Consolas"/>
              </a:rPr>
              <a:t>Hello</a:t>
            </a:r>
            <a:r>
              <a:rPr lang="en-US" sz="2400" dirty="0">
                <a:solidFill>
                  <a:srgbClr val="FF0000"/>
                </a:solidFill>
                <a:latin typeface="Consolas"/>
              </a:rPr>
              <a:t> world!</a:t>
            </a:r>
          </a:p>
          <a:p>
            <a:pPr algn="l" rtl="0">
              <a:buNone/>
            </a:pPr>
            <a:r>
              <a:rPr lang="en-US" sz="2400" dirty="0">
                <a:solidFill>
                  <a:srgbClr val="FF0000"/>
                </a:solidFill>
                <a:latin typeface="Consolas"/>
              </a:rPr>
              <a:t>This program works.</a:t>
            </a:r>
          </a:p>
          <a:p>
            <a:pPr algn="l" rtl="0">
              <a:buNone/>
            </a:pPr>
            <a:r>
              <a:rPr lang="en-US" sz="2400" dirty="0">
                <a:solidFill>
                  <a:srgbClr val="FF0000"/>
                </a:solidFill>
                <a:latin typeface="Consolas"/>
              </a:rPr>
              <a:t>Bye.</a:t>
            </a:r>
            <a:endParaRPr lang="he-IL" sz="2400" dirty="0">
              <a:solidFill>
                <a:srgbClr val="FF0000"/>
              </a:solidFill>
            </a:endParaRPr>
          </a:p>
          <a:p>
            <a:pPr marL="914400" lvl="2" indent="0" algn="l">
              <a:spcAft>
                <a:spcPts val="600"/>
              </a:spcAft>
              <a:buNone/>
            </a:pPr>
            <a:endParaRPr lang="en-US" sz="2000" dirty="0">
              <a:solidFill>
                <a:srgbClr val="7F0055"/>
              </a:solidFill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4341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21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שלב ו' – תרגום פסקה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564" y="1483568"/>
            <a:ext cx="8039236" cy="5257800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TranslatorEngine6 {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final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String </a:t>
            </a:r>
            <a:r>
              <a:rPr lang="en-US" sz="1400" i="1" dirty="0">
                <a:solidFill>
                  <a:srgbClr val="0000C0"/>
                </a:solidFill>
                <a:latin typeface="Consolas"/>
                <a:ea typeface="Calibri"/>
              </a:rPr>
              <a:t>FILE_NAME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dirty="0">
                <a:solidFill>
                  <a:srgbClr val="2A00FF"/>
                </a:solidFill>
                <a:latin typeface="Consolas"/>
                <a:ea typeface="Calibri"/>
              </a:rPr>
              <a:t>"Software1/ example6.txt“;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 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throws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Exception {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Scanner s = 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Scanner(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File(</a:t>
            </a:r>
            <a:r>
              <a:rPr lang="en-US" sz="1400" i="1" dirty="0">
                <a:solidFill>
                  <a:srgbClr val="0000C0"/>
                </a:solidFill>
                <a:latin typeface="Consolas"/>
                <a:ea typeface="Calibri"/>
              </a:rPr>
              <a:t>FILE_NAME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s.useDelimiter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/>
                <a:ea typeface="Calibri"/>
              </a:rPr>
              <a:t>"#"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String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srcLanguage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s.next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String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destLanguage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s.next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s.skip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/>
                <a:ea typeface="Calibri"/>
              </a:rPr>
              <a:t>"#"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String text = </a:t>
            </a:r>
            <a:r>
              <a:rPr lang="en-US" sz="1400" dirty="0">
                <a:solidFill>
                  <a:srgbClr val="2A00FF"/>
                </a:solidFill>
                <a:latin typeface="Consolas"/>
                <a:ea typeface="Calibri"/>
              </a:rPr>
              <a:t>""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s.hasNextLine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 text +=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s.nextLine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 + </a:t>
            </a:r>
            <a:r>
              <a:rPr lang="en-US" sz="1400" dirty="0">
                <a:solidFill>
                  <a:srgbClr val="2A00FF"/>
                </a:solidFill>
                <a:latin typeface="Consolas"/>
                <a:ea typeface="Calibri"/>
              </a:rPr>
              <a:t>' '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}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Translate.</a:t>
            </a:r>
            <a:r>
              <a:rPr lang="en-US" sz="1400" i="1" dirty="0" err="1">
                <a:solidFill>
                  <a:srgbClr val="000000"/>
                </a:solidFill>
                <a:latin typeface="Consolas"/>
                <a:ea typeface="Calibri"/>
              </a:rPr>
              <a:t>execute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(text,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srcLanguage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destLanguage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s.close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solidFill>
                <a:srgbClr val="7F0055"/>
              </a:solidFill>
              <a:latin typeface="Consolas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20E91F-0186-40D5-AE33-B3A8FEA68BB9}"/>
              </a:ext>
            </a:extLst>
          </p:cNvPr>
          <p:cNvSpPr/>
          <p:nvPr/>
        </p:nvSpPr>
        <p:spPr bwMode="auto">
          <a:xfrm>
            <a:off x="4830027" y="3204481"/>
            <a:ext cx="3666409" cy="17867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r>
              <a:rPr lang="en-US" dirty="0" err="1">
                <a:latin typeface="Consolas"/>
              </a:rPr>
              <a:t>English#French#Hello</a:t>
            </a:r>
            <a:r>
              <a:rPr lang="en-US" dirty="0">
                <a:latin typeface="Consolas"/>
              </a:rPr>
              <a:t> world!</a:t>
            </a:r>
          </a:p>
          <a:p>
            <a:pPr algn="l" rtl="0"/>
            <a:endParaRPr lang="en-US" dirty="0">
              <a:latin typeface="Consolas"/>
            </a:endParaRPr>
          </a:p>
          <a:p>
            <a:pPr algn="l" rtl="0"/>
            <a:r>
              <a:rPr lang="en-US" dirty="0">
                <a:latin typeface="Consolas"/>
              </a:rPr>
              <a:t>This program works.</a:t>
            </a:r>
          </a:p>
          <a:p>
            <a:pPr algn="l" rtl="0"/>
            <a:endParaRPr lang="en-US" dirty="0">
              <a:latin typeface="Consolas"/>
            </a:endParaRPr>
          </a:p>
          <a:p>
            <a:pPr algn="l" rtl="0"/>
            <a:r>
              <a:rPr lang="en-US" dirty="0">
                <a:latin typeface="Consolas"/>
              </a:rPr>
              <a:t>Bye.</a:t>
            </a:r>
            <a:endParaRPr lang="he-IL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06166E-5054-4E02-8252-2F710EA65823}"/>
              </a:ext>
            </a:extLst>
          </p:cNvPr>
          <p:cNvCxnSpPr>
            <a:cxnSpLocks/>
          </p:cNvCxnSpPr>
          <p:nvPr/>
        </p:nvCxnSpPr>
        <p:spPr bwMode="auto">
          <a:xfrm>
            <a:off x="4948560" y="3524245"/>
            <a:ext cx="811572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B1A5EC2-2658-4FC5-B274-A2FBC33143C2}"/>
              </a:ext>
            </a:extLst>
          </p:cNvPr>
          <p:cNvCxnSpPr/>
          <p:nvPr/>
        </p:nvCxnSpPr>
        <p:spPr bwMode="auto">
          <a:xfrm flipV="1">
            <a:off x="5868144" y="3524245"/>
            <a:ext cx="0" cy="230903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 w="med" len="med"/>
          </a:ln>
          <a:effectLst>
            <a:glow rad="228600">
              <a:srgbClr val="FFFF00">
                <a:alpha val="40000"/>
              </a:srgbClr>
            </a:glow>
          </a:effectLst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E30908-F391-4B03-B04A-EFBBD5D745FE}"/>
              </a:ext>
            </a:extLst>
          </p:cNvPr>
          <p:cNvCxnSpPr>
            <a:cxnSpLocks/>
          </p:cNvCxnSpPr>
          <p:nvPr/>
        </p:nvCxnSpPr>
        <p:spPr bwMode="auto">
          <a:xfrm>
            <a:off x="5976156" y="3524245"/>
            <a:ext cx="684076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B2B15AC-3AC6-4016-B8E1-CFDFDBCC768A}"/>
              </a:ext>
            </a:extLst>
          </p:cNvPr>
          <p:cNvCxnSpPr/>
          <p:nvPr/>
        </p:nvCxnSpPr>
        <p:spPr bwMode="auto">
          <a:xfrm flipV="1">
            <a:off x="6732240" y="3501008"/>
            <a:ext cx="0" cy="230903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 w="med" len="med"/>
          </a:ln>
          <a:effectLst>
            <a:glow rad="228600">
              <a:srgbClr val="FFFF00">
                <a:alpha val="40000"/>
              </a:srgbClr>
            </a:glow>
          </a:effectLst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5B68F86-731E-4143-B22B-60FAD93DF489}"/>
              </a:ext>
            </a:extLst>
          </p:cNvPr>
          <p:cNvCxnSpPr>
            <a:cxnSpLocks/>
          </p:cNvCxnSpPr>
          <p:nvPr/>
        </p:nvCxnSpPr>
        <p:spPr bwMode="auto">
          <a:xfrm>
            <a:off x="6840252" y="3524245"/>
            <a:ext cx="1424595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0C846F9-6DFA-4F0E-893E-860082B83A96}"/>
              </a:ext>
            </a:extLst>
          </p:cNvPr>
          <p:cNvCxnSpPr/>
          <p:nvPr/>
        </p:nvCxnSpPr>
        <p:spPr bwMode="auto">
          <a:xfrm flipV="1">
            <a:off x="8319145" y="3456509"/>
            <a:ext cx="0" cy="230903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 w="med" len="med"/>
          </a:ln>
          <a:effectLst>
            <a:glow rad="228600">
              <a:srgbClr val="FFFF00">
                <a:alpha val="40000"/>
              </a:srgbClr>
            </a:glow>
          </a:effectLst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9E55208-41EE-426C-96D8-D6DF56492FCC}"/>
              </a:ext>
            </a:extLst>
          </p:cNvPr>
          <p:cNvCxnSpPr/>
          <p:nvPr/>
        </p:nvCxnSpPr>
        <p:spPr bwMode="auto">
          <a:xfrm>
            <a:off x="4948560" y="4090108"/>
            <a:ext cx="2313780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1B3CB65-92C4-440B-9DA2-CB8E7C5A0B2F}"/>
              </a:ext>
            </a:extLst>
          </p:cNvPr>
          <p:cNvCxnSpPr/>
          <p:nvPr/>
        </p:nvCxnSpPr>
        <p:spPr bwMode="auto">
          <a:xfrm flipV="1">
            <a:off x="7380312" y="4090108"/>
            <a:ext cx="0" cy="230903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 w="med" len="med"/>
          </a:ln>
          <a:effectLst>
            <a:glow rad="228600">
              <a:srgbClr val="FFFF00">
                <a:alpha val="40000"/>
              </a:srgbClr>
            </a:glow>
          </a:effec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E281280-153D-4491-9F91-AB9A373352D0}"/>
              </a:ext>
            </a:extLst>
          </p:cNvPr>
          <p:cNvCxnSpPr/>
          <p:nvPr/>
        </p:nvCxnSpPr>
        <p:spPr bwMode="auto">
          <a:xfrm>
            <a:off x="4916810" y="4630651"/>
            <a:ext cx="478631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7F0ECCC-8E4B-4BCB-BD62-C194386EAA32}"/>
              </a:ext>
            </a:extLst>
          </p:cNvPr>
          <p:cNvCxnSpPr/>
          <p:nvPr/>
        </p:nvCxnSpPr>
        <p:spPr bwMode="auto">
          <a:xfrm flipV="1">
            <a:off x="5395441" y="4562915"/>
            <a:ext cx="0" cy="230903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 w="med" len="med"/>
          </a:ln>
          <a:effectLst>
            <a:glow rad="228600">
              <a:srgbClr val="FFFF00">
                <a:alpha val="40000"/>
              </a:srgbClr>
            </a:glow>
          </a:effec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3F9FAE0-C00F-4B3F-B16A-0F5AC3BCD117}"/>
              </a:ext>
            </a:extLst>
          </p:cNvPr>
          <p:cNvCxnSpPr/>
          <p:nvPr/>
        </p:nvCxnSpPr>
        <p:spPr bwMode="auto">
          <a:xfrm>
            <a:off x="3095836" y="3501008"/>
            <a:ext cx="855133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74A58E2-4DCB-403D-A29F-BD6CF938D048}"/>
              </a:ext>
            </a:extLst>
          </p:cNvPr>
          <p:cNvCxnSpPr/>
          <p:nvPr/>
        </p:nvCxnSpPr>
        <p:spPr bwMode="auto">
          <a:xfrm>
            <a:off x="3167844" y="3789040"/>
            <a:ext cx="855133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E698FFC-F1D7-49FC-A09A-9343C4E5445F}"/>
              </a:ext>
            </a:extLst>
          </p:cNvPr>
          <p:cNvCxnSpPr>
            <a:cxnSpLocks/>
          </p:cNvCxnSpPr>
          <p:nvPr/>
        </p:nvCxnSpPr>
        <p:spPr bwMode="auto">
          <a:xfrm>
            <a:off x="2123728" y="4941170"/>
            <a:ext cx="1260140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30E3339-6DEC-486C-AD03-A600952CA16E}"/>
              </a:ext>
            </a:extLst>
          </p:cNvPr>
          <p:cNvSpPr/>
          <p:nvPr/>
        </p:nvSpPr>
        <p:spPr>
          <a:xfrm>
            <a:off x="973932" y="2960948"/>
            <a:ext cx="3459426" cy="234026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15411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22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לאן עכשיו?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3773016"/>
          </a:xfrm>
        </p:spPr>
        <p:txBody>
          <a:bodyPr/>
          <a:lstStyle/>
          <a:p>
            <a:r>
              <a:rPr lang="he-IL" sz="2400" dirty="0"/>
              <a:t>טיפול בשגיאות</a:t>
            </a:r>
          </a:p>
          <a:p>
            <a:pPr lvl="1"/>
            <a:r>
              <a:rPr lang="he-IL" sz="2400" dirty="0"/>
              <a:t>פורמט לא תקין, כשלון בזיהוי השפות או בתרגום</a:t>
            </a:r>
          </a:p>
          <a:p>
            <a:pPr lvl="1"/>
            <a:r>
              <a:rPr lang="he-IL" sz="2400" dirty="0"/>
              <a:t>ניתן לבדוק בקוד או להגדיר בחוזה</a:t>
            </a:r>
            <a:endParaRPr lang="en-US" sz="2400" dirty="0"/>
          </a:p>
          <a:p>
            <a:r>
              <a:rPr lang="he-IL" sz="2400" dirty="0"/>
              <a:t>הרחבת התכנית</a:t>
            </a:r>
          </a:p>
          <a:p>
            <a:pPr lvl="1"/>
            <a:r>
              <a:rPr lang="he-IL" sz="2400" dirty="0"/>
              <a:t>תרגום מספר קבצים</a:t>
            </a:r>
          </a:p>
          <a:p>
            <a:pPr lvl="1"/>
            <a:r>
              <a:rPr lang="he-IL" sz="2400" dirty="0"/>
              <a:t>מספר פסקאות בקובץ יחיד</a:t>
            </a:r>
          </a:p>
          <a:p>
            <a:pPr lvl="1"/>
            <a:r>
              <a:rPr lang="he-IL" sz="2400" dirty="0"/>
              <a:t>זיהוי אוטומטי של שפת הקלט</a:t>
            </a:r>
          </a:p>
          <a:p>
            <a:r>
              <a:rPr lang="he-IL" sz="2400" dirty="0"/>
              <a:t>...</a:t>
            </a:r>
          </a:p>
          <a:p>
            <a:pPr marL="914400" lvl="2" indent="0" algn="l">
              <a:spcAft>
                <a:spcPts val="600"/>
              </a:spcAft>
              <a:buNone/>
            </a:pPr>
            <a:endParaRPr lang="en-US" sz="2000" dirty="0">
              <a:solidFill>
                <a:srgbClr val="7F0055"/>
              </a:solidFill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170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BF06BF-8D92-454D-B631-BF543E484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9156DC6-5F01-4F76-9F28-EB304F0213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Beyond</a:t>
            </a:r>
            <a:r>
              <a:rPr lang="en-US" dirty="0"/>
              <a:t> 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578938E-C1BB-493C-8FB0-EE5DA4BBA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00200"/>
            <a:ext cx="8014084" cy="3773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2400" kern="0" dirty="0" err="1" smtClean="0"/>
              <a:t>StringBuilder</a:t>
            </a:r>
            <a:r>
              <a:rPr lang="he-IL" sz="2400" b="0" kern="0" dirty="0" smtClean="0"/>
              <a:t> </a:t>
            </a:r>
            <a:r>
              <a:rPr lang="en-IL" sz="2400" b="0" kern="0" dirty="0" smtClean="0"/>
              <a:t>–</a:t>
            </a:r>
            <a:r>
              <a:rPr lang="he-IL" sz="2400" b="0" kern="0" dirty="0" smtClean="0"/>
              <a:t> מייצגת </a:t>
            </a:r>
            <a:r>
              <a:rPr lang="he-IL" sz="2400" b="0" kern="0" dirty="0"/>
              <a:t>מחרוזות ניתנת לשנוי.</a:t>
            </a:r>
          </a:p>
          <a:p>
            <a:endParaRPr lang="he-IL" sz="2400" b="0" kern="0" dirty="0"/>
          </a:p>
          <a:p>
            <a:r>
              <a:rPr lang="en-US" sz="2400" kern="0" dirty="0" err="1"/>
              <a:t>FileReader</a:t>
            </a:r>
            <a:r>
              <a:rPr lang="en-US" sz="2400" kern="0" dirty="0"/>
              <a:t>/ </a:t>
            </a:r>
            <a:r>
              <a:rPr lang="en-US" sz="2400" kern="0" dirty="0" err="1" smtClean="0"/>
              <a:t>FileWriter</a:t>
            </a:r>
            <a:r>
              <a:rPr lang="he-IL" sz="2400" b="0" kern="0" dirty="0" smtClean="0"/>
              <a:t> </a:t>
            </a:r>
            <a:r>
              <a:rPr lang="en-IL" sz="2400" b="0" kern="0" dirty="0" smtClean="0"/>
              <a:t>–</a:t>
            </a:r>
            <a:r>
              <a:rPr lang="he-IL" sz="2400" b="0" kern="0" dirty="0" smtClean="0"/>
              <a:t> קריאה</a:t>
            </a:r>
            <a:r>
              <a:rPr lang="he-IL" sz="2400" b="0" kern="0" dirty="0"/>
              <a:t>/ כתיבה של תווים מקבצים.</a:t>
            </a:r>
          </a:p>
          <a:p>
            <a:endParaRPr lang="en-US" sz="2400" b="0" kern="0" dirty="0"/>
          </a:p>
          <a:p>
            <a:r>
              <a:rPr lang="en-US" sz="2400" kern="0" dirty="0" err="1" smtClean="0"/>
              <a:t>BufferedReader</a:t>
            </a:r>
            <a:r>
              <a:rPr lang="he-IL" sz="2400" kern="0" dirty="0" smtClean="0"/>
              <a:t> </a:t>
            </a:r>
            <a:r>
              <a:rPr lang="en-IL" sz="2400" b="0" kern="0" dirty="0" smtClean="0"/>
              <a:t>–</a:t>
            </a:r>
            <a:r>
              <a:rPr lang="he-IL" sz="2400" b="0" kern="0" dirty="0" smtClean="0"/>
              <a:t> עוטף </a:t>
            </a:r>
            <a:r>
              <a:rPr lang="he-IL" sz="2400" b="0" kern="0" dirty="0"/>
              <a:t>את  </a:t>
            </a:r>
            <a:r>
              <a:rPr lang="en-US" sz="2400" b="0" kern="0" dirty="0" err="1"/>
              <a:t>FileReader</a:t>
            </a:r>
            <a:r>
              <a:rPr lang="he-IL" sz="2400" b="0" kern="0" dirty="0"/>
              <a:t> ומתחזק מאגר מובנה על מנת לצמצם קריאות מהדיסק</a:t>
            </a:r>
            <a:r>
              <a:rPr lang="he-IL" sz="2400" b="0" kern="0" dirty="0" smtClean="0"/>
              <a:t>.</a:t>
            </a:r>
          </a:p>
          <a:p>
            <a:endParaRPr lang="he-IL" sz="2400" b="0" kern="0" dirty="0"/>
          </a:p>
          <a:p>
            <a:r>
              <a:rPr lang="en-US" sz="2400" kern="0" dirty="0" err="1" smtClean="0"/>
              <a:t>BufferedWriter</a:t>
            </a:r>
            <a:r>
              <a:rPr lang="he-IL" sz="2400" kern="0" dirty="0" smtClean="0"/>
              <a:t> </a:t>
            </a:r>
            <a:r>
              <a:rPr lang="en-IL" sz="2400" b="0" kern="0" dirty="0" smtClean="0"/>
              <a:t>–</a:t>
            </a:r>
            <a:r>
              <a:rPr lang="he-IL" sz="2400" b="0" kern="0" dirty="0" smtClean="0"/>
              <a:t> עוטף </a:t>
            </a:r>
            <a:r>
              <a:rPr lang="he-IL" sz="2400" b="0" kern="0" dirty="0"/>
              <a:t>את </a:t>
            </a:r>
            <a:r>
              <a:rPr lang="en-US" sz="2400" b="0" kern="0" dirty="0" err="1"/>
              <a:t>FileWriter</a:t>
            </a:r>
            <a:r>
              <a:rPr lang="he-IL" sz="2400" b="0" kern="0" dirty="0"/>
              <a:t> ומתחזק מאגר מובנה על מנת לצמצם כתיבות מהדיסק.</a:t>
            </a:r>
          </a:p>
          <a:p>
            <a:endParaRPr lang="he-IL" sz="2400" b="0" kern="0" dirty="0"/>
          </a:p>
          <a:p>
            <a:pPr marL="0" indent="0">
              <a:buNone/>
            </a:pPr>
            <a:r>
              <a:rPr lang="he-IL" sz="2400" b="0" kern="0" dirty="0"/>
              <a:t>ועוד במדריך </a:t>
            </a:r>
            <a:r>
              <a:rPr lang="en-US" sz="2400" b="0" kern="0" dirty="0"/>
              <a:t>I/O</a:t>
            </a:r>
            <a:r>
              <a:rPr lang="he-IL" sz="2400" b="0" kern="0" dirty="0"/>
              <a:t> ללימוד עצמי...</a:t>
            </a:r>
          </a:p>
        </p:txBody>
      </p:sp>
    </p:spTree>
    <p:extLst>
      <p:ext uri="{BB962C8B-B14F-4D97-AF65-F5344CB8AC3E}">
        <p14:creationId xmlns:p14="http://schemas.microsoft.com/office/powerpoint/2010/main" val="211709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24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המחלקה 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StringBuilder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3773016"/>
          </a:xfrm>
        </p:spPr>
        <p:txBody>
          <a:bodyPr/>
          <a:lstStyle/>
          <a:p>
            <a:r>
              <a:rPr lang="he-IL" sz="2400" dirty="0"/>
              <a:t>מייצגת מחרוזות ניתנת לשנוי (</a:t>
            </a:r>
            <a:r>
              <a:rPr lang="en-US" sz="2400" dirty="0"/>
              <a:t>mutable</a:t>
            </a:r>
            <a:r>
              <a:rPr lang="he-IL" sz="2400" dirty="0"/>
              <a:t>)</a:t>
            </a:r>
          </a:p>
          <a:p>
            <a:r>
              <a:rPr lang="he-IL" sz="2400" dirty="0"/>
              <a:t>מאפשרת לבצע שינוי במחרוזת קיימת מבלי ליצור עצמים חדשים</a:t>
            </a:r>
          </a:p>
          <a:p>
            <a:r>
              <a:rPr lang="he-IL" sz="2400" dirty="0"/>
              <a:t>שירותים חשובים: </a:t>
            </a:r>
            <a:r>
              <a:rPr lang="en-US" sz="2400" dirty="0"/>
              <a:t>append</a:t>
            </a:r>
            <a:r>
              <a:rPr lang="he-IL" sz="2400" dirty="0"/>
              <a:t> ו- </a:t>
            </a:r>
            <a:r>
              <a:rPr lang="en-US" sz="2400" dirty="0"/>
              <a:t>insert</a:t>
            </a:r>
          </a:p>
          <a:p>
            <a:endParaRPr lang="he-IL" sz="2400" dirty="0"/>
          </a:p>
          <a:p>
            <a:pPr marL="0" indent="0" algn="l" rtl="0"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StringBuilder sb = </a:t>
            </a:r>
            <a:r>
              <a:rPr lang="en-US" sz="20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StringBuilder(</a:t>
            </a:r>
            <a:r>
              <a:rPr lang="en-US" sz="20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2000" dirty="0" err="1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abc</a:t>
            </a:r>
            <a:r>
              <a:rPr lang="en-US" sz="20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sb.append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"d"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914400" lvl="2" indent="0" algn="l">
              <a:spcAft>
                <a:spcPts val="600"/>
              </a:spcAft>
              <a:buNone/>
            </a:pPr>
            <a:endParaRPr lang="en-US" sz="2000" dirty="0">
              <a:solidFill>
                <a:srgbClr val="7F0055"/>
              </a:solidFill>
              <a:latin typeface="Consolas" pitchFamily="49" charset="0"/>
            </a:endParaRPr>
          </a:p>
          <a:p>
            <a:pPr marL="914400" lvl="2" indent="0">
              <a:spcAft>
                <a:spcPts val="600"/>
              </a:spcAft>
              <a:buNone/>
            </a:pPr>
            <a:r>
              <a:rPr lang="he-IL" sz="2000" dirty="0">
                <a:latin typeface="+mn-lt"/>
                <a:cs typeface="+mn-cs"/>
              </a:rPr>
              <a:t>למה לא לשרשר מחרוזות באמצעות חיבור מחרוזות?</a:t>
            </a:r>
          </a:p>
          <a:p>
            <a:pPr marL="914400" lvl="2" indent="0" algn="l">
              <a:spcAft>
                <a:spcPts val="600"/>
              </a:spcAft>
              <a:buNone/>
            </a:pPr>
            <a:endParaRPr lang="en-US" sz="2000" dirty="0">
              <a:solidFill>
                <a:srgbClr val="7F0055"/>
              </a:solidFill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6840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25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3600" dirty="0"/>
              <a:t> </a:t>
            </a:r>
            <a:r>
              <a:rPr lang="en-US" sz="3600" b="1" dirty="0" err="1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FileReader</a:t>
            </a:r>
            <a:r>
              <a:rPr lang="he-IL" sz="3600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he-IL" sz="3600" dirty="0"/>
              <a:t>ו-</a:t>
            </a:r>
            <a:r>
              <a:rPr lang="en-US" sz="3600" b="1" dirty="0" err="1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FileWriter</a:t>
            </a:r>
            <a:endParaRPr lang="en-US" sz="3600" b="1" dirty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572" y="1988840"/>
            <a:ext cx="8892988" cy="4122061"/>
          </a:xfrm>
        </p:spPr>
        <p:txBody>
          <a:bodyPr/>
          <a:lstStyle/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endParaRPr lang="en-US" sz="20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FileReader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fReader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20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FileReader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File(</a:t>
            </a:r>
            <a:r>
              <a:rPr lang="en-US" sz="2000" i="1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FILE_IN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));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FileWriter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fWriter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20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FileWriter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File(</a:t>
            </a:r>
            <a:r>
              <a:rPr lang="en-US" sz="2000" i="1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FILE_OUT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));</a:t>
            </a:r>
            <a:endParaRPr lang="en-US" sz="20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2000" b="1" dirty="0">
                <a:solidFill>
                  <a:srgbClr val="7F0055"/>
                </a:solidFill>
                <a:latin typeface="Consolas"/>
              </a:rPr>
              <a:t>char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[] 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charRead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/>
              </a:rPr>
              <a:t>char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[1000];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2000" b="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numRead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2000" b="1" dirty="0">
                <a:solidFill>
                  <a:srgbClr val="7F0055"/>
                </a:solidFill>
                <a:latin typeface="Consolas"/>
              </a:rPr>
              <a:t>while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numRead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fReader.read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charRead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)) != -1){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</a:rPr>
              <a:t>       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fWriter.write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charRead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, 0, 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numRead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</a:rPr>
              <a:t>}</a:t>
            </a:r>
            <a:endParaRPr lang="en-US" sz="20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fReader.close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();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fWriter.close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();</a:t>
            </a:r>
            <a:endParaRPr lang="en-US" sz="20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>
              <a:buNone/>
            </a:pPr>
            <a:endParaRPr lang="he-IL" sz="2000" dirty="0"/>
          </a:p>
          <a:p>
            <a:pPr marL="914400" lvl="2" indent="0" algn="l">
              <a:spcAft>
                <a:spcPts val="600"/>
              </a:spcAft>
              <a:buNone/>
            </a:pPr>
            <a:endParaRPr lang="en-US" sz="2000" dirty="0">
              <a:solidFill>
                <a:srgbClr val="7F0055"/>
              </a:solidFill>
              <a:latin typeface="Consolas" pitchFamily="49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6B76C0A-F4C2-45A3-B6D1-3D66F625D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00200"/>
            <a:ext cx="7772400" cy="496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he-IL" sz="2400" b="0" kern="0" dirty="0"/>
              <a:t>קריאה/ כתיבה של תווים מקבצים.</a:t>
            </a:r>
            <a:endParaRPr lang="en-US" sz="2400" b="0" kern="0" dirty="0"/>
          </a:p>
        </p:txBody>
      </p:sp>
    </p:spTree>
    <p:extLst>
      <p:ext uri="{BB962C8B-B14F-4D97-AF65-F5344CB8AC3E}">
        <p14:creationId xmlns:p14="http://schemas.microsoft.com/office/powerpoint/2010/main" val="382015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26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3200" dirty="0"/>
              <a:t> </a:t>
            </a:r>
            <a:r>
              <a:rPr lang="en-US" sz="3200" b="1" dirty="0" err="1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BufferedReader</a:t>
            </a:r>
            <a:r>
              <a:rPr lang="he-IL" sz="3200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he-IL" sz="3200" dirty="0"/>
              <a:t>ו-</a:t>
            </a:r>
            <a:r>
              <a:rPr lang="en-US" sz="3200" b="1" dirty="0" err="1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BufferedWriter</a:t>
            </a:r>
            <a:endParaRPr lang="en-US" sz="3200" b="1" dirty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572" y="2132631"/>
            <a:ext cx="8892988" cy="4122061"/>
          </a:xfrm>
        </p:spPr>
        <p:txBody>
          <a:bodyPr/>
          <a:lstStyle/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FileReader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fReader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20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FileReader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File(</a:t>
            </a:r>
            <a:r>
              <a:rPr lang="en-US" sz="2000" i="1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FILE_IN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));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FileWriter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fWriter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20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FileWriter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File(</a:t>
            </a:r>
            <a:r>
              <a:rPr lang="en-US" sz="2000" i="1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FILE_OUT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));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BufferedReader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buffReader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BufferedReader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fReader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BufferedReader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buffWriter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BufferedWriter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fWriter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);</a:t>
            </a:r>
            <a:endParaRPr lang="en-US" sz="200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endParaRPr lang="en-US" sz="2000" dirty="0">
              <a:solidFill>
                <a:srgbClr val="000000"/>
              </a:solidFill>
              <a:latin typeface="Consolas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</a:rPr>
              <a:t>String line;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2000" b="1" dirty="0">
                <a:solidFill>
                  <a:srgbClr val="7F0055"/>
                </a:solidFill>
                <a:latin typeface="Consolas"/>
              </a:rPr>
              <a:t>while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 ((line =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buffReader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.readLine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2000" b="1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){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</a:rPr>
              <a:t>       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buffWriter.write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(line +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"\n"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</a:rPr>
              <a:t>}</a:t>
            </a:r>
            <a:endParaRPr lang="en-US" sz="20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buffReader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.close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();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buffWriter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.close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();</a:t>
            </a:r>
            <a:endParaRPr lang="en-US" sz="20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>
              <a:buNone/>
            </a:pPr>
            <a:endParaRPr lang="he-IL" sz="2000" dirty="0"/>
          </a:p>
          <a:p>
            <a:pPr marL="914400" lvl="2" indent="0" algn="l">
              <a:spcAft>
                <a:spcPts val="600"/>
              </a:spcAft>
              <a:buNone/>
            </a:pPr>
            <a:endParaRPr lang="en-US" sz="2000" dirty="0">
              <a:solidFill>
                <a:srgbClr val="7F0055"/>
              </a:solidFill>
              <a:latin typeface="Consolas" pitchFamily="49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6B76C0A-F4C2-45A3-B6D1-3D66F625D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03015"/>
            <a:ext cx="7772400" cy="496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he-IL" sz="2400" b="0" kern="0" dirty="0"/>
              <a:t>קריאה/ כתיבה תוך שימוש ממאגר מובנה.</a:t>
            </a:r>
            <a:endParaRPr lang="en-US" sz="2400" b="0" kern="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325DD3-1FD4-49BB-B7E6-D47E7DD9624B}"/>
              </a:ext>
            </a:extLst>
          </p:cNvPr>
          <p:cNvSpPr/>
          <p:nvPr/>
        </p:nvSpPr>
        <p:spPr bwMode="auto">
          <a:xfrm>
            <a:off x="719572" y="2996952"/>
            <a:ext cx="7967228" cy="792088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55F0E1-D9CF-4765-A030-297AF0CF0FA7}"/>
              </a:ext>
            </a:extLst>
          </p:cNvPr>
          <p:cNvSpPr/>
          <p:nvPr/>
        </p:nvSpPr>
        <p:spPr bwMode="auto">
          <a:xfrm>
            <a:off x="719572" y="5891612"/>
            <a:ext cx="2880320" cy="792088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ular Callout 10">
            <a:extLst>
              <a:ext uri="{FF2B5EF4-FFF2-40B4-BE49-F238E27FC236}">
                <a16:creationId xmlns:a16="http://schemas.microsoft.com/office/drawing/2014/main" id="{D37F2E7D-B3A7-45B1-86FD-AAA802F3078E}"/>
              </a:ext>
            </a:extLst>
          </p:cNvPr>
          <p:cNvSpPr/>
          <p:nvPr/>
        </p:nvSpPr>
        <p:spPr>
          <a:xfrm>
            <a:off x="4808896" y="5572956"/>
            <a:ext cx="3945808" cy="457200"/>
          </a:xfrm>
          <a:prstGeom prst="wedgeRectCallout">
            <a:avLst>
              <a:gd name="adj1" fmla="val -78597"/>
              <a:gd name="adj2" fmla="val 66685"/>
            </a:avLst>
          </a:prstGeom>
          <a:noFill/>
          <a:ln w="19050">
            <a:solidFill>
              <a:srgbClr val="1D677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dirty="0">
                <a:solidFill>
                  <a:schemeClr val="tx1"/>
                </a:solidFill>
              </a:rPr>
              <a:t>סוגרים גם את </a:t>
            </a:r>
            <a:r>
              <a:rPr lang="en-US" sz="2000" dirty="0" err="1">
                <a:solidFill>
                  <a:schemeClr val="tx1"/>
                </a:solidFill>
              </a:rPr>
              <a:t>fReader</a:t>
            </a:r>
            <a:r>
              <a:rPr lang="en-US" sz="2000" dirty="0">
                <a:solidFill>
                  <a:schemeClr val="tx1"/>
                </a:solidFill>
              </a:rPr>
              <a:t>/ </a:t>
            </a:r>
            <a:r>
              <a:rPr lang="en-US" sz="2000" dirty="0" err="1">
                <a:solidFill>
                  <a:schemeClr val="tx1"/>
                </a:solidFill>
              </a:rPr>
              <a:t>fWriter</a:t>
            </a:r>
            <a:endParaRPr lang="he-I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5110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27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שאלה מבחינה </a:t>
            </a:r>
            <a:br>
              <a:rPr lang="he-IL" dirty="0"/>
            </a:br>
            <a:r>
              <a:rPr lang="he-IL" dirty="0"/>
              <a:t>(מועד א', סמסטר א', תשע"ו)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1BD0129-477A-4597-A8AD-843AE87B374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772816"/>
            <a:ext cx="7772400" cy="2974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>
            <a:extLst>
              <a:ext uri="{FF2B5EF4-FFF2-40B4-BE49-F238E27FC236}">
                <a16:creationId xmlns:a16="http://schemas.microsoft.com/office/drawing/2014/main" id="{0D72D643-EFA2-460A-9B1C-A996315D4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79" y="5099621"/>
            <a:ext cx="52292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41724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שאלה מבחינה </a:t>
            </a:r>
            <a:br>
              <a:rPr lang="he-IL" dirty="0"/>
            </a:br>
            <a:r>
              <a:rPr lang="he-IL" dirty="0"/>
              <a:t>(מועד </a:t>
            </a:r>
            <a:r>
              <a:rPr lang="he-IL" dirty="0" smtClean="0"/>
              <a:t>ב', </a:t>
            </a:r>
            <a:r>
              <a:rPr lang="he-IL" dirty="0"/>
              <a:t>סמסטר ב</a:t>
            </a:r>
            <a:r>
              <a:rPr lang="he-IL" dirty="0" smtClean="0"/>
              <a:t>', תשע"ח)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224" y="1639130"/>
            <a:ext cx="7812868" cy="439095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 bwMode="auto">
          <a:xfrm>
            <a:off x="5940152" y="5409220"/>
            <a:ext cx="2520280" cy="288032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59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B05705-F448-4C76-81BA-9E18A2882A98}" type="slidenum">
              <a:rPr lang="he-IL" smtClean="0"/>
              <a:pPr/>
              <a:t>3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9572" y="277813"/>
            <a:ext cx="8208912" cy="1143000"/>
          </a:xfrm>
        </p:spPr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שימוש ב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delimiter</a:t>
            </a:r>
            <a:r>
              <a:rPr lang="en-US" dirty="0">
                <a:solidFill>
                  <a:srgbClr val="D02039"/>
                </a:solidFill>
              </a:rPr>
              <a:t> </a:t>
            </a:r>
            <a:r>
              <a:rPr lang="he-IL" dirty="0">
                <a:solidFill>
                  <a:srgbClr val="D02039"/>
                </a:solidFill>
              </a:rPr>
              <a:t> ב 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Scanner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1"/>
            <a:ext cx="7772400" cy="2432304"/>
          </a:xfrm>
        </p:spPr>
        <p:txBody>
          <a:bodyPr/>
          <a:lstStyle/>
          <a:p>
            <a:pPr marL="457200" lvl="1" indent="0" eaLnBrk="1" hangingPunct="1">
              <a:lnSpc>
                <a:spcPct val="90000"/>
              </a:lnSpc>
              <a:buNone/>
            </a:pPr>
            <a:endParaRPr lang="en-US" sz="1000" dirty="0"/>
          </a:p>
          <a:p>
            <a:pPr marL="0" indent="0" algn="l" rtl="0">
              <a:spcBef>
                <a:spcPct val="500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input </a:t>
            </a:r>
            <a:r>
              <a:rPr lang="en-US" sz="18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en-US" sz="160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"1 fish 2 fish red fish blue fish "</a:t>
            </a:r>
            <a:r>
              <a:rPr lang="en-US" sz="18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spcBef>
                <a:spcPct val="500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Scanner s =</a:t>
            </a:r>
            <a:r>
              <a:rPr lang="en-US" sz="16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new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Scanner(input).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useDelimiter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 fish "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 </a:t>
            </a:r>
          </a:p>
          <a:p>
            <a:pPr marL="0" indent="0" algn="l" rtl="0">
              <a:spcBef>
                <a:spcPct val="50000"/>
              </a:spcBef>
              <a:buNone/>
            </a:pPr>
            <a:r>
              <a:rPr lang="en-US" sz="16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s.hasNext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())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spcBef>
                <a:spcPct val="500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s.next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());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spcBef>
                <a:spcPct val="50000"/>
              </a:spcBef>
              <a:buNone/>
            </a:pP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s.close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  </a:t>
            </a:r>
            <a:endParaRPr lang="en-US" sz="1000" dirty="0"/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1600" dirty="0">
              <a:hlinkClick r:id="rId3"/>
            </a:endParaRPr>
          </a:p>
          <a:p>
            <a:pPr eaLnBrk="1" hangingPunct="1">
              <a:lnSpc>
                <a:spcPct val="90000"/>
              </a:lnSpc>
            </a:pPr>
            <a:endParaRPr lang="he-IL" sz="2200" b="1"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544A3B-7990-40E9-8BDE-62EEDDF8128F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2E8911-3CD6-4205-9D53-19349FA430E5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DF28C3-2067-4D71-BCDB-9E6C45E300C2}"/>
              </a:ext>
            </a:extLst>
          </p:cNvPr>
          <p:cNvSpPr txBox="1"/>
          <p:nvPr/>
        </p:nvSpPr>
        <p:spPr>
          <a:xfrm>
            <a:off x="914400" y="4331049"/>
            <a:ext cx="1057275" cy="1477328"/>
          </a:xfrm>
          <a:prstGeom prst="rect">
            <a:avLst/>
          </a:prstGeom>
          <a:noFill/>
          <a:ln w="25400">
            <a:solidFill>
              <a:srgbClr val="E7E200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Output:</a:t>
            </a:r>
          </a:p>
          <a:p>
            <a:pPr algn="l" rtl="0"/>
            <a:r>
              <a:rPr lang="en-US" dirty="0"/>
              <a:t>1</a:t>
            </a:r>
          </a:p>
          <a:p>
            <a:pPr algn="l" rtl="0"/>
            <a:r>
              <a:rPr lang="en-US" dirty="0"/>
              <a:t>2</a:t>
            </a:r>
          </a:p>
          <a:p>
            <a:pPr algn="l" rtl="0"/>
            <a:r>
              <a:rPr lang="en-US" dirty="0"/>
              <a:t>red</a:t>
            </a:r>
          </a:p>
          <a:p>
            <a:pPr algn="l" rtl="0"/>
            <a:r>
              <a:rPr lang="en-US" dirty="0"/>
              <a:t>blue</a:t>
            </a:r>
            <a:endParaRPr lang="he-IL" dirty="0"/>
          </a:p>
        </p:txBody>
      </p:sp>
      <p:sp>
        <p:nvSpPr>
          <p:cNvPr id="4" name="Cloud Callout 7">
            <a:extLst>
              <a:ext uri="{FF2B5EF4-FFF2-40B4-BE49-F238E27FC236}">
                <a16:creationId xmlns:a16="http://schemas.microsoft.com/office/drawing/2014/main" id="{C0C5C150-29EE-4392-8B0B-C3BCB5FF5E44}"/>
              </a:ext>
            </a:extLst>
          </p:cNvPr>
          <p:cNvSpPr/>
          <p:nvPr/>
        </p:nvSpPr>
        <p:spPr>
          <a:xfrm>
            <a:off x="2695575" y="4340352"/>
            <a:ext cx="4667250" cy="1600200"/>
          </a:xfrm>
          <a:prstGeom prst="cloudCallout">
            <a:avLst>
              <a:gd name="adj1" fmla="val 28068"/>
              <a:gd name="adj2" fmla="val -1533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ה </a:t>
            </a:r>
            <a:r>
              <a:rPr lang="en-US" dirty="0">
                <a:solidFill>
                  <a:schemeClr val="tx1"/>
                </a:solidFill>
              </a:rPr>
              <a:t>delimiter</a:t>
            </a: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he-IL" dirty="0" err="1">
                <a:solidFill>
                  <a:schemeClr val="tx1"/>
                </a:solidFill>
              </a:rPr>
              <a:t>הדיפולטי</a:t>
            </a:r>
            <a:r>
              <a:rPr lang="he-IL" dirty="0">
                <a:solidFill>
                  <a:schemeClr val="tx1"/>
                </a:solidFill>
              </a:rPr>
              <a:t> מבצע הפרדה על </a:t>
            </a:r>
            <a:r>
              <a:rPr lang="he-IL" dirty="0" err="1">
                <a:solidFill>
                  <a:schemeClr val="tx1"/>
                </a:solidFill>
              </a:rPr>
              <a:t>תוים</a:t>
            </a:r>
            <a:r>
              <a:rPr lang="he-IL" dirty="0">
                <a:solidFill>
                  <a:schemeClr val="tx1"/>
                </a:solidFill>
              </a:rPr>
              <a:t> לבנים (רווחים, ירידות שורה, </a:t>
            </a:r>
            <a:r>
              <a:rPr lang="he-IL" dirty="0" err="1">
                <a:solidFill>
                  <a:schemeClr val="tx1"/>
                </a:solidFill>
              </a:rPr>
              <a:t>טאבים</a:t>
            </a:r>
            <a:r>
              <a:rPr lang="he-IL" dirty="0">
                <a:solidFill>
                  <a:schemeClr val="tx1"/>
                </a:solidFill>
              </a:rPr>
              <a:t> ועוד).</a:t>
            </a:r>
          </a:p>
        </p:txBody>
      </p:sp>
    </p:spTree>
    <p:extLst>
      <p:ext uri="{BB962C8B-B14F-4D97-AF65-F5344CB8AC3E}">
        <p14:creationId xmlns:p14="http://schemas.microsoft.com/office/powerpoint/2010/main" val="284927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המתרגם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612" y="1600200"/>
            <a:ext cx="7607188" cy="4889500"/>
          </a:xfrm>
        </p:spPr>
        <p:txBody>
          <a:bodyPr/>
          <a:lstStyle/>
          <a:p>
            <a:r>
              <a:rPr lang="he-IL" sz="2400" dirty="0"/>
              <a:t>משימה:</a:t>
            </a:r>
          </a:p>
          <a:p>
            <a:pPr lvl="1"/>
            <a:r>
              <a:rPr lang="he-IL" sz="2400" dirty="0">
                <a:sym typeface="Symbol" pitchFamily="18" charset="2"/>
              </a:rPr>
              <a:t>תכנית המתרגמת קטעי טקסט לשפה אחרת</a:t>
            </a:r>
          </a:p>
          <a:p>
            <a:pPr lvl="1"/>
            <a:r>
              <a:rPr lang="he-IL" sz="2400" dirty="0">
                <a:sym typeface="Symbol" pitchFamily="18" charset="2"/>
              </a:rPr>
              <a:t>הקלט: קובץ המכיל את קטעי הטקסט וכן את השפה אליה רוצים לתרגם.</a:t>
            </a:r>
          </a:p>
          <a:p>
            <a:pPr lvl="1"/>
            <a:endParaRPr lang="he-IL" sz="2400" dirty="0">
              <a:sym typeface="Symbol" pitchFamily="18" charset="2"/>
            </a:endParaRPr>
          </a:p>
        </p:txBody>
      </p:sp>
      <p:pic>
        <p:nvPicPr>
          <p:cNvPr id="2" name="Picture 4" descr="http://www.masternewmedia.org/images/Free_online_language_translation_best_services_mini_guide_id30716031_size485.jpg">
            <a:extLst>
              <a:ext uri="{FF2B5EF4-FFF2-40B4-BE49-F238E27FC236}">
                <a16:creationId xmlns:a16="http://schemas.microsoft.com/office/drawing/2014/main" id="{3AA078DC-D0DA-4970-9899-6AF0475F7B0D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3963876"/>
            <a:ext cx="1919575" cy="2232248"/>
          </a:xfrm>
          <a:prstGeom prst="rect">
            <a:avLst/>
          </a:prstGeom>
          <a:noFill/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18DC1022-6FFD-45EC-9A47-9E8D45981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974" y="3670300"/>
            <a:ext cx="5843589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he-IL" sz="2400" b="0" kern="0" dirty="0"/>
              <a:t>שאלות:</a:t>
            </a:r>
          </a:p>
          <a:p>
            <a:pPr lvl="1"/>
            <a:r>
              <a:rPr lang="he-IL" sz="2400" b="0" dirty="0"/>
              <a:t>האם כבר יש שירות תרגום שאנחנו יכולים להשתמש בו?</a:t>
            </a:r>
          </a:p>
          <a:p>
            <a:pPr lvl="1"/>
            <a:r>
              <a:rPr lang="he-IL" sz="2400" b="0" dirty="0"/>
              <a:t>כיצד קוראים מקבצים?</a:t>
            </a:r>
          </a:p>
          <a:p>
            <a:pPr lvl="1"/>
            <a:r>
              <a:rPr lang="he-IL" sz="2400" b="0" dirty="0"/>
              <a:t>מה הפורמט של הקלט?</a:t>
            </a:r>
          </a:p>
          <a:p>
            <a:pPr marL="457200" lvl="1" indent="0">
              <a:buNone/>
            </a:pPr>
            <a:endParaRPr lang="he-IL" sz="2400" b="0" kern="0" dirty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פתרון צעד אחר צעד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612" y="1600200"/>
            <a:ext cx="7607188" cy="4889500"/>
          </a:xfrm>
        </p:spPr>
        <p:txBody>
          <a:bodyPr/>
          <a:lstStyle/>
          <a:p>
            <a:r>
              <a:rPr lang="he-IL" sz="2400" dirty="0"/>
              <a:t>כצעד ראשון נפתור בעיה הרבה יותר פשוטה.</a:t>
            </a:r>
          </a:p>
          <a:p>
            <a:pPr lvl="1"/>
            <a:endParaRPr lang="he-IL" sz="2400" dirty="0">
              <a:sym typeface="Symbol" pitchFamily="18" charset="2"/>
            </a:endParaRPr>
          </a:p>
          <a:p>
            <a:pPr marL="457200" lvl="1" indent="0">
              <a:buNone/>
            </a:pPr>
            <a:endParaRPr lang="he-IL" sz="2400" dirty="0">
              <a:sym typeface="Symbol" pitchFamily="18" charset="2"/>
            </a:endParaRPr>
          </a:p>
          <a:p>
            <a:r>
              <a:rPr lang="he-IL" sz="2400" dirty="0"/>
              <a:t>תכנית שמתרגמת את המילה </a:t>
            </a:r>
            <a:r>
              <a:rPr lang="en-US" sz="2400" dirty="0"/>
              <a:t>“Hello”</a:t>
            </a:r>
            <a:r>
              <a:rPr lang="he-IL" sz="2400" dirty="0"/>
              <a:t> מאנגלית לצרפתית</a:t>
            </a:r>
          </a:p>
          <a:p>
            <a:pPr lvl="1"/>
            <a:r>
              <a:rPr lang="he-IL" sz="2400" dirty="0"/>
              <a:t>יש: שימוש בשירות תרגום.</a:t>
            </a:r>
          </a:p>
          <a:p>
            <a:pPr lvl="1"/>
            <a:r>
              <a:rPr lang="he-IL" sz="2400" dirty="0"/>
              <a:t>אין: קלט, טקסט, עבודה עם קבצים, פורמט.</a:t>
            </a:r>
          </a:p>
        </p:txBody>
      </p:sp>
    </p:spTree>
    <p:extLst>
      <p:ext uri="{BB962C8B-B14F-4D97-AF65-F5344CB8AC3E}">
        <p14:creationId xmlns:p14="http://schemas.microsoft.com/office/powerpoint/2010/main" val="1853888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2800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API - </a:t>
            </a:r>
            <a:br>
              <a:rPr lang="en-US" sz="2800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800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 Application Programming Interface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612" y="1600200"/>
            <a:ext cx="7607188" cy="48895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sz="2400" dirty="0"/>
              <a:t>ממשק המאפשר לאפליקציה לתקשר עם תוכנה אחרת.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pPr>
              <a:lnSpc>
                <a:spcPct val="150000"/>
              </a:lnSpc>
            </a:pPr>
            <a:r>
              <a:rPr lang="he-IL" sz="2400" dirty="0"/>
              <a:t>בג'אווה קיימים כלים רבים הזמינים ברשת בקוד פתוח.</a:t>
            </a:r>
          </a:p>
          <a:p>
            <a:pPr marL="0" indent="0">
              <a:lnSpc>
                <a:spcPct val="150000"/>
              </a:lnSpc>
              <a:buNone/>
            </a:pPr>
            <a:endParaRPr lang="he-IL" sz="2400" dirty="0"/>
          </a:p>
          <a:p>
            <a:pPr>
              <a:lnSpc>
                <a:spcPct val="150000"/>
              </a:lnSpc>
            </a:pPr>
            <a:r>
              <a:rPr lang="he-IL" sz="2400" dirty="0"/>
              <a:t>בתרגול זה נשתמש ב-</a:t>
            </a:r>
            <a:r>
              <a:rPr lang="en-US" sz="2400" dirty="0"/>
              <a:t>API</a:t>
            </a:r>
            <a:r>
              <a:rPr lang="he-IL" sz="2400" dirty="0"/>
              <a:t> תרגום כללי</a:t>
            </a:r>
            <a:r>
              <a:rPr lang="en-US" sz="2400" dirty="0"/>
              <a:t> </a:t>
            </a:r>
            <a:r>
              <a:rPr lang="he-IL" sz="2400" dirty="0"/>
              <a:t> </a:t>
            </a:r>
            <a:r>
              <a:rPr lang="en-US" sz="2400" dirty="0"/>
              <a:t>Translate</a:t>
            </a:r>
            <a:r>
              <a:rPr lang="he-IL" sz="2400" dirty="0"/>
              <a:t>.</a:t>
            </a:r>
          </a:p>
          <a:p>
            <a:pPr lvl="1">
              <a:lnSpc>
                <a:spcPct val="150000"/>
              </a:lnSpc>
            </a:pPr>
            <a:r>
              <a:rPr lang="he-IL" sz="2400" dirty="0"/>
              <a:t>ברשת קיימים כלים שונים של </a:t>
            </a:r>
            <a:r>
              <a:rPr lang="en-US" sz="2400" dirty="0"/>
              <a:t>Google</a:t>
            </a:r>
            <a:r>
              <a:rPr lang="he-IL" sz="2400" dirty="0"/>
              <a:t>, </a:t>
            </a:r>
            <a:r>
              <a:rPr lang="en-US" sz="2400" dirty="0"/>
              <a:t>Microsoft</a:t>
            </a:r>
            <a:r>
              <a:rPr lang="he-IL" sz="2400" dirty="0"/>
              <a:t> ועוד.</a:t>
            </a:r>
          </a:p>
        </p:txBody>
      </p:sp>
    </p:spTree>
    <p:extLst>
      <p:ext uri="{BB962C8B-B14F-4D97-AF65-F5344CB8AC3E}">
        <p14:creationId xmlns:p14="http://schemas.microsoft.com/office/powerpoint/2010/main" val="17039858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7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שלב א'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612" y="1600200"/>
            <a:ext cx="7607188" cy="4889500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endParaRPr lang="en-US" sz="1600" dirty="0">
              <a:solidFill>
                <a:srgbClr val="7F0055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TranslatorEngine1 {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TranslatedText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Translate.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execute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"English"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"French"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TranslatedText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sym typeface="Symbol" pitchFamily="18" charset="2"/>
            </a:endParaRPr>
          </a:p>
        </p:txBody>
      </p:sp>
      <p:sp>
        <p:nvSpPr>
          <p:cNvPr id="2" name="Rectangular Callout 6">
            <a:extLst>
              <a:ext uri="{FF2B5EF4-FFF2-40B4-BE49-F238E27FC236}">
                <a16:creationId xmlns:a16="http://schemas.microsoft.com/office/drawing/2014/main" id="{89BC8770-D331-4B4B-B776-D6D00741FA5F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5580112" y="4312753"/>
            <a:ext cx="2762250" cy="1487971"/>
          </a:xfrm>
          <a:prstGeom prst="wedgeRectCallout">
            <a:avLst>
              <a:gd name="adj1" fmla="val -54408"/>
              <a:gd name="adj2" fmla="val -102130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he-IL" dirty="0">
                <a:latin typeface="+mn-lt"/>
                <a:cs typeface="+mn-cs"/>
              </a:rPr>
              <a:t>מתודה סטטית, שנקראת מן המחלקה (</a:t>
            </a:r>
            <a:r>
              <a:rPr lang="en-US" dirty="0">
                <a:latin typeface="+mn-lt"/>
                <a:cs typeface="+mn-cs"/>
              </a:rPr>
              <a:t>Translate</a:t>
            </a:r>
            <a:r>
              <a:rPr lang="he-IL" dirty="0">
                <a:latin typeface="+mn-lt"/>
                <a:cs typeface="+mn-cs"/>
              </a:rPr>
              <a:t>). ניתן להניח שקיים מימוש של </a:t>
            </a:r>
            <a:r>
              <a:rPr lang="en-US" dirty="0">
                <a:latin typeface="+mn-lt"/>
                <a:cs typeface="+mn-cs"/>
              </a:rPr>
              <a:t>Translate</a:t>
            </a:r>
            <a:r>
              <a:rPr lang="he-IL" dirty="0">
                <a:latin typeface="+mn-lt"/>
                <a:cs typeface="+mn-cs"/>
              </a:rPr>
              <a:t> </a:t>
            </a:r>
            <a:r>
              <a:rPr lang="he-IL" dirty="0" err="1">
                <a:latin typeface="+mn-lt"/>
                <a:cs typeface="+mn-cs"/>
              </a:rPr>
              <a:t>בפרוייקט</a:t>
            </a:r>
            <a:r>
              <a:rPr lang="he-IL" dirty="0">
                <a:latin typeface="+mn-lt"/>
                <a:cs typeface="+mn-cs"/>
              </a:rPr>
              <a:t> שלנו</a:t>
            </a:r>
          </a:p>
        </p:txBody>
      </p:sp>
      <p:sp>
        <p:nvSpPr>
          <p:cNvPr id="3" name="Rectangle 2"/>
          <p:cNvSpPr/>
          <p:nvPr/>
        </p:nvSpPr>
        <p:spPr>
          <a:xfrm>
            <a:off x="2411760" y="2996952"/>
            <a:ext cx="1071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latin typeface="Consolas"/>
              </a:rPr>
              <a:t>Bonjour</a:t>
            </a:r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2094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8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שלב ב'- אינטראקציה עם המשתמש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612" y="1600200"/>
            <a:ext cx="7607188" cy="4889500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endParaRPr lang="en-US" sz="1600" dirty="0">
              <a:solidFill>
                <a:srgbClr val="7F0055"/>
              </a:solidFill>
              <a:latin typeface="Consolas"/>
              <a:ea typeface="Calibri"/>
            </a:endParaRPr>
          </a:p>
          <a:p>
            <a:r>
              <a:rPr lang="he-IL" sz="2400" dirty="0"/>
              <a:t>קלט מהמשתמש יינתן בשורת הפקודה.</a:t>
            </a:r>
          </a:p>
          <a:p>
            <a:pPr lvl="1"/>
            <a:r>
              <a:rPr lang="he-IL" sz="2200" dirty="0">
                <a:solidFill>
                  <a:srgbClr val="FF0000"/>
                </a:solidFill>
              </a:rPr>
              <a:t>פרמטר ראשון</a:t>
            </a:r>
            <a:r>
              <a:rPr lang="he-IL" sz="2200" dirty="0"/>
              <a:t>: המילה לתרגום.</a:t>
            </a:r>
          </a:p>
          <a:p>
            <a:pPr lvl="1"/>
            <a:r>
              <a:rPr lang="he-IL" sz="2200" dirty="0">
                <a:solidFill>
                  <a:srgbClr val="FFCC66"/>
                </a:solidFill>
              </a:rPr>
              <a:t>פרמטר שני</a:t>
            </a:r>
            <a:r>
              <a:rPr lang="he-IL" sz="2200" dirty="0"/>
              <a:t>: שפת המקור.</a:t>
            </a:r>
          </a:p>
          <a:p>
            <a:pPr lvl="1"/>
            <a:r>
              <a:rPr lang="he-IL" sz="2200" dirty="0">
                <a:solidFill>
                  <a:srgbClr val="0000FF"/>
                </a:solidFill>
              </a:rPr>
              <a:t>פרמטר שלישי</a:t>
            </a:r>
            <a:r>
              <a:rPr lang="he-IL" sz="2200" dirty="0"/>
              <a:t>: שפת היעד.</a:t>
            </a:r>
            <a:endParaRPr lang="en-US" sz="2200" dirty="0"/>
          </a:p>
          <a:p>
            <a:pPr marL="457200" lvl="1" indent="0">
              <a:buNone/>
            </a:pPr>
            <a:endParaRPr lang="he-IL" sz="1000" dirty="0"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buNone/>
              <a:tabLst>
                <a:tab pos="180340" algn="l"/>
                <a:tab pos="540385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public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class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TranslatorEngine2 {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buNone/>
              <a:tabLst>
                <a:tab pos="180340" algn="l"/>
                <a:tab pos="540385" algn="l"/>
              </a:tabLst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buNone/>
              <a:tabLst>
                <a:tab pos="180340" algn="l"/>
                <a:tab pos="540385" algn="l"/>
              </a:tabLst>
              <a:defRPr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public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static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void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main(String[]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args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) {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buNone/>
              <a:tabLst>
                <a:tab pos="180340" algn="l"/>
                <a:tab pos="540385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	  String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TranslatedText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=</a:t>
            </a: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buNone/>
              <a:tabLst>
                <a:tab pos="180340" algn="l"/>
                <a:tab pos="540385" algn="l"/>
              </a:tabLst>
              <a:defRPr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               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Translate.</a:t>
            </a:r>
            <a:r>
              <a:rPr kumimoji="0" 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execute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(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args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[0]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,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args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[1]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,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args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[2]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);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buNone/>
              <a:tabLst>
                <a:tab pos="180340" algn="l"/>
                <a:tab pos="540385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		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System.</a:t>
            </a:r>
            <a:r>
              <a:rPr kumimoji="0" 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00C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out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.println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(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TranslatedText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);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buNone/>
              <a:tabLst>
                <a:tab pos="180340" algn="l"/>
                <a:tab pos="540385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	}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folHlink"/>
              </a:buClr>
              <a:buSzPct val="90000"/>
              <a:buNone/>
              <a:tabLst>
                <a:tab pos="180340" algn="l"/>
                <a:tab pos="540385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}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6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99399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9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קלט אינטרקטיבי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612" y="1600200"/>
            <a:ext cx="7607188" cy="4889500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endParaRPr lang="en-US" sz="2400" dirty="0">
              <a:solidFill>
                <a:srgbClr val="7F0055"/>
              </a:solidFill>
              <a:latin typeface="Consolas"/>
              <a:ea typeface="Calibri"/>
            </a:endParaRPr>
          </a:p>
          <a:p>
            <a:pPr lvl="1"/>
            <a:r>
              <a:rPr lang="he-IL" sz="2400" dirty="0"/>
              <a:t>מה אם נרצה להעביר קלט במהלך ריצת התוכנית?</a:t>
            </a:r>
            <a:endParaRPr lang="en-US" sz="2400" dirty="0">
              <a:sym typeface="Symbol" pitchFamily="18" charset="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D6C379-537B-4D01-BCDA-78B89286A048}"/>
              </a:ext>
            </a:extLst>
          </p:cNvPr>
          <p:cNvSpPr txBox="1"/>
          <p:nvPr/>
        </p:nvSpPr>
        <p:spPr>
          <a:xfrm>
            <a:off x="1979712" y="3429000"/>
            <a:ext cx="5438775" cy="1477328"/>
          </a:xfrm>
          <a:prstGeom prst="rect">
            <a:avLst/>
          </a:prstGeom>
          <a:solidFill>
            <a:schemeClr val="tx1"/>
          </a:solidFill>
        </p:spPr>
        <p:txBody>
          <a:bodyPr wrap="square" rtlCol="1">
            <a:spAutoFit/>
          </a:bodyPr>
          <a:lstStyle/>
          <a:p>
            <a:pPr rtl="0"/>
            <a:endParaRPr lang="en-US" dirty="0">
              <a:solidFill>
                <a:schemeClr val="bg1"/>
              </a:solidFill>
            </a:endParaRPr>
          </a:p>
          <a:p>
            <a:pPr rtl="0"/>
            <a:endParaRPr lang="en-US" dirty="0">
              <a:solidFill>
                <a:schemeClr val="bg1"/>
              </a:solidFill>
            </a:endParaRPr>
          </a:p>
          <a:p>
            <a:pPr rtl="0"/>
            <a:endParaRPr lang="en-US" dirty="0">
              <a:solidFill>
                <a:schemeClr val="bg1"/>
              </a:solidFill>
            </a:endParaRPr>
          </a:p>
          <a:p>
            <a:pPr rtl="0"/>
            <a:endParaRPr lang="en-US" dirty="0">
              <a:solidFill>
                <a:schemeClr val="bg1"/>
              </a:solidFill>
            </a:endParaRPr>
          </a:p>
          <a:p>
            <a:pPr rtl="0"/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D8469D-FB8A-425B-8A05-AB7B5EFBFDAC}"/>
              </a:ext>
            </a:extLst>
          </p:cNvPr>
          <p:cNvSpPr txBox="1"/>
          <p:nvPr/>
        </p:nvSpPr>
        <p:spPr>
          <a:xfrm>
            <a:off x="1979712" y="3429000"/>
            <a:ext cx="543877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&gt;java </a:t>
            </a:r>
            <a:r>
              <a:rPr lang="en-US" dirty="0" err="1">
                <a:solidFill>
                  <a:schemeClr val="bg1"/>
                </a:solidFill>
                <a:latin typeface="Consolas"/>
                <a:ea typeface="Calibri"/>
              </a:rPr>
              <a:t>TranslatorEngine</a:t>
            </a:r>
            <a:endParaRPr lang="en-US" dirty="0">
              <a:solidFill>
                <a:schemeClr val="bg1"/>
              </a:solidFill>
              <a:latin typeface="Consolas"/>
              <a:ea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0C7724-462D-4088-AC24-16FC48EA65C5}"/>
              </a:ext>
            </a:extLst>
          </p:cNvPr>
          <p:cNvSpPr txBox="1"/>
          <p:nvPr/>
        </p:nvSpPr>
        <p:spPr>
          <a:xfrm>
            <a:off x="1979712" y="3733800"/>
            <a:ext cx="233749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rtl="0"/>
            <a:r>
              <a:rPr lang="en-US" dirty="0">
                <a:solidFill>
                  <a:schemeClr val="bg1"/>
                </a:solidFill>
                <a:latin typeface="Consolas"/>
              </a:rPr>
              <a:t>Enter your input: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6CA47F-4EA4-418B-A0CC-8A16963EFD92}"/>
              </a:ext>
            </a:extLst>
          </p:cNvPr>
          <p:cNvSpPr txBox="1"/>
          <p:nvPr/>
        </p:nvSpPr>
        <p:spPr>
          <a:xfrm>
            <a:off x="1970187" y="4419601"/>
            <a:ext cx="38571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chemeClr val="bg1"/>
                </a:solidFill>
                <a:latin typeface="Consolas"/>
              </a:rPr>
              <a:t>Your translation is: Bonjour</a:t>
            </a:r>
            <a:endParaRPr lang="he-IL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353CE8-8B9B-46BC-B0B6-C5A38A2A3C7E}"/>
              </a:ext>
            </a:extLst>
          </p:cNvPr>
          <p:cNvSpPr txBox="1"/>
          <p:nvPr/>
        </p:nvSpPr>
        <p:spPr>
          <a:xfrm>
            <a:off x="1979712" y="4086225"/>
            <a:ext cx="271741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rtl="0"/>
            <a:r>
              <a:rPr lang="en-US" dirty="0">
                <a:solidFill>
                  <a:schemeClr val="bg1"/>
                </a:solidFill>
                <a:latin typeface="Consolas"/>
              </a:rPr>
              <a:t>Hello English French</a:t>
            </a:r>
          </a:p>
        </p:txBody>
      </p:sp>
    </p:spTree>
    <p:extLst>
      <p:ext uri="{BB962C8B-B14F-4D97-AF65-F5344CB8AC3E}">
        <p14:creationId xmlns:p14="http://schemas.microsoft.com/office/powerpoint/2010/main" val="2258037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jGRjec0e89T2JtTBzqgPh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MTuxpMyIklcePDcvaXm0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MTuxpMyIklcePDcvaXm0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ZUZQBWONGQTMPAZAxWGsj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16268</TotalTime>
  <Words>1224</Words>
  <Application>Microsoft Office PowerPoint</Application>
  <PresentationFormat>On-screen Show (4:3)</PresentationFormat>
  <Paragraphs>326</Paragraphs>
  <Slides>28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9" baseType="lpstr">
      <vt:lpstr>Arial</vt:lpstr>
      <vt:lpstr>Calibri</vt:lpstr>
      <vt:lpstr>Comic Sans MS</vt:lpstr>
      <vt:lpstr>Consolas</vt:lpstr>
      <vt:lpstr>Courier</vt:lpstr>
      <vt:lpstr>Courier New</vt:lpstr>
      <vt:lpstr>Rod</vt:lpstr>
      <vt:lpstr>Symbol</vt:lpstr>
      <vt:lpstr>Times New Roman</vt:lpstr>
      <vt:lpstr>Wingdings</vt:lpstr>
      <vt:lpstr>Layers</vt:lpstr>
      <vt:lpstr>תוכנה 1 </vt:lpstr>
      <vt:lpstr>המחלקה Scanner</vt:lpstr>
      <vt:lpstr>שימוש בdelimiter  ב Scanner</vt:lpstr>
      <vt:lpstr>המתרגם</vt:lpstr>
      <vt:lpstr>פתרון צעד אחר צעד</vt:lpstr>
      <vt:lpstr>API -   Application Programming Interface</vt:lpstr>
      <vt:lpstr>שלב א'</vt:lpstr>
      <vt:lpstr>שלב ב'- אינטראקציה עם המשתמש</vt:lpstr>
      <vt:lpstr>קלט אינטרקטיבי</vt:lpstr>
      <vt:lpstr>שימוש ב Scanner לצורך קריאת קלט מהמשתמש</vt:lpstr>
      <vt:lpstr>דוגמא</vt:lpstr>
      <vt:lpstr>שלב ג' – שימוש בסיסי ב-Scanner</vt:lpstr>
      <vt:lpstr>קבצים</vt:lpstr>
      <vt:lpstr>מסלול (Path) לקובץ</vt:lpstr>
      <vt:lpstr>מסלול (Path) לקובץ</vt:lpstr>
      <vt:lpstr>מסלול (Path) לקובץ</vt:lpstr>
      <vt:lpstr>שלב ד' – Scanner וקריאה מקובץ</vt:lpstr>
      <vt:lpstr>זריקת חריגים – הצהרת throws</vt:lpstr>
      <vt:lpstr>שלב ה' – קלטים מרובים</vt:lpstr>
      <vt:lpstr>נרחיב את המחלקה שלנו לטיפול בפיסקאות</vt:lpstr>
      <vt:lpstr>שלב ו' – תרגום פסקה</vt:lpstr>
      <vt:lpstr>לאן עכשיו?</vt:lpstr>
      <vt:lpstr>Beyond Scanner</vt:lpstr>
      <vt:lpstr>המחלקה StringBuilder</vt:lpstr>
      <vt:lpstr> FileReader ו-FileWriter</vt:lpstr>
      <vt:lpstr> BufferedReader ו-BufferedWriter</vt:lpstr>
      <vt:lpstr>שאלה מבחינה  (מועד א', סמסטר א', תשע"ו)</vt:lpstr>
      <vt:lpstr>שאלה מבחינה  (מועד ב', סמסטר ב', תשע"ח)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DN</dc:creator>
  <cp:lastModifiedBy>Ella</cp:lastModifiedBy>
  <cp:revision>1604</cp:revision>
  <cp:lastPrinted>1601-01-01T00:00:00Z</cp:lastPrinted>
  <dcterms:created xsi:type="dcterms:W3CDTF">1601-01-01T00:00:00Z</dcterms:created>
  <dcterms:modified xsi:type="dcterms:W3CDTF">2022-03-15T09:47:14Z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