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3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15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6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7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21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22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23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8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9" r:id="rId10"/>
    <p:sldId id="450" r:id="rId11"/>
    <p:sldId id="451" r:id="rId12"/>
    <p:sldId id="452" r:id="rId13"/>
    <p:sldId id="442" r:id="rId14"/>
    <p:sldId id="439" r:id="rId15"/>
    <p:sldId id="434" r:id="rId16"/>
    <p:sldId id="365" r:id="rId17"/>
    <p:sldId id="366" r:id="rId18"/>
    <p:sldId id="367" r:id="rId19"/>
    <p:sldId id="368" r:id="rId20"/>
    <p:sldId id="369" r:id="rId21"/>
    <p:sldId id="370" r:id="rId22"/>
    <p:sldId id="432" r:id="rId23"/>
    <p:sldId id="444" r:id="rId24"/>
    <p:sldId id="430" r:id="rId25"/>
    <p:sldId id="453" r:id="rId26"/>
    <p:sldId id="431" r:id="rId27"/>
    <p:sldId id="454" r:id="rId28"/>
    <p:sldId id="446" r:id="rId29"/>
    <p:sldId id="447" r:id="rId30"/>
    <p:sldId id="448" r:id="rId31"/>
    <p:sldId id="445" r:id="rId32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CC"/>
    <a:srgbClr val="0000FF"/>
    <a:srgbClr val="008000"/>
    <a:srgbClr val="006600"/>
    <a:srgbClr val="CCECFF"/>
    <a:srgbClr val="FFCC66"/>
    <a:srgbClr val="FFCC00"/>
    <a:srgbClr val="0066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80751" autoAdjust="0"/>
  </p:normalViewPr>
  <p:slideViewPr>
    <p:cSldViewPr snapToGrid="0" snapToObjects="1">
      <p:cViewPr varScale="1">
        <p:scale>
          <a:sx n="81" d="100"/>
          <a:sy n="81" d="100"/>
        </p:scale>
        <p:origin x="172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ScaleX="71856" custScaleY="84885" custRadScaleRad="89211" custRadScaleInc="-3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ScaleX="71856" custScaleY="84885" custRadScaleRad="88813" custRadScaleInc="32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  <dgm:t>
        <a:bodyPr/>
        <a:lstStyle/>
        <a:p>
          <a:endParaRPr lang="en-US"/>
        </a:p>
      </dgm:t>
    </dgm:pt>
    <dgm:pt modelId="{781C158A-61A7-48BE-86B1-877E3B723F48}" type="pres">
      <dgm:prSet presAssocID="{BFF18FC9-89DA-4673-B02A-F162A77DE153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45E72-AFC6-4790-A019-570C4B7C8319}" type="pres">
      <dgm:prSet presAssocID="{13941C55-0CB9-47C3-8A7E-79A5F44A6B2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063671" y="0"/>
          <a:ext cx="1924050" cy="192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Shape</a:t>
          </a:r>
        </a:p>
      </dsp:txBody>
      <dsp:txXfrm>
        <a:off x="2345442" y="281771"/>
        <a:ext cx="1360508" cy="1360508"/>
      </dsp:txXfrm>
    </dsp:sp>
    <dsp:sp modelId="{781C158A-61A7-48BE-86B1-877E3B723F48}">
      <dsp:nvSpPr>
        <dsp:cNvPr id="0" name=""/>
        <dsp:cNvSpPr/>
      </dsp:nvSpPr>
      <dsp:spPr>
        <a:xfrm rot="8715644">
          <a:off x="788787" y="1715936"/>
          <a:ext cx="150866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9321" y="1688825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Square</a:t>
          </a:r>
        </a:p>
      </dsp:txBody>
      <dsp:txXfrm>
        <a:off x="52150" y="1731654"/>
        <a:ext cx="1742189" cy="1376620"/>
      </dsp:txXfrm>
    </dsp:sp>
    <dsp:sp modelId="{00F45E72-AFC6-4790-A019-570C4B7C8319}">
      <dsp:nvSpPr>
        <dsp:cNvPr id="0" name=""/>
        <dsp:cNvSpPr/>
      </dsp:nvSpPr>
      <dsp:spPr>
        <a:xfrm rot="2043799">
          <a:off x="3764386" y="1711525"/>
          <a:ext cx="155072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268148" y="1688850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Circle</a:t>
          </a:r>
        </a:p>
      </dsp:txBody>
      <dsp:txXfrm>
        <a:off x="4310977" y="1731679"/>
        <a:ext cx="1742189" cy="1376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218819" y="0"/>
          <a:ext cx="1637293" cy="1637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Shape</a:t>
          </a:r>
        </a:p>
      </dsp:txBody>
      <dsp:txXfrm>
        <a:off x="2458595" y="239776"/>
        <a:ext cx="1157741" cy="1157741"/>
      </dsp:txXfrm>
    </dsp:sp>
    <dsp:sp modelId="{781C158A-61A7-48BE-86B1-877E3B723F48}">
      <dsp:nvSpPr>
        <dsp:cNvPr id="0" name=""/>
        <dsp:cNvSpPr/>
      </dsp:nvSpPr>
      <dsp:spPr>
        <a:xfrm rot="9439400">
          <a:off x="1105033" y="1150499"/>
          <a:ext cx="1159620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591020" y="1079217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Square</a:t>
          </a:r>
        </a:p>
      </dsp:txBody>
      <dsp:txXfrm>
        <a:off x="621957" y="1110154"/>
        <a:ext cx="1055794" cy="994386"/>
      </dsp:txXfrm>
    </dsp:sp>
    <dsp:sp modelId="{00F45E72-AFC6-4790-A019-570C4B7C8319}">
      <dsp:nvSpPr>
        <dsp:cNvPr id="0" name=""/>
        <dsp:cNvSpPr/>
      </dsp:nvSpPr>
      <dsp:spPr>
        <a:xfrm rot="1342602">
          <a:off x="3813618" y="1148659"/>
          <a:ext cx="1184321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394516" y="1079275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Circle</a:t>
          </a:r>
        </a:p>
      </dsp:txBody>
      <dsp:txXfrm>
        <a:off x="4425453" y="1110212"/>
        <a:ext cx="1055794" cy="994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1599858" y="0"/>
          <a:ext cx="1491619" cy="1491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Shape</a:t>
          </a:r>
        </a:p>
      </dsp:txBody>
      <dsp:txXfrm>
        <a:off x="1818301" y="218443"/>
        <a:ext cx="1054733" cy="1054733"/>
      </dsp:txXfrm>
    </dsp:sp>
    <dsp:sp modelId="{781C158A-61A7-48BE-86B1-877E3B723F48}">
      <dsp:nvSpPr>
        <dsp:cNvPr id="0" name=""/>
        <dsp:cNvSpPr/>
      </dsp:nvSpPr>
      <dsp:spPr>
        <a:xfrm rot="8693480">
          <a:off x="608271" y="1340491"/>
          <a:ext cx="1178366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6946" y="132508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Square</a:t>
          </a:r>
        </a:p>
      </dsp:txBody>
      <dsp:txXfrm>
        <a:off x="40149" y="1358290"/>
        <a:ext cx="1350632" cy="1067225"/>
      </dsp:txXfrm>
    </dsp:sp>
    <dsp:sp modelId="{00F45E72-AFC6-4790-A019-570C4B7C8319}">
      <dsp:nvSpPr>
        <dsp:cNvPr id="0" name=""/>
        <dsp:cNvSpPr/>
      </dsp:nvSpPr>
      <dsp:spPr>
        <a:xfrm rot="2066030">
          <a:off x="2912847" y="1337091"/>
          <a:ext cx="1210619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3308885" y="132510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Circle</a:t>
          </a:r>
        </a:p>
      </dsp:txBody>
      <dsp:txXfrm>
        <a:off x="3342088" y="1358310"/>
        <a:ext cx="1350632" cy="1067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5719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96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1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11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875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815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483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1816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992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56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9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471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0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9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26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90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85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516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8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62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14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9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15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>
                <a:solidFill>
                  <a:srgbClr val="000099"/>
                </a:solidFill>
                <a:latin typeface="Comic Sans MS" pitchFamily="66" charset="0"/>
              </a:rPr>
              <a:t>תרגול 6: 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/>
              <a:t>* לא בהכרח בסדר הזה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08038453"/>
              </p:ext>
            </p:extLst>
          </p:nvPr>
        </p:nvGraphicFramePr>
        <p:xfrm>
          <a:off x="1638300" y="32146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741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</a:p>
          <a:p>
            <a:r>
              <a:rPr lang="he-IL" dirty="0"/>
              <a:t>בשימוש שגוי יתכנו שגיאות הידור או שגיאות זמן ריצה</a:t>
            </a:r>
          </a:p>
          <a:p>
            <a:pPr lvl="1"/>
            <a:r>
              <a:rPr lang="he-IL" dirty="0"/>
              <a:t>הידור: לא מתחת ולא מעל ההיררכיה.</a:t>
            </a:r>
          </a:p>
          <a:p>
            <a:pPr lvl="1"/>
            <a:r>
              <a:rPr lang="he-IL" dirty="0"/>
              <a:t>זמן ריצה: יתכן שתחתיו, אבל בפועל לא.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0527991"/>
              </p:ext>
            </p:extLst>
          </p:nvPr>
        </p:nvGraphicFramePr>
        <p:xfrm>
          <a:off x="-313163" y="4493940"/>
          <a:ext cx="6111797" cy="2673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097007" y="4511247"/>
            <a:ext cx="1637293" cy="1637293"/>
            <a:chOff x="2218819" y="0"/>
            <a:chExt cx="1637293" cy="1637293"/>
          </a:xfrm>
        </p:grpSpPr>
        <p:sp>
          <p:nvSpPr>
            <p:cNvPr id="8" name="Oval 7"/>
            <p:cNvSpPr/>
            <p:nvPr/>
          </p:nvSpPr>
          <p:spPr>
            <a:xfrm>
              <a:off x="2218819" y="0"/>
              <a:ext cx="1637293" cy="163729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458595" y="239776"/>
              <a:ext cx="1157741" cy="1157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/>
                <a:t>S</a:t>
              </a:r>
              <a:r>
                <a:rPr lang="en-US" sz="3000" dirty="0"/>
                <a:t>tring</a:t>
              </a:r>
              <a:endParaRPr lang="en-US" sz="3000" kern="1200" dirty="0"/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>
            <a:off x="3746810" y="4995746"/>
            <a:ext cx="2320808" cy="145849"/>
          </a:xfrm>
          <a:prstGeom prst="bentConnector3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Left Arrow 16"/>
          <p:cNvSpPr/>
          <p:nvPr/>
        </p:nvSpPr>
        <p:spPr>
          <a:xfrm rot="12501076">
            <a:off x="3040708" y="5929184"/>
            <a:ext cx="1184321" cy="46662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0000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4"/>
          <p:cNvSpPr txBox="1"/>
          <p:nvPr/>
        </p:nvSpPr>
        <p:spPr>
          <a:xfrm>
            <a:off x="2153085" y="5171471"/>
            <a:ext cx="1157741" cy="115774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>
                <a:solidFill>
                  <a:schemeClr val="tx1"/>
                </a:solidFill>
              </a:rPr>
              <a:t>Square</a:t>
            </a:r>
          </a:p>
        </p:txBody>
      </p:sp>
    </p:spTree>
    <p:extLst>
      <p:ext uri="{BB962C8B-B14F-4D97-AF65-F5344CB8AC3E}">
        <p14:creationId xmlns:p14="http://schemas.microsoft.com/office/powerpoint/2010/main" val="55327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</a:p>
          <a:p>
            <a:r>
              <a:rPr lang="he-IL" dirty="0"/>
              <a:t>בשימוש שגוי יתכנו שגיאות הידור או שגיאות זמן ריצה</a:t>
            </a:r>
          </a:p>
          <a:p>
            <a:pPr lvl="1"/>
            <a:r>
              <a:rPr lang="he-IL" dirty="0"/>
              <a:t>הידור: לא מתחת ולא מעל ההיררכיה.</a:t>
            </a:r>
          </a:p>
          <a:p>
            <a:pPr lvl="1"/>
            <a:r>
              <a:rPr lang="he-IL" dirty="0"/>
              <a:t>זמן ריצה: יתכן שתחתיו, אבל בפועל לא.</a:t>
            </a:r>
          </a:p>
          <a:p>
            <a:r>
              <a:rPr lang="en-US" dirty="0"/>
              <a:t>Cast</a:t>
            </a:r>
            <a:r>
              <a:rPr lang="he-IL" dirty="0"/>
              <a:t> משנה יחס, </a:t>
            </a:r>
            <a:r>
              <a:rPr lang="he-IL" b="1" dirty="0"/>
              <a:t>לא משנה את האובייקט עצמו</a:t>
            </a:r>
          </a:p>
          <a:p>
            <a:r>
              <a:rPr lang="he-IL" b="1" dirty="0"/>
              <a:t>בדרך כלל נרצה להימנע מ</a:t>
            </a:r>
            <a:r>
              <a:rPr lang="en-US" b="1" dirty="0"/>
              <a:t>cast</a:t>
            </a:r>
            <a:endParaRPr lang="he-IL" b="1" dirty="0"/>
          </a:p>
          <a:p>
            <a:pPr lvl="1"/>
            <a:r>
              <a:rPr lang="he-IL" dirty="0"/>
              <a:t>קוד לא קריא, ו"מזמין" שגיאות</a:t>
            </a:r>
          </a:p>
          <a:p>
            <a:pPr lvl="1"/>
            <a:r>
              <a:rPr lang="he-IL" dirty="0"/>
              <a:t>לצערנו לפעמים אי אפשר להימנע מהשימוש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כללי השמה נוספים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  <a:p>
            <a:r>
              <a:rPr lang="he-IL" sz="2000" dirty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/>
              <a:t>שוב, אפשר להיעזר ב-</a:t>
            </a:r>
            <a:r>
              <a:rPr lang="en-US" sz="1800" dirty="0"/>
              <a:t>down-casing</a:t>
            </a:r>
            <a:r>
              <a:rPr lang="he-IL" sz="1800" dirty="0"/>
              <a:t> </a:t>
            </a:r>
          </a:p>
          <a:p>
            <a:endParaRPr lang="he-IL" sz="2000" dirty="0"/>
          </a:p>
          <a:p>
            <a:endParaRPr lang="en-US" sz="2000" dirty="0"/>
          </a:p>
          <a:p>
            <a:endParaRPr lang="he-IL" sz="2000" dirty="0"/>
          </a:p>
          <a:p>
            <a:r>
              <a:rPr lang="en-US" sz="2000" dirty="0"/>
              <a:t>down-casting</a:t>
            </a:r>
            <a:r>
              <a:rPr lang="he-IL" sz="2000" dirty="0"/>
              <a:t> מאפשר "להתחכם" ולבצע השמה מוזרה  </a:t>
            </a:r>
          </a:p>
          <a:p>
            <a:endParaRPr lang="he-IL" sz="2000" dirty="0"/>
          </a:p>
          <a:p>
            <a:endParaRPr lang="he-IL" sz="2000" dirty="0"/>
          </a:p>
          <a:p>
            <a:pPr lvl="1"/>
            <a:r>
              <a:rPr lang="he-IL" sz="1800" dirty="0"/>
              <a:t>במקרה כזה, </a:t>
            </a:r>
            <a:r>
              <a:rPr lang="he-IL" sz="1800" b="1" dirty="0"/>
              <a:t>השגיאה תתגלה רק בזמן ריצה </a:t>
            </a:r>
            <a:r>
              <a:rPr lang="he-IL" sz="1600" dirty="0"/>
              <a:t>(כשיתברר ש-</a:t>
            </a:r>
            <a:r>
              <a:rPr lang="en-US" sz="1600" dirty="0" err="1"/>
              <a:t>myShape</a:t>
            </a:r>
            <a:r>
              <a:rPr lang="he-IL" sz="1600" dirty="0"/>
              <a:t> אינו עיגול)</a:t>
            </a:r>
            <a:endParaRPr lang="he-IL" sz="1800" dirty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he-IL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904316077"/>
              </p:ext>
            </p:extLst>
          </p:nvPr>
        </p:nvGraphicFramePr>
        <p:xfrm>
          <a:off x="4233672" y="3675864"/>
          <a:ext cx="4725924" cy="318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  <p:bldGraphic spid="1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גישה אחידה לאובייקטים ע"י שימוש במנשק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071191" y="2604977"/>
            <a:ext cx="1329069" cy="382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	          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75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2: נגן מוזיקה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</a:p>
          <a:p>
            <a:pPr lvl="1"/>
            <a:r>
              <a:rPr lang="he-IL" dirty="0"/>
              <a:t>נגן מוזיקה אשר מותאם לעבוד עם קבצי מוזיקה (</a:t>
            </a:r>
            <a:r>
              <a:rPr lang="en-US" dirty="0"/>
              <a:t>mp3</a:t>
            </a:r>
            <a:r>
              <a:rPr lang="he-IL" dirty="0"/>
              <a:t>) ועם קבצי וידאו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25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>
                <a:latin typeface="Courier New"/>
              </a:rPr>
              <a:t>  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</a:t>
            </a:r>
            <a:r>
              <a:rPr lang="en-US" dirty="0" err="1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>
                <a:latin typeface="Courier New"/>
              </a:rPr>
              <a:t>{  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שכפול קוד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/>
              <a:t>למרות ששני </a:t>
            </a:r>
            <a:r>
              <a:rPr lang="he-IL" dirty="0" err="1"/>
              <a:t>השרותים</a:t>
            </a:r>
            <a:r>
              <a:rPr lang="he-IL" dirty="0"/>
              <a:t> נקראים </a:t>
            </a:r>
            <a:r>
              <a:rPr lang="en-US" dirty="0"/>
              <a:t>play()</a:t>
            </a:r>
            <a:endParaRPr lang="he-IL" dirty="0"/>
          </a:p>
          <a:p>
            <a:pPr algn="r" rtl="1"/>
            <a:r>
              <a:rPr lang="he-IL" dirty="0"/>
              <a:t>אלו פונקציות שונות!</a:t>
            </a:r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נרצה למזג את שני קטעי הקוד</a:t>
            </a:r>
          </a:p>
        </p:txBody>
      </p:sp>
      <p:sp>
        <p:nvSpPr>
          <p:cNvPr id="2" name="TextBox 1"/>
          <p:cNvSpPr txBox="1"/>
          <p:nvPr/>
        </p:nvSpPr>
        <p:spPr>
          <a:xfrm rot="19361013">
            <a:off x="549897" y="2482333"/>
            <a:ext cx="141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 MP3</a:t>
            </a:r>
          </a:p>
        </p:txBody>
      </p:sp>
      <p:sp>
        <p:nvSpPr>
          <p:cNvPr id="24" name="TextBox 23"/>
          <p:cNvSpPr txBox="1"/>
          <p:nvPr/>
        </p:nvSpPr>
        <p:spPr>
          <a:xfrm rot="19361013">
            <a:off x="444690" y="5169091"/>
            <a:ext cx="162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 video`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שימוש במנשק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מימוש המנשק ע"י הספקים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646967" y="1653179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</a:t>
            </a:r>
            <a:r>
              <a:rPr lang="en-US" sz="1600" b="1" dirty="0" err="1">
                <a:latin typeface="Courier New"/>
              </a:rPr>
              <a:t>VideoClip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471529" y="4176638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MP3Song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@</a:t>
            </a:r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מערכים פולימורפים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עבור כל איבר במערך </a:t>
            </a:r>
          </a:p>
          <a:p>
            <a:pPr algn="r" rtl="1"/>
            <a:r>
              <a:rPr lang="he-IL" sz="2400" dirty="0"/>
              <a:t>יקרא ה </a:t>
            </a:r>
            <a:r>
              <a:rPr lang="en-US" sz="2400" dirty="0"/>
              <a:t>play()</a:t>
            </a:r>
            <a:r>
              <a:rPr lang="he-IL" sz="2400" dirty="0"/>
              <a:t> המתאים</a:t>
            </a:r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על מנשקים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לא ניתן ליצור מופע של מנשק בעזרת הפקודה </a:t>
            </a:r>
            <a:r>
              <a:rPr lang="en-US" dirty="0"/>
              <a:t>new</a:t>
            </a:r>
            <a:r>
              <a:rPr lang="he-IL" dirty="0"/>
              <a:t>.</a:t>
            </a:r>
          </a:p>
          <a:p>
            <a:r>
              <a:rPr lang="he-IL" dirty="0"/>
              <a:t>מנשק יכול להכיל מתודות </a:t>
            </a:r>
            <a:r>
              <a:rPr lang="he-IL" u="sng" dirty="0"/>
              <a:t>וגם קבועים</a:t>
            </a:r>
          </a:p>
          <a:p>
            <a:r>
              <a:rPr lang="he-IL" dirty="0" smtClean="0"/>
              <a:t>מחלקה </a:t>
            </a:r>
            <a:r>
              <a:rPr lang="he-IL" dirty="0"/>
              <a:t>יכולה לממש יותר ממנשק אחד בג'אווה (תחליף לירושה מרובה).</a:t>
            </a:r>
            <a:endParaRPr lang="en-US" dirty="0"/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Drawable {…}</a:t>
            </a:r>
            <a:endParaRPr lang="he-IL" sz="2400" dirty="0"/>
          </a:p>
          <a:p>
            <a:r>
              <a:rPr lang="he-IL" dirty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871330" y="3572237"/>
            <a:ext cx="723014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71330" y="4936231"/>
            <a:ext cx="1212112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800" b="1" dirty="0">
                <a:solidFill>
                  <a:srgbClr val="000099"/>
                </a:solidFill>
                <a:latin typeface="Guttman Yad-Brush" pitchFamily="2" charset="-79"/>
                <a:cs typeface="+mj-cs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28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/>
              <a:t>אופרטורים לביצוע פעולות על ביטים</a:t>
            </a:r>
          </a:p>
          <a:p>
            <a:pPr lvl="1"/>
            <a:r>
              <a:rPr lang="he-IL" b="1" u="sng" dirty="0"/>
              <a:t>רק על טיפוסים שלמים </a:t>
            </a:r>
            <a:r>
              <a:rPr lang="he-IL" dirty="0"/>
              <a:t>(</a:t>
            </a:r>
            <a:r>
              <a:rPr lang="en-US" dirty="0" err="1"/>
              <a:t>int</a:t>
            </a:r>
            <a:r>
              <a:rPr lang="en-US" dirty="0"/>
              <a:t>, short, byte, char</a:t>
            </a:r>
            <a:r>
              <a:rPr lang="he-IL" dirty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56107549"/>
              </p:ext>
            </p:extLst>
          </p:nvPr>
        </p:nvGraphicFramePr>
        <p:xfrm>
          <a:off x="1532790" y="2808279"/>
          <a:ext cx="5996763" cy="3337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31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he-I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00000000000000000000000000000011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847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27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&lt;&lt;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&amp;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^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|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2648997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pPr algn="l" rtl="0"/>
            <a:r>
              <a:rPr lang="en-US" dirty="0" err="1"/>
              <a:t>int</a:t>
            </a:r>
            <a:r>
              <a:rPr lang="en-US" dirty="0"/>
              <a:t> x = 3;</a:t>
            </a:r>
          </a:p>
          <a:p>
            <a:pPr algn="l" rtl="0"/>
            <a:r>
              <a:rPr lang="en-US" dirty="0" err="1"/>
              <a:t>int</a:t>
            </a:r>
            <a:r>
              <a:rPr lang="en-US" dirty="0"/>
              <a:t> y= ~x // Bitwise not</a:t>
            </a:r>
            <a:endParaRPr lang="he-IL" dirty="0"/>
          </a:p>
          <a:p>
            <a:pPr algn="l" rtl="0"/>
            <a:endParaRPr lang="he-IL" dirty="0"/>
          </a:p>
          <a:p>
            <a:pPr algn="l" rtl="0"/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Integer.toBinaryString</a:t>
            </a:r>
            <a:r>
              <a:rPr lang="en-US" dirty="0"/>
              <a:t>(3));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908165236"/>
              </p:ext>
            </p:extLst>
          </p:nvPr>
        </p:nvGraphicFramePr>
        <p:xfrm>
          <a:off x="2162142" y="2114532"/>
          <a:ext cx="5659515" cy="1046706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0113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552270908"/>
              </p:ext>
            </p:extLst>
          </p:nvPr>
        </p:nvGraphicFramePr>
        <p:xfrm>
          <a:off x="1558290" y="1990442"/>
          <a:ext cx="6484619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not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Shift left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Shift right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357425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שני הביטים הימניים של </a:t>
            </a:r>
            <a:r>
              <a:rPr lang="en-US" dirty="0"/>
              <a:t>I</a:t>
            </a:r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873240" y="6248400"/>
            <a:ext cx="1905000" cy="457200"/>
          </a:xfrm>
        </p:spPr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930198830"/>
              </p:ext>
            </p:extLst>
          </p:nvPr>
        </p:nvGraphicFramePr>
        <p:xfrm>
          <a:off x="1558290" y="1990442"/>
          <a:ext cx="6484619" cy="264528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00000000000000000000000000000101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en-IL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000000000000000000000000000000</a:t>
                      </a: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r>
                        <a:rPr kumimoji="0" lang="en-IL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6607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</a:rPr>
              <a:t>פענוח של הדפסת שגיאה</a:t>
            </a:r>
            <a:r>
              <a:rPr lang="en-US" b="1" dirty="0">
                <a:solidFill>
                  <a:srgbClr val="000099"/>
                </a:solidFill>
              </a:rPr>
              <a:t/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he-IL" b="1" dirty="0">
                <a:solidFill>
                  <a:srgbClr val="000099"/>
                </a:solidFill>
              </a:rPr>
              <a:t>(</a:t>
            </a:r>
            <a:r>
              <a:rPr lang="en-US" b="1" dirty="0">
                <a:solidFill>
                  <a:srgbClr val="0066CC"/>
                </a:solidFill>
                <a:ea typeface="Segoe UI" pitchFamily="34" charset="0"/>
              </a:rPr>
              <a:t>Stack Trace</a:t>
            </a:r>
            <a:r>
              <a:rPr lang="he-IL" b="1" dirty="0">
                <a:solidFill>
                  <a:srgbClr val="000099"/>
                </a:solidFill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94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/>
              <a:t>כשנתקלים בחריגה במהלך ריצת התוכנית, ניתן להשתמש במידע שניתן לנו כדי לזהות את </a:t>
            </a:r>
            <a:r>
              <a:rPr lang="he-IL" sz="2000" b="1" dirty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/>
              <a:t>.</a:t>
            </a: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Console:</a:t>
            </a:r>
          </a:p>
          <a:p>
            <a:pPr algn="l" rtl="0">
              <a:buNone/>
            </a:pPr>
            <a:r>
              <a:rPr lang="en-US" sz="2000" dirty="0"/>
              <a:t>Exception in thread "main" </a:t>
            </a:r>
            <a:r>
              <a:rPr lang="en-US" sz="2000" b="1" dirty="0" err="1"/>
              <a:t>java.lang.NullPointerException</a:t>
            </a:r>
            <a:r>
              <a:rPr lang="en-US" sz="2000" dirty="0"/>
              <a:t> at </a:t>
            </a:r>
            <a:r>
              <a:rPr lang="en-US" sz="2000" dirty="0" err="1"/>
              <a:t>com.example.myproject.</a:t>
            </a:r>
            <a:r>
              <a:rPr lang="en-US" sz="2000" b="1" dirty="0" err="1"/>
              <a:t>Book.getTitle</a:t>
            </a:r>
            <a:r>
              <a:rPr lang="en-US" sz="2000" dirty="0"/>
              <a:t>(Book.java:16) at </a:t>
            </a:r>
            <a:r>
              <a:rPr lang="en-US" sz="2000" dirty="0" err="1"/>
              <a:t>com.example.myproject.Author.getBookTitles</a:t>
            </a:r>
            <a:r>
              <a:rPr lang="en-US" sz="2000" dirty="0"/>
              <a:t>(Author.java:25) at </a:t>
            </a:r>
            <a:r>
              <a:rPr lang="en-US" sz="2000" dirty="0" err="1"/>
              <a:t>com.example.myproject.Bootstrap.main</a:t>
            </a:r>
            <a:r>
              <a:rPr lang="en-US" sz="2000" dirty="0"/>
              <a:t>(Bootstrap.java:14)</a:t>
            </a:r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Book.java</a:t>
            </a:r>
            <a:r>
              <a:rPr lang="en-US" sz="2000" dirty="0"/>
              <a:t>:</a:t>
            </a:r>
          </a:p>
          <a:p>
            <a:pPr algn="l" rtl="0">
              <a:buNone/>
            </a:pPr>
            <a:r>
              <a:rPr lang="en-US" sz="2000" dirty="0"/>
              <a:t>public String </a:t>
            </a:r>
            <a:r>
              <a:rPr lang="en-US" sz="2000" dirty="0" err="1"/>
              <a:t>getTitle</a:t>
            </a:r>
            <a:r>
              <a:rPr lang="en-US" sz="2000" dirty="0"/>
              <a:t>() { 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title.toString</a:t>
            </a:r>
            <a:r>
              <a:rPr lang="en-US" sz="2000" dirty="0"/>
              <a:t>()); &lt;-- line 16 </a:t>
            </a:r>
          </a:p>
          <a:p>
            <a:pPr algn="l" rtl="0">
              <a:buNone/>
            </a:pPr>
            <a:r>
              <a:rPr lang="en-US" sz="2000" dirty="0"/>
              <a:t>	return title; </a:t>
            </a:r>
          </a:p>
          <a:p>
            <a:pPr algn="l" rtl="0">
              <a:buNone/>
            </a:pPr>
            <a:r>
              <a:rPr lang="en-US" sz="2000" dirty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5" name="Curved Right Arrow 4"/>
          <p:cNvSpPr/>
          <p:nvPr/>
        </p:nvSpPr>
        <p:spPr bwMode="auto">
          <a:xfrm flipH="1" flipV="1">
            <a:off x="8256180" y="3209847"/>
            <a:ext cx="287079" cy="371623"/>
          </a:xfrm>
          <a:prstGeom prst="curvedRight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urved Right Arrow 5"/>
          <p:cNvSpPr/>
          <p:nvPr/>
        </p:nvSpPr>
        <p:spPr bwMode="auto">
          <a:xfrm flipH="1" flipV="1">
            <a:off x="8256179" y="2838512"/>
            <a:ext cx="287079" cy="367461"/>
          </a:xfrm>
          <a:prstGeom prst="curvedRight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מנשקים - תזכורת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00200"/>
            <a:ext cx="7772400" cy="5064551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מנשק (</a:t>
            </a:r>
            <a:r>
              <a:rPr lang="en-US" dirty="0"/>
              <a:t>interface</a:t>
            </a:r>
            <a:r>
              <a:rPr lang="he-IL" dirty="0"/>
              <a:t>) הוא מבנה תחבירי ב-</a:t>
            </a:r>
            <a:r>
              <a:rPr lang="en-US" dirty="0"/>
              <a:t>Java</a:t>
            </a:r>
            <a:r>
              <a:rPr lang="he-IL" dirty="0"/>
              <a:t> המאפשר לחסוך בקוד לקוח.</a:t>
            </a:r>
            <a:endParaRPr lang="en-US" dirty="0"/>
          </a:p>
          <a:p>
            <a:r>
              <a:rPr lang="he-IL" dirty="0"/>
              <a:t>המנשק מכיל את </a:t>
            </a:r>
            <a:r>
              <a:rPr lang="he-IL" b="1" dirty="0"/>
              <a:t>שירותי המופע הציבוריים </a:t>
            </a:r>
            <a:r>
              <a:rPr lang="he-IL" dirty="0"/>
              <a:t>(</a:t>
            </a:r>
            <a:r>
              <a:rPr lang="en-US" dirty="0"/>
              <a:t>public methods</a:t>
            </a:r>
            <a:r>
              <a:rPr lang="he-IL" dirty="0"/>
              <a:t>) שתספק המחלקה המבוקשת </a:t>
            </a:r>
            <a:endParaRPr lang="he-IL" dirty="0" smtClean="0"/>
          </a:p>
          <a:p>
            <a:pPr lvl="1"/>
            <a:r>
              <a:rPr lang="he-IL" dirty="0" smtClean="0"/>
              <a:t>חלק </a:t>
            </a:r>
            <a:r>
              <a:rPr lang="he-IL" dirty="0"/>
              <a:t>מהשירותים יהיה </a:t>
            </a:r>
            <a:r>
              <a:rPr lang="he-IL" b="1" dirty="0"/>
              <a:t>נטולי מימוש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abstract</a:t>
            </a:r>
          </a:p>
          <a:p>
            <a:pPr lvl="1"/>
            <a:r>
              <a:rPr lang="he-IL" dirty="0"/>
              <a:t>חלק מהשירותים </a:t>
            </a:r>
            <a:r>
              <a:rPr lang="he-IL" b="1" dirty="0"/>
              <a:t>יכילו מימוש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default</a:t>
            </a:r>
            <a:r>
              <a:rPr lang="he-IL" dirty="0"/>
              <a:t> (החל מ</a:t>
            </a:r>
            <a:r>
              <a:rPr lang="en-US" dirty="0"/>
              <a:t>java 8</a:t>
            </a:r>
            <a:r>
              <a:rPr lang="he-IL" dirty="0"/>
              <a:t>)</a:t>
            </a:r>
            <a:endParaRPr lang="en-US" dirty="0"/>
          </a:p>
          <a:p>
            <a:r>
              <a:rPr lang="he-IL" dirty="0"/>
              <a:t>שירותי מופע </a:t>
            </a:r>
            <a:r>
              <a:rPr lang="he-IL" b="1" dirty="0"/>
              <a:t>ממומשים</a:t>
            </a:r>
            <a:r>
              <a:rPr lang="he-IL" dirty="0"/>
              <a:t> </a:t>
            </a:r>
            <a:r>
              <a:rPr lang="he-IL" dirty="0" err="1"/>
              <a:t>בניראות</a:t>
            </a:r>
            <a:r>
              <a:rPr lang="he-IL" dirty="0"/>
              <a:t> </a:t>
            </a:r>
            <a:r>
              <a:rPr lang="en-US" b="1" dirty="0"/>
              <a:t>private</a:t>
            </a:r>
          </a:p>
          <a:p>
            <a:r>
              <a:rPr lang="he-IL" dirty="0"/>
              <a:t>שירותים </a:t>
            </a:r>
            <a:r>
              <a:rPr lang="he-IL" b="1" dirty="0"/>
              <a:t>סטטיים</a:t>
            </a:r>
            <a:r>
              <a:rPr lang="he-IL" dirty="0"/>
              <a:t> עבורם </a:t>
            </a:r>
            <a:r>
              <a:rPr lang="he-IL" b="1" dirty="0"/>
              <a:t>קיים מימוש </a:t>
            </a:r>
            <a:r>
              <a:rPr lang="he-IL" dirty="0"/>
              <a:t>– </a:t>
            </a:r>
            <a:r>
              <a:rPr lang="he-IL" dirty="0" err="1"/>
              <a:t>בניראות</a:t>
            </a:r>
            <a:r>
              <a:rPr lang="he-IL" dirty="0"/>
              <a:t> </a:t>
            </a:r>
            <a:r>
              <a:rPr lang="en-US" dirty="0"/>
              <a:t>public</a:t>
            </a:r>
            <a:r>
              <a:rPr lang="he-IL" dirty="0"/>
              <a:t> או </a:t>
            </a:r>
            <a:r>
              <a:rPr lang="en-US" dirty="0"/>
              <a:t>private</a:t>
            </a:r>
            <a:r>
              <a:rPr lang="he-IL" dirty="0"/>
              <a:t> (בגרסאות אחרי </a:t>
            </a:r>
            <a:r>
              <a:rPr lang="en-US" dirty="0"/>
              <a:t>java 8</a:t>
            </a:r>
            <a:r>
              <a:rPr lang="he-IL" dirty="0"/>
              <a:t>)</a:t>
            </a:r>
            <a:endParaRPr lang="en-US" dirty="0"/>
          </a:p>
          <a:p>
            <a:r>
              <a:rPr lang="he-IL" b="1" dirty="0"/>
              <a:t>שדות</a:t>
            </a:r>
            <a:r>
              <a:rPr lang="he-IL" dirty="0"/>
              <a:t> שהם </a:t>
            </a:r>
            <a:r>
              <a:rPr lang="en-US" b="1" dirty="0"/>
              <a:t>public static final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Picture 2" descr="https://cdn-icons-png.flaticon.com/512/7793/779394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412" y="277813"/>
            <a:ext cx="989734" cy="98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/>
          </a:p>
          <a:p>
            <a:r>
              <a:rPr lang="he-IL" sz="2400" dirty="0"/>
              <a:t>דוגמא נוספת:</a:t>
            </a:r>
            <a:endParaRPr lang="en-US" sz="2400" dirty="0"/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r>
              <a:rPr lang="en-US" sz="1600" dirty="0"/>
              <a:t>Exception in thread "main" </a:t>
            </a:r>
            <a:r>
              <a:rPr lang="en-US" sz="1600" dirty="0" err="1"/>
              <a:t>java.lang.OutOfMemoryError</a:t>
            </a:r>
            <a:r>
              <a:rPr lang="en-US" sz="1600" dirty="0"/>
              <a:t>: Java heap space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java.util.Arrays.copyOf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java.lang.AbstractStringBuilder.expandCapacity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java.lang.AbstractStringBuilder.ensureCapacityInternal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SmallTestMultiCollections.testOrder</a:t>
            </a:r>
            <a:r>
              <a:rPr lang="en-US" sz="1600" dirty="0"/>
              <a:t>(SmallTestMultiCollections.java:56)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SmallTestMultiCollections.main</a:t>
            </a:r>
            <a:r>
              <a:rPr lang="en-US" sz="1600" dirty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655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99"/>
                </a:solidFill>
                <a:latin typeface="Eras Medium ITC" panose="020B0602030504020804" pitchFamily="34" charset="0"/>
                <a:cs typeface="Guttman Yad-Brush" pitchFamily="2" charset="-79"/>
              </a:rPr>
              <a:t>The end</a:t>
            </a:r>
            <a:endParaRPr lang="he-IL" b="1" dirty="0">
              <a:solidFill>
                <a:srgbClr val="000099"/>
              </a:solidFill>
              <a:latin typeface="Eras Medium ITC" panose="020B0602030504020804" pitchFamily="34" charset="0"/>
              <a:cs typeface="Guttman Yad-Brush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הגדרת מנשק - תזכורת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9520" y="2168744"/>
            <a:ext cx="7232942" cy="41626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927885" y="1943893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שם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078427" y="4178044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מחלקה המממשת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flipH="1">
            <a:off x="6927885" y="2478708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2852" y="2684335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אבסטרקטיות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 bwMode="auto">
          <a:xfrm flipH="1">
            <a:off x="7331095" y="4918464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7656" y="513660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המימוש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787805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999678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58504" y="325929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abstract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1: </a:t>
            </a:r>
            <a:r>
              <a:rPr lang="en-US" dirty="0"/>
              <a:t>Shape</a:t>
            </a:r>
            <a:r>
              <a:rPr lang="he-IL" dirty="0"/>
              <a:t> - מנשק המייצג צורה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מנשק בשם </a:t>
            </a:r>
            <a:r>
              <a:rPr lang="en-US" b="1" dirty="0"/>
              <a:t>Shape</a:t>
            </a:r>
            <a:r>
              <a:rPr lang="he-IL" dirty="0"/>
              <a:t> המייצג צורה גיאומטרית.</a:t>
            </a:r>
          </a:p>
          <a:p>
            <a:r>
              <a:rPr lang="he-IL" dirty="0"/>
              <a:t>המנשק </a:t>
            </a:r>
            <a:r>
              <a:rPr lang="en-US" dirty="0"/>
              <a:t>Shape</a:t>
            </a:r>
            <a:r>
              <a:rPr lang="he-IL" dirty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/>
              <a:t>getArea</a:t>
            </a:r>
            <a:r>
              <a:rPr lang="en-US" dirty="0"/>
              <a:t>()</a:t>
            </a:r>
            <a:r>
              <a:rPr lang="he-IL" dirty="0"/>
              <a:t> – מחשבת את שטח הצורה</a:t>
            </a:r>
            <a:endParaRPr lang="en-US" dirty="0"/>
          </a:p>
          <a:p>
            <a:pPr lvl="1"/>
            <a:r>
              <a:rPr lang="en-US" dirty="0" err="1"/>
              <a:t>getDetails</a:t>
            </a:r>
            <a:r>
              <a:rPr lang="en-US" dirty="0"/>
              <a:t>()</a:t>
            </a:r>
            <a:r>
              <a:rPr lang="he-IL" dirty="0"/>
              <a:t> – מחזירה מחרוזת המייצגת את הצורה.</a:t>
            </a:r>
            <a:endParaRPr lang="en-US" dirty="0"/>
          </a:p>
          <a:p>
            <a:pPr marL="457200" lvl="1" indent="0" algn="l" rtl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he-IL" sz="32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2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0" y="1696453"/>
            <a:ext cx="5173579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=side;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>
                <a:solidFill>
                  <a:srgbClr val="000000"/>
                </a:solidFill>
                <a:latin typeface="Consolas" pitchFamily="49" charset="0"/>
              </a:rPr>
              <a:t>   {    </a:t>
            </a:r>
          </a:p>
          <a:p>
            <a:pPr algn="l" rtl="0"/>
            <a:r>
              <a:rPr lang="he-IL" b="0" dirty="0">
                <a:latin typeface="Consolas" pitchFamily="49" charset="0"/>
              </a:rPr>
              <a:t>{</a:t>
            </a: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88358"/>
              <a:gd name="adj2" fmla="val 1180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85651"/>
              <a:gd name="adj2" fmla="val 28972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03610" y="4074808"/>
            <a:ext cx="4850780" cy="20918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4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924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Shape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//Constructor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  @Override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2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r>
              <a:rPr lang="en-US" sz="1400" dirty="0"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61274" y="3455581"/>
            <a:ext cx="7683190" cy="1975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3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r>
              <a:rPr lang="he-IL" dirty="0"/>
              <a:t> יכול להצביע אל כל אובייקט המממש את המנשק </a:t>
            </a:r>
            <a:r>
              <a:rPr lang="en-US" dirty="0"/>
              <a:t>Shape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לקרוא באמצעותו רק למתודות הכלולות בהגדרת המנשק. לדוג': </a:t>
            </a:r>
            <a:r>
              <a:rPr lang="en-US" dirty="0"/>
              <a:t>shape1.getArea()</a:t>
            </a:r>
            <a:endParaRPr lang="he-IL" dirty="0"/>
          </a:p>
          <a:p>
            <a:r>
              <a:rPr lang="he-IL" dirty="0"/>
              <a:t>כדי לקרוא למתודה הספציפית ל-</a:t>
            </a:r>
            <a:r>
              <a:rPr lang="en-US" dirty="0"/>
              <a:t>Circle</a:t>
            </a:r>
            <a:r>
              <a:rPr lang="he-IL" dirty="0"/>
              <a:t>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Circle(50);</a:t>
            </a:r>
          </a:p>
        </p:txBody>
      </p:sp>
      <p:sp>
        <p:nvSpPr>
          <p:cNvPr id="16" name="מלבן 15"/>
          <p:cNvSpPr/>
          <p:nvPr/>
        </p:nvSpPr>
        <p:spPr>
          <a:xfrm>
            <a:off x="914401" y="5189403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shape2;</a:t>
            </a:r>
            <a:endParaRPr lang="he-IL" b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r>
              <a:rPr lang="he-IL" dirty="0"/>
              <a:t> יכול להצביע אל כל אובייקט המממש את המנשק </a:t>
            </a:r>
            <a:r>
              <a:rPr lang="en-US" dirty="0"/>
              <a:t>Shape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לקרוא באמצעותו רק למתודות הכלולות בהגדרת המנשק. לדוג': </a:t>
            </a:r>
            <a:r>
              <a:rPr lang="en-US" dirty="0"/>
              <a:t>shape1.getArea()</a:t>
            </a:r>
            <a:endParaRPr lang="he-IL" dirty="0"/>
          </a:p>
          <a:p>
            <a:r>
              <a:rPr lang="he-IL" dirty="0"/>
              <a:t>כדי לקרוא למתודה הספציפית ל-</a:t>
            </a:r>
            <a:r>
              <a:rPr lang="en-US" dirty="0"/>
              <a:t>Circle</a:t>
            </a:r>
            <a:r>
              <a:rPr lang="he-IL" dirty="0"/>
              <a:t>, יש לבצע הצרה באמצעות </a:t>
            </a:r>
            <a:r>
              <a:rPr lang="en-US" dirty="0"/>
              <a:t>casting</a:t>
            </a:r>
            <a:r>
              <a:rPr lang="he-IL" dirty="0"/>
              <a:t>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Circle(50);</a:t>
            </a: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Down-casting</a:t>
            </a:r>
          </a:p>
          <a:p>
            <a:pPr algn="l" rtl="0"/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34331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19113</TotalTime>
  <Words>1368</Words>
  <Application>Microsoft Office PowerPoint</Application>
  <PresentationFormat>On-screen Show (4:3)</PresentationFormat>
  <Paragraphs>467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Arial</vt:lpstr>
      <vt:lpstr>Calibri</vt:lpstr>
      <vt:lpstr>Comic Sans MS</vt:lpstr>
      <vt:lpstr>Consolas</vt:lpstr>
      <vt:lpstr>Courier New</vt:lpstr>
      <vt:lpstr>Eras Medium ITC</vt:lpstr>
      <vt:lpstr>Guttman Yad-Brush</vt:lpstr>
      <vt:lpstr>Segoe UI</vt:lpstr>
      <vt:lpstr>Times New Roman</vt:lpstr>
      <vt:lpstr>Wingdings</vt:lpstr>
      <vt:lpstr>Layers</vt:lpstr>
      <vt:lpstr>תוכנה 1</vt:lpstr>
      <vt:lpstr>PowerPoint Presentation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טיפוס הפניה מסוג Shape</vt:lpstr>
      <vt:lpstr>Cast</vt:lpstr>
      <vt:lpstr>Cast</vt:lpstr>
      <vt:lpstr>Cast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PowerPoint Presentation</vt:lpstr>
      <vt:lpstr>פעולות על סיביות</vt:lpstr>
      <vt:lpstr>פעולות על סיביות - דוגמאות</vt:lpstr>
      <vt:lpstr>פעולות על סיביות - דוגמאות</vt:lpstr>
      <vt:lpstr>פעולות על סיביות - דוגמאות</vt:lpstr>
      <vt:lpstr>PowerPoint Presentation</vt:lpstr>
      <vt:lpstr>Interpreting a Stack Trace of an Exception</vt:lpstr>
      <vt:lpstr>Interpreting a Stack Trace of an Exception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Ella</cp:lastModifiedBy>
  <cp:revision>1589</cp:revision>
  <cp:lastPrinted>1601-01-01T00:00:00Z</cp:lastPrinted>
  <dcterms:created xsi:type="dcterms:W3CDTF">1601-01-01T00:00:00Z</dcterms:created>
  <dcterms:modified xsi:type="dcterms:W3CDTF">2022-11-29T18:30:38Z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1uPdu4PxfxfpYBcMx5TXpSneH-xRyctQ9s1WomrCjbHI</vt:lpwstr>
  </property>
  <property fmtid="{D5CDD505-2E9C-101B-9397-08002B2CF9AE}" pid="6" name="Google.Documents.RevisionId">
    <vt:lpwstr>13618294672262981465</vt:lpwstr>
  </property>
  <property fmtid="{D5CDD505-2E9C-101B-9397-08002B2CF9AE}" pid="7" name="Google.Documents.PreviousRevisionId">
    <vt:lpwstr>03316986262798877239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