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1"/>
  </p:notesMasterIdLst>
  <p:handoutMasterIdLst>
    <p:handoutMasterId r:id="rId32"/>
  </p:handoutMasterIdLst>
  <p:sldIdLst>
    <p:sldId id="297" r:id="rId2"/>
    <p:sldId id="519" r:id="rId3"/>
    <p:sldId id="480" r:id="rId4"/>
    <p:sldId id="439" r:id="rId5"/>
    <p:sldId id="499" r:id="rId6"/>
    <p:sldId id="405" r:id="rId7"/>
    <p:sldId id="459" r:id="rId8"/>
    <p:sldId id="500" r:id="rId9"/>
    <p:sldId id="518" r:id="rId10"/>
    <p:sldId id="448" r:id="rId11"/>
    <p:sldId id="449" r:id="rId12"/>
    <p:sldId id="501" r:id="rId13"/>
    <p:sldId id="497" r:id="rId14"/>
    <p:sldId id="502" r:id="rId15"/>
    <p:sldId id="457" r:id="rId16"/>
    <p:sldId id="494" r:id="rId17"/>
    <p:sldId id="452" r:id="rId18"/>
    <p:sldId id="504" r:id="rId19"/>
    <p:sldId id="520" r:id="rId20"/>
    <p:sldId id="474" r:id="rId21"/>
    <p:sldId id="470" r:id="rId22"/>
    <p:sldId id="503" r:id="rId23"/>
    <p:sldId id="404" r:id="rId24"/>
    <p:sldId id="521" r:id="rId25"/>
    <p:sldId id="522" r:id="rId26"/>
    <p:sldId id="523" r:id="rId27"/>
    <p:sldId id="510" r:id="rId28"/>
    <p:sldId id="507" r:id="rId29"/>
    <p:sldId id="508" r:id="rId30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CE7B4"/>
    <a:srgbClr val="0000CC"/>
    <a:srgbClr val="FFCC66"/>
    <a:srgbClr val="000066"/>
    <a:srgbClr val="0000FF"/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4" autoAdjust="0"/>
    <p:restoredTop sz="72402" autoAdjust="0"/>
  </p:normalViewPr>
  <p:slideViewPr>
    <p:cSldViewPr>
      <p:cViewPr varScale="1">
        <p:scale>
          <a:sx n="46" d="100"/>
          <a:sy n="46" d="100"/>
        </p:scale>
        <p:origin x="174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5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Code: ex#4</a:t>
            </a:r>
            <a:endParaRPr lang="he-IL">
              <a:cs typeface="Arial" charset="0"/>
            </a:endParaRPr>
          </a:p>
          <a:p>
            <a:pPr marL="228600" indent="-228600"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183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12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Code: ex#4</a:t>
            </a:r>
            <a:endParaRPr lang="he-IL">
              <a:cs typeface="Arial" charset="0"/>
            </a:endParaRPr>
          </a:p>
          <a:p>
            <a:pPr marL="228600" indent="-228600"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45063" cy="37084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5912" cy="4448175"/>
          </a:xfrm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>
                <a:cs typeface="Arial" charset="0"/>
              </a:rPr>
              <a:t>Code: ex#5</a:t>
            </a:r>
            <a:endParaRPr lang="he-IL" dirty="0">
              <a:cs typeface="Arial" charset="0"/>
            </a:endParaRPr>
          </a:p>
          <a:p>
            <a:pPr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6489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14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45063" cy="37084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5912" cy="4448175"/>
          </a:xfrm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Code: ex#5</a:t>
            </a:r>
            <a:endParaRPr lang="he-IL">
              <a:cs typeface="Arial" charset="0"/>
            </a:endParaRPr>
          </a:p>
          <a:p>
            <a:pPr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346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603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48B1A-6C75-4C9F-98C3-DEA58562FAFE}" type="slidenum">
              <a:rPr lang="ar-SA" smtClean="0"/>
              <a:pPr/>
              <a:t>16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>
                <a:cs typeface="Arial" charset="0"/>
              </a:rPr>
              <a:t>Code: ex#6</a:t>
            </a:r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5164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17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225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269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19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4308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72FDE8-E661-4744-B69E-C2270436D750}" type="slidenum">
              <a:rPr lang="ar-SA" smtClean="0"/>
              <a:pPr/>
              <a:t>20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323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4308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21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098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22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4789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BBFCD-542D-4CC9-8C95-8BB5C2F7E4E1}" type="slidenum">
              <a:rPr lang="ar-SA" smtClean="0"/>
              <a:pPr/>
              <a:t>23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buFontTx/>
              <a:buChar char="•"/>
            </a:pPr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830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>
                <a:cs typeface="Arial" charset="0"/>
              </a:rPr>
              <a:t>Code: ex#1</a:t>
            </a:r>
            <a:endParaRPr lang="he-IL" dirty="0">
              <a:cs typeface="Arial" charset="0"/>
            </a:endParaRPr>
          </a:p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110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4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A022B-AD39-43CC-9146-4427BEE2FEE7}" type="slidenum">
              <a:rPr lang="ar-SA" smtClean="0"/>
              <a:pPr/>
              <a:t>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buFontTx/>
              <a:buChar char="•"/>
            </a:pPr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329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518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069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EA32C-AE00-4468-A6FD-AF95A6546CE1}" type="slidenum">
              <a:rPr lang="ar-SA" smtClean="0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Code: ex#4</a:t>
            </a:r>
            <a:endParaRPr lang="he-IL">
              <a:cs typeface="Arial" charset="0"/>
            </a:endParaRPr>
          </a:p>
          <a:p>
            <a:pPr marL="228600" indent="-228600"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750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June 14, 2023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June 14, 2023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June 14, 2023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June 14, 2023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June 14, 2023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June 14, 2023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June 14, 2023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June 14, 2023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June 14, 2023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June 14, 2023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June 14, 2023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June 14, 2023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43325" y="11430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>
                <a:latin typeface="Comic Sans MS" pitchFamily="66" charset="0"/>
              </a:rPr>
              <a:t>תוכנה 1</a:t>
            </a:r>
            <a:br>
              <a:rPr lang="he-IL">
                <a:latin typeface="Comic Sans MS" pitchFamily="66" charset="0"/>
              </a:rPr>
            </a:br>
            <a:endParaRPr lang="en-US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4000" b="1">
                <a:solidFill>
                  <a:srgbClr val="000099"/>
                </a:solidFill>
              </a:rPr>
              <a:t>סיכום</a:t>
            </a:r>
            <a:endParaRPr lang="en-US" sz="4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46C3C-227A-4531-9F75-DD9F315F3D49}" type="slidenum">
              <a:rPr lang="he-IL"/>
              <a:pPr>
                <a:defRPr/>
              </a:pPr>
              <a:t>10</a:t>
            </a:fld>
            <a:endParaRPr lang="en-US"/>
          </a:p>
        </p:txBody>
      </p:sp>
      <p:sp>
        <p:nvSpPr>
          <p:cNvPr id="1574914" name="Rectangle 2"/>
          <p:cNvSpPr>
            <a:spLocks noChangeArrowheads="1"/>
          </p:cNvSpPr>
          <p:nvPr/>
        </p:nvSpPr>
        <p:spPr bwMode="auto">
          <a:xfrm>
            <a:off x="4644008" y="2888617"/>
            <a:ext cx="1836204" cy="3603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3744540" cy="4530725"/>
          </a:xfrm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83968" y="1600200"/>
            <a:ext cx="4860032" cy="4530725"/>
          </a:xfrm>
        </p:spPr>
        <p:txBody>
          <a:bodyPr/>
          <a:lstStyle/>
          <a:p>
            <a:pPr marL="0" indent="0" algn="l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marL="622300" indent="-62230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B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b;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4919" name="AutoShape 7"/>
          <p:cNvSpPr>
            <a:spLocks/>
          </p:cNvSpPr>
          <p:nvPr/>
        </p:nvSpPr>
        <p:spPr bwMode="auto">
          <a:xfrm>
            <a:off x="4427984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74920" name="AutoShape 8"/>
          <p:cNvSpPr>
            <a:spLocks/>
          </p:cNvSpPr>
          <p:nvPr/>
        </p:nvSpPr>
        <p:spPr bwMode="auto">
          <a:xfrm>
            <a:off x="1871700" y="5553236"/>
            <a:ext cx="1692275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574921" name="AutoShape 9"/>
          <p:cNvSpPr>
            <a:spLocks/>
          </p:cNvSpPr>
          <p:nvPr/>
        </p:nvSpPr>
        <p:spPr bwMode="auto">
          <a:xfrm>
            <a:off x="7524750" y="3357563"/>
            <a:ext cx="1404938" cy="720725"/>
          </a:xfrm>
          <a:prstGeom prst="accentBorderCallout2">
            <a:avLst>
              <a:gd name="adj1" fmla="val 15861"/>
              <a:gd name="adj2" fmla="val -5426"/>
              <a:gd name="adj3" fmla="val 15861"/>
              <a:gd name="adj4" fmla="val -22597"/>
              <a:gd name="adj5" fmla="val -40989"/>
              <a:gd name="adj6" fmla="val -6986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אין צורך ב-</a:t>
            </a:r>
            <a:r>
              <a:rPr lang="en-US" dirty="0">
                <a:latin typeface="Arial" pitchFamily="34" charset="0"/>
                <a:cs typeface="Arial" pitchFamily="34" charset="0"/>
              </a:rPr>
              <a:t>casting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4914" grpId="0" animBg="1"/>
      <p:bldP spid="1574919" grpId="0" animBg="1"/>
      <p:bldP spid="1574920" grpId="0" animBg="1"/>
      <p:bldP spid="15749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118813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 </a:t>
            </a:r>
            <a:r>
              <a:rPr lang="he-IL" b="1" dirty="0" err="1">
                <a:latin typeface="Calibri" pitchFamily="34" charset="0"/>
              </a:rPr>
              <a:t>וניראות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611560" y="5517232"/>
            <a:ext cx="3313422" cy="1152128"/>
          </a:xfrm>
          <a:prstGeom prst="borderCallout2">
            <a:avLst>
              <a:gd name="adj1" fmla="val -3105"/>
              <a:gd name="adj2" fmla="val 38862"/>
              <a:gd name="adj3" fmla="val -31860"/>
              <a:gd name="adj4" fmla="val 33728"/>
              <a:gd name="adj5" fmla="val -138147"/>
              <a:gd name="adj6" fmla="val 6784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"Cannot reduce the visibility of the inherited method from A"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319972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863588" y="1988840"/>
            <a:ext cx="118813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792088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(2)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1367644" y="5769260"/>
            <a:ext cx="1368152" cy="6840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89240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</a:t>
            </a:r>
            <a:endParaRPr lang="en-US" b="1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598613"/>
            <a:ext cx="4896544" cy="453072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   		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();</a:t>
            </a:r>
            <a:endParaRPr lang="en-US" sz="1700" i="1" dirty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/>
              <a:t> </a:t>
            </a:r>
            <a:endParaRPr lang="en-US" sz="1600" dirty="0">
              <a:latin typeface="Garamond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716016" y="1562100"/>
            <a:ext cx="428352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680012" y="1520788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475656" y="5481228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B.foo()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17232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27584" y="1916833"/>
            <a:ext cx="936103" cy="25202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14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(2)</a:t>
            </a:r>
            <a:endParaRPr lang="en-US" b="1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598613"/>
            <a:ext cx="4896544" cy="453072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   		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();</a:t>
            </a:r>
            <a:endParaRPr lang="en-US" sz="1700" i="1" dirty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/>
              <a:t> </a:t>
            </a:r>
            <a:endParaRPr lang="en-US" sz="1600" dirty="0">
              <a:latin typeface="Garamond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716016" y="1562100"/>
            <a:ext cx="428352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680012" y="1520788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511660" y="5553236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b="1" dirty="0">
                <a:latin typeface="Consolas" pitchFamily="49" charset="0"/>
                <a:cs typeface="Consolas" pitchFamily="49" charset="0"/>
              </a:rPr>
              <a:t>A.foo()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15916" y="5481228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4400" b="1" dirty="0"/>
              <a:t>הורשה (</a:t>
            </a:r>
            <a:r>
              <a:rPr lang="en-GB" sz="4400" b="1" dirty="0"/>
              <a:t>3</a:t>
            </a:r>
            <a:r>
              <a:rPr lang="he-IL" sz="4400" b="1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7564" y="1499789"/>
            <a:ext cx="7068207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1;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foo() { 	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  }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3;   //*</a:t>
            </a:r>
            <a:r>
              <a:rPr lang="he-IL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A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B();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.foo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();         // **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((B)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).foo();   //***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}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Menlo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US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49821" y="3975538"/>
            <a:ext cx="721535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11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13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31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33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קיימת שגיאת קומפילציה בשורה המסומנת ב *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1 ועפה על חריג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3 ועפה על חריג.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קיימת שגיאת קומפילציה באחת מהבין השורות המסומנות ב ** </a:t>
            </a:r>
            <a:r>
              <a:rPr lang="he-IL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וב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***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AE0102EF-CABA-D447-18CF-A78EF442033D}"/>
              </a:ext>
            </a:extLst>
          </p:cNvPr>
          <p:cNvSpPr/>
          <p:nvPr/>
        </p:nvSpPr>
        <p:spPr bwMode="auto">
          <a:xfrm>
            <a:off x="6516216" y="3975538"/>
            <a:ext cx="2627784" cy="38956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8676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5580112" y="3356992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20172" y="3068960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11660" y="4473116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35596" y="2204864"/>
            <a:ext cx="360040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35596" y="4437112"/>
            <a:ext cx="360040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228184" y="2492896"/>
            <a:ext cx="972108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31640" y="5265204"/>
            <a:ext cx="360040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19672" y="4077072"/>
            <a:ext cx="360040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23728" y="4869160"/>
            <a:ext cx="576064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11660" y="2240868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A52F2-3627-4AE7-8CD6-779F15D839A7}" type="slidenum">
              <a:rPr lang="he-IL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</a:t>
            </a:r>
            <a:endParaRPr lang="en-US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8500" y="1600200"/>
            <a:ext cx="4378325" cy="4530725"/>
          </a:xfrm>
        </p:spPr>
        <p:txBody>
          <a:bodyPr>
            <a:normAutofit fontScale="85000" lnSpcReduction="20000"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A()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B()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4775" y="1600200"/>
            <a:ext cx="3959225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4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 = "</a:t>
            </a:r>
            <a:b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</a:b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a.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a.foo();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1676293" name="AutoShape 5"/>
          <p:cNvSpPr>
            <a:spLocks/>
          </p:cNvSpPr>
          <p:nvPr/>
        </p:nvSpPr>
        <p:spPr bwMode="auto">
          <a:xfrm>
            <a:off x="6013450" y="4581525"/>
            <a:ext cx="2195513" cy="503238"/>
          </a:xfrm>
          <a:prstGeom prst="borderCallout1">
            <a:avLst>
              <a:gd name="adj1" fmla="val 15773"/>
              <a:gd name="adj2" fmla="val -3472"/>
              <a:gd name="adj3" fmla="val 11072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676294" name="AutoShape 6"/>
          <p:cNvSpPr>
            <a:spLocks/>
          </p:cNvSpPr>
          <p:nvPr/>
        </p:nvSpPr>
        <p:spPr bwMode="auto">
          <a:xfrm>
            <a:off x="5616116" y="4401109"/>
            <a:ext cx="3096344" cy="17282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endParaRPr lang="en-US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5111750" y="1592263"/>
            <a:ext cx="0" cy="442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5688124" y="4869160"/>
            <a:ext cx="2448272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688124" y="5157192"/>
            <a:ext cx="25922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88124" y="5445224"/>
            <a:ext cx="16921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688124" y="5733256"/>
            <a:ext cx="25922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5616116" y="4401108"/>
            <a:ext cx="3096344" cy="17282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B.foo(): bar = null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B.foo(): bar = B.bar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a.bar = A.bar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B.foo(): bar = B.bar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  <p:bldP spid="21" grpId="1" animBg="1"/>
      <p:bldP spid="19" grpId="0" animBg="1"/>
      <p:bldP spid="19" grpId="1" animBg="1"/>
      <p:bldP spid="18" grpId="0" animBg="1"/>
      <p:bldP spid="18" grpId="1" animBg="1"/>
      <p:bldP spid="18" grpId="2" animBg="1"/>
      <p:bldP spid="16" grpId="0" animBg="1"/>
      <p:bldP spid="16" grpId="1" animBg="1"/>
      <p:bldP spid="17" grpId="0" animBg="1"/>
      <p:bldP spid="17" grpId="1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2" grpId="0" animBg="1"/>
      <p:bldP spid="12" grpId="1" animBg="1"/>
      <p:bldP spid="12" grpId="2" animBg="1"/>
      <p:bldP spid="12" grpId="3" animBg="1"/>
      <p:bldP spid="11" grpId="0" animBg="1"/>
      <p:bldP spid="11" grpId="1" animBg="1"/>
      <p:bldP spid="11" grpId="2" animBg="1"/>
      <p:bldP spid="15" grpId="0" animBg="1"/>
      <p:bldP spid="15" grpId="1" animBg="1"/>
      <p:bldP spid="20" grpId="0" animBg="1"/>
      <p:bldP spid="20" grpId="1" animBg="1"/>
      <p:bldP spid="22" grpId="0" animBg="1"/>
      <p:bldP spid="22" grpId="1" animBg="1"/>
      <p:bldP spid="24" grpId="0" animBg="1"/>
      <p:bldP spid="10" grpId="0" animBg="1"/>
      <p:bldP spid="1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(2)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1799692" y="5409220"/>
            <a:ext cx="1008112" cy="50405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18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(3)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"c"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“a"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>
                <a:latin typeface="Consolas" pitchFamily="49" charset="0"/>
                <a:cs typeface="Consolas" pitchFamily="49" charset="0"/>
              </a:rPr>
              <a:t>in C: s = c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>
                <a:latin typeface="Consolas" pitchFamily="49" charset="0"/>
                <a:cs typeface="Consolas" pitchFamily="49" charset="0"/>
              </a:rPr>
              <a:t>in C: s = 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סדר הפעולות ביצירת אובייקט</a:t>
            </a:r>
            <a:endParaRPr lang="en-US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e-IL" dirty="0"/>
              <a:t>אתחול ערך </a:t>
            </a:r>
            <a:r>
              <a:rPr lang="he-IL" dirty="0" err="1"/>
              <a:t>דיפולטי</a:t>
            </a:r>
            <a:r>
              <a:rPr lang="he-IL" dirty="0"/>
              <a:t> לשדות מופע.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קריאה לבנאי של מחלקת האב (שגורר אותו סדר פעולות רקורסיבית).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אתחול שדות מופע לפי הערכים שהושמו להם בשורה שבה הם מוגדרים.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ביצוע שאר הקוד של הבנאי.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/>
              <a:t>בחינה באופק!</a:t>
            </a:r>
            <a:endParaRPr lang="en-US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he-IL" dirty="0"/>
              <a:t>הבחינה תכלול את כל הנושאים שכיסינו במהלך הסמסטר:</a:t>
            </a:r>
          </a:p>
          <a:p>
            <a:pPr lvl="1" eaLnBrk="1" hangingPunct="1"/>
            <a:r>
              <a:rPr lang="he-IL" sz="2200" dirty="0"/>
              <a:t>כל ההרצאות </a:t>
            </a:r>
            <a:endParaRPr lang="en-US" sz="2200" dirty="0"/>
          </a:p>
          <a:p>
            <a:pPr lvl="1" eaLnBrk="1" hangingPunct="1"/>
            <a:r>
              <a:rPr lang="he-IL" sz="2200" dirty="0"/>
              <a:t>כל תרגולים</a:t>
            </a:r>
          </a:p>
          <a:p>
            <a:pPr lvl="1" eaLnBrk="1" hangingPunct="1"/>
            <a:r>
              <a:rPr lang="he-IL" sz="2200" dirty="0"/>
              <a:t>כל תרגילי בית</a:t>
            </a:r>
          </a:p>
          <a:p>
            <a:pPr eaLnBrk="1" hangingPunct="1"/>
            <a:r>
              <a:rPr lang="he-IL" dirty="0"/>
              <a:t>חומר סגור</a:t>
            </a:r>
          </a:p>
          <a:p>
            <a:pPr eaLnBrk="1" hangingPunct="1"/>
            <a:r>
              <a:rPr lang="he-IL" dirty="0"/>
              <a:t>שאלות אמריקאיות</a:t>
            </a:r>
            <a:endParaRPr lang="he-IL" sz="2400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7BA10-5410-48B9-B3AE-4AC20582B9B0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1629186" name="Rectangle 2"/>
          <p:cNvSpPr>
            <a:spLocks noChangeArrowheads="1"/>
          </p:cNvSpPr>
          <p:nvPr/>
        </p:nvSpPr>
        <p:spPr bwMode="auto">
          <a:xfrm>
            <a:off x="900113" y="5913276"/>
            <a:ext cx="5940139" cy="358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629187" name="Rectangle 3"/>
          <p:cNvSpPr>
            <a:spLocks noChangeArrowheads="1"/>
          </p:cNvSpPr>
          <p:nvPr/>
        </p:nvSpPr>
        <p:spPr bwMode="auto">
          <a:xfrm>
            <a:off x="900112" y="5265204"/>
            <a:ext cx="7272287" cy="358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3800" b="1" dirty="0">
                <a:latin typeface="Calibri" pitchFamily="34" charset="0"/>
              </a:rPr>
              <a:t>דריסה והעמסה של שירותים</a:t>
            </a:r>
            <a:endParaRPr lang="en-US" sz="3800" b="1" dirty="0">
              <a:latin typeface="Calibri" pitchFamily="34" charset="0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96114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A {      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IOException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  <a:br>
              <a:rPr lang="en-US" sz="1800" dirty="0">
                <a:latin typeface="Consolas" pitchFamily="49" charset="0"/>
                <a:cs typeface="Consolas" pitchFamily="49" charset="0"/>
              </a:rPr>
            </a:b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…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2400" dirty="0">
                <a:latin typeface="Arial" pitchFamily="34" charset="0"/>
                <a:cs typeface="Arial" pitchFamily="34" charset="0"/>
              </a:rPr>
              <a:t>אילו מהשירותים הבאים ניתן להגדיר ב-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400" dirty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1.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2.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3.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a,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4.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p,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q) {…}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9186" grpId="0" animBg="1"/>
      <p:bldP spid="162918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21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ודריסת שירותים</a:t>
            </a:r>
            <a:endParaRPr lang="en-US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267545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he-IL" sz="2000" dirty="0">
                <a:latin typeface="Arial" pitchFamily="34" charset="0"/>
                <a:cs typeface="Arial" pitchFamily="34" charset="0"/>
              </a:rPr>
              <a:t>דרך</a:t>
            </a:r>
            <a:r>
              <a:rPr lang="he-I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.foo()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22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ודריסת שירותים (2)</a:t>
            </a:r>
            <a:endParaRPr lang="en-US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{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628292" cy="14041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 אפשר,</a:t>
            </a:r>
            <a:r>
              <a:rPr lang="he-I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super.super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.foo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 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- לא חוקי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0CC45-FD09-47EB-8356-6FBABB6844F2}" type="slidenum">
              <a:rPr lang="he-IL"/>
              <a:pPr>
                <a:defRPr/>
              </a:pPr>
              <a:t>23</a:t>
            </a:fld>
            <a:endParaRPr lang="en-US"/>
          </a:p>
        </p:txBody>
      </p:sp>
      <p:sp>
        <p:nvSpPr>
          <p:cNvPr id="1481735" name="AutoShape 7"/>
          <p:cNvSpPr>
            <a:spLocks/>
          </p:cNvSpPr>
          <p:nvPr/>
        </p:nvSpPr>
        <p:spPr bwMode="auto">
          <a:xfrm>
            <a:off x="6516216" y="3320988"/>
            <a:ext cx="2413087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כולם חוץ מ-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1" name="Rectangle 9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מחלקות פנימיות</a:t>
            </a:r>
            <a:endParaRPr lang="en-US" b="1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Test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= 0;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= 1;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d = 2;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InnerTest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bar(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he-IL" sz="1800" dirty="0">
                <a:latin typeface="Consolas" pitchFamily="49" charset="0"/>
              </a:rPr>
              <a:t>		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   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d = 3; 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= 3;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	</a:t>
            </a:r>
          </a:p>
        </p:txBody>
      </p:sp>
      <p:sp>
        <p:nvSpPr>
          <p:cNvPr id="1481734" name="AutoShape 6"/>
          <p:cNvSpPr>
            <a:spLocks/>
          </p:cNvSpPr>
          <p:nvPr/>
        </p:nvSpPr>
        <p:spPr bwMode="auto">
          <a:xfrm>
            <a:off x="4680012" y="1772816"/>
            <a:ext cx="3996444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אילו משתנים מ-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a-e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נגישים מהשורה המסומנת?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2375756" y="4689140"/>
            <a:ext cx="2989262" cy="2524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173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5B64910-2948-BCFD-685A-9249CD46A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מחלקות פנימיות</a:t>
            </a:r>
            <a:endParaRPr lang="en-US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DF1FC96-FA3F-A475-6E9F-6C1E8B636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A2FA7A63-DEC9-49EF-5464-0B9CED0E4CD3}"/>
              </a:ext>
            </a:extLst>
          </p:cNvPr>
          <p:cNvSpPr>
            <a:spLocks/>
          </p:cNvSpPr>
          <p:nvPr/>
        </p:nvSpPr>
        <p:spPr bwMode="auto">
          <a:xfrm>
            <a:off x="5508104" y="5013176"/>
            <a:ext cx="3492388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הקוד יתקמפל? ומה יודפס?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מציין מיקום תוכן 6">
            <a:extLst>
              <a:ext uri="{FF2B5EF4-FFF2-40B4-BE49-F238E27FC236}">
                <a16:creationId xmlns:a16="http://schemas.microsoft.com/office/drawing/2014/main" id="{67C89D69-5185-9597-AE47-A704C9561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מציין מיקום תוכן 2">
            <a:extLst>
              <a:ext uri="{FF2B5EF4-FFF2-40B4-BE49-F238E27FC236}">
                <a16:creationId xmlns:a16="http://schemas.microsoft.com/office/drawing/2014/main" id="{3E5A0C84-8912-85AB-A7D3-ACF380EE3FD9}"/>
              </a:ext>
            </a:extLst>
          </p:cNvPr>
          <p:cNvSpPr txBox="1">
            <a:spLocks/>
          </p:cNvSpPr>
          <p:nvPr/>
        </p:nvSpPr>
        <p:spPr bwMode="auto">
          <a:xfrm>
            <a:off x="1066800" y="17526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 rtl="0">
              <a:buFont typeface="Wingdings" pitchFamily="2" charset="2"/>
              <a:buNone/>
            </a:pPr>
            <a:r>
              <a:rPr lang="en-US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HelloWorld { </a:t>
            </a:r>
          </a:p>
          <a:p>
            <a:pPr marL="457200" lvl="1" indent="0" algn="l" rtl="0">
              <a:buFont typeface="Wingdings" pitchFamily="2" charset="2"/>
              <a:buNone/>
            </a:pPr>
            <a:r>
              <a:rPr lang="en-GB" sz="1400" kern="0">
                <a:solidFill>
                  <a:srgbClr val="3F7F5F"/>
                </a:solidFill>
                <a:latin typeface="Consolas" panose="020B0609020204030204" pitchFamily="49" charset="0"/>
              </a:rPr>
              <a:t>// A static member interface used below </a:t>
            </a:r>
          </a:p>
          <a:p>
            <a:pPr marL="457200" lvl="1" indent="0" algn="l" rtl="0">
              <a:buFont typeface="Wingdings" pitchFamily="2" charset="2"/>
              <a:buNone/>
            </a:pP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interface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IntHolder { </a:t>
            </a: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getValue(); }</a:t>
            </a:r>
          </a:p>
          <a:p>
            <a:pPr marL="457200" lvl="1" indent="0" algn="l" rtl="0">
              <a:buFont typeface="Wingdings" pitchFamily="2" charset="2"/>
              <a:buNone/>
            </a:pP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GB" sz="1400" b="1" kern="0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pPr marL="457200" lvl="1" indent="0" algn="l" rtl="0">
              <a:buFont typeface="Wingdings" pitchFamily="2" charset="2"/>
              <a:buNone/>
            </a:pPr>
            <a:r>
              <a:rPr lang="en-GB" sz="1400" kern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</a:p>
          <a:p>
            <a:pPr marL="914400" lvl="2" indent="0" algn="l" rtl="0">
              <a:buFont typeface="Wingdings" pitchFamily="2" charset="2"/>
              <a:buNone/>
            </a:pPr>
            <a:r>
              <a:rPr lang="en-GB" sz="1400" kern="0">
                <a:solidFill>
                  <a:srgbClr val="000000"/>
                </a:solidFill>
                <a:latin typeface="Consolas" panose="020B0609020204030204" pitchFamily="49" charset="0"/>
              </a:rPr>
              <a:t>IntHolder[] </a:t>
            </a:r>
            <a:r>
              <a:rPr lang="en-GB" sz="1400" kern="0">
                <a:solidFill>
                  <a:srgbClr val="6A3E3E"/>
                </a:solidFill>
                <a:latin typeface="Consolas" panose="020B0609020204030204" pitchFamily="49" charset="0"/>
              </a:rPr>
              <a:t>holders</a:t>
            </a:r>
            <a:r>
              <a:rPr lang="en-GB" sz="1400" ker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IntHolder[10]; </a:t>
            </a:r>
            <a:r>
              <a:rPr lang="en-GB" sz="1400" b="1" kern="0">
                <a:solidFill>
                  <a:srgbClr val="3F7F5F"/>
                </a:solidFill>
                <a:latin typeface="Consolas" panose="020B0609020204030204" pitchFamily="49" charset="0"/>
              </a:rPr>
              <a:t>// An array to hold 10 objects </a:t>
            </a:r>
          </a:p>
          <a:p>
            <a:pPr marL="914400" lvl="2" indent="0" algn="l" rtl="0">
              <a:buFont typeface="Wingdings" pitchFamily="2" charset="2"/>
              <a:buNone/>
            </a:pP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GB" sz="1400" b="1" kern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&lt; 10; </a:t>
            </a:r>
            <a:r>
              <a:rPr lang="en-GB" sz="1400" b="1" kern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++) { </a:t>
            </a:r>
            <a:r>
              <a:rPr lang="en-GB" sz="1400" b="1" kern="0">
                <a:solidFill>
                  <a:srgbClr val="3F7F5F"/>
                </a:solidFill>
                <a:latin typeface="Consolas" panose="020B0609020204030204" pitchFamily="49" charset="0"/>
              </a:rPr>
              <a:t>// Loop to fill the array up final </a:t>
            </a:r>
          </a:p>
          <a:p>
            <a:pPr marL="1371600" lvl="3" indent="0" algn="l" rtl="0">
              <a:buFont typeface="Wingdings" pitchFamily="2" charset="2"/>
              <a:buNone/>
            </a:pPr>
            <a:r>
              <a:rPr lang="en-US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kern="0">
                <a:solidFill>
                  <a:srgbClr val="6A3E3E"/>
                </a:solidFill>
                <a:latin typeface="Consolas" panose="020B0609020204030204" pitchFamily="49" charset="0"/>
              </a:rPr>
              <a:t>fi</a:t>
            </a:r>
            <a:r>
              <a:rPr lang="en-US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b="1" kern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 marL="1371600" lvl="3" indent="0" algn="l" rtl="0">
              <a:buFont typeface="Wingdings" pitchFamily="2" charset="2"/>
              <a:buNone/>
            </a:pPr>
            <a:r>
              <a:rPr lang="en-US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MyIntHolder </a:t>
            </a:r>
            <a:r>
              <a:rPr lang="en-US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implements</a:t>
            </a:r>
            <a:r>
              <a:rPr lang="en-US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IntHolder { </a:t>
            </a:r>
          </a:p>
          <a:p>
            <a:pPr marL="1828800" lvl="4" indent="0" algn="l" rtl="0">
              <a:buFont typeface="Wingdings" pitchFamily="2" charset="2"/>
              <a:buNone/>
            </a:pPr>
            <a:r>
              <a:rPr lang="en-US" sz="1400" kern="0">
                <a:solidFill>
                  <a:srgbClr val="3F7F5F"/>
                </a:solidFill>
                <a:latin typeface="Consolas" panose="020B0609020204030204" pitchFamily="49" charset="0"/>
              </a:rPr>
              <a:t>// A local class public </a:t>
            </a:r>
          </a:p>
          <a:p>
            <a:pPr marL="1828800" lvl="4" indent="0" algn="l" rtl="0">
              <a:buFont typeface="Wingdings" pitchFamily="2" charset="2"/>
              <a:buNone/>
            </a:pP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getValue() { </a:t>
            </a:r>
            <a:r>
              <a:rPr lang="en-GB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>
                <a:solidFill>
                  <a:srgbClr val="6A3E3E"/>
                </a:solidFill>
                <a:latin typeface="Consolas" panose="020B0609020204030204" pitchFamily="49" charset="0"/>
              </a:rPr>
              <a:t>fi</a:t>
            </a:r>
            <a:r>
              <a:rPr lang="en-GB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; } </a:t>
            </a:r>
          </a:p>
          <a:p>
            <a:pPr marL="1828800" lvl="4" indent="0" algn="l" rtl="0">
              <a:buFont typeface="Wingdings" pitchFamily="2" charset="2"/>
              <a:buNone/>
            </a:pPr>
            <a:r>
              <a:rPr lang="en-US" sz="1400" kern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</a:p>
          <a:p>
            <a:pPr marL="914400" lvl="2" indent="0" algn="l" rtl="0">
              <a:buFont typeface="Wingdings" pitchFamily="2" charset="2"/>
              <a:buNone/>
            </a:pPr>
            <a:r>
              <a:rPr lang="en-US" sz="1400" kern="0">
                <a:solidFill>
                  <a:srgbClr val="6A3E3E"/>
                </a:solidFill>
                <a:latin typeface="Consolas" panose="020B0609020204030204" pitchFamily="49" charset="0"/>
              </a:rPr>
              <a:t>holders</a:t>
            </a:r>
            <a:r>
              <a:rPr lang="en-US" sz="1400" kern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400" kern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1400" kern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MyIntHolder(); </a:t>
            </a:r>
          </a:p>
          <a:p>
            <a:pPr marL="914400" lvl="2" indent="0" algn="l" rtl="0">
              <a:buFont typeface="Wingdings" pitchFamily="2" charset="2"/>
              <a:buNone/>
            </a:pPr>
            <a:r>
              <a:rPr lang="en-US" sz="1400" ker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lvl="2" indent="0" algn="l" rtl="0">
              <a:buFont typeface="Wingdings" pitchFamily="2" charset="2"/>
              <a:buNone/>
            </a:pPr>
            <a:r>
              <a:rPr lang="nn-NO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sz="1400" b="1" ker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400" b="1" kern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sz="1400" b="1" kern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 &lt; 10; </a:t>
            </a:r>
            <a:r>
              <a:rPr lang="nn-NO" sz="1400" b="1" kern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400" b="1" kern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</a:p>
          <a:p>
            <a:pPr marL="914400" lvl="2" indent="0" algn="l" rtl="0">
              <a:buFont typeface="Wingdings" pitchFamily="2" charset="2"/>
              <a:buNone/>
            </a:pPr>
            <a:r>
              <a:rPr lang="en-US" sz="1400" ker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b="1" i="1" ker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b="1" i="1" kern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sz="1400" b="1" i="1" kern="0">
                <a:solidFill>
                  <a:srgbClr val="6A3E3E"/>
                </a:solidFill>
                <a:latin typeface="Consolas" panose="020B0609020204030204" pitchFamily="49" charset="0"/>
              </a:rPr>
              <a:t>holders</a:t>
            </a:r>
            <a:r>
              <a:rPr lang="en-US" sz="1400" b="1" i="1" kern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400" b="1" i="1" kern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1400" b="1" i="1" kern="0">
                <a:solidFill>
                  <a:srgbClr val="000000"/>
                </a:solidFill>
                <a:latin typeface="Consolas" panose="020B0609020204030204" pitchFamily="49" charset="0"/>
              </a:rPr>
              <a:t>].getValue()); </a:t>
            </a:r>
          </a:p>
          <a:p>
            <a:pPr marL="457200" lvl="1" indent="0" algn="l" rtl="0">
              <a:buFont typeface="Wingdings" pitchFamily="2" charset="2"/>
              <a:buNone/>
            </a:pPr>
            <a:r>
              <a:rPr lang="en-US" sz="1400" kern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</a:p>
          <a:p>
            <a:pPr marL="0" indent="0" algn="l" rtl="0">
              <a:buFont typeface="Wingdings" pitchFamily="2" charset="2"/>
              <a:buNone/>
            </a:pPr>
            <a:r>
              <a:rPr lang="en-US" sz="1400" ker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3531995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ציין מיקום תוכן 2">
            <a:extLst>
              <a:ext uri="{FF2B5EF4-FFF2-40B4-BE49-F238E27FC236}">
                <a16:creationId xmlns:a16="http://schemas.microsoft.com/office/drawing/2014/main" id="{E48EAAEF-7CB6-FE85-BA9E-1B89AB93FD56}"/>
              </a:ext>
            </a:extLst>
          </p:cNvPr>
          <p:cNvSpPr txBox="1">
            <a:spLocks/>
          </p:cNvSpPr>
          <p:nvPr/>
        </p:nvSpPr>
        <p:spPr bwMode="auto">
          <a:xfrm>
            <a:off x="1066800" y="17526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 rtl="0">
              <a:buFont typeface="Wingdings" pitchFamily="2" charset="2"/>
              <a:buNone/>
            </a:pPr>
            <a:r>
              <a:rPr lang="en-US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HelloWorld { </a:t>
            </a:r>
          </a:p>
          <a:p>
            <a:pPr marL="457200" lvl="1" indent="0" algn="l" rtl="0">
              <a:buFont typeface="Wingdings" pitchFamily="2" charset="2"/>
              <a:buNone/>
            </a:pPr>
            <a:r>
              <a:rPr lang="en-GB" sz="1400" kern="0" dirty="0">
                <a:solidFill>
                  <a:srgbClr val="3F7F5F"/>
                </a:solidFill>
                <a:latin typeface="Consolas" panose="020B0609020204030204" pitchFamily="49" charset="0"/>
              </a:rPr>
              <a:t>// A static member interface used below </a:t>
            </a:r>
          </a:p>
          <a:p>
            <a:pPr marL="457200" lvl="1" indent="0" algn="l" rtl="0">
              <a:buFont typeface="Wingdings" pitchFamily="2" charset="2"/>
              <a:buNone/>
            </a:pP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interface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 dirty="0" err="1">
                <a:solidFill>
                  <a:srgbClr val="000000"/>
                </a:solidFill>
                <a:latin typeface="Consolas" panose="020B0609020204030204" pitchFamily="49" charset="0"/>
              </a:rPr>
              <a:t>IntHolder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 dirty="0" err="1">
                <a:solidFill>
                  <a:srgbClr val="000000"/>
                </a:solidFill>
                <a:latin typeface="Consolas" panose="020B0609020204030204" pitchFamily="49" charset="0"/>
              </a:rPr>
              <a:t>getValue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(); }</a:t>
            </a:r>
          </a:p>
          <a:p>
            <a:pPr marL="457200" lvl="1" indent="0" algn="l" rtl="0">
              <a:buFont typeface="Wingdings" pitchFamily="2" charset="2"/>
              <a:buNone/>
            </a:pP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GB" sz="1400" b="1" kern="0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pPr marL="457200" lvl="1" indent="0" algn="l" rtl="0">
              <a:buFont typeface="Wingdings" pitchFamily="2" charset="2"/>
              <a:buNone/>
            </a:pPr>
            <a:r>
              <a:rPr lang="en-GB" sz="1400" kern="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</a:p>
          <a:p>
            <a:pPr marL="914400" lvl="2" indent="0" algn="l" rtl="0">
              <a:buFont typeface="Wingdings" pitchFamily="2" charset="2"/>
              <a:buNone/>
            </a:pPr>
            <a:r>
              <a:rPr lang="en-GB" sz="1400" kern="0" dirty="0" err="1">
                <a:solidFill>
                  <a:srgbClr val="000000"/>
                </a:solidFill>
                <a:latin typeface="Consolas" panose="020B0609020204030204" pitchFamily="49" charset="0"/>
              </a:rPr>
              <a:t>IntHolder</a:t>
            </a:r>
            <a:r>
              <a:rPr lang="en-GB" sz="1400" kern="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GB" sz="1400" kern="0" dirty="0">
                <a:solidFill>
                  <a:srgbClr val="6A3E3E"/>
                </a:solidFill>
                <a:latin typeface="Consolas" panose="020B0609020204030204" pitchFamily="49" charset="0"/>
              </a:rPr>
              <a:t>holders</a:t>
            </a:r>
            <a:r>
              <a:rPr lang="en-GB" sz="1400" kern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 dirty="0" err="1">
                <a:solidFill>
                  <a:srgbClr val="000000"/>
                </a:solidFill>
                <a:latin typeface="Consolas" panose="020B0609020204030204" pitchFamily="49" charset="0"/>
              </a:rPr>
              <a:t>IntHolder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[10]; </a:t>
            </a:r>
            <a:r>
              <a:rPr lang="en-GB" sz="1400" b="1" kern="0" dirty="0">
                <a:solidFill>
                  <a:srgbClr val="3F7F5F"/>
                </a:solidFill>
                <a:latin typeface="Consolas" panose="020B0609020204030204" pitchFamily="49" charset="0"/>
              </a:rPr>
              <a:t>// An array to hold 10 objects </a:t>
            </a:r>
          </a:p>
          <a:p>
            <a:pPr marL="914400" lvl="2" indent="0" algn="l" rtl="0">
              <a:buFont typeface="Wingdings" pitchFamily="2" charset="2"/>
              <a:buNone/>
            </a:pP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GB" sz="1400" b="1" kern="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&lt; 10; </a:t>
            </a:r>
            <a:r>
              <a:rPr lang="en-GB" sz="1400" b="1" kern="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++) { </a:t>
            </a:r>
            <a:r>
              <a:rPr lang="en-GB" sz="1400" b="1" kern="0" dirty="0">
                <a:solidFill>
                  <a:srgbClr val="3F7F5F"/>
                </a:solidFill>
                <a:latin typeface="Consolas" panose="020B0609020204030204" pitchFamily="49" charset="0"/>
              </a:rPr>
              <a:t>// Loop to fill the array up final </a:t>
            </a:r>
          </a:p>
          <a:p>
            <a:pPr marL="1371600" lvl="3" indent="0" algn="l" rtl="0">
              <a:buFont typeface="Wingdings" pitchFamily="2" charset="2"/>
              <a:buNone/>
            </a:pPr>
            <a:r>
              <a:rPr lang="en-US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kern="0" dirty="0">
                <a:solidFill>
                  <a:srgbClr val="6A3E3E"/>
                </a:solidFill>
                <a:latin typeface="Consolas" panose="020B0609020204030204" pitchFamily="49" charset="0"/>
              </a:rPr>
              <a:t>fi</a:t>
            </a:r>
            <a:r>
              <a:rPr lang="en-US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b="1" kern="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 marL="1371600" lvl="3" indent="0" algn="l" rtl="0">
              <a:buFont typeface="Wingdings" pitchFamily="2" charset="2"/>
              <a:buNone/>
            </a:pPr>
            <a:r>
              <a:rPr lang="en-US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kern="0" dirty="0" err="1">
                <a:solidFill>
                  <a:srgbClr val="000000"/>
                </a:solidFill>
                <a:latin typeface="Consolas" panose="020B0609020204030204" pitchFamily="49" charset="0"/>
              </a:rPr>
              <a:t>MyIntHolder</a:t>
            </a:r>
            <a:r>
              <a:rPr lang="en-US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implements</a:t>
            </a:r>
            <a:r>
              <a:rPr lang="en-US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kern="0" dirty="0" err="1">
                <a:solidFill>
                  <a:srgbClr val="000000"/>
                </a:solidFill>
                <a:latin typeface="Consolas" panose="020B0609020204030204" pitchFamily="49" charset="0"/>
              </a:rPr>
              <a:t>IntHolder</a:t>
            </a:r>
            <a:r>
              <a:rPr lang="en-US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</a:p>
          <a:p>
            <a:pPr marL="1828800" lvl="4" indent="0" algn="l" rtl="0">
              <a:buFont typeface="Wingdings" pitchFamily="2" charset="2"/>
              <a:buNone/>
            </a:pPr>
            <a:r>
              <a:rPr lang="en-US" sz="1400" kern="0" dirty="0">
                <a:solidFill>
                  <a:srgbClr val="3F7F5F"/>
                </a:solidFill>
                <a:latin typeface="Consolas" panose="020B0609020204030204" pitchFamily="49" charset="0"/>
              </a:rPr>
              <a:t>// A local class public </a:t>
            </a:r>
          </a:p>
          <a:p>
            <a:pPr marL="1828800" lvl="4" indent="0" algn="l" rtl="0">
              <a:buFont typeface="Wingdings" pitchFamily="2" charset="2"/>
              <a:buNone/>
            </a:pP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 dirty="0" err="1">
                <a:solidFill>
                  <a:srgbClr val="000000"/>
                </a:solidFill>
                <a:latin typeface="Consolas" panose="020B0609020204030204" pitchFamily="49" charset="0"/>
              </a:rPr>
              <a:t>getValue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() { </a:t>
            </a:r>
            <a:r>
              <a:rPr lang="en-GB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kern="0" dirty="0">
                <a:solidFill>
                  <a:srgbClr val="6A3E3E"/>
                </a:solidFill>
                <a:latin typeface="Consolas" panose="020B0609020204030204" pitchFamily="49" charset="0"/>
              </a:rPr>
              <a:t>fi</a:t>
            </a:r>
            <a:r>
              <a:rPr lang="en-GB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; } </a:t>
            </a:r>
          </a:p>
          <a:p>
            <a:pPr marL="1828800" lvl="4" indent="0" algn="l" rtl="0">
              <a:buFont typeface="Wingdings" pitchFamily="2" charset="2"/>
              <a:buNone/>
            </a:pPr>
            <a:r>
              <a:rPr lang="en-US" sz="1400" kern="0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</a:p>
          <a:p>
            <a:pPr marL="914400" lvl="2" indent="0" algn="l" rtl="0">
              <a:buFont typeface="Wingdings" pitchFamily="2" charset="2"/>
              <a:buNone/>
            </a:pPr>
            <a:r>
              <a:rPr lang="en-US" sz="1400" kern="0" dirty="0">
                <a:solidFill>
                  <a:srgbClr val="6A3E3E"/>
                </a:solidFill>
                <a:latin typeface="Consolas" panose="020B0609020204030204" pitchFamily="49" charset="0"/>
              </a:rPr>
              <a:t>holders</a:t>
            </a:r>
            <a:r>
              <a:rPr lang="en-US" sz="1400" kern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400" kern="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1400" kern="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kern="0" dirty="0" err="1">
                <a:solidFill>
                  <a:srgbClr val="000000"/>
                </a:solidFill>
                <a:latin typeface="Consolas" panose="020B0609020204030204" pitchFamily="49" charset="0"/>
              </a:rPr>
              <a:t>MyIntHolder</a:t>
            </a:r>
            <a:r>
              <a:rPr lang="en-US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</a:p>
          <a:p>
            <a:pPr marL="914400" lvl="2" indent="0" algn="l" rtl="0">
              <a:buFont typeface="Wingdings" pitchFamily="2" charset="2"/>
              <a:buNone/>
            </a:pPr>
            <a:r>
              <a:rPr lang="en-US" sz="1400" kern="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lvl="2" indent="0" algn="l" rtl="0">
              <a:buFont typeface="Wingdings" pitchFamily="2" charset="2"/>
              <a:buNone/>
            </a:pPr>
            <a:r>
              <a:rPr lang="nn-NO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sz="1400" b="1" kern="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400" b="1" kern="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sz="1400" b="1" kern="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 &lt; 10; </a:t>
            </a:r>
            <a:r>
              <a:rPr lang="nn-NO" sz="1400" b="1" kern="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400" b="1" kern="0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</a:p>
          <a:p>
            <a:pPr marL="914400" lvl="2" indent="0" algn="l" rtl="0">
              <a:buFont typeface="Wingdings" pitchFamily="2" charset="2"/>
              <a:buNone/>
            </a:pPr>
            <a:r>
              <a:rPr lang="en-US" sz="1400" kern="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b="1" i="1" kern="0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b="1" i="1" kern="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b="1" i="1" kern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b="1" i="1" kern="0" dirty="0">
                <a:solidFill>
                  <a:srgbClr val="6A3E3E"/>
                </a:solidFill>
                <a:latin typeface="Consolas" panose="020B0609020204030204" pitchFamily="49" charset="0"/>
              </a:rPr>
              <a:t>holders</a:t>
            </a:r>
            <a:r>
              <a:rPr lang="en-US" sz="1400" b="1" i="1" kern="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400" b="1" i="1" kern="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1400" b="1" i="1" kern="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1400" b="1" i="1" kern="0" dirty="0" err="1">
                <a:solidFill>
                  <a:srgbClr val="000000"/>
                </a:solidFill>
                <a:latin typeface="Consolas" panose="020B0609020204030204" pitchFamily="49" charset="0"/>
              </a:rPr>
              <a:t>getValue</a:t>
            </a:r>
            <a:r>
              <a:rPr lang="en-US" sz="1400" b="1" i="1" kern="0" dirty="0">
                <a:solidFill>
                  <a:srgbClr val="000000"/>
                </a:solidFill>
                <a:latin typeface="Consolas" panose="020B0609020204030204" pitchFamily="49" charset="0"/>
              </a:rPr>
              <a:t>()); </a:t>
            </a:r>
          </a:p>
          <a:p>
            <a:pPr marL="457200" lvl="1" indent="0" algn="l" rtl="0">
              <a:buFont typeface="Wingdings" pitchFamily="2" charset="2"/>
              <a:buNone/>
            </a:pPr>
            <a:r>
              <a:rPr lang="en-US" sz="1400" kern="0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</a:p>
          <a:p>
            <a:pPr marL="0" indent="0" algn="l" rtl="0">
              <a:buFont typeface="Wingdings" pitchFamily="2" charset="2"/>
              <a:buNone/>
            </a:pPr>
            <a:r>
              <a:rPr lang="en-US" sz="1400" kern="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400" kern="0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5B64910-2948-BCFD-685A-9249CD46A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מחלקות פנימיות</a:t>
            </a:r>
            <a:endParaRPr lang="en-US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DF1FC96-FA3F-A475-6E9F-6C1E8B636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F7DAFC8D-3229-5B5B-CEB1-8D1D01667956}"/>
              </a:ext>
            </a:extLst>
          </p:cNvPr>
          <p:cNvSpPr>
            <a:spLocks/>
          </p:cNvSpPr>
          <p:nvPr/>
        </p:nvSpPr>
        <p:spPr bwMode="auto">
          <a:xfrm>
            <a:off x="6767724" y="4616378"/>
            <a:ext cx="1961409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fi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הוא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final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1AB6E8AE-100B-F749-AE38-A491E53E6880}"/>
              </a:ext>
            </a:extLst>
          </p:cNvPr>
          <p:cNvSpPr/>
          <p:nvPr/>
        </p:nvSpPr>
        <p:spPr bwMode="auto">
          <a:xfrm>
            <a:off x="5974649" y="4471609"/>
            <a:ext cx="433555" cy="43355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מציין מיקום תוכן 7">
            <a:extLst>
              <a:ext uri="{FF2B5EF4-FFF2-40B4-BE49-F238E27FC236}">
                <a16:creationId xmlns:a16="http://schemas.microsoft.com/office/drawing/2014/main" id="{F088FAA4-5AC8-3795-98BC-506586EEF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704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5B64910-2948-BCFD-685A-9249CD46A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מחלקות פנימיות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8894276-A89A-4F84-0FDE-09BD2BD5C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HelloWorld { </a:t>
            </a:r>
          </a:p>
          <a:p>
            <a:pPr marL="457200" lvl="1" indent="0" algn="l" rtl="0">
              <a:buNone/>
            </a:pPr>
            <a:r>
              <a:rPr lang="en-GB" sz="1400" dirty="0">
                <a:solidFill>
                  <a:srgbClr val="3F7F5F"/>
                </a:solidFill>
                <a:latin typeface="Consolas" panose="020B0609020204030204" pitchFamily="49" charset="0"/>
              </a:rPr>
              <a:t>// A static member interface used below </a:t>
            </a:r>
          </a:p>
          <a:p>
            <a:pPr marL="457200" lvl="1" indent="0" algn="l" rtl="0">
              <a:buNone/>
            </a:pP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interface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IntHolder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getValue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(); }</a:t>
            </a:r>
          </a:p>
          <a:p>
            <a:pPr marL="457200" lvl="1" indent="0" algn="l" rtl="0">
              <a:buNone/>
            </a:pP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GB" sz="1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pPr marL="457200" lvl="1" indent="0" algn="l" rtl="0">
              <a:buNone/>
            </a:pP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</a:p>
          <a:p>
            <a:pPr marL="914400" lvl="2" indent="0" algn="l" rtl="0">
              <a:buNone/>
            </a:pPr>
            <a:r>
              <a:rPr lang="en-GB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IntHolder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GB" sz="1400" dirty="0">
                <a:solidFill>
                  <a:srgbClr val="6A3E3E"/>
                </a:solidFill>
                <a:latin typeface="Consolas" panose="020B0609020204030204" pitchFamily="49" charset="0"/>
              </a:rPr>
              <a:t>holders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IntHolder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[10]; </a:t>
            </a:r>
            <a:r>
              <a:rPr lang="en-GB" sz="1400" b="1" dirty="0">
                <a:solidFill>
                  <a:srgbClr val="3F7F5F"/>
                </a:solidFill>
                <a:latin typeface="Consolas" panose="020B0609020204030204" pitchFamily="49" charset="0"/>
              </a:rPr>
              <a:t>// An array to hold 10 objects </a:t>
            </a:r>
          </a:p>
          <a:p>
            <a:pPr marL="914400" lvl="2" indent="0" algn="l" rtl="0">
              <a:buNone/>
            </a:pP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GB" sz="1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10; </a:t>
            </a:r>
            <a:r>
              <a:rPr lang="en-GB" sz="1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++) { </a:t>
            </a:r>
            <a:r>
              <a:rPr lang="en-GB" sz="1400" b="1" dirty="0">
                <a:solidFill>
                  <a:srgbClr val="3F7F5F"/>
                </a:solidFill>
                <a:latin typeface="Consolas" panose="020B0609020204030204" pitchFamily="49" charset="0"/>
              </a:rPr>
              <a:t>// Loop to fill the array up final </a:t>
            </a:r>
          </a:p>
          <a:p>
            <a:pPr marL="1371600" lvl="3" indent="0"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fi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 marL="1371600" lvl="3" indent="0"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MyIntHolder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implements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IntHolder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</a:p>
          <a:p>
            <a:pPr marL="1828800" lvl="4" indent="0" algn="l" rtl="0">
              <a:buNone/>
            </a:pP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// A local class public </a:t>
            </a:r>
          </a:p>
          <a:p>
            <a:pPr marL="1828800" lvl="4" indent="0" algn="l" rtl="0">
              <a:buNone/>
            </a:pP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getValue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() { </a:t>
            </a:r>
            <a:r>
              <a:rPr lang="en-GB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GB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fi</a:t>
            </a:r>
            <a:r>
              <a:rPr lang="en-GB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; } </a:t>
            </a:r>
          </a:p>
          <a:p>
            <a:pPr marL="1828800" lvl="4" indent="0"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</a:p>
          <a:p>
            <a:pPr marL="914400" lvl="2" indent="0" algn="l" rtl="0">
              <a:buNone/>
            </a:pP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holders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MyIntHolder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</a:p>
          <a:p>
            <a:pPr marL="914400" lvl="2" indent="0"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lvl="2" indent="0" algn="l" rtl="0">
              <a:buNone/>
            </a:pPr>
            <a:r>
              <a:rPr lang="nn-NO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10; </a:t>
            </a:r>
            <a:r>
              <a:rPr lang="nn-NO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</a:p>
          <a:p>
            <a:pPr marL="914400" lvl="2" indent="0" algn="l" rtl="0">
              <a:buNone/>
            </a:pP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holders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4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getValue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()); </a:t>
            </a:r>
          </a:p>
          <a:p>
            <a:pPr marL="457200" lvl="1" indent="0"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</a:p>
          <a:p>
            <a:pPr marL="0" indent="0"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400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DF1FC96-FA3F-A475-6E9F-6C1E8B636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F7DAFC8D-3229-5B5B-CEB1-8D1D01667956}"/>
              </a:ext>
            </a:extLst>
          </p:cNvPr>
          <p:cNvSpPr>
            <a:spLocks/>
          </p:cNvSpPr>
          <p:nvPr/>
        </p:nvSpPr>
        <p:spPr bwMode="auto">
          <a:xfrm>
            <a:off x="6779757" y="3279085"/>
            <a:ext cx="1440160" cy="31839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פלט: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5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6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7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8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9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2532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מחלקות פנימיות - סיכום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7504" y="1238825"/>
          <a:ext cx="8902316" cy="543053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52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1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9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7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Fields</a:t>
                      </a:r>
                      <a:r>
                        <a:rPr lang="en-US" sz="2400" b="1" baseline="0" dirty="0"/>
                        <a:t> access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Interface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Inner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Scope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Type</a:t>
                      </a:r>
                      <a:endParaRPr lang="he-IL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Only 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member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Static nested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Static and non-static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member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Inner non-static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827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/>
                        <a:t>Effectively final local variables or parameters that are accessible in the scope of the block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Local scope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local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302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Effectively final local variables or parameters that are accessible in the scope of the block</a:t>
                      </a:r>
                      <a:endParaRPr lang="he-IL" b="0" dirty="0"/>
                    </a:p>
                    <a:p>
                      <a:pPr algn="ctr" rtl="1"/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Only the point where it is defined 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anonymous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enum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10" name="Content Placeholder 9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91580" y="1664804"/>
            <a:ext cx="5256584" cy="3996444"/>
          </a:xfrm>
        </p:spPr>
      </p:pic>
      <p:sp>
        <p:nvSpPr>
          <p:cNvPr id="6" name="Rectangular Callout 5"/>
          <p:cNvSpPr/>
          <p:nvPr/>
        </p:nvSpPr>
        <p:spPr bwMode="auto">
          <a:xfrm>
            <a:off x="2159732" y="5697252"/>
            <a:ext cx="2664296" cy="576064"/>
          </a:xfrm>
          <a:prstGeom prst="wedgeRectCallout">
            <a:avLst>
              <a:gd name="adj1" fmla="val 6052"/>
              <a:gd name="adj2" fmla="val -1412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dirty="0"/>
              <a:t> fixed set of constants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508104" y="1160748"/>
            <a:ext cx="2664296" cy="1404156"/>
          </a:xfrm>
          <a:prstGeom prst="wedgeRectCallout">
            <a:avLst>
              <a:gd name="adj1" fmla="val -140955"/>
              <a:gd name="adj2" fmla="val 408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i="1" dirty="0"/>
              <a:t>All</a:t>
            </a:r>
            <a:r>
              <a:rPr lang="en-US" b="1" dirty="0"/>
              <a:t> </a:t>
            </a:r>
            <a:r>
              <a:rPr lang="en-US" b="1" dirty="0" err="1"/>
              <a:t>enums</a:t>
            </a:r>
            <a:r>
              <a:rPr lang="en-US" b="1" dirty="0"/>
              <a:t> implicitly extend </a:t>
            </a:r>
            <a:r>
              <a:rPr lang="en-US" b="1" dirty="0" err="1"/>
              <a:t>java.lang.EnumAn</a:t>
            </a:r>
            <a:r>
              <a:rPr lang="en-US" b="1" dirty="0"/>
              <a:t> </a:t>
            </a:r>
            <a:r>
              <a:rPr lang="en-US" b="1" dirty="0" err="1"/>
              <a:t>enum</a:t>
            </a:r>
            <a:r>
              <a:rPr lang="en-US" b="1" dirty="0"/>
              <a:t> cannot extend anything else.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4716016" y="3284984"/>
            <a:ext cx="2664296" cy="2016224"/>
          </a:xfrm>
          <a:prstGeom prst="wedgeRectCallout">
            <a:avLst>
              <a:gd name="adj1" fmla="val -108922"/>
              <a:gd name="adj2" fmla="val -2639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The constructor for an </a:t>
            </a:r>
            <a:r>
              <a:rPr lang="en-US" b="1" dirty="0" err="1"/>
              <a:t>enum</a:t>
            </a:r>
            <a:r>
              <a:rPr lang="en-US" b="1" dirty="0"/>
              <a:t> type is always private implicitly. You cannot invoke an </a:t>
            </a:r>
            <a:r>
              <a:rPr lang="en-US" b="1" dirty="0" err="1"/>
              <a:t>enum</a:t>
            </a:r>
            <a:r>
              <a:rPr lang="en-US" b="1" dirty="0"/>
              <a:t> constructor yourself.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enum</a:t>
            </a:r>
            <a:endParaRPr lang="he-IL" b="1" dirty="0"/>
          </a:p>
        </p:txBody>
      </p:sp>
      <p:pic>
        <p:nvPicPr>
          <p:cNvPr id="5" name="Content Placeholder 4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35596" y="1556792"/>
            <a:ext cx="6768752" cy="482453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120172" y="4365104"/>
            <a:ext cx="2664296" cy="2016224"/>
          </a:xfrm>
          <a:prstGeom prst="wedgeRectCallout">
            <a:avLst>
              <a:gd name="adj1" fmla="val -123222"/>
              <a:gd name="adj2" fmla="val 81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static values method that returns an array containing all of the values of the </a:t>
            </a:r>
            <a:r>
              <a:rPr lang="en-US" b="1" dirty="0" err="1"/>
              <a:t>enum</a:t>
            </a:r>
            <a:r>
              <a:rPr lang="en-US" b="1" dirty="0"/>
              <a:t> in the order they are declared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8" y="1412776"/>
            <a:ext cx="1728192" cy="2031325"/>
          </a:xfrm>
          <a:prstGeom prst="rect">
            <a:avLst/>
          </a:prstGeom>
          <a:solidFill>
            <a:srgbClr val="FCE7B4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/>
              <a:t>Output: </a:t>
            </a:r>
          </a:p>
          <a:p>
            <a:r>
              <a:rPr lang="en-US" sz="1400" dirty="0"/>
              <a:t> Mondays are bad.</a:t>
            </a:r>
          </a:p>
          <a:p>
            <a:r>
              <a:rPr lang="en-US" sz="1400" dirty="0"/>
              <a:t>SUNDAY</a:t>
            </a:r>
          </a:p>
          <a:p>
            <a:r>
              <a:rPr lang="en-US" sz="1400" dirty="0"/>
              <a:t>MONDAY</a:t>
            </a:r>
          </a:p>
          <a:p>
            <a:r>
              <a:rPr lang="en-US" sz="1400" dirty="0"/>
              <a:t>TUESDAY</a:t>
            </a:r>
          </a:p>
          <a:p>
            <a:r>
              <a:rPr lang="en-US" sz="1400" dirty="0"/>
              <a:t>WEDNESDAY</a:t>
            </a:r>
          </a:p>
          <a:p>
            <a:r>
              <a:rPr lang="en-US" sz="1400" dirty="0"/>
              <a:t>THURSDAY</a:t>
            </a:r>
          </a:p>
          <a:p>
            <a:r>
              <a:rPr lang="en-US" sz="1400" dirty="0"/>
              <a:t>FRIDAY</a:t>
            </a:r>
          </a:p>
          <a:p>
            <a:r>
              <a:rPr lang="en-US" sz="1400" dirty="0"/>
              <a:t>SATURDAY</a:t>
            </a:r>
            <a:endParaRPr lang="he-IL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קצת על מנשקים</a:t>
            </a:r>
            <a:endParaRPr lang="en-US" b="1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מנשק יכול להרחיב </a:t>
            </a:r>
            <a:r>
              <a:rPr lang="he-IL" b="1" dirty="0"/>
              <a:t>יותר ממנשק אחד</a:t>
            </a:r>
            <a:endParaRPr lang="en-US" dirty="0"/>
          </a:p>
          <a:p>
            <a:pPr eaLnBrk="1" hangingPunct="1"/>
            <a:r>
              <a:rPr lang="he-IL" dirty="0"/>
              <a:t>שירותים במנשק יכולים להיות:</a:t>
            </a:r>
          </a:p>
          <a:p>
            <a:pPr lvl="1" eaLnBrk="1" hangingPunct="1"/>
            <a:r>
              <a:rPr lang="he-IL" dirty="0"/>
              <a:t>פרטיים</a:t>
            </a:r>
            <a:r>
              <a:rPr lang="en-US" dirty="0"/>
              <a:t> </a:t>
            </a:r>
            <a:r>
              <a:rPr lang="he-IL" dirty="0"/>
              <a:t>(החל מ-</a:t>
            </a:r>
            <a:r>
              <a:rPr lang="en-GB" dirty="0"/>
              <a:t>Java 9</a:t>
            </a:r>
            <a:r>
              <a:rPr lang="he-IL" dirty="0"/>
              <a:t>)</a:t>
            </a:r>
          </a:p>
          <a:p>
            <a:pPr lvl="1" eaLnBrk="1" hangingPunct="1"/>
            <a:r>
              <a:rPr lang="he-IL" dirty="0"/>
              <a:t>ציבוריים, וכברירת מחדל מופשטים וציבוריים</a:t>
            </a:r>
            <a:endParaRPr lang="en-US" dirty="0"/>
          </a:p>
          <a:p>
            <a:pPr marL="0" indent="0" eaLnBrk="1" hangingPunct="1">
              <a:buNone/>
            </a:pPr>
            <a:endParaRPr lang="en-US" b="1" dirty="0"/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MyInterface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  <a:br>
              <a:rPr lang="en-US" sz="1800" b="1" dirty="0">
                <a:latin typeface="Consolas" pitchFamily="49" charset="0"/>
                <a:cs typeface="Consolas" pitchFamily="49" charset="0"/>
              </a:rPr>
            </a:br>
            <a:r>
              <a:rPr lang="en-US" sz="18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abstract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foo1(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  <a:br>
              <a:rPr lang="en-US" sz="1800" b="1" dirty="0">
                <a:latin typeface="Consolas" pitchFamily="49" charset="0"/>
                <a:cs typeface="Consolas" pitchFamily="49" charset="0"/>
              </a:rPr>
            </a:br>
            <a:r>
              <a:rPr lang="en-US" sz="1800" b="1" dirty="0">
                <a:latin typeface="Consolas" pitchFamily="49" charset="0"/>
                <a:cs typeface="Consolas" pitchFamily="49" charset="0"/>
              </a:rPr>
              <a:t> 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foo2(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}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/>
              <a:t>The modifiers of foo1 and foo2 are the same</a:t>
            </a:r>
            <a:r>
              <a:rPr lang="en-US" sz="2400" dirty="0"/>
              <a:t>.</a:t>
            </a:r>
          </a:p>
          <a:p>
            <a:pPr algn="l" rtl="0" eaLnBrk="1" hangingPunct="1"/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563650" name="Rectangle 2"/>
          <p:cNvSpPr>
            <a:spLocks noChangeArrowheads="1"/>
          </p:cNvSpPr>
          <p:nvPr/>
        </p:nvSpPr>
        <p:spPr bwMode="auto">
          <a:xfrm>
            <a:off x="1871662" y="4725145"/>
            <a:ext cx="1152165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</a:t>
            </a:r>
            <a:endParaRPr lang="en-US" b="1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4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2" y="5985284"/>
            <a:ext cx="4789029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"Unhandled exception type Exception"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0" grpId="0" animBg="1"/>
      <p:bldP spid="1563654" grpId="0" animBg="1"/>
      <p:bldP spid="15636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563650" name="Rectangle 2"/>
          <p:cNvSpPr>
            <a:spLocks noChangeArrowheads="1"/>
          </p:cNvSpPr>
          <p:nvPr/>
        </p:nvSpPr>
        <p:spPr bwMode="auto">
          <a:xfrm>
            <a:off x="1871663" y="4437112"/>
            <a:ext cx="93614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</a:t>
            </a:r>
            <a:r>
              <a:rPr lang="en-US" b="1" dirty="0"/>
              <a:t> - </a:t>
            </a:r>
            <a:r>
              <a:rPr lang="he-IL" b="1" dirty="0"/>
              <a:t>המשך</a:t>
            </a:r>
            <a:endParaRPr lang="en-US" b="1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4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3" y="5985284"/>
            <a:ext cx="3204356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"No exception is thrown"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4" grpId="0" animBg="1"/>
      <p:bldP spid="15636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fld id="{89CB21CC-D707-491B-9989-1BD488862AA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23554" name="Rectangle 9"/>
          <p:cNvSpPr>
            <a:spLocks noChangeArrowheads="1"/>
          </p:cNvSpPr>
          <p:nvPr/>
        </p:nvSpPr>
        <p:spPr bwMode="auto">
          <a:xfrm>
            <a:off x="971550" y="5664200"/>
            <a:ext cx="2088282" cy="2850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67183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Consider the following class hierarchy: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2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Which of the following lines (if any) will not compile?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poodle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(Animal) poodle;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Dog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dog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= dog;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= dog;</a:t>
            </a:r>
          </a:p>
        </p:txBody>
      </p:sp>
      <p:sp>
        <p:nvSpPr>
          <p:cNvPr id="23557" name="Line 8"/>
          <p:cNvSpPr>
            <a:spLocks noChangeShapeType="1"/>
          </p:cNvSpPr>
          <p:nvPr/>
        </p:nvSpPr>
        <p:spPr bwMode="auto">
          <a:xfrm>
            <a:off x="971550" y="3573463"/>
            <a:ext cx="651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83786" name="AutoShape 10"/>
          <p:cNvSpPr>
            <a:spLocks/>
          </p:cNvSpPr>
          <p:nvPr/>
        </p:nvSpPr>
        <p:spPr bwMode="auto">
          <a:xfrm>
            <a:off x="6011863" y="4232275"/>
            <a:ext cx="2843212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dirty="0">
                <a:latin typeface="Garamond" pitchFamily="18" charset="0"/>
              </a:rPr>
              <a:t>poodle = (Poodle) dog;</a:t>
            </a:r>
          </a:p>
          <a:p>
            <a:pPr>
              <a:buFontTx/>
              <a:buChar char="-"/>
            </a:pPr>
            <a:r>
              <a:rPr lang="en-US" dirty="0"/>
              <a:t>No compilation error</a:t>
            </a:r>
          </a:p>
          <a:p>
            <a:pPr>
              <a:buFontTx/>
              <a:buChar char="-"/>
            </a:pPr>
            <a:r>
              <a:rPr lang="en-US" dirty="0"/>
              <a:t>Runtime Exception</a:t>
            </a:r>
          </a:p>
        </p:txBody>
      </p:sp>
      <p:sp>
        <p:nvSpPr>
          <p:cNvPr id="23559" name="AutoShape 12"/>
          <p:cNvSpPr>
            <a:spLocks noChangeArrowheads="1"/>
          </p:cNvSpPr>
          <p:nvPr/>
        </p:nvSpPr>
        <p:spPr bwMode="auto">
          <a:xfrm>
            <a:off x="6877050" y="1773238"/>
            <a:ext cx="1511300" cy="503237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Animal</a:t>
            </a:r>
          </a:p>
        </p:txBody>
      </p:sp>
      <p:sp>
        <p:nvSpPr>
          <p:cNvPr id="23560" name="Rectangle 14"/>
          <p:cNvSpPr>
            <a:spLocks noChangeArrowheads="1"/>
          </p:cNvSpPr>
          <p:nvPr/>
        </p:nvSpPr>
        <p:spPr bwMode="auto">
          <a:xfrm>
            <a:off x="7075488" y="2492375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Dog</a:t>
            </a:r>
          </a:p>
        </p:txBody>
      </p:sp>
      <p:sp>
        <p:nvSpPr>
          <p:cNvPr id="23561" name="Rectangle 15"/>
          <p:cNvSpPr>
            <a:spLocks noChangeArrowheads="1"/>
          </p:cNvSpPr>
          <p:nvPr/>
        </p:nvSpPr>
        <p:spPr bwMode="auto">
          <a:xfrm>
            <a:off x="7777163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Labrador</a:t>
            </a:r>
          </a:p>
        </p:txBody>
      </p:sp>
      <p:sp>
        <p:nvSpPr>
          <p:cNvPr id="23562" name="Rectangle 16"/>
          <p:cNvSpPr>
            <a:spLocks noChangeArrowheads="1"/>
          </p:cNvSpPr>
          <p:nvPr/>
        </p:nvSpPr>
        <p:spPr bwMode="auto">
          <a:xfrm>
            <a:off x="6408738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Poodle</a:t>
            </a:r>
          </a:p>
        </p:txBody>
      </p:sp>
      <p:cxnSp>
        <p:nvCxnSpPr>
          <p:cNvPr id="23563" name="AutoShape 17"/>
          <p:cNvCxnSpPr>
            <a:cxnSpLocks noChangeShapeType="1"/>
            <a:stCxn id="23559" idx="2"/>
            <a:endCxn id="23560" idx="0"/>
          </p:cNvCxnSpPr>
          <p:nvPr/>
        </p:nvCxnSpPr>
        <p:spPr bwMode="auto">
          <a:xfrm>
            <a:off x="7632700" y="2276475"/>
            <a:ext cx="15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AutoShape 18"/>
          <p:cNvCxnSpPr>
            <a:cxnSpLocks noChangeShapeType="1"/>
            <a:stCxn id="23560" idx="2"/>
            <a:endCxn id="23562" idx="0"/>
          </p:cNvCxnSpPr>
          <p:nvPr/>
        </p:nvCxnSpPr>
        <p:spPr bwMode="auto">
          <a:xfrm flipH="1">
            <a:off x="6967538" y="2816225"/>
            <a:ext cx="666750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AutoShape 19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>
            <a:off x="7634288" y="2816225"/>
            <a:ext cx="701675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23566" name="Picture 20" descr="C:\Documents and Settings\liors\Local Settings\Temporary Internet Files\Content.IE5\2XBJBFLW\MCj042835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0225" y="206375"/>
            <a:ext cx="85407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10"/>
          <p:cNvSpPr>
            <a:spLocks/>
          </p:cNvSpPr>
          <p:nvPr/>
        </p:nvSpPr>
        <p:spPr bwMode="auto">
          <a:xfrm>
            <a:off x="4900613" y="5254625"/>
            <a:ext cx="2843212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-"/>
            </a:pPr>
            <a:r>
              <a:rPr lang="en-US" dirty="0"/>
              <a:t> Compilation Error</a:t>
            </a:r>
          </a:p>
          <a:p>
            <a:r>
              <a:rPr lang="en-US" sz="1400" dirty="0"/>
              <a:t>Type mismatch: cannot convert from Dog to Poodle</a:t>
            </a:r>
          </a:p>
        </p:txBody>
      </p:sp>
      <p:sp>
        <p:nvSpPr>
          <p:cNvPr id="1483787" name="AutoShape 11"/>
          <p:cNvSpPr>
            <a:spLocks/>
          </p:cNvSpPr>
          <p:nvPr/>
        </p:nvSpPr>
        <p:spPr bwMode="auto">
          <a:xfrm>
            <a:off x="4464050" y="5768975"/>
            <a:ext cx="4319588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Garamond" pitchFamily="18" charset="0"/>
              </a:rPr>
              <a:t>Labrador </a:t>
            </a:r>
            <a:r>
              <a:rPr lang="en-US" dirty="0" err="1">
                <a:latin typeface="Garamond" pitchFamily="18" charset="0"/>
              </a:rPr>
              <a:t>labrador</a:t>
            </a:r>
            <a:r>
              <a:rPr lang="en-US" dirty="0">
                <a:latin typeface="Garamond" pitchFamily="18" charset="0"/>
              </a:rPr>
              <a:t> = (Labrador) dog;</a:t>
            </a:r>
          </a:p>
          <a:p>
            <a:pPr>
              <a:buFontTx/>
              <a:buChar char="-"/>
            </a:pPr>
            <a:r>
              <a:rPr lang="en-US" dirty="0"/>
              <a:t>No compilation error</a:t>
            </a:r>
          </a:p>
          <a:p>
            <a:pPr>
              <a:buFontTx/>
              <a:buChar char="-"/>
            </a:pPr>
            <a:r>
              <a:rPr lang="en-US" dirty="0"/>
              <a:t>No Runtime Exception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1483786" grpId="0" animBg="1"/>
      <p:bldP spid="18" grpId="0" animBg="1"/>
      <p:bldP spid="18" grpId="1" animBg="1"/>
      <p:bldP spid="14837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976156" y="4941168"/>
            <a:ext cx="2449513" cy="468313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149153"/>
              <a:gd name="adj6" fmla="val -4769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אין שגיאות קומפילציה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71" name="AutoShape 7"/>
          <p:cNvSpPr>
            <a:spLocks/>
          </p:cNvSpPr>
          <p:nvPr/>
        </p:nvSpPr>
        <p:spPr bwMode="auto">
          <a:xfrm>
            <a:off x="3887788" y="6129338"/>
            <a:ext cx="2196380" cy="468312"/>
          </a:xfrm>
          <a:prstGeom prst="accentBorderCallout2">
            <a:avLst>
              <a:gd name="adj1" fmla="val 24407"/>
              <a:gd name="adj2" fmla="val -3995"/>
              <a:gd name="adj3" fmla="val 24407"/>
              <a:gd name="adj4" fmla="val -18218"/>
              <a:gd name="adj5" fmla="val -103389"/>
              <a:gd name="adj6" fmla="val -46978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en-US" dirty="0">
                <a:latin typeface="Arial" pitchFamily="34" charset="0"/>
                <a:cs typeface="Arial" pitchFamily="34" charset="0"/>
              </a:rPr>
              <a:t>public</a:t>
            </a:r>
            <a:r>
              <a:rPr lang="he-IL" dirty="0">
                <a:latin typeface="Arial" pitchFamily="34" charset="0"/>
                <a:cs typeface="Arial" pitchFamily="34" charset="0"/>
              </a:rPr>
              <a:t> כברירת מחדל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69" grpId="0" animBg="1"/>
      <p:bldP spid="15984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869877" y="1952625"/>
            <a:ext cx="2090055" cy="3619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 וירושה</a:t>
            </a:r>
            <a:endParaRPr lang="en-US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724128" y="4761148"/>
            <a:ext cx="3024336" cy="1440160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43024"/>
              <a:gd name="adj6" fmla="val -6304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u="sng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u="sng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The inherited package method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cannot hide the public abstract method in C</a:t>
            </a: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The following table shows the access to members permitted by each modifier</a:t>
            </a:r>
            <a:endParaRPr lang="he-IL" sz="3600" dirty="0"/>
          </a:p>
        </p:txBody>
      </p:sp>
      <p:pic>
        <p:nvPicPr>
          <p:cNvPr id="5" name="Content Placeholder 4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024844"/>
            <a:ext cx="7020780" cy="324036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41134</TotalTime>
  <Words>2978</Words>
  <Application>Microsoft Office PowerPoint</Application>
  <PresentationFormat>‫הצגה על המסך (4:3)</PresentationFormat>
  <Paragraphs>589</Paragraphs>
  <Slides>29</Slides>
  <Notes>22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29</vt:i4>
      </vt:variant>
    </vt:vector>
  </HeadingPairs>
  <TitlesOfParts>
    <vt:vector size="39" baseType="lpstr">
      <vt:lpstr>Arial</vt:lpstr>
      <vt:lpstr>Calibri</vt:lpstr>
      <vt:lpstr>Comic Sans MS</vt:lpstr>
      <vt:lpstr>Consolas</vt:lpstr>
      <vt:lpstr>Courier New</vt:lpstr>
      <vt:lpstr>Garamond</vt:lpstr>
      <vt:lpstr>Menlo</vt:lpstr>
      <vt:lpstr>Times New Roman</vt:lpstr>
      <vt:lpstr>Wingdings</vt:lpstr>
      <vt:lpstr>Layers</vt:lpstr>
      <vt:lpstr>תוכנה 1 </vt:lpstr>
      <vt:lpstr>בחינה באופק!</vt:lpstr>
      <vt:lpstr>קצת על מנשקים</vt:lpstr>
      <vt:lpstr>מנשקים</vt:lpstr>
      <vt:lpstr>מנשקים - המשך</vt:lpstr>
      <vt:lpstr>מנשקים וירושה</vt:lpstr>
      <vt:lpstr>מנשקים וירושה</vt:lpstr>
      <vt:lpstr>מנשקים וירושה</vt:lpstr>
      <vt:lpstr>The following table shows the access to members permitted by each modifier</vt:lpstr>
      <vt:lpstr>דריסה של שירותים</vt:lpstr>
      <vt:lpstr>דריסה של שירותים וניראות</vt:lpstr>
      <vt:lpstr>דריסה של שירותים וניראות (2)</vt:lpstr>
      <vt:lpstr>הורשה</vt:lpstr>
      <vt:lpstr>הורשה (2)</vt:lpstr>
      <vt:lpstr>הורשה (3)</vt:lpstr>
      <vt:lpstr>הורשה ובנאים</vt:lpstr>
      <vt:lpstr>הורשה ובנאים (2)</vt:lpstr>
      <vt:lpstr>הורשה ובנאים (3)</vt:lpstr>
      <vt:lpstr>סדר הפעולות ביצירת אובייקט</vt:lpstr>
      <vt:lpstr>דריסה והעמסה של שירותים</vt:lpstr>
      <vt:lpstr>הורשה ודריסת שירותים</vt:lpstr>
      <vt:lpstr>הורשה ודריסת שירותים (2)</vt:lpstr>
      <vt:lpstr>מחלקות פנימיות</vt:lpstr>
      <vt:lpstr>מחלקות פנימיות</vt:lpstr>
      <vt:lpstr>מחלקות פנימיות</vt:lpstr>
      <vt:lpstr>מחלקות פנימיות</vt:lpstr>
      <vt:lpstr>מחלקות פנימיות - סיכום</vt:lpstr>
      <vt:lpstr>enum</vt:lpstr>
      <vt:lpstr>enum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Amir Barda</cp:lastModifiedBy>
  <cp:revision>4348</cp:revision>
  <cp:lastPrinted>1601-01-01T00:00:00Z</cp:lastPrinted>
  <dcterms:created xsi:type="dcterms:W3CDTF">1601-01-01T00:00:00Z</dcterms:created>
  <dcterms:modified xsi:type="dcterms:W3CDTF">2023-06-14T05:15:46Z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