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111" r:id="rId1"/>
  </p:sldMasterIdLst>
  <p:notesMasterIdLst>
    <p:notesMasterId r:id="rId27"/>
  </p:notesMasterIdLst>
  <p:handoutMasterIdLst>
    <p:handoutMasterId r:id="rId28"/>
  </p:handoutMasterIdLst>
  <p:sldIdLst>
    <p:sldId id="450" r:id="rId2"/>
    <p:sldId id="374" r:id="rId3"/>
    <p:sldId id="375" r:id="rId4"/>
    <p:sldId id="376" r:id="rId5"/>
    <p:sldId id="377" r:id="rId6"/>
    <p:sldId id="378" r:id="rId7"/>
    <p:sldId id="379" r:id="rId8"/>
    <p:sldId id="380" r:id="rId9"/>
    <p:sldId id="451" r:id="rId10"/>
    <p:sldId id="453" r:id="rId11"/>
    <p:sldId id="452" r:id="rId12"/>
    <p:sldId id="454" r:id="rId13"/>
    <p:sldId id="455" r:id="rId14"/>
    <p:sldId id="457" r:id="rId15"/>
    <p:sldId id="458" r:id="rId16"/>
    <p:sldId id="461" r:id="rId17"/>
    <p:sldId id="459" r:id="rId18"/>
    <p:sldId id="460" r:id="rId19"/>
    <p:sldId id="462" r:id="rId20"/>
    <p:sldId id="463" r:id="rId21"/>
    <p:sldId id="464" r:id="rId22"/>
    <p:sldId id="465" r:id="rId23"/>
    <p:sldId id="467" r:id="rId24"/>
    <p:sldId id="468" r:id="rId25"/>
    <p:sldId id="466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9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8B"/>
    <a:srgbClr val="008000"/>
    <a:srgbClr val="DDDDFF"/>
    <a:srgbClr val="CCCCFF"/>
    <a:srgbClr val="CCECFF"/>
    <a:srgbClr val="99CCFF"/>
    <a:srgbClr val="81DF81"/>
    <a:srgbClr val="FFCC66"/>
    <a:srgbClr val="CCFF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600" autoAdjust="0"/>
    <p:restoredTop sz="79616" autoAdjust="0"/>
  </p:normalViewPr>
  <p:slideViewPr>
    <p:cSldViewPr snapToGrid="0" snapToObjects="1">
      <p:cViewPr varScale="1">
        <p:scale>
          <a:sx n="51" d="100"/>
          <a:sy n="51" d="100"/>
        </p:scale>
        <p:origin x="1996" y="40"/>
      </p:cViewPr>
      <p:guideLst>
        <p:guide orient="horz" pos="259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C70CA81-8C08-4EF6-BBE5-F4BA06D7EC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22FF0319-FCDE-4630-A76D-6BE5805E5E4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Char char="•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1944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? שקול ל-</a:t>
            </a:r>
            <a:r>
              <a:rPr lang="en-US" dirty="0"/>
              <a:t>T</a:t>
            </a:r>
            <a:r>
              <a:rPr lang="he-IL" dirty="0"/>
              <a:t> (כלומר, מחלקה כלשהי)</a:t>
            </a:r>
          </a:p>
          <a:p>
            <a:r>
              <a:rPr lang="en-GB" dirty="0"/>
              <a:t>Raw types</a:t>
            </a:r>
            <a:r>
              <a:rPr lang="he-IL" dirty="0"/>
              <a:t>, יוכל לקבל כל טיפוס ואפילו להחזיק טיפוסים שונים באותה רשימה (לא בטוח, אין הגנות מהקומפיילר)</a:t>
            </a:r>
            <a:endParaRPr lang="en-GB" dirty="0"/>
          </a:p>
          <a:p>
            <a:r>
              <a:rPr lang="he-IL" dirty="0"/>
              <a:t>לא שקול – אין </a:t>
            </a:r>
            <a:r>
              <a:rPr lang="he-IL" dirty="0" err="1"/>
              <a:t>פולימופריזם</a:t>
            </a:r>
            <a:r>
              <a:rPr lang="he-IL" dirty="0"/>
              <a:t> בטיפוסים גנריים (בגלל זה יש את ה-</a:t>
            </a:r>
            <a:r>
              <a:rPr lang="en-GB" dirty="0"/>
              <a:t>wildcard</a:t>
            </a:r>
            <a:r>
              <a:rPr lang="he-IL" dirty="0"/>
              <a:t>)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78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006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54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שאלת </a:t>
            </a:r>
            <a:r>
              <a:rPr lang="en-GB" dirty="0"/>
              <a:t>Exceptions</a:t>
            </a:r>
            <a:r>
              <a:rPr lang="he-IL" dirty="0"/>
              <a:t>ו וירושה</a:t>
            </a:r>
          </a:p>
          <a:p>
            <a:r>
              <a:rPr lang="he-IL" dirty="0"/>
              <a:t>יהיה </a:t>
            </a:r>
            <a:r>
              <a:rPr lang="en-GB" dirty="0"/>
              <a:t>catch</a:t>
            </a:r>
            <a:r>
              <a:rPr lang="he-IL" dirty="0"/>
              <a:t> של 2 ה-</a:t>
            </a:r>
            <a:r>
              <a:rPr lang="en-GB" dirty="0"/>
              <a:t>exceptions</a:t>
            </a:r>
            <a:r>
              <a:rPr lang="he-IL" dirty="0"/>
              <a:t> הראשונים, ונעוף על השלישית.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650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התוכנית תיכנס ללולאה אינסופית, שבמהלכה יודפסו כל המספרים הטבעיים לפי הסדר.</a:t>
            </a:r>
          </a:p>
          <a:p>
            <a:r>
              <a:rPr lang="he-IL" dirty="0"/>
              <a:t>מה יקרה אם נוסיף </a:t>
            </a:r>
            <a:r>
              <a:rPr lang="en-GB" dirty="0"/>
              <a:t>limit</a:t>
            </a:r>
            <a:r>
              <a:rPr lang="he-IL" dirty="0"/>
              <a:t> ל-</a:t>
            </a:r>
            <a:r>
              <a:rPr lang="en-GB" dirty="0"/>
              <a:t>stream</a:t>
            </a:r>
            <a:r>
              <a:rPr lang="he-IL" dirty="0"/>
              <a:t>?</a:t>
            </a:r>
          </a:p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2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633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21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טענה 1: הפרמטר </a:t>
            </a:r>
            <a:r>
              <a:rPr lang="en-GB" dirty="0"/>
              <a:t>T</a:t>
            </a:r>
            <a:r>
              <a:rPr lang="he-IL" dirty="0"/>
              <a:t>, הוא תלוי מופע</a:t>
            </a:r>
          </a:p>
          <a:p>
            <a:r>
              <a:rPr lang="he-IL" dirty="0"/>
              <a:t>טענה 2: אין בעיה, ראינו מקרים כאלה. במקרה של מחלקה גנרית, צריך להגדיר את הפרמטר הגנרי</a:t>
            </a:r>
          </a:p>
          <a:p>
            <a:r>
              <a:rPr lang="he-IL" dirty="0"/>
              <a:t>טענה 3: </a:t>
            </a:r>
            <a:r>
              <a:rPr lang="en-US" dirty="0"/>
              <a:t>?</a:t>
            </a:r>
            <a:r>
              <a:rPr lang="he-IL" dirty="0"/>
              <a:t> שקול למחלקה כלשהי שמרחיבה\היא </a:t>
            </a:r>
            <a:r>
              <a:rPr lang="en-GB" dirty="0"/>
              <a:t>Object</a:t>
            </a:r>
            <a:r>
              <a:rPr lang="he-IL" dirty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39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נסתכל על הגודל של </a:t>
            </a:r>
            <a:r>
              <a:rPr lang="en-GB" dirty="0"/>
              <a:t>s</a:t>
            </a:r>
            <a:r>
              <a:rPr lang="he-IL" dirty="0"/>
              <a:t>, ונשים לב שמדובר ב-</a:t>
            </a:r>
            <a:r>
              <a:rPr lang="en-GB" dirty="0" err="1"/>
              <a:t>Hashset</a:t>
            </a:r>
            <a:r>
              <a:rPr lang="he-IL" dirty="0"/>
              <a:t>. כלומר, שני אובייקטים שווים </a:t>
            </a:r>
            <a:r>
              <a:rPr lang="he-IL" dirty="0" err="1"/>
              <a:t>אםם</a:t>
            </a:r>
            <a:r>
              <a:rPr lang="en-US" dirty="0"/>
              <a:t> </a:t>
            </a:r>
            <a:r>
              <a:rPr lang="he-IL" dirty="0"/>
              <a:t> ה-</a:t>
            </a:r>
            <a:r>
              <a:rPr lang="en-GB" dirty="0"/>
              <a:t>Hash</a:t>
            </a:r>
            <a:r>
              <a:rPr lang="he-IL" dirty="0"/>
              <a:t> שלהם שווה.</a:t>
            </a:r>
            <a:endParaRPr lang="en-GB" dirty="0"/>
          </a:p>
          <a:p>
            <a:r>
              <a:rPr lang="he-IL" dirty="0"/>
              <a:t>נרצה לדרוס את ה-</a:t>
            </a:r>
            <a:r>
              <a:rPr lang="en-GB" dirty="0" err="1"/>
              <a:t>hascode</a:t>
            </a:r>
            <a:endParaRPr lang="he-IL" dirty="0"/>
          </a:p>
          <a:p>
            <a:endParaRPr lang="he-IL" dirty="0"/>
          </a:p>
          <a:p>
            <a:pPr algn="r" rtl="1"/>
            <a:r>
              <a:rPr lang="en-US" dirty="0" err="1"/>
              <a:t>Hashet</a:t>
            </a:r>
            <a:r>
              <a:rPr lang="he-IL" dirty="0"/>
              <a:t> קודם בודק את ה-</a:t>
            </a:r>
            <a:r>
              <a:rPr lang="en-GB" dirty="0" err="1"/>
              <a:t>hascode</a:t>
            </a:r>
            <a:r>
              <a:rPr lang="he-IL" dirty="0"/>
              <a:t> ואז את ה-</a:t>
            </a:r>
            <a:r>
              <a:rPr lang="en-GB" dirty="0"/>
              <a:t>equals</a:t>
            </a:r>
            <a:r>
              <a:rPr lang="he-IL" dirty="0"/>
              <a:t>. כלומר אם לשני אובייקטים יש </a:t>
            </a:r>
            <a:r>
              <a:rPr lang="en-GB" dirty="0"/>
              <a:t>hash</a:t>
            </a:r>
            <a:r>
              <a:rPr lang="he-IL" dirty="0"/>
              <a:t> שונה, אז הם שונים.</a:t>
            </a:r>
          </a:p>
          <a:p>
            <a:pPr algn="r" rtl="1"/>
            <a:r>
              <a:rPr lang="he-IL" dirty="0"/>
              <a:t>כל מה שצריך לעשות זה לייצר </a:t>
            </a:r>
            <a:r>
              <a:rPr lang="en-GB" dirty="0" err="1"/>
              <a:t>hascode</a:t>
            </a:r>
            <a:r>
              <a:rPr lang="he-IL" dirty="0"/>
              <a:t> שמכניס כל אחד מהזוגות ל-</a:t>
            </a:r>
            <a:r>
              <a:rPr lang="en-GB" dirty="0"/>
              <a:t>bucket</a:t>
            </a:r>
            <a:r>
              <a:rPr lang="he-IL" dirty="0"/>
              <a:t> אחר. נתון לנו שיש מספיק </a:t>
            </a:r>
            <a:r>
              <a:rPr lang="en-GB" dirty="0"/>
              <a:t>buckets</a:t>
            </a:r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98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en-US" dirty="0"/>
              <a:t>E</a:t>
            </a:r>
            <a:r>
              <a:rPr lang="en-GB" dirty="0" err="1"/>
              <a:t>ngine</a:t>
            </a:r>
            <a:r>
              <a:rPr lang="he-IL" dirty="0"/>
              <a:t> היא מחלקה פנימית לא-סטטית. כלומר, מקושרת ל-</a:t>
            </a:r>
            <a:r>
              <a:rPr lang="en-GB" dirty="0"/>
              <a:t>Car</a:t>
            </a:r>
            <a:r>
              <a:rPr lang="he-IL" dirty="0"/>
              <a:t>.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סדר אתחול – קודם מנוע ואז מכונית. </a:t>
            </a:r>
            <a:r>
              <a:rPr lang="en-US" dirty="0"/>
              <a:t>Java</a:t>
            </a:r>
            <a:r>
              <a:rPr lang="he-IL" dirty="0"/>
              <a:t> מאפשר ערכים </a:t>
            </a:r>
            <a:r>
              <a:rPr lang="he-IL" dirty="0" err="1"/>
              <a:t>דיפולטים</a:t>
            </a:r>
            <a:r>
              <a:rPr lang="he-IL" dirty="0"/>
              <a:t> לשדות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לכאורה, אסור להחליף הקישור של מחלקה פנימית למחלקה החיצונית. אבל אנחנו *לא* עושים את זה.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למחלקה פנימית יש גישה מלאה לשדות ה-</a:t>
            </a:r>
            <a:r>
              <a:rPr lang="en-GB" dirty="0"/>
              <a:t>private</a:t>
            </a:r>
            <a:endParaRPr lang="he-IL" dirty="0"/>
          </a:p>
          <a:p>
            <a:pPr algn="r" rtl="1"/>
            <a:endParaRPr lang="en-GB" dirty="0"/>
          </a:p>
          <a:p>
            <a:pPr algn="r" rtl="1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71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שאלת</a:t>
            </a:r>
            <a:r>
              <a:rPr lang="en-GB" dirty="0"/>
              <a:t> </a:t>
            </a:r>
            <a:r>
              <a:rPr lang="he-IL" dirty="0"/>
              <a:t> </a:t>
            </a:r>
            <a:r>
              <a:rPr lang="en-GB" dirty="0"/>
              <a:t>binding</a:t>
            </a:r>
            <a:endParaRPr lang="he-IL" dirty="0"/>
          </a:p>
          <a:p>
            <a:r>
              <a:rPr lang="he-IL" dirty="0"/>
              <a:t>טיפוס סטטי – </a:t>
            </a:r>
            <a:r>
              <a:rPr lang="en-US" dirty="0"/>
              <a:t>A</a:t>
            </a:r>
            <a:r>
              <a:rPr lang="he-IL" dirty="0"/>
              <a:t>, טיפוס דינמי </a:t>
            </a:r>
            <a:r>
              <a:rPr lang="en-GB" dirty="0"/>
              <a:t>B</a:t>
            </a:r>
            <a:endParaRPr lang="en-US" dirty="0"/>
          </a:p>
          <a:p>
            <a:r>
              <a:rPr lang="he-IL" dirty="0"/>
              <a:t>יורשים את </a:t>
            </a:r>
            <a:r>
              <a:rPr lang="en-GB" dirty="0"/>
              <a:t>foo</a:t>
            </a:r>
            <a:r>
              <a:rPr lang="he-IL" dirty="0"/>
              <a:t> מ-</a:t>
            </a:r>
            <a:r>
              <a:rPr lang="en-GB" dirty="0"/>
              <a:t>A</a:t>
            </a:r>
            <a:endParaRPr lang="en-US" dirty="0"/>
          </a:p>
          <a:p>
            <a:r>
              <a:rPr lang="en-GB" dirty="0"/>
              <a:t>I</a:t>
            </a:r>
            <a:r>
              <a:rPr lang="he-IL" dirty="0"/>
              <a:t> הוא </a:t>
            </a:r>
            <a:r>
              <a:rPr lang="en-GB" dirty="0"/>
              <a:t>private</a:t>
            </a:r>
            <a:r>
              <a:rPr lang="he-IL" dirty="0"/>
              <a:t> – כלומר הוא עושה </a:t>
            </a:r>
            <a:r>
              <a:rPr lang="en-GB" dirty="0"/>
              <a:t>shadowing</a:t>
            </a:r>
            <a:r>
              <a:rPr lang="he-IL" dirty="0"/>
              <a:t> ל-</a:t>
            </a:r>
            <a:r>
              <a:rPr lang="en-GB" dirty="0"/>
              <a:t>I</a:t>
            </a:r>
            <a:r>
              <a:rPr lang="he-IL" dirty="0"/>
              <a:t>, שיורשים מ-</a:t>
            </a:r>
            <a:r>
              <a:rPr lang="en-GB" dirty="0"/>
              <a:t>A</a:t>
            </a:r>
            <a:r>
              <a:rPr lang="he-IL" dirty="0"/>
              <a:t>, בגלל שאנחנו ב-</a:t>
            </a:r>
            <a:r>
              <a:rPr lang="en-GB" dirty="0"/>
              <a:t>A</a:t>
            </a:r>
            <a:r>
              <a:rPr lang="he-IL" dirty="0"/>
              <a:t>, אנחנו רואים את ה-</a:t>
            </a:r>
            <a:r>
              <a:rPr lang="en-US" dirty="0" err="1"/>
              <a:t>i</a:t>
            </a:r>
            <a:r>
              <a:rPr lang="he-IL" dirty="0"/>
              <a:t> ה-</a:t>
            </a:r>
            <a:r>
              <a:rPr lang="en-GB" dirty="0"/>
              <a:t>public</a:t>
            </a:r>
            <a:r>
              <a:rPr lang="he-IL" dirty="0"/>
              <a:t> ונדפיס 1</a:t>
            </a:r>
          </a:p>
          <a:p>
            <a:endParaRPr lang="he-IL" dirty="0"/>
          </a:p>
          <a:p>
            <a:r>
              <a:rPr lang="en-GB" dirty="0"/>
              <a:t>Casting</a:t>
            </a:r>
            <a:r>
              <a:rPr lang="he-IL" dirty="0"/>
              <a:t> ל-</a:t>
            </a:r>
            <a:r>
              <a:rPr lang="en-GB" dirty="0"/>
              <a:t>B</a:t>
            </a:r>
            <a:r>
              <a:rPr lang="he-IL" dirty="0"/>
              <a:t> לא משנה את התהליך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64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he-IL" dirty="0"/>
              <a:t>שאלת </a:t>
            </a:r>
            <a:r>
              <a:rPr lang="en-GB" dirty="0"/>
              <a:t>binding</a:t>
            </a:r>
            <a:endParaRPr lang="en-US" dirty="0"/>
          </a:p>
          <a:p>
            <a:pPr marL="0" indent="0">
              <a:buFont typeface="+mj-lt"/>
              <a:buNone/>
            </a:pPr>
            <a:endParaRPr lang="he-IL" dirty="0"/>
          </a:p>
          <a:p>
            <a:pPr marL="0" indent="0">
              <a:buFont typeface="+mj-lt"/>
              <a:buNone/>
            </a:pPr>
            <a:r>
              <a:rPr lang="he-IL" dirty="0"/>
              <a:t>הבנאי של </a:t>
            </a:r>
            <a:r>
              <a:rPr lang="en-GB" dirty="0"/>
              <a:t>B</a:t>
            </a:r>
            <a:r>
              <a:rPr lang="he-IL" dirty="0"/>
              <a:t> קורא לבנאי של </a:t>
            </a:r>
            <a:r>
              <a:rPr lang="en-GB" dirty="0"/>
              <a:t>A</a:t>
            </a:r>
            <a:r>
              <a:rPr lang="he-IL" dirty="0"/>
              <a:t>. הבנאי של </a:t>
            </a:r>
            <a:r>
              <a:rPr lang="en-GB" dirty="0"/>
              <a:t>A</a:t>
            </a:r>
            <a:r>
              <a:rPr lang="he-IL" dirty="0"/>
              <a:t> קורא ל-</a:t>
            </a:r>
            <a:r>
              <a:rPr lang="en-GB" dirty="0"/>
              <a:t>f()</a:t>
            </a:r>
            <a:r>
              <a:rPr lang="he-IL" dirty="0"/>
              <a:t> של </a:t>
            </a:r>
            <a:r>
              <a:rPr lang="en-GB" dirty="0"/>
              <a:t>B</a:t>
            </a:r>
            <a:r>
              <a:rPr lang="he-IL" dirty="0"/>
              <a:t>. </a:t>
            </a:r>
            <a:endParaRPr lang="en-GB" dirty="0"/>
          </a:p>
          <a:p>
            <a:pPr marL="0" indent="0">
              <a:buFont typeface="+mj-lt"/>
              <a:buNone/>
            </a:pPr>
            <a:r>
              <a:rPr lang="en-GB" dirty="0"/>
              <a:t>String</a:t>
            </a:r>
            <a:r>
              <a:rPr lang="he-IL" dirty="0"/>
              <a:t> של </a:t>
            </a:r>
            <a:r>
              <a:rPr lang="en-GB" dirty="0"/>
              <a:t>B</a:t>
            </a:r>
            <a:r>
              <a:rPr lang="he-IL" dirty="0"/>
              <a:t> אותחל עם ערך </a:t>
            </a:r>
            <a:r>
              <a:rPr lang="he-IL" dirty="0" err="1"/>
              <a:t>דיפולטי</a:t>
            </a:r>
            <a:r>
              <a:rPr lang="he-IL" dirty="0"/>
              <a:t>. לכן יודפס </a:t>
            </a:r>
            <a:r>
              <a:rPr lang="en-GB" dirty="0"/>
              <a:t>null</a:t>
            </a:r>
            <a:r>
              <a:rPr lang="he-IL" dirty="0"/>
              <a:t>.</a:t>
            </a:r>
          </a:p>
          <a:p>
            <a:pPr marL="0" indent="0">
              <a:buFont typeface="+mj-lt"/>
              <a:buNone/>
            </a:pPr>
            <a:r>
              <a:rPr lang="he-IL" dirty="0"/>
              <a:t>עכשיו קוראים שוב ל-</a:t>
            </a:r>
            <a:r>
              <a:rPr lang="en-GB" dirty="0"/>
              <a:t>f()</a:t>
            </a:r>
            <a:r>
              <a:rPr lang="he-IL" dirty="0"/>
              <a:t> אחרי אתחול, אז יודפס </a:t>
            </a:r>
            <a:r>
              <a:rPr lang="en-GB" dirty="0"/>
              <a:t>B</a:t>
            </a:r>
            <a:r>
              <a:rPr lang="he-IL" dirty="0"/>
              <a:t> (שדות = </a:t>
            </a:r>
            <a:r>
              <a:rPr lang="en-GB" dirty="0"/>
              <a:t>static binding</a:t>
            </a:r>
            <a:r>
              <a:rPr lang="he-IL" dirty="0"/>
              <a:t>)</a:t>
            </a:r>
          </a:p>
          <a:p>
            <a:pPr marL="0" indent="0">
              <a:buFont typeface="+mj-lt"/>
              <a:buNone/>
            </a:pPr>
            <a:r>
              <a:rPr lang="en-GB" dirty="0" err="1"/>
              <a:t>a.S</a:t>
            </a:r>
            <a:r>
              <a:rPr lang="he-IL" dirty="0"/>
              <a:t> ידפיס את השדה של הטיפוס הסטטי, לכן יודפס </a:t>
            </a:r>
            <a:r>
              <a:rPr lang="en-GB" dirty="0"/>
              <a:t>A</a:t>
            </a:r>
            <a:endParaRPr lang="he-IL" dirty="0"/>
          </a:p>
          <a:p>
            <a:pPr marL="0" indent="0">
              <a:buFont typeface="+mj-lt"/>
              <a:buNone/>
            </a:pPr>
            <a:endParaRPr lang="he-IL" dirty="0"/>
          </a:p>
          <a:p>
            <a:pPr marL="0" indent="0">
              <a:buFont typeface="+mj-lt"/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87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שאלת </a:t>
            </a:r>
            <a:r>
              <a:rPr lang="he-IL" dirty="0" err="1"/>
              <a:t>פולימפוריזם</a:t>
            </a:r>
            <a:r>
              <a:rPr lang="he-IL" dirty="0"/>
              <a:t> וחוזים</a:t>
            </a:r>
          </a:p>
          <a:p>
            <a:r>
              <a:rPr lang="he-IL" dirty="0"/>
              <a:t>מכיוון ש-</a:t>
            </a:r>
            <a:r>
              <a:rPr lang="en-GB" dirty="0"/>
              <a:t>B</a:t>
            </a:r>
            <a:r>
              <a:rPr lang="he-IL" dirty="0"/>
              <a:t> יורש מ-</a:t>
            </a:r>
            <a:r>
              <a:rPr lang="en-GB" dirty="0"/>
              <a:t>A</a:t>
            </a:r>
            <a:r>
              <a:rPr lang="he-IL" dirty="0"/>
              <a:t>, כל משתנה עם טיפוס סטטי מסוג </a:t>
            </a:r>
            <a:r>
              <a:rPr lang="en-GB" dirty="0"/>
              <a:t>A</a:t>
            </a:r>
            <a:r>
              <a:rPr lang="he-IL" dirty="0"/>
              <a:t> יכול בעצם להכיל מופע של </a:t>
            </a:r>
            <a:r>
              <a:rPr lang="en-GB" dirty="0"/>
              <a:t>B</a:t>
            </a:r>
            <a:r>
              <a:rPr lang="he-IL" dirty="0"/>
              <a:t>, וצריך לקיים את החוזה שלו בקריאה ל-</a:t>
            </a:r>
            <a:r>
              <a:rPr lang="en-GB" dirty="0" err="1"/>
              <a:t>func</a:t>
            </a:r>
            <a:r>
              <a:rPr lang="he-IL" dirty="0"/>
              <a:t>. לכן ההגבלה על הקלט בחוזה צריך להיות *לפחות* כמו </a:t>
            </a:r>
            <a:r>
              <a:rPr lang="en-US" dirty="0"/>
              <a:t>B</a:t>
            </a:r>
            <a:r>
              <a:rPr lang="he-IL" dirty="0"/>
              <a:t>. </a:t>
            </a:r>
            <a:r>
              <a:rPr lang="he-IL" dirty="0" err="1"/>
              <a:t>וההגלבה</a:t>
            </a:r>
            <a:r>
              <a:rPr lang="he-IL" dirty="0"/>
              <a:t> על הקלט יכולה להיות פחות מחמירה מ-</a:t>
            </a:r>
            <a:r>
              <a:rPr lang="en-GB" dirty="0"/>
              <a:t>B</a:t>
            </a:r>
            <a:r>
              <a:rPr lang="he-IL" dirty="0"/>
              <a:t>.</a:t>
            </a:r>
          </a:p>
          <a:p>
            <a:r>
              <a:rPr lang="he-IL" dirty="0"/>
              <a:t>כלומר הקלט </a:t>
            </a:r>
            <a:r>
              <a:rPr lang="en-GB" dirty="0"/>
              <a:t>B</a:t>
            </a:r>
            <a:r>
              <a:rPr lang="he-IL" dirty="0"/>
              <a:t> יכול להיות פחות מחמיר מזה של </a:t>
            </a:r>
            <a:r>
              <a:rPr lang="en-GB" dirty="0"/>
              <a:t>A</a:t>
            </a:r>
            <a:r>
              <a:rPr lang="he-IL" dirty="0"/>
              <a:t>, והפלט יכול להיות פחות מחמיר.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61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hf hdr="0" ftr="0" dt="0"/>
  <p:txStyles>
    <p:titleStyle>
      <a:lvl1pPr algn="r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2494" y="1143000"/>
            <a:ext cx="7339013" cy="2209800"/>
          </a:xfrm>
        </p:spPr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algn="ctr"/>
            <a:r>
              <a:rPr lang="he-IL" sz="3200" dirty="0"/>
              <a:t>תרגול 13 – הכנה למבחן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0896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למחלקה שהיא </a:t>
            </a:r>
            <a:r>
              <a:rPr lang="en-US" dirty="0"/>
              <a:t>mutable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4000" dirty="0"/>
              <a:t>public final class A{</a:t>
            </a:r>
          </a:p>
          <a:p>
            <a:pPr marL="0" indent="0" algn="l" rtl="0">
              <a:buNone/>
            </a:pPr>
            <a:r>
              <a:rPr lang="en-US" sz="4000" dirty="0"/>
              <a:t>	private final </a:t>
            </a:r>
            <a:r>
              <a:rPr lang="en-US" sz="4000" dirty="0" err="1"/>
              <a:t>int</a:t>
            </a:r>
            <a:r>
              <a:rPr lang="en-US" sz="4000" dirty="0"/>
              <a:t>[] </a:t>
            </a:r>
            <a:r>
              <a:rPr lang="en-US" sz="4000" dirty="0" err="1"/>
              <a:t>arr</a:t>
            </a:r>
            <a:r>
              <a:rPr lang="en-US" sz="4000" dirty="0"/>
              <a:t>;</a:t>
            </a:r>
          </a:p>
          <a:p>
            <a:pPr marL="0" indent="0" algn="l" rtl="0">
              <a:buNone/>
            </a:pPr>
            <a:r>
              <a:rPr lang="en-US" sz="4000" dirty="0"/>
              <a:t>	public A(</a:t>
            </a:r>
            <a:r>
              <a:rPr lang="en-US" sz="4000" dirty="0" err="1"/>
              <a:t>int</a:t>
            </a:r>
            <a:r>
              <a:rPr lang="en-US" sz="4000" dirty="0"/>
              <a:t>[] </a:t>
            </a:r>
            <a:r>
              <a:rPr lang="en-US" sz="4000" dirty="0" err="1"/>
              <a:t>arr</a:t>
            </a:r>
            <a:r>
              <a:rPr lang="en-US" sz="4000" dirty="0"/>
              <a:t>){</a:t>
            </a:r>
          </a:p>
          <a:p>
            <a:pPr marL="0" indent="0" algn="l" rtl="0">
              <a:buNone/>
            </a:pPr>
            <a:r>
              <a:rPr lang="en-US" sz="4000" dirty="0"/>
              <a:t>		</a:t>
            </a:r>
            <a:r>
              <a:rPr lang="en-US" sz="4000" dirty="0" err="1"/>
              <a:t>this.arr</a:t>
            </a:r>
            <a:r>
              <a:rPr lang="en-US" sz="4000" dirty="0"/>
              <a:t> = </a:t>
            </a:r>
            <a:r>
              <a:rPr lang="en-US" sz="4000" dirty="0" err="1"/>
              <a:t>arr</a:t>
            </a:r>
            <a:r>
              <a:rPr lang="en-US" sz="4000" dirty="0"/>
              <a:t>;</a:t>
            </a:r>
          </a:p>
          <a:p>
            <a:pPr marL="0" indent="0" algn="l" rtl="0">
              <a:buNone/>
            </a:pPr>
            <a:r>
              <a:rPr lang="en-US" sz="4000" dirty="0"/>
              <a:t>	}</a:t>
            </a:r>
          </a:p>
          <a:p>
            <a:pPr marL="0" indent="0" algn="l" rtl="0">
              <a:buNone/>
            </a:pPr>
            <a:r>
              <a:rPr lang="en-US" sz="4000" dirty="0"/>
              <a:t>}</a:t>
            </a:r>
          </a:p>
          <a:p>
            <a:pPr marL="0" indent="0" algn="l" rtl="0">
              <a:buNone/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85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702" y="1600200"/>
            <a:ext cx="6448097" cy="4876800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לפניכם 3 טענות הקשורות לקוד גנרי:</a:t>
            </a:r>
            <a:endParaRPr lang="en-US" dirty="0"/>
          </a:p>
          <a:p>
            <a:pPr marL="0" indent="0">
              <a:buNone/>
            </a:pPr>
            <a:r>
              <a:rPr lang="he-IL" u="sng" dirty="0"/>
              <a:t>טענה 1</a:t>
            </a:r>
            <a:r>
              <a:rPr lang="he-IL" dirty="0"/>
              <a:t>: אם </a:t>
            </a:r>
            <a:r>
              <a:rPr lang="en-US" dirty="0"/>
              <a:t>T</a:t>
            </a:r>
            <a:r>
              <a:rPr lang="he-IL" dirty="0"/>
              <a:t> הוא פרמטר גנרי של מחלקה כלשהי, למחלקה זו יכול להיות שדה סטטי מטיפוס </a:t>
            </a:r>
            <a:r>
              <a:rPr lang="en-US" dirty="0"/>
              <a:t>T</a:t>
            </a:r>
            <a:r>
              <a:rPr lang="he-IL" dirty="0"/>
              <a:t>. </a:t>
            </a:r>
            <a:endParaRPr lang="en-US" dirty="0"/>
          </a:p>
          <a:p>
            <a:pPr marL="0" indent="0">
              <a:buNone/>
            </a:pPr>
            <a:r>
              <a:rPr lang="he-IL" u="sng" dirty="0"/>
              <a:t>טענה 2</a:t>
            </a:r>
            <a:r>
              <a:rPr lang="he-IL" dirty="0"/>
              <a:t>: מחלקה גנרית יכולה לרשת ממחלקה לא גנרית, ומחלקה לא גנרית יכולה לרשת ממחלקה גנרית. </a:t>
            </a:r>
            <a:endParaRPr lang="en-US" dirty="0"/>
          </a:p>
          <a:p>
            <a:pPr marL="0" indent="0">
              <a:buNone/>
            </a:pPr>
            <a:r>
              <a:rPr lang="he-IL" u="sng" dirty="0"/>
              <a:t>טענה 3</a:t>
            </a:r>
            <a:r>
              <a:rPr lang="he-IL" dirty="0"/>
              <a:t>: ההשמה בשורה </a:t>
            </a:r>
            <a:r>
              <a:rPr lang="he-IL" dirty="0" err="1"/>
              <a:t>השניה</a:t>
            </a:r>
            <a:r>
              <a:rPr lang="he-IL" dirty="0"/>
              <a:t> בקוד המצורף תתקמפל תמיד, ללא תלות במה </a:t>
            </a:r>
            <a:r>
              <a:rPr lang="he-IL" dirty="0" err="1"/>
              <a:t>שיכתב</a:t>
            </a:r>
            <a:r>
              <a:rPr lang="he-IL" dirty="0"/>
              <a:t> במקום הכוכביות.</a:t>
            </a:r>
            <a:endParaRPr lang="en-US" dirty="0"/>
          </a:p>
          <a:p>
            <a:pPr marL="0" indent="0" rtl="0">
              <a:buNone/>
            </a:pPr>
            <a:r>
              <a:rPr lang="en-US" dirty="0"/>
              <a:t>	Set&lt;******&gt; </a:t>
            </a:r>
            <a:r>
              <a:rPr lang="en-US" dirty="0" err="1"/>
              <a:t>genSet</a:t>
            </a:r>
            <a:r>
              <a:rPr lang="en-US" dirty="0"/>
              <a:t> = ********;</a:t>
            </a:r>
          </a:p>
          <a:p>
            <a:pPr marL="0" indent="0" rtl="0">
              <a:buNone/>
            </a:pPr>
            <a:r>
              <a:rPr lang="en-US" dirty="0"/>
              <a:t>	Set&lt;?&gt; </a:t>
            </a:r>
            <a:r>
              <a:rPr lang="en-US" dirty="0" err="1"/>
              <a:t>jokerSet</a:t>
            </a:r>
            <a:r>
              <a:rPr lang="en-US" dirty="0"/>
              <a:t> = </a:t>
            </a:r>
            <a:r>
              <a:rPr lang="en-US" dirty="0" err="1"/>
              <a:t>genSet</a:t>
            </a:r>
            <a:r>
              <a:rPr lang="en-US" dirty="0"/>
              <a:t>;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739462" y="3653660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לא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1 נכונה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2 נכונה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3 נכונה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1+2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1+3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2+3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נכונות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9483" y="5598756"/>
            <a:ext cx="2503055" cy="37749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/>
          <a:lstStyle/>
          <a:p>
            <a:pPr algn="ctr" rtl="1"/>
            <a:endParaRPr lang="en-US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86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59" y="182880"/>
            <a:ext cx="8229600" cy="990600"/>
          </a:xfrm>
        </p:spPr>
        <p:txBody>
          <a:bodyPr/>
          <a:lstStyle/>
          <a:p>
            <a:r>
              <a:rPr lang="he-IL" dirty="0"/>
              <a:t>שאלה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6739" y="972711"/>
            <a:ext cx="4160520" cy="3904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1800" dirty="0"/>
              <a:t>להלן מספר טענות המתייחסות למימושים השונים של המחלקה</a:t>
            </a:r>
            <a:r>
              <a:rPr lang="en-US" sz="1800" dirty="0"/>
              <a:t>A </a:t>
            </a:r>
            <a:r>
              <a:rPr lang="he-IL" sz="1800" dirty="0"/>
              <a:t>. הניחו כי:</a:t>
            </a:r>
            <a:br>
              <a:rPr lang="he-IL" sz="1800" dirty="0"/>
            </a:br>
            <a:r>
              <a:rPr lang="he-IL" sz="1800" dirty="0"/>
              <a:t>1. הקוד הקיים של</a:t>
            </a:r>
            <a:r>
              <a:rPr lang="en-US" sz="1800" dirty="0"/>
              <a:t> A </a:t>
            </a:r>
            <a:r>
              <a:rPr lang="he-IL" sz="1800" dirty="0"/>
              <a:t>לא ישתנה, וניתן רק להוסיף קוד. </a:t>
            </a:r>
            <a:br>
              <a:rPr lang="he-IL" sz="1800" dirty="0"/>
            </a:br>
            <a:r>
              <a:rPr lang="he-IL" sz="1800" dirty="0"/>
              <a:t>2. הקוד של</a:t>
            </a:r>
            <a:r>
              <a:rPr lang="en-US" sz="1800" dirty="0"/>
              <a:t> A </a:t>
            </a:r>
            <a:r>
              <a:rPr lang="he-IL" sz="1800" dirty="0"/>
              <a:t>הוא דטרמיניסטי. כלומר, עבור אותו הקלט מחזירות את אותה התשובה בכל הרצה.  </a:t>
            </a:r>
            <a:br>
              <a:rPr lang="he-IL" sz="1800" dirty="0"/>
            </a:br>
            <a:r>
              <a:rPr lang="he-IL" sz="1800" dirty="0"/>
              <a:t>3. גודל טבלת ה </a:t>
            </a:r>
            <a:r>
              <a:rPr lang="en-US" sz="1800" dirty="0"/>
              <a:t>hash</a:t>
            </a:r>
            <a:r>
              <a:rPr lang="he-IL" sz="1800" dirty="0"/>
              <a:t> גדול מ 4.</a:t>
            </a:r>
            <a:br>
              <a:rPr lang="he-IL" sz="1800" dirty="0"/>
            </a:br>
            <a:br>
              <a:rPr lang="he-IL" sz="1800" u="sng" dirty="0"/>
            </a:br>
            <a:r>
              <a:rPr lang="he-IL" sz="1800" u="sng" dirty="0"/>
              <a:t>טענה 1</a:t>
            </a:r>
            <a:r>
              <a:rPr lang="he-IL" sz="1800" dirty="0"/>
              <a:t>: קיים מימוש של </a:t>
            </a:r>
            <a:r>
              <a:rPr lang="en-US" sz="1800" dirty="0"/>
              <a:t>A</a:t>
            </a:r>
            <a:r>
              <a:rPr lang="he-IL" sz="1800" dirty="0"/>
              <a:t> עבורו יודפס </a:t>
            </a:r>
            <a:r>
              <a:rPr lang="en-US" sz="1800" dirty="0"/>
              <a:t>4</a:t>
            </a:r>
            <a:r>
              <a:rPr lang="he-IL" sz="1800" dirty="0"/>
              <a:t>.</a:t>
            </a:r>
            <a:br>
              <a:rPr lang="he-IL" sz="1800" dirty="0"/>
            </a:br>
            <a:r>
              <a:rPr lang="he-IL" sz="1800" u="sng" dirty="0"/>
              <a:t>טענה 2</a:t>
            </a:r>
            <a:r>
              <a:rPr lang="he-IL" sz="1800" dirty="0"/>
              <a:t>: קיים מימוש של </a:t>
            </a:r>
            <a:r>
              <a:rPr lang="en-US" sz="1800" dirty="0"/>
              <a:t>A</a:t>
            </a:r>
            <a:r>
              <a:rPr lang="he-IL" sz="1800" dirty="0"/>
              <a:t> עבורו יודפס 3. </a:t>
            </a:r>
            <a:br>
              <a:rPr lang="he-IL" sz="1800" dirty="0"/>
            </a:br>
            <a:r>
              <a:rPr lang="he-IL" sz="1800" u="sng" dirty="0"/>
              <a:t>טענה 3</a:t>
            </a:r>
            <a:r>
              <a:rPr lang="he-IL" sz="1800" dirty="0"/>
              <a:t>: קיים מימוש של </a:t>
            </a:r>
            <a:r>
              <a:rPr lang="en-US" sz="1800" dirty="0"/>
              <a:t>A</a:t>
            </a:r>
            <a:r>
              <a:rPr lang="he-IL" sz="1800" dirty="0"/>
              <a:t> עבורו יודפס 2. </a:t>
            </a:r>
            <a:br>
              <a:rPr lang="he-IL" sz="1800" dirty="0"/>
            </a:br>
            <a:r>
              <a:rPr lang="he-IL" sz="1800" u="sng" dirty="0"/>
              <a:t>טענה 4</a:t>
            </a:r>
            <a:r>
              <a:rPr lang="he-IL" sz="1800" dirty="0"/>
              <a:t>: קיים מימוש של </a:t>
            </a:r>
            <a:r>
              <a:rPr lang="en-US" sz="1800" dirty="0"/>
              <a:t>A</a:t>
            </a:r>
            <a:r>
              <a:rPr lang="he-IL" sz="1800" dirty="0"/>
              <a:t> עבורו יודפס 1.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533400"/>
            <a:ext cx="918078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j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j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j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j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 the rest of the code is not provided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646464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@Override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equals(Object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obj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Set&lt;A&gt;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HashSet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&lt;&gt;();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.add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A(3, 1));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.add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A(1, 3));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.add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A(3, 1));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.add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A(2, 1));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14800" y="4535826"/>
            <a:ext cx="4572000" cy="23221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1 לא נכונה.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2 לא נכונה.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3 לא נכונה.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4 לא נכונה.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קיימות שתי טענות לא נכונות.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קיימות שלוש טענות לא נכונות.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נכונות.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3745" y="6450597"/>
            <a:ext cx="2503055" cy="37749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/>
          <a:lstStyle/>
          <a:p>
            <a:pPr algn="ctr" rtl="1"/>
            <a:endParaRPr lang="en-US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87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47507"/>
            <a:ext cx="674238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Car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year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Engine 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engine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Engine(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Car(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year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year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year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 }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Engine{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Car 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Engine(Car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f() {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year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 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Car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Car(1960);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Car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Car(1970);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engine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engine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 *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engine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.f());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 **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2593" y="5014168"/>
            <a:ext cx="5806966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יש שגיאת קומפילציה בשורה *.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יש שגיאת קומפילציה בשורה **.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תיזרק שגיאה בשורה ** ולא יודפס כלום.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ריצת התוכנית תסתיים בהצלחה ויודפס 1960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ריצת התוכנית תסתיים בהצלחה ויודפס 1970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8222" y="6321755"/>
            <a:ext cx="4583306" cy="37749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/>
          <a:lstStyle/>
          <a:p>
            <a:pPr algn="ctr" rtl="1"/>
            <a:endParaRPr lang="en-US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51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17787" y="1028700"/>
            <a:ext cx="7068207" cy="4533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1;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foo() { 	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  }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3;   //*</a:t>
            </a:r>
            <a:r>
              <a:rPr lang="he-IL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A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B();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.foo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();         // **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((B)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).foo();   //***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}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Menlo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US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49821" y="3975538"/>
            <a:ext cx="721535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11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13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31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33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קיימת שגיאת קומפילציה בשורה המסומנת ב *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1 ועפה על חריג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3 ועפה על חריג.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קיימת שגיאת קומפילציה באחת מהבין השורות המסומנות ב ** </a:t>
            </a:r>
            <a:r>
              <a:rPr lang="he-IL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וב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***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62118" y="3975538"/>
            <a:ext cx="2503055" cy="37749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/>
          <a:lstStyle/>
          <a:p>
            <a:pPr algn="ctr" rtl="1"/>
            <a:endParaRPr lang="en-US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79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520262"/>
            <a:ext cx="780393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public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protected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String 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"A"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f() {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A() {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f();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String 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"B"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f() {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B() {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f();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A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B();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 ***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09089" y="4011012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קיימת שגיאת קומפילציה במחלקה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עפה על חריג בשורה ***.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BBA</a:t>
            </a: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nullBA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ABA</a:t>
            </a: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BBB</a:t>
            </a: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nullBB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ABB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06510" y="4998795"/>
            <a:ext cx="2874579" cy="37749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/>
          <a:lstStyle/>
          <a:p>
            <a:pPr algn="ctr" rtl="1"/>
            <a:endParaRPr lang="en-US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36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7503" y="981547"/>
            <a:ext cx="9201807" cy="384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A{</a:t>
            </a:r>
            <a:endParaRPr lang="he-IL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3F5FB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/**  missing contract */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func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 /* some implementation here */}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/**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@pre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&gt; 3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@post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$ret &lt; 10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*/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646464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@Override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func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 /* some implementation here  */}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14497" y="2625845"/>
            <a:ext cx="4572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he-IL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החוזה של השירות </a:t>
            </a:r>
            <a:r>
              <a:rPr lang="en-US" b="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func</a:t>
            </a:r>
            <a:r>
              <a:rPr lang="he-IL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של המחלקה </a:t>
            </a:r>
            <a:r>
              <a:rPr lang="en-US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he-IL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אינו נתון. מבין האופציות המוצעות, איזה חוזה הוא חוקי ותקין על פי עקרונות הירושה?  בחר/י בתשובה הטובה ביותר:</a:t>
            </a:r>
            <a:endParaRPr lang="en-US" sz="18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5697" y="4283223"/>
            <a:ext cx="6400800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@pre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&gt;0, @post $ret &lt; 20</a:t>
            </a: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@pre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 5, @post $ret &lt; 20</a:t>
            </a: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@pre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&gt;0, @post $ret &lt; 2</a:t>
            </a: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@pre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&gt;5, @post $ret&lt;2</a:t>
            </a: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מלבד תשובה זו, יש יותר מתשובה נכונה אחת.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מלבד תשובה זו, כל התשובות לא נכונות.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28138" y="5082261"/>
            <a:ext cx="3158359" cy="37749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/>
          <a:lstStyle/>
          <a:p>
            <a:pPr algn="ctr" rtl="1"/>
            <a:endParaRPr lang="en-US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307118" y="5392438"/>
            <a:ext cx="3273973" cy="10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111790" y="4732388"/>
            <a:ext cx="0" cy="660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770158" y="5084274"/>
            <a:ext cx="0" cy="318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26778" y="539243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92263" y="539243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111790" y="4721878"/>
            <a:ext cx="2827073" cy="10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80143" y="5100880"/>
            <a:ext cx="22182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5913" y="4886471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/>
              <a:t>הגבלה על קלט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57503" y="6499403"/>
            <a:ext cx="3273973" cy="10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232351" y="5839353"/>
            <a:ext cx="0" cy="660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760836" y="6191239"/>
            <a:ext cx="0" cy="318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85147" y="64886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56662" y="649940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1183949" y="5842515"/>
            <a:ext cx="2039037" cy="10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183949" y="6207845"/>
            <a:ext cx="15862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5779" y="5853025"/>
            <a:ext cx="1580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/>
              <a:t>הגבלה על פלט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31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  <p:bldP spid="18" grpId="0"/>
      <p:bldP spid="23" grpId="0"/>
      <p:bldP spid="27" grpId="0"/>
      <p:bldP spid="28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16 - </a:t>
            </a:r>
            <a:r>
              <a:rPr lang="en-US" dirty="0" err="1"/>
              <a:t>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000" dirty="0"/>
              <a:t>לא נפתור אותה כי לא בחומר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24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9848" y="3174123"/>
            <a:ext cx="4955628" cy="33948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000" dirty="0"/>
              <a:t>נרצה להוריד את השירות </a:t>
            </a:r>
            <a:r>
              <a:rPr lang="en-US" sz="2000" dirty="0"/>
              <a:t>func1</a:t>
            </a:r>
            <a:r>
              <a:rPr lang="he-IL" sz="2000" dirty="0"/>
              <a:t> מהמחלקה </a:t>
            </a:r>
            <a:r>
              <a:rPr lang="en-US" sz="2000" dirty="0"/>
              <a:t>B</a:t>
            </a:r>
            <a:r>
              <a:rPr lang="he-IL" sz="2000" dirty="0"/>
              <a:t>. לפניכם שלוש טענות:</a:t>
            </a:r>
            <a:endParaRPr lang="en-US" sz="2000" dirty="0"/>
          </a:p>
          <a:p>
            <a:pPr marL="0" indent="0">
              <a:buNone/>
            </a:pPr>
            <a:r>
              <a:rPr lang="he-IL" sz="2000" b="1" dirty="0"/>
              <a:t>טענה 1</a:t>
            </a:r>
            <a:r>
              <a:rPr lang="he-IL" sz="2000" dirty="0"/>
              <a:t>: ניתן להחליף את כל הקריאות ל </a:t>
            </a:r>
            <a:r>
              <a:rPr lang="en-US" sz="2000" dirty="0"/>
              <a:t>func1</a:t>
            </a:r>
            <a:r>
              <a:rPr lang="he-IL" sz="2000" dirty="0"/>
              <a:t> בקריאות ל </a:t>
            </a:r>
            <a:r>
              <a:rPr lang="en-US" sz="2000" dirty="0"/>
              <a:t>func2</a:t>
            </a:r>
            <a:r>
              <a:rPr lang="he-IL" sz="2000" dirty="0"/>
              <a:t>, והקוד ימשיך להתקמפל.</a:t>
            </a:r>
            <a:endParaRPr lang="en-US" sz="2000" dirty="0"/>
          </a:p>
          <a:p>
            <a:pPr marL="0" indent="0">
              <a:buNone/>
            </a:pPr>
            <a:r>
              <a:rPr lang="he-IL" sz="2000" b="1" dirty="0"/>
              <a:t>טענה 2</a:t>
            </a:r>
            <a:r>
              <a:rPr lang="he-IL" sz="2000" dirty="0"/>
              <a:t>: ניתן להחליף את כל הקריאות ל </a:t>
            </a:r>
            <a:r>
              <a:rPr lang="en-US" sz="2000" dirty="0"/>
              <a:t>func1</a:t>
            </a:r>
            <a:r>
              <a:rPr lang="he-IL" sz="2000" dirty="0"/>
              <a:t> בקריאות ל </a:t>
            </a:r>
            <a:r>
              <a:rPr lang="en-US" sz="2000" dirty="0"/>
              <a:t>func3</a:t>
            </a:r>
            <a:r>
              <a:rPr lang="he-IL" sz="2000" dirty="0"/>
              <a:t>, והקוד ימשיך להתקמפל.</a:t>
            </a:r>
            <a:endParaRPr lang="en-US" sz="2000" dirty="0"/>
          </a:p>
          <a:p>
            <a:pPr marL="0" indent="0">
              <a:buNone/>
            </a:pPr>
            <a:r>
              <a:rPr lang="he-IL" sz="2000" b="1" dirty="0"/>
              <a:t>טענה 3</a:t>
            </a:r>
            <a:r>
              <a:rPr lang="he-IL" sz="2000" dirty="0"/>
              <a:t>: ניתן להחליף את כל הקריאות ל </a:t>
            </a:r>
            <a:r>
              <a:rPr lang="en-US" sz="2000" dirty="0"/>
              <a:t>func1</a:t>
            </a:r>
            <a:r>
              <a:rPr lang="he-IL" sz="2000" dirty="0"/>
              <a:t> בקריאות ל </a:t>
            </a:r>
            <a:r>
              <a:rPr lang="en-US" sz="2000" dirty="0"/>
              <a:t>func4</a:t>
            </a:r>
            <a:r>
              <a:rPr lang="he-IL" sz="2000" dirty="0"/>
              <a:t>, והקוד ימשיך להתקמפל.</a:t>
            </a:r>
            <a:endParaRPr lang="en-US" sz="2000" dirty="0"/>
          </a:p>
          <a:p>
            <a:pPr marL="0" indent="0">
              <a:buNone/>
            </a:pPr>
            <a:r>
              <a:rPr lang="he-IL" sz="2000" dirty="0"/>
              <a:t>בחר/י בתשובה הטובה ביותר: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1890" y="347472"/>
            <a:ext cx="7288924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B{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func1(List&lt;?&gt;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{}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&lt;T&gt;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func2(List&lt;T&gt;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{}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func3(List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{}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func4(List&lt;Object&gt;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{}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508235" y="3286499"/>
            <a:ext cx="4572000" cy="262020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1 נכונה.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2 נכונה.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3 נכונה.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1+2 נכונות.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1+3 נכונות.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2+3 נכונות.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נכונות.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לא נכונות.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1890" y="4219111"/>
            <a:ext cx="3158359" cy="37749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/>
          <a:lstStyle/>
          <a:p>
            <a:pPr algn="ctr" rtl="1"/>
            <a:endParaRPr lang="en-US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95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e-IL" dirty="0"/>
              <a:t>על מנת שנוכל לפתח </a:t>
            </a:r>
            <a:r>
              <a:rPr lang="he-IL" dirty="0" err="1"/>
              <a:t>תוכניות</a:t>
            </a:r>
            <a:r>
              <a:rPr lang="he-IL" dirty="0"/>
              <a:t> </a:t>
            </a:r>
            <a:r>
              <a:rPr lang="en-US" dirty="0"/>
              <a:t>Java</a:t>
            </a:r>
            <a:r>
              <a:rPr lang="he-IL" dirty="0"/>
              <a:t> (כלומר, לקמפל אותן), עלינו להתקין </a:t>
            </a:r>
            <a:r>
              <a:rPr lang="en-US" dirty="0"/>
              <a:t>JRE</a:t>
            </a:r>
            <a:r>
              <a:rPr lang="he-IL" dirty="0"/>
              <a:t> על המחשב.</a:t>
            </a:r>
          </a:p>
          <a:p>
            <a:pPr marL="457200" indent="-457200">
              <a:buFont typeface="+mj-lt"/>
              <a:buAutoNum type="arabicPeriod"/>
            </a:pPr>
            <a:endParaRPr lang="he-IL" dirty="0"/>
          </a:p>
          <a:p>
            <a:pPr marL="457200" indent="-457200">
              <a:buFont typeface="+mj-lt"/>
              <a:buAutoNum type="arabicPeriod"/>
            </a:pPr>
            <a:r>
              <a:rPr lang="he-IL" dirty="0" err="1"/>
              <a:t>תוכנית</a:t>
            </a:r>
            <a:r>
              <a:rPr lang="he-IL" dirty="0"/>
              <a:t> </a:t>
            </a:r>
            <a:r>
              <a:rPr lang="en-US" dirty="0"/>
              <a:t>Java</a:t>
            </a:r>
            <a:r>
              <a:rPr lang="he-IL" dirty="0"/>
              <a:t> מקומפלת ניתן להריץ על כל מחשב שעליו מותקנת מערכת הפעלה עליה ביצענו את הקומפילציה.</a:t>
            </a:r>
          </a:p>
          <a:p>
            <a:pPr marL="457200" indent="-457200">
              <a:buFont typeface="+mj-lt"/>
              <a:buAutoNum type="arabicPeriod"/>
            </a:pPr>
            <a:endParaRPr lang="he-IL" dirty="0"/>
          </a:p>
          <a:p>
            <a:pPr marL="457200" indent="-457200">
              <a:buFont typeface="+mj-lt"/>
              <a:buAutoNum type="arabicPeriod"/>
            </a:pPr>
            <a:r>
              <a:rPr lang="he-IL" dirty="0"/>
              <a:t>בהינתן קבצי </a:t>
            </a:r>
            <a:r>
              <a:rPr lang="en-US" dirty="0"/>
              <a:t>class</a:t>
            </a:r>
            <a:r>
              <a:rPr lang="he-IL" dirty="0"/>
              <a:t>, ניתן להריץ אותם ללא התקנת </a:t>
            </a:r>
            <a:r>
              <a:rPr lang="en-US" dirty="0"/>
              <a:t>java</a:t>
            </a:r>
            <a:r>
              <a:rPr lang="he-IL" dirty="0"/>
              <a:t> על המחשב.</a:t>
            </a:r>
          </a:p>
          <a:p>
            <a:pPr marL="457200" indent="-457200">
              <a:buFont typeface="+mj-lt"/>
              <a:buAutoNum type="arabicPeriod"/>
            </a:pPr>
            <a:endParaRPr lang="he-IL" dirty="0"/>
          </a:p>
          <a:p>
            <a:pPr marL="457200" indent="-457200">
              <a:buFont typeface="+mj-lt"/>
              <a:buAutoNum type="arabicPeriod"/>
            </a:pPr>
            <a:r>
              <a:rPr lang="he-IL" dirty="0"/>
              <a:t>מלבד תשובה זו, כל התשובות לא נכונות.</a:t>
            </a:r>
          </a:p>
          <a:p>
            <a:pPr marL="457200" indent="-457200">
              <a:buFont typeface="+mj-lt"/>
              <a:buAutoNum type="arabicPeriod"/>
            </a:pPr>
            <a:r>
              <a:rPr lang="he-IL" dirty="0"/>
              <a:t>מלבד תשובה זו יש יותר מתשובה נכונה אחת.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61846" y="4907279"/>
            <a:ext cx="2746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dirty="0">
                <a:solidFill>
                  <a:srgbClr val="FF0000"/>
                </a:solidFill>
              </a:rPr>
              <a:t>חייב להיות או </a:t>
            </a:r>
            <a:r>
              <a:rPr lang="en-US" dirty="0">
                <a:solidFill>
                  <a:srgbClr val="FF0000"/>
                </a:solidFill>
              </a:rPr>
              <a:t>JDK</a:t>
            </a:r>
            <a:r>
              <a:rPr lang="he-IL" dirty="0">
                <a:solidFill>
                  <a:srgbClr val="FF0000"/>
                </a:solidFill>
              </a:rPr>
              <a:t> או </a:t>
            </a:r>
            <a:r>
              <a:rPr lang="en-US" dirty="0">
                <a:solidFill>
                  <a:srgbClr val="FF0000"/>
                </a:solidFill>
              </a:rPr>
              <a:t>JRE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80158" y="2468880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dirty="0">
                <a:solidFill>
                  <a:srgbClr val="FF0000"/>
                </a:solidFill>
              </a:rPr>
              <a:t>חייב להיות </a:t>
            </a:r>
            <a:r>
              <a:rPr lang="en-US" dirty="0">
                <a:solidFill>
                  <a:srgbClr val="FF0000"/>
                </a:solidFill>
              </a:rPr>
              <a:t>JDK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8747" y="3549580"/>
            <a:ext cx="7206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solidFill>
                  <a:srgbClr val="FF0000"/>
                </a:solidFill>
              </a:rPr>
              <a:t>בפועל הטענה הזו שקולה ל-3 שגם היא לא נכונה. אם מניחים שמותקן </a:t>
            </a:r>
            <a:r>
              <a:rPr lang="en-US" dirty="0">
                <a:solidFill>
                  <a:srgbClr val="FF0000"/>
                </a:solidFill>
              </a:rPr>
              <a:t>JRE</a:t>
            </a:r>
            <a:r>
              <a:rPr lang="he-IL" dirty="0">
                <a:solidFill>
                  <a:srgbClr val="FF0000"/>
                </a:solidFill>
              </a:rPr>
              <a:t> אז זה יכול לרוץ על כל מערכת הפעלה שהיא בלי קשר לאיפה זה קומפל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61361" y="5300240"/>
            <a:ext cx="5425440" cy="48079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/>
          <a:lstStyle/>
          <a:p>
            <a:pPr algn="ctr" rtl="1"/>
            <a:endParaRPr lang="en-US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52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56388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5916" y="3897052"/>
            <a:ext cx="3744416" cy="144016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he-IL" dirty="0">
                <a:latin typeface="Arial" pitchFamily="34" charset="0"/>
                <a:cs typeface="+mn-cs"/>
              </a:rPr>
              <a:t>ניתן (ואפילו רצוי) לכתוב גם:</a:t>
            </a:r>
          </a:p>
          <a:p>
            <a:r>
              <a:rPr lang="en-US" dirty="0">
                <a:latin typeface="Arial" pitchFamily="34" charset="0"/>
                <a:cs typeface="+mn-cs"/>
              </a:rPr>
              <a:t>new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en-US" dirty="0">
                <a:latin typeface="Arial" pitchFamily="34" charset="0"/>
                <a:cs typeface="+mn-cs"/>
              </a:rPr>
              <a:t>&lt;&gt;();</a:t>
            </a:r>
            <a:r>
              <a:rPr lang="he-IL" dirty="0">
                <a:latin typeface="Arial" pitchFamily="34" charset="0"/>
                <a:cs typeface="+mn-cs"/>
              </a:rPr>
              <a:t> </a:t>
            </a:r>
          </a:p>
        </p:txBody>
      </p: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 bwMode="auto">
          <a:xfrm>
            <a:off x="4572000" y="3248980"/>
            <a:ext cx="1116124" cy="648072"/>
          </a:xfrm>
          <a:prstGeom prst="straightConnector1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54934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מתעסקת ב-</a:t>
            </a:r>
            <a:r>
              <a:rPr lang="en-US" dirty="0" err="1"/>
              <a:t>cloneable</a:t>
            </a:r>
            <a:r>
              <a:rPr lang="he-IL" dirty="0"/>
              <a:t> שלא נכנסנו אליו הסמסטר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003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he-IL" dirty="0"/>
              <a:t>שדות סטטיים נשמרים על ה </a:t>
            </a:r>
            <a:r>
              <a:rPr lang="en-US" dirty="0"/>
              <a:t>heap</a:t>
            </a:r>
            <a:r>
              <a:rPr lang="he-IL" dirty="0"/>
              <a:t>.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e-IL" dirty="0"/>
              <a:t>שדות סטטיים לא מקבלים ערכים </a:t>
            </a:r>
            <a:r>
              <a:rPr lang="he-IL" dirty="0" err="1"/>
              <a:t>דיפולטיים</a:t>
            </a:r>
            <a:r>
              <a:rPr lang="he-IL" dirty="0"/>
              <a:t>.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e-IL" dirty="0"/>
              <a:t>שדה סטטי אינו יכול להיות </a:t>
            </a:r>
            <a:r>
              <a:rPr lang="en-US" dirty="0"/>
              <a:t>final</a:t>
            </a:r>
            <a:r>
              <a:rPr lang="he-IL" dirty="0"/>
              <a:t>.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e-IL" dirty="0"/>
              <a:t>שדה סטטי אינו יכול להיות מטיפוס פרימיטיבי.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e-IL" dirty="0"/>
              <a:t>ניתן לגשת לשדה סטטי רק מתוך שירות סטטי.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e-IL" dirty="0"/>
              <a:t>מלבד תשובה זו כל התשובות לא נכונות.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e-IL" dirty="0"/>
              <a:t>מלבד תשובה יש לפחות שתי תשובות נכונות.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080" y="2099548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dirty="0">
                <a:solidFill>
                  <a:srgbClr val="FF0000"/>
                </a:solidFill>
              </a:rPr>
              <a:t>כן מקבלים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6512" y="2472452"/>
            <a:ext cx="537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dirty="0">
                <a:solidFill>
                  <a:srgbClr val="FF0000"/>
                </a:solidFill>
              </a:rPr>
              <a:t>יכול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6856" y="2994184"/>
            <a:ext cx="537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dirty="0">
                <a:solidFill>
                  <a:srgbClr val="FF0000"/>
                </a:solidFill>
              </a:rPr>
              <a:t>יכול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439716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dirty="0">
                <a:solidFill>
                  <a:srgbClr val="FF0000"/>
                </a:solidFill>
              </a:rPr>
              <a:t>לא נכון, גם מלא סטטי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6512" y="1621395"/>
            <a:ext cx="4870288" cy="47815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/>
          <a:lstStyle/>
          <a:p>
            <a:pPr algn="ctr" rtl="1"/>
            <a:endParaRPr lang="en-US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76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65" y="347472"/>
            <a:ext cx="8229600" cy="990600"/>
          </a:xfrm>
        </p:spPr>
        <p:txBody>
          <a:bodyPr/>
          <a:lstStyle/>
          <a:p>
            <a:r>
              <a:rPr lang="he-IL" dirty="0"/>
              <a:t>שאלה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" y="195419"/>
            <a:ext cx="7725103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Bar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Exception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(String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r>
              <a:rPr lang="en-US" sz="14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super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"1"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+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SecondException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SecondException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(String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r>
              <a:rPr lang="en-US" sz="14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super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"2"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+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ThirdException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Exception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ThirdException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(String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r>
              <a:rPr lang="en-US" sz="14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super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"3"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+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throws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Exception{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Exception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Exception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SecondException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Exception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e3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ThirdException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List&lt;Exception&gt;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Arrays.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asList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e3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foo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 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//*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foo(List&lt;?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Exception&gt;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throws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Exception{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(Exception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: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try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throw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 **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}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catch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.getMessage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91519" y="4799551"/>
            <a:ext cx="7552481" cy="205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יש שגיאת קומפילציה בשורה המסומנת ב *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יש שגיאת קומפילציה בשורה המסומנת ב **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תעוף על שגיאת זמן ריצה ולא תדפיס כלום.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תדפיס 123 ולאחר מכן תעוף על שגיאת זמן ריצה.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תדפיס 12 ולאחר מכן תעוף על שגיאת זמן ריצה.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תדפיס 112 ולאחר מכן תעוף על שגיאת זמן ריצה.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תדפיס 1123 ולאחר מכן תעוף על שגיאת זמן ריצה.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תסיים בהצלחה ללא שום הדפסה.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17832" y="6087301"/>
            <a:ext cx="4870288" cy="209327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/>
          <a:lstStyle/>
          <a:p>
            <a:pPr algn="ctr" rtl="1"/>
            <a:endParaRPr lang="en-US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4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79C99-DBFB-4A1F-A417-392FB5443B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223CA4B-9E9F-43B8-926D-F1036A2EDA2B}"/>
              </a:ext>
            </a:extLst>
          </p:cNvPr>
          <p:cNvSpPr txBox="1">
            <a:spLocks noChangeArrowheads="1"/>
          </p:cNvSpPr>
          <p:nvPr/>
        </p:nvSpPr>
        <p:spPr>
          <a:xfrm>
            <a:off x="902494" y="2247900"/>
            <a:ext cx="7339013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6600" b="0" dirty="0"/>
              <a:t>streams</a:t>
            </a:r>
          </a:p>
        </p:txBody>
      </p:sp>
    </p:spTree>
    <p:extLst>
      <p:ext uri="{BB962C8B-B14F-4D97-AF65-F5344CB8AC3E}">
        <p14:creationId xmlns:p14="http://schemas.microsoft.com/office/powerpoint/2010/main" val="166750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BB80A126-B89B-41FF-9104-EE481462EBDF}"/>
              </a:ext>
            </a:extLst>
          </p:cNvPr>
          <p:cNvSpPr/>
          <p:nvPr/>
        </p:nvSpPr>
        <p:spPr>
          <a:xfrm flipH="1">
            <a:off x="3294569" y="2919335"/>
            <a:ext cx="5717894" cy="900736"/>
          </a:xfrm>
          <a:prstGeom prst="wedgeRectCallout">
            <a:avLst>
              <a:gd name="adj1" fmla="val 60357"/>
              <a:gd name="adj2" fmla="val -100092"/>
            </a:avLst>
          </a:prstGeom>
          <a:ln>
            <a:solidFill>
              <a:schemeClr val="tx2">
                <a:lumMod val="20000"/>
                <a:lumOff val="8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/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Optional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max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Comparator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&lt;? super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&gt; comparator)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000000"/>
                </a:solidFill>
                <a:latin typeface="Consolas" panose="020B0609020204030204" pitchFamily="49" charset="0"/>
              </a:rPr>
              <a:t>Return the maximum element of this stream according to the provided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Comparator</a:t>
            </a:r>
            <a:r>
              <a:rPr lang="en-US" sz="1400" b="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405CC2-A753-4FFE-AF2E-C9A01A6E8D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5A93CA-A58B-4792-8719-A7F62DA526F9}"/>
              </a:ext>
            </a:extLst>
          </p:cNvPr>
          <p:cNvSpPr txBox="1"/>
          <p:nvPr/>
        </p:nvSpPr>
        <p:spPr>
          <a:xfrm>
            <a:off x="355600" y="580306"/>
            <a:ext cx="7382933" cy="5375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spcAft>
                <a:spcPts val="400"/>
              </a:spcAft>
            </a:pP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Test{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){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Stream&lt;Integer&gt; 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 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Stream.</a:t>
            </a:r>
            <a:r>
              <a:rPr lang="en-US" sz="140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generate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NaturalNumbers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());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Optional&lt;Integer&gt; 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mV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s.filter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-&gt; {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 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	      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&lt;= 10;})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.max((</a:t>
            </a:r>
            <a:r>
              <a:rPr lang="en-US" sz="1400" dirty="0" err="1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x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</a:t>
            </a:r>
            <a:r>
              <a:rPr lang="en-US" sz="1400" dirty="0" err="1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)-&gt;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Integer.</a:t>
            </a:r>
            <a:r>
              <a:rPr lang="en-US" sz="140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compare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));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mV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.isPresent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 ? </a:t>
            </a:r>
            <a:r>
              <a:rPr lang="en-US" sz="1400" dirty="0" err="1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mV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.get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 : </a:t>
            </a:r>
            <a:r>
              <a:rPr lang="en-US" sz="1400" dirty="0">
                <a:solidFill>
                  <a:srgbClr val="2A00FF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"no max value"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</a:p>
          <a:p>
            <a:pPr algn="l" rtl="0">
              <a:spcAft>
                <a:spcPts val="4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NaturalNumbers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implements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Supplier&lt;Integer&gt; {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C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646464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@Override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Integer get() {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++</a:t>
            </a:r>
            <a:r>
              <a:rPr lang="en-US" sz="1400" dirty="0" err="1">
                <a:solidFill>
                  <a:srgbClr val="0000C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41CD34-14D7-48DA-94D9-9129959223B4}"/>
              </a:ext>
            </a:extLst>
          </p:cNvPr>
          <p:cNvSpPr txBox="1"/>
          <p:nvPr/>
        </p:nvSpPr>
        <p:spPr>
          <a:xfrm>
            <a:off x="3435716" y="3791515"/>
            <a:ext cx="5435601" cy="2750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>
              <a:lnSpc>
                <a:spcPct val="115000"/>
              </a:lnSpc>
              <a:spcAft>
                <a:spcPts val="1000"/>
              </a:spcAft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בחר/י את התשובה הטובה ביותר: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buFont typeface="+mj-cs"/>
              <a:buAutoNum type="hebrew2Minus"/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תסתיים ובסיומה יודפס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buFont typeface="+mj-cs"/>
              <a:buAutoNum type="hebrew2Minus"/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תסתיים ובסיומה יודפס הערך של </a:t>
            </a:r>
            <a:r>
              <a:rPr lang="en-US" sz="16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Integer.MAX_VALUE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(הערך המקסימלי ל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buFont typeface="+mj-cs"/>
              <a:buAutoNum type="hebrew2Minus"/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תסתיים ובסיומה יודפס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max value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buFont typeface="+mj-cs"/>
              <a:buAutoNum type="hebrew2Minus"/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תיכנס ללולאה אינסופית ולא יודפס שום פלט במהלך ריצתה.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buFont typeface="+mj-cs"/>
              <a:buAutoNum type="hebrew2Minus"/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תסתיים ולא יודפס שום פלט במהלך ריצתה.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מלבד תשובה זו, כל התשובות לא נכונות.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122D20-3F55-4C6C-B16F-EEAAAC65FFF8}"/>
              </a:ext>
            </a:extLst>
          </p:cNvPr>
          <p:cNvSpPr/>
          <p:nvPr/>
        </p:nvSpPr>
        <p:spPr>
          <a:xfrm>
            <a:off x="4114800" y="6222224"/>
            <a:ext cx="4703968" cy="303046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/>
          <a:lstStyle/>
          <a:p>
            <a:pPr algn="ctr" rtl="1"/>
            <a:endParaRPr lang="en-US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825B3-5A91-48BE-8BCC-A65D8B74522A}"/>
              </a:ext>
            </a:extLst>
          </p:cNvPr>
          <p:cNvSpPr txBox="1"/>
          <p:nvPr/>
        </p:nvSpPr>
        <p:spPr>
          <a:xfrm>
            <a:off x="4299317" y="412070"/>
            <a:ext cx="4572000" cy="357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he-IL" sz="1600" dirty="0">
                <a:latin typeface="Calibri" panose="020F0502020204030204" pitchFamily="34" charset="0"/>
                <a:cs typeface="Arial" panose="020B0604020202020204" pitchFamily="34" charset="0"/>
              </a:rPr>
              <a:t>התבוננ/י בקוד הבא:</a:t>
            </a:r>
            <a:endParaRPr lang="en-IL" sz="16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02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55F7FF-DCA1-4F55-80D0-CEB49F9929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BAF5C50-A692-4D3B-A7A9-64D45BEC8DAD}"/>
              </a:ext>
            </a:extLst>
          </p:cNvPr>
          <p:cNvSpPr txBox="1">
            <a:spLocks noChangeArrowheads="1"/>
          </p:cNvSpPr>
          <p:nvPr/>
        </p:nvSpPr>
        <p:spPr>
          <a:xfrm>
            <a:off x="902494" y="2324100"/>
            <a:ext cx="7339013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sz="6600" b="0" dirty="0">
                <a:latin typeface="Comic Sans MS" pitchFamily="66" charset="0"/>
              </a:rPr>
              <a:t>בהצלחה!</a:t>
            </a:r>
            <a:endParaRPr lang="en-US" sz="6600" b="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26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216024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האם אנחנו חייבים להצהיר על טיפוס סטטי שהוא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? בד"כ נשתמש בטיפוס הכללי יותר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אלא אם כן אנחנו נדרשים ספציפית 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. למשל במקרים הבאים:</a:t>
            </a:r>
          </a:p>
          <a:p>
            <a:pPr marL="342900" indent="-342900" algn="r" rtl="1">
              <a:buAutoNum type="arabicPeriod"/>
            </a:pPr>
            <a:r>
              <a:rPr lang="he-IL" dirty="0">
                <a:latin typeface="Arial" pitchFamily="34" charset="0"/>
                <a:cs typeface="+mn-cs"/>
              </a:rPr>
              <a:t>אנחנו רוצים להפעיל מתודה שיש 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 אך לא ל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(יש כזו בכלל?)</a:t>
            </a:r>
          </a:p>
          <a:p>
            <a:pPr marL="342900" indent="-342900" algn="r" rtl="1">
              <a:buAutoNum type="arabicPeriod"/>
            </a:pPr>
            <a:r>
              <a:rPr lang="he-IL" dirty="0">
                <a:latin typeface="Arial" pitchFamily="34" charset="0"/>
                <a:cs typeface="+mn-cs"/>
              </a:rPr>
              <a:t>אנחנו משתמשים בשירות שדורש לקבל רק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 ולא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40364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643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136815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מדוע הפונקציה דורשת לקבל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? בד"כ נשתמש בטיפוס כמה שיותר כללי. האם נוכל לשלוח לפה כל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? ע"מ המימוש שלה, אין סיבה שלא. למען האמת, נוכל לשלוח אפילו </a:t>
            </a:r>
            <a:r>
              <a:rPr lang="en-US" dirty="0">
                <a:latin typeface="Arial" pitchFamily="34" charset="0"/>
                <a:cs typeface="+mn-cs"/>
              </a:rPr>
              <a:t>Collection</a:t>
            </a:r>
            <a:r>
              <a:rPr lang="he-IL" dirty="0">
                <a:latin typeface="Arial" pitchFamily="34" charset="0"/>
                <a:cs typeface="+mn-cs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203848" y="1700808"/>
            <a:ext cx="1404156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9725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5117588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האם יש עוד משהו שנוכל לשפר בקוד?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נשים לב כי המימוש של </a:t>
            </a:r>
            <a:r>
              <a:rPr lang="en-US" dirty="0" err="1">
                <a:latin typeface="Arial" pitchFamily="34" charset="0"/>
                <a:cs typeface="+mn-cs"/>
              </a:rPr>
              <a:t>func</a:t>
            </a:r>
            <a:r>
              <a:rPr lang="he-IL" dirty="0">
                <a:latin typeface="Arial" pitchFamily="34" charset="0"/>
                <a:cs typeface="+mn-cs"/>
              </a:rPr>
              <a:t> לא מחייב אותנו לקבל אוסף של מחרוזות. הדרישה היחידה היא שאברי האוסף יממשו את </a:t>
            </a:r>
            <a:r>
              <a:rPr lang="en-US" dirty="0" err="1">
                <a:latin typeface="Arial" pitchFamily="34" charset="0"/>
                <a:cs typeface="+mn-cs"/>
              </a:rPr>
              <a:t>toString</a:t>
            </a:r>
            <a:r>
              <a:rPr lang="he-IL" dirty="0">
                <a:latin typeface="Arial" pitchFamily="34" charset="0"/>
                <a:cs typeface="+mn-cs"/>
              </a:rPr>
              <a:t>, מה שמובטח לכל אובייקט ב </a:t>
            </a:r>
            <a:r>
              <a:rPr lang="en-US" dirty="0">
                <a:latin typeface="Arial" pitchFamily="34" charset="0"/>
                <a:cs typeface="+mn-cs"/>
              </a:rPr>
              <a:t>Java</a:t>
            </a:r>
            <a:r>
              <a:rPr lang="he-IL" dirty="0">
                <a:latin typeface="Arial" pitchFamily="34" charset="0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4519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92795"/>
            <a:ext cx="5004556" cy="301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347864" y="1592796"/>
            <a:ext cx="1368152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44824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מטיפוס </a:t>
            </a:r>
            <a:r>
              <a:rPr lang="en-US" dirty="0">
                <a:latin typeface="Arial" pitchFamily="34" charset="0"/>
              </a:rPr>
              <a:t>Collection</a:t>
            </a:r>
            <a:r>
              <a:rPr lang="en-US" dirty="0">
                <a:latin typeface="Arial" pitchFamily="34" charset="0"/>
                <a:cs typeface="+mn-cs"/>
              </a:rPr>
              <a:t>&lt;Object&gt;</a:t>
            </a:r>
            <a:r>
              <a:rPr lang="he-IL" dirty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>
                <a:latin typeface="Arial" pitchFamily="34" charset="0"/>
                <a:cs typeface="+mn-cs"/>
              </a:rPr>
              <a:t>Collection&lt;Object&gt;</a:t>
            </a:r>
            <a:endParaRPr lang="he-IL" dirty="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2882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92796"/>
            <a:ext cx="4845810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239852" y="1592796"/>
            <a:ext cx="1332148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08820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מטיפוס </a:t>
            </a:r>
            <a:r>
              <a:rPr lang="en-US" dirty="0">
                <a:latin typeface="Arial" pitchFamily="34" charset="0"/>
              </a:rPr>
              <a:t>Collection</a:t>
            </a:r>
            <a:r>
              <a:rPr lang="en-US" dirty="0">
                <a:latin typeface="Arial" pitchFamily="34" charset="0"/>
                <a:cs typeface="+mn-cs"/>
              </a:rPr>
              <a:t>&lt;Object&gt;</a:t>
            </a:r>
            <a:r>
              <a:rPr lang="he-IL" dirty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>
                <a:latin typeface="Arial" pitchFamily="34" charset="0"/>
                <a:cs typeface="+mn-cs"/>
              </a:rPr>
              <a:t>Collection&lt;Object&gt;</a:t>
            </a:r>
            <a:endParaRPr lang="he-IL" dirty="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11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580" y="1664804"/>
            <a:ext cx="776693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3635896" y="1700808"/>
            <a:ext cx="345638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43708" y="1952836"/>
            <a:ext cx="1044116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29896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8692" y="1600200"/>
            <a:ext cx="5768108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200" dirty="0"/>
              <a:t>הסטודנטית ברית מעוניינת לממש מחלקה </a:t>
            </a:r>
            <a:r>
              <a:rPr lang="en-US" sz="2200" dirty="0"/>
              <a:t>A</a:t>
            </a:r>
            <a:r>
              <a:rPr lang="he-IL" sz="2200" dirty="0"/>
              <a:t> כלשהי כך שתהיה </a:t>
            </a:r>
            <a:r>
              <a:rPr lang="en-US" sz="2200" dirty="0"/>
              <a:t>immutable</a:t>
            </a:r>
            <a:r>
              <a:rPr lang="he-IL" sz="2200" dirty="0"/>
              <a:t>. </a:t>
            </a:r>
            <a:r>
              <a:rPr lang="en-US" sz="2200" dirty="0"/>
              <a:t>A</a:t>
            </a:r>
            <a:r>
              <a:rPr lang="he-IL" sz="2200" dirty="0"/>
              <a:t> יורשת מ-</a:t>
            </a:r>
            <a:r>
              <a:rPr lang="en-US" sz="2200" dirty="0"/>
              <a:t>Object</a:t>
            </a:r>
            <a:r>
              <a:rPr lang="he-IL" sz="2200" dirty="0"/>
              <a:t>, מכילה שדות מופע בלבד, ולא מוגדרות בתוכה מחלקות פנימיות. בנוסף, המחלקה </a:t>
            </a:r>
            <a:r>
              <a:rPr lang="en-US" sz="2200" dirty="0"/>
              <a:t>A</a:t>
            </a:r>
            <a:r>
              <a:rPr lang="he-IL" sz="2200" dirty="0"/>
              <a:t> מוגדרת להיות </a:t>
            </a:r>
            <a:r>
              <a:rPr lang="en-US" sz="2200" dirty="0"/>
              <a:t>final</a:t>
            </a:r>
            <a:r>
              <a:rPr lang="he-IL" sz="2200" dirty="0"/>
              <a:t>. </a:t>
            </a:r>
            <a:endParaRPr lang="en-US" sz="2200" dirty="0"/>
          </a:p>
          <a:p>
            <a:pPr marL="0" indent="0">
              <a:buNone/>
            </a:pPr>
            <a:r>
              <a:rPr lang="he-IL" sz="2200" dirty="0"/>
              <a:t>לפניכם מספר טענות על אופן המימוש של המחלקה </a:t>
            </a:r>
            <a:r>
              <a:rPr lang="en-US" sz="2200" dirty="0"/>
              <a:t>A</a:t>
            </a:r>
            <a:r>
              <a:rPr lang="he-IL" sz="2200" dirty="0"/>
              <a:t>. </a:t>
            </a:r>
            <a:endParaRPr lang="en-US" sz="2200" dirty="0"/>
          </a:p>
          <a:p>
            <a:pPr marL="0" indent="0">
              <a:buNone/>
            </a:pPr>
            <a:r>
              <a:rPr lang="he-IL" sz="2200" u="sng" dirty="0"/>
              <a:t>טענה 1</a:t>
            </a:r>
            <a:r>
              <a:rPr lang="he-IL" sz="2200" dirty="0"/>
              <a:t>: אם כל שדות המופע של </a:t>
            </a:r>
            <a:r>
              <a:rPr lang="en-US" sz="2200" dirty="0"/>
              <a:t>A</a:t>
            </a:r>
            <a:r>
              <a:rPr lang="he-IL" sz="2200" dirty="0"/>
              <a:t> הם </a:t>
            </a:r>
            <a:r>
              <a:rPr lang="en-US" sz="2200" dirty="0"/>
              <a:t>final</a:t>
            </a:r>
            <a:r>
              <a:rPr lang="he-IL" sz="2200" dirty="0"/>
              <a:t>, אז </a:t>
            </a:r>
            <a:r>
              <a:rPr lang="en-US" sz="2200" dirty="0"/>
              <a:t>A</a:t>
            </a:r>
            <a:r>
              <a:rPr lang="he-IL" sz="2200" dirty="0"/>
              <a:t> היא </a:t>
            </a:r>
            <a:r>
              <a:rPr lang="en-US" sz="2200" dirty="0"/>
              <a:t>immutable</a:t>
            </a:r>
            <a:r>
              <a:rPr lang="he-IL" sz="2200" dirty="0"/>
              <a:t>. </a:t>
            </a:r>
            <a:endParaRPr lang="en-US" sz="2200" dirty="0"/>
          </a:p>
          <a:p>
            <a:pPr marL="0" indent="0">
              <a:buNone/>
            </a:pPr>
            <a:r>
              <a:rPr lang="he-IL" sz="2200" u="sng" dirty="0"/>
              <a:t>טענה 2</a:t>
            </a:r>
            <a:r>
              <a:rPr lang="he-IL" sz="2200" dirty="0"/>
              <a:t>: אם </a:t>
            </a:r>
            <a:r>
              <a:rPr lang="en-US" sz="2200" dirty="0"/>
              <a:t>A</a:t>
            </a:r>
            <a:r>
              <a:rPr lang="he-IL" sz="2200" dirty="0"/>
              <a:t> היא </a:t>
            </a:r>
            <a:r>
              <a:rPr lang="en-US" sz="2200" dirty="0"/>
              <a:t>immutable</a:t>
            </a:r>
            <a:r>
              <a:rPr lang="he-IL" sz="2200" dirty="0"/>
              <a:t>, כל שדות המופע שלה הם בהכרח </a:t>
            </a:r>
            <a:r>
              <a:rPr lang="en-US" sz="2200" dirty="0"/>
              <a:t>final</a:t>
            </a:r>
            <a:r>
              <a:rPr lang="he-IL" sz="2200" dirty="0"/>
              <a:t>. </a:t>
            </a:r>
            <a:endParaRPr lang="en-US" sz="2200" dirty="0"/>
          </a:p>
          <a:p>
            <a:pPr marL="0" indent="0">
              <a:buNone/>
            </a:pPr>
            <a:r>
              <a:rPr lang="he-IL" sz="2200" u="sng" dirty="0"/>
              <a:t>טענה 3</a:t>
            </a:r>
            <a:r>
              <a:rPr lang="he-IL" sz="2200" dirty="0"/>
              <a:t>: אם כל מתודות המופע ושדות המופע שמוגדרים ב-</a:t>
            </a:r>
            <a:r>
              <a:rPr lang="en-US" sz="2200" dirty="0"/>
              <a:t>A</a:t>
            </a:r>
            <a:r>
              <a:rPr lang="he-IL" sz="2200" dirty="0"/>
              <a:t> הם פרטיים, אז </a:t>
            </a:r>
            <a:r>
              <a:rPr lang="en-US" sz="2200" dirty="0"/>
              <a:t> A </a:t>
            </a:r>
            <a:r>
              <a:rPr lang="he-IL" sz="2200" dirty="0"/>
              <a:t>היא בהכרח </a:t>
            </a:r>
            <a:r>
              <a:rPr lang="en-US" sz="2200" dirty="0"/>
              <a:t>immutable</a:t>
            </a:r>
            <a:r>
              <a:rPr lang="he-IL" sz="2200" dirty="0"/>
              <a:t>. 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1828800" y="1709928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לא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1 נכונה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2 נכונה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3 נכונה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1+2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1+3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2+3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נכונות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0145" y="1709928"/>
            <a:ext cx="2503055" cy="37749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/>
          <a:lstStyle/>
          <a:p>
            <a:pPr algn="ctr" rtl="1"/>
            <a:endParaRPr lang="en-US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7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5400">
          <a:solidFill>
            <a:srgbClr val="CCECFF"/>
          </a:solidFill>
          <a:miter lim="800000"/>
          <a:headEnd/>
          <a:tailEnd/>
        </a:ln>
      </a:spPr>
      <a:bodyPr wrap="square" anchor="ctr"/>
      <a:lstStyle>
        <a:defPPr rtl="1">
          <a:defRPr b="0" dirty="0" smtClean="0">
            <a:solidFill>
              <a:schemeClr val="tx1"/>
            </a:solidFill>
            <a:latin typeface="Arial" charset="0"/>
            <a:cs typeface="Arial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sw1</Template>
  <TotalTime>19837</TotalTime>
  <Words>2812</Words>
  <Application>Microsoft Office PowerPoint</Application>
  <PresentationFormat>‫הצגה על המסך (4:3)</PresentationFormat>
  <Paragraphs>388</Paragraphs>
  <Slides>25</Slides>
  <Notes>14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25</vt:i4>
      </vt:variant>
    </vt:vector>
  </HeadingPairs>
  <TitlesOfParts>
    <vt:vector size="32" baseType="lpstr">
      <vt:lpstr>Arial</vt:lpstr>
      <vt:lpstr>Calibri</vt:lpstr>
      <vt:lpstr>Comic Sans MS</vt:lpstr>
      <vt:lpstr>Consolas</vt:lpstr>
      <vt:lpstr>Menlo</vt:lpstr>
      <vt:lpstr>Times New Roman</vt:lpstr>
      <vt:lpstr>sw1</vt:lpstr>
      <vt:lpstr>תוכנה 1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שאלה 9</vt:lpstr>
      <vt:lpstr>דוגמא למחלקה שהיא mutable</vt:lpstr>
      <vt:lpstr>שאלה 10</vt:lpstr>
      <vt:lpstr>שאלה 11</vt:lpstr>
      <vt:lpstr>שאלה 12</vt:lpstr>
      <vt:lpstr>שאלה 13</vt:lpstr>
      <vt:lpstr>שאלה 14</vt:lpstr>
      <vt:lpstr>שאלה 15</vt:lpstr>
      <vt:lpstr>שאלה 16 - gui</vt:lpstr>
      <vt:lpstr>שאלה 17</vt:lpstr>
      <vt:lpstr>שאלה 18</vt:lpstr>
      <vt:lpstr>שאלה 19</vt:lpstr>
      <vt:lpstr>שאלה 20</vt:lpstr>
      <vt:lpstr>שאלה 21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Collections</dc:title>
  <dc:creator>DN</dc:creator>
  <cp:lastModifiedBy>Amir Barda</cp:lastModifiedBy>
  <cp:revision>1937</cp:revision>
  <cp:lastPrinted>1601-01-01T00:00:00Z</cp:lastPrinted>
  <dcterms:created xsi:type="dcterms:W3CDTF">1601-01-01T00:00:00Z</dcterms:created>
  <dcterms:modified xsi:type="dcterms:W3CDTF">2023-06-28T05:09:04Z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