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10" r:id="rId1"/>
  </p:sldMasterIdLst>
  <p:notesMasterIdLst>
    <p:notesMasterId r:id="rId51"/>
  </p:notesMasterIdLst>
  <p:handoutMasterIdLst>
    <p:handoutMasterId r:id="rId52"/>
  </p:handoutMasterIdLst>
  <p:sldIdLst>
    <p:sldId id="348" r:id="rId2"/>
    <p:sldId id="409" r:id="rId3"/>
    <p:sldId id="410" r:id="rId4"/>
    <p:sldId id="411" r:id="rId5"/>
    <p:sldId id="412" r:id="rId6"/>
    <p:sldId id="413" r:id="rId7"/>
    <p:sldId id="427" r:id="rId8"/>
    <p:sldId id="414" r:id="rId9"/>
    <p:sldId id="430" r:id="rId10"/>
    <p:sldId id="475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8" r:id="rId21"/>
    <p:sldId id="429" r:id="rId22"/>
    <p:sldId id="501" r:id="rId23"/>
    <p:sldId id="474" r:id="rId24"/>
    <p:sldId id="471" r:id="rId25"/>
    <p:sldId id="502" r:id="rId26"/>
    <p:sldId id="476" r:id="rId27"/>
    <p:sldId id="503" r:id="rId28"/>
    <p:sldId id="478" r:id="rId29"/>
    <p:sldId id="479" r:id="rId30"/>
    <p:sldId id="480" r:id="rId31"/>
    <p:sldId id="481" r:id="rId32"/>
    <p:sldId id="482" r:id="rId33"/>
    <p:sldId id="483" r:id="rId34"/>
    <p:sldId id="485" r:id="rId35"/>
    <p:sldId id="486" r:id="rId36"/>
    <p:sldId id="487" r:id="rId37"/>
    <p:sldId id="489" r:id="rId38"/>
    <p:sldId id="490" r:id="rId39"/>
    <p:sldId id="491" r:id="rId40"/>
    <p:sldId id="493" r:id="rId41"/>
    <p:sldId id="494" r:id="rId42"/>
    <p:sldId id="495" r:id="rId43"/>
    <p:sldId id="498" r:id="rId44"/>
    <p:sldId id="496" r:id="rId45"/>
    <p:sldId id="499" r:id="rId46"/>
    <p:sldId id="500" r:id="rId47"/>
    <p:sldId id="492" r:id="rId48"/>
    <p:sldId id="504" r:id="rId49"/>
    <p:sldId id="473" r:id="rId50"/>
  </p:sldIdLst>
  <p:sldSz cx="9144000" cy="6858000" type="screen4x3"/>
  <p:notesSz cx="6794500" cy="9906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336699"/>
    <a:srgbClr val="CCECFF"/>
    <a:srgbClr val="FFCC66"/>
    <a:srgbClr val="FFCC00"/>
    <a:srgbClr val="0066CC"/>
    <a:srgbClr val="FF9933"/>
    <a:srgbClr val="FFD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7" autoAdjust="0"/>
    <p:restoredTop sz="90342" autoAdjust="0"/>
  </p:normalViewPr>
  <p:slideViewPr>
    <p:cSldViewPr>
      <p:cViewPr varScale="1">
        <p:scale>
          <a:sx n="129" d="100"/>
          <a:sy n="129" d="100"/>
        </p:scale>
        <p:origin x="3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 defTabSz="917575" rtl="0"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1275" y="94091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 defTabSz="917575" rtl="0"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4091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9BF1FE1-A8CE-4098-B976-1B5EFA784EC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 defTabSz="917575" rtl="0"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717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1275" y="94091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 defTabSz="917575" rtl="0"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091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45990EE-A8B3-4B63-8D48-81623045629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52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algn="l" rtl="0" eaLnBrk="1" hangingPunct="1">
              <a:buFontTx/>
              <a:buAutoNum type="arabicPeriod"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055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61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50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00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8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50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31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F9766-1336-4C6D-B0FE-0DCFB5BC3BD5}" type="slidenum">
              <a:rPr lang="he-IL" smtClean="0"/>
              <a:pPr/>
              <a:t>22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9684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F9766-1336-4C6D-B0FE-0DCFB5BC3BD5}" type="slidenum">
              <a:rPr lang="he-IL" smtClean="0"/>
              <a:pPr/>
              <a:t>23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99205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3561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306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e-IL">
                <a:latin typeface="Arial" pitchFamily="34" charset="0"/>
                <a:cs typeface="Arial" pitchFamily="34" charset="0"/>
              </a:rPr>
              <a:t>הכלה</a:t>
            </a:r>
            <a:r>
              <a:rPr lang="he-IL" baseline="0">
                <a:latin typeface="Arial" pitchFamily="34" charset="0"/>
                <a:cs typeface="Arial" pitchFamily="34" charset="0"/>
              </a:rPr>
              <a:t> – כאשר יש שדה מהמחלקה השניה</a:t>
            </a:r>
          </a:p>
          <a:p>
            <a:pPr eaLnBrk="1" hangingPunct="1"/>
            <a:r>
              <a:rPr lang="he-IL">
                <a:latin typeface="Arial" pitchFamily="34" charset="0"/>
                <a:cs typeface="Arial" pitchFamily="34" charset="0"/>
              </a:rPr>
              <a:t>האצלה</a:t>
            </a:r>
            <a:r>
              <a:rPr lang="he-IL" baseline="0">
                <a:latin typeface="Arial" pitchFamily="34" charset="0"/>
                <a:cs typeface="Arial" pitchFamily="34" charset="0"/>
              </a:rPr>
              <a:t> – כאשר קוראים מתוך מתודות למתודות של המחלקה השניה</a:t>
            </a: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AB31-32DD-41CE-9949-7B491B0E4F6F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40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8931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6118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0457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16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2451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1262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1561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38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2658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652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2D98B-B6BE-4956-B600-993B5BF5D2E3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81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2236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16333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52811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7487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2113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94151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91428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1627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0692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8274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F2B72-B347-436F-9EAF-69751A299CB1}" type="slidenum">
              <a:rPr lang="he-IL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425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76823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5990EE-A8B3-4B63-8D48-816230456290}" type="slidenum">
              <a:rPr lang="he-IL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782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>
              <a:cs typeface="Arial" charset="0"/>
            </a:endParaRPr>
          </a:p>
        </p:txBody>
      </p:sp>
      <p:sp>
        <p:nvSpPr>
          <p:cNvPr id="59395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461F6-B4A9-44F5-AA70-E9779679FC3B}" type="slidenum">
              <a:rPr lang="he-IL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0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3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0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73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8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6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723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1 in Java - Week 2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D8ADF-0423-401E-B152-751452AFFC9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1 in Java - Week 2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F8046-43A4-435C-A501-620D6F5B124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1 in Java - Week 2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DBA5-CA50-4A4A-B440-D651A58B8D1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1 in Java - Week 2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92E6-CC42-4C73-AD68-646F779BB49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1 in Java - Week 2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55006-767E-44F9-AAD1-36DE558168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1 in Java - Week 2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F8A45-3E4C-4378-8BCB-721D45F65FA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1 in Java - Week 2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0EAF6-6D89-4A33-A384-9C0754EED61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1 in Java - Week 2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B709-70F1-4D84-80C7-F2EFCD68C00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1 in Java - Week 2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FDD27-6DA1-4419-B084-ACAFA7EE52F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1 in Java - Week 2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9725-27F5-4826-9184-DF6F2A2AFA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1 in Java - Week 2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3DB5-04A8-43BF-A166-2C8DE2EF4FD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71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71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271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271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Software 1 in Java - Week 2</a:t>
            </a:r>
          </a:p>
        </p:txBody>
      </p:sp>
      <p:sp>
        <p:nvSpPr>
          <p:cNvPr id="271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230739-437E-4E43-B68E-39E81714C55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1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0" r:id="rId3"/>
    <p:sldLayoutId id="2147483819" r:id="rId4"/>
    <p:sldLayoutId id="2147483818" r:id="rId5"/>
    <p:sldLayoutId id="2147483817" r:id="rId6"/>
    <p:sldLayoutId id="2147483816" r:id="rId7"/>
    <p:sldLayoutId id="2147483815" r:id="rId8"/>
    <p:sldLayoutId id="2147483814" r:id="rId9"/>
    <p:sldLayoutId id="2147483813" r:id="rId10"/>
    <p:sldLayoutId id="2147483812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8/docs/api/index.html?java/util/Scanner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8/docs/api/index.html?java/util/Scanner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e-IL" dirty="0">
                <a:latin typeface="Comic Sans MS" pitchFamily="66" charset="0"/>
              </a:rPr>
              <a:t>תוכנה 1</a:t>
            </a:r>
            <a:br>
              <a:rPr lang="he-IL" dirty="0">
                <a:latin typeface="Comic Sans MS" pitchFamily="66" charset="0"/>
              </a:rPr>
            </a:br>
            <a:endParaRPr lang="en-US" sz="2800" dirty="0">
              <a:latin typeface="Comic Sans MS" pitchFamily="66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0225"/>
            <a:ext cx="6858000" cy="852488"/>
          </a:xfrm>
        </p:spPr>
        <p:txBody>
          <a:bodyPr/>
          <a:lstStyle/>
          <a:p>
            <a:pPr rtl="0" eaLnBrk="1" hangingPunct="1"/>
            <a:r>
              <a:rPr lang="he-IL" dirty="0">
                <a:solidFill>
                  <a:srgbClr val="000099"/>
                </a:solidFill>
                <a:latin typeface="Comic Sans MS" pitchFamily="66" charset="0"/>
              </a:rPr>
              <a:t>תרגול מס’ 6</a:t>
            </a:r>
          </a:p>
          <a:p>
            <a:pPr eaLnBrk="1" hangingPunct="1"/>
            <a:r>
              <a:rPr lang="he-IL" dirty="0">
                <a:solidFill>
                  <a:srgbClr val="000099"/>
                </a:solidFill>
                <a:latin typeface="Comic Sans MS" pitchFamily="66" charset="0"/>
              </a:rPr>
              <a:t>ירושה, מחלקות אבסטרקטיות, </a:t>
            </a:r>
            <a:r>
              <a:rPr lang="en-US" dirty="0">
                <a:solidFill>
                  <a:srgbClr val="000099"/>
                </a:solidFill>
                <a:latin typeface="Comic Sans MS" pitchFamily="66" charset="0"/>
              </a:rPr>
              <a:t>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984F8-D390-4C64-9BA8-4551E9AC3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47729B-EE02-283E-8FCA-1AE16560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Sealed Classes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0E980B4-1EDC-77C1-1499-AAD4F9DA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00200"/>
            <a:ext cx="8316924" cy="4876800"/>
          </a:xfrm>
        </p:spPr>
        <p:txBody>
          <a:bodyPr>
            <a:normAutofit/>
          </a:bodyPr>
          <a:lstStyle/>
          <a:p>
            <a:pPr algn="r"/>
            <a:r>
              <a:rPr lang="he-IL" dirty="0"/>
              <a:t>דוגמא יותר מעניינת להרחבה שהיא </a:t>
            </a:r>
            <a:r>
              <a:rPr lang="en-US" dirty="0"/>
              <a:t>non-sealed</a:t>
            </a:r>
            <a:r>
              <a:rPr lang="he-IL" dirty="0"/>
              <a:t>:</a:t>
            </a:r>
            <a:endParaRPr lang="en-US" dirty="0"/>
          </a:p>
          <a:p>
            <a:pPr lvl="1"/>
            <a:r>
              <a:rPr lang="he-IL" dirty="0"/>
              <a:t>במקרה הזה, שימושי </a:t>
            </a:r>
            <a:r>
              <a:rPr lang="he-IL" dirty="0" err="1"/>
              <a:t>לsecurity</a:t>
            </a:r>
            <a:r>
              <a:rPr lang="he-IL" dirty="0"/>
              <a:t> (לפחות למראית עין)</a:t>
            </a:r>
          </a:p>
          <a:p>
            <a:pPr marL="0" indent="0" algn="l" rtl="0">
              <a:buNone/>
            </a:pPr>
            <a:endParaRPr lang="he-IL" sz="4400" dirty="0"/>
          </a:p>
          <a:p>
            <a:pPr marL="0" indent="0" algn="l" rtl="0">
              <a:buNone/>
            </a:pPr>
            <a:r>
              <a:rPr lang="en-GB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GB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sealed</a:t>
            </a:r>
            <a:r>
              <a:rPr lang="en-GB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GB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8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Command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permits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LoginCommand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LogoutCommand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…,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UserPluginCommand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r>
              <a:rPr lang="en-US" sz="18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...}</a:t>
            </a:r>
          </a:p>
          <a:p>
            <a:pPr marL="0" indent="0" algn="l" rtl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GB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GB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final</a:t>
            </a:r>
            <a:r>
              <a:rPr lang="en-GB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GB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LoginCommand</a:t>
            </a:r>
            <a:r>
              <a:rPr lang="en-GB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GB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8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Command 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sz="18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...}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US" sz="1800" dirty="0">
                <a:latin typeface="Consolas" panose="020B0609020204030204" pitchFamily="49" charset="0"/>
              </a:rPr>
              <a:t>…</a:t>
            </a:r>
          </a:p>
          <a:p>
            <a:pPr marL="0" indent="0" algn="l" rtl="0">
              <a:buNone/>
            </a:pPr>
            <a:r>
              <a:rPr lang="en-GB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GB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non-sealed abstract</a:t>
            </a:r>
            <a:r>
              <a:rPr lang="en-GB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GB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UserPluginCommand</a:t>
            </a:r>
            <a:r>
              <a:rPr lang="en-GB" sz="18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800" b="1" u="sng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GB" sz="18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 Command {...}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algn="l" rtl="0"/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 rtl="0"/>
            <a:endParaRPr lang="he-IL" dirty="0"/>
          </a:p>
          <a:p>
            <a:pPr marL="0" indent="0" algn="r">
              <a:buNone/>
            </a:pPr>
            <a:endParaRPr lang="he-IL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8C74672-5A7B-5092-4CF5-C75B2D17E6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FE66E2-5908-43F6-AB5A-690EA58D09C7}" type="slidenum">
              <a:rPr lang="he-IL" smtClean="0"/>
              <a:pPr>
                <a:defRPr/>
              </a:pPr>
              <a:t>10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794BFD-CE9D-10B4-0524-B3E42C032F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6414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dirty="0"/>
              <a:t>מחלקות מופשטות </a:t>
            </a:r>
            <a:r>
              <a:rPr lang="en-US" dirty="0"/>
              <a:t>Abstract Classes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4286250" y="1600200"/>
            <a:ext cx="4400550" cy="3170099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he-IL" sz="2000" dirty="0"/>
              <a:t>מחלקה מופשטת מוגדרת ע"י המלה השמורה </a:t>
            </a:r>
            <a:r>
              <a:rPr lang="en-US" sz="2000" b="1" dirty="0">
                <a:solidFill>
                  <a:srgbClr val="7F004B"/>
                </a:solidFill>
              </a:rPr>
              <a:t>abstract</a:t>
            </a:r>
            <a:endParaRPr lang="he-IL" sz="2000" b="1" dirty="0">
              <a:solidFill>
                <a:srgbClr val="7F004B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e-IL" sz="2000" dirty="0"/>
          </a:p>
          <a:p>
            <a:pPr eaLnBrk="1" hangingPunct="1">
              <a:lnSpc>
                <a:spcPct val="80000"/>
              </a:lnSpc>
            </a:pPr>
            <a:r>
              <a:rPr lang="he-IL" sz="2000" dirty="0"/>
              <a:t>לא ניתן ליצור מופע של מחלקה מופשטת (בדומה למנשק)</a:t>
            </a:r>
          </a:p>
          <a:p>
            <a:pPr eaLnBrk="1" hangingPunct="1">
              <a:lnSpc>
                <a:spcPct val="80000"/>
              </a:lnSpc>
            </a:pPr>
            <a:endParaRPr lang="he-IL" sz="2000" dirty="0"/>
          </a:p>
          <a:p>
            <a:pPr eaLnBrk="1" hangingPunct="1">
              <a:lnSpc>
                <a:spcPct val="80000"/>
              </a:lnSpc>
            </a:pPr>
            <a:r>
              <a:rPr lang="he-IL" sz="2000" dirty="0"/>
              <a:t>יכולה לממש מנשק מבלי לממש את כל השירותים המוגדרים בו</a:t>
            </a:r>
          </a:p>
          <a:p>
            <a:pPr eaLnBrk="1" hangingPunct="1">
              <a:lnSpc>
                <a:spcPct val="80000"/>
              </a:lnSpc>
            </a:pPr>
            <a:endParaRPr lang="he-IL" sz="2000" dirty="0"/>
          </a:p>
          <a:p>
            <a:pPr eaLnBrk="1" hangingPunct="1">
              <a:lnSpc>
                <a:spcPct val="80000"/>
              </a:lnSpc>
            </a:pPr>
            <a:r>
              <a:rPr lang="he-IL" sz="2000" dirty="0"/>
              <a:t>זהו מנגנון המועיל להימנע משכפול קוד במחלקות יורשות</a:t>
            </a:r>
            <a:endParaRPr lang="en-US" sz="2000" dirty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D9E98A5-999D-4C01-ADEA-10FC01712B37}" type="slidenum">
              <a:rPr lang="he-IL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he-I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1709738"/>
            <a:ext cx="3305175" cy="41148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434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90" name="Rectangle 6"/>
          <p:cNvSpPr>
            <a:spLocks noChangeArrowheads="1"/>
          </p:cNvSpPr>
          <p:nvPr/>
        </p:nvSpPr>
        <p:spPr bwMode="auto">
          <a:xfrm>
            <a:off x="1474867" y="1885954"/>
            <a:ext cx="919560" cy="312737"/>
          </a:xfrm>
          <a:prstGeom prst="rect">
            <a:avLst/>
          </a:prstGeom>
          <a:solidFill>
            <a:srgbClr val="FFFF00"/>
          </a:solidFill>
          <a:ln w="9525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1591" name="Rectangle 7"/>
          <p:cNvSpPr>
            <a:spLocks noChangeArrowheads="1"/>
          </p:cNvSpPr>
          <p:nvPr/>
        </p:nvSpPr>
        <p:spPr bwMode="auto">
          <a:xfrm>
            <a:off x="848105" y="3275593"/>
            <a:ext cx="960828" cy="312738"/>
          </a:xfrm>
          <a:prstGeom prst="rect">
            <a:avLst/>
          </a:prstGeom>
          <a:solidFill>
            <a:srgbClr val="FFFF00"/>
          </a:solidFill>
          <a:ln w="9525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dirty="0"/>
              <a:t>מחלקות מופשטות  - דוגמא</a:t>
            </a:r>
            <a:endParaRPr lang="en-US" dirty="0"/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>
          <a:xfrm>
            <a:off x="683567" y="1617406"/>
            <a:ext cx="5708179" cy="487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he-IL" sz="2000" dirty="0">
              <a:latin typeface="Consolas" pitchFamily="49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public abstract class A {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public void f() {</a:t>
            </a:r>
          </a:p>
          <a:p>
            <a:pPr lvl="2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err="1">
                <a:latin typeface="Consolas" pitchFamily="49" charset="0"/>
                <a:cs typeface="Consolas" pitchFamily="49" charset="0"/>
              </a:rPr>
              <a:t>System.out.println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(“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A.f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!!”);			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abstract public void g();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A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new A();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public class B extends A {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public void g() {</a:t>
            </a:r>
          </a:p>
          <a:p>
            <a:pPr lvl="2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err="1">
                <a:latin typeface="Consolas" pitchFamily="49" charset="0"/>
                <a:cs typeface="Consolas" pitchFamily="49" charset="0"/>
              </a:rPr>
              <a:t>System.out.println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(“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B.g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!!”);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A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new B();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802A9161-B5C1-4F81-8057-0C14D85E9F8F}" type="slidenum">
              <a:rPr lang="he-IL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2378200" y="3753036"/>
            <a:ext cx="557213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3" y="2649538"/>
            <a:ext cx="3302000" cy="26828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0" grpId="0" animBg="1"/>
      <p:bldP spid="451591" grpId="0" animBg="1"/>
      <p:bldP spid="4515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85DF070-43EB-4818-BD96-E703AFD2F18D}" type="slidenum">
              <a:rPr lang="he-IL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6757" y="1778000"/>
            <a:ext cx="4123373" cy="4302125"/>
          </a:xfrm>
        </p:spPr>
        <p:txBody>
          <a:bodyPr/>
          <a:lstStyle/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private double</a:t>
            </a:r>
            <a:r>
              <a:rPr lang="en-US" sz="1400" b="1" dirty="0">
                <a:latin typeface="Garamond" pitchFamily="18" charset="0"/>
              </a:rPr>
              <a:t> x;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private double</a:t>
            </a:r>
            <a:r>
              <a:rPr lang="en-US" sz="1400" b="1" dirty="0">
                <a:latin typeface="Garamond" pitchFamily="18" charset="0"/>
              </a:rPr>
              <a:t> y;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CartesianPoint</a:t>
            </a:r>
            <a:r>
              <a:rPr lang="en-US" sz="1400" b="1" dirty="0">
                <a:latin typeface="Garamond" pitchFamily="18" charset="0"/>
              </a:rPr>
              <a:t>(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x, 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y) {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 err="1">
                <a:solidFill>
                  <a:srgbClr val="7F0055"/>
                </a:solidFill>
                <a:latin typeface="Garamond" pitchFamily="18" charset="0"/>
              </a:rPr>
              <a:t>this</a:t>
            </a:r>
            <a:r>
              <a:rPr lang="en-US" sz="1400" b="1" dirty="0" err="1">
                <a:latin typeface="Garamond" pitchFamily="18" charset="0"/>
              </a:rPr>
              <a:t>.x</a:t>
            </a:r>
            <a:r>
              <a:rPr lang="en-US" sz="1400" b="1" dirty="0">
                <a:latin typeface="Garamond" pitchFamily="18" charset="0"/>
              </a:rPr>
              <a:t> = x;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 err="1">
                <a:solidFill>
                  <a:srgbClr val="7F0055"/>
                </a:solidFill>
                <a:latin typeface="Garamond" pitchFamily="18" charset="0"/>
              </a:rPr>
              <a:t>this</a:t>
            </a:r>
            <a:r>
              <a:rPr lang="en-US" sz="1400" b="1" dirty="0" err="1">
                <a:latin typeface="Garamond" pitchFamily="18" charset="0"/>
              </a:rPr>
              <a:t>.y</a:t>
            </a:r>
            <a:r>
              <a:rPr lang="en-US" sz="1400" b="1" dirty="0">
                <a:latin typeface="Garamond" pitchFamily="18" charset="0"/>
              </a:rPr>
              <a:t> = y;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}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getX</a:t>
            </a:r>
            <a:r>
              <a:rPr lang="en-US" sz="1400" b="1" dirty="0">
                <a:latin typeface="Garamond" pitchFamily="18" charset="0"/>
              </a:rPr>
              <a:t>()  { 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400" b="1" dirty="0">
                <a:latin typeface="Garamond" pitchFamily="18" charset="0"/>
              </a:rPr>
              <a:t> x;}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getY</a:t>
            </a:r>
            <a:r>
              <a:rPr lang="en-US" sz="1400" b="1" dirty="0">
                <a:latin typeface="Garamond" pitchFamily="18" charset="0"/>
              </a:rPr>
              <a:t>()  { 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400" b="1" dirty="0">
                <a:latin typeface="Garamond" pitchFamily="18" charset="0"/>
              </a:rPr>
              <a:t> y;}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double</a:t>
            </a:r>
            <a:r>
              <a:rPr lang="en-US" sz="1400" b="1" dirty="0">
                <a:latin typeface="Garamond" pitchFamily="18" charset="0"/>
              </a:rPr>
              <a:t> rho()  { 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Math.sqrt</a:t>
            </a:r>
            <a:r>
              <a:rPr lang="en-US" sz="1400" b="1" dirty="0">
                <a:latin typeface="Garamond" pitchFamily="18" charset="0"/>
              </a:rPr>
              <a:t>(x*x + y*y); }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double</a:t>
            </a:r>
            <a:r>
              <a:rPr lang="en-US" sz="1400" b="1" dirty="0">
                <a:latin typeface="Garamond" pitchFamily="18" charset="0"/>
              </a:rPr>
              <a:t> theta()  { 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400" b="1" dirty="0">
                <a:latin typeface="Garamond" pitchFamily="18" charset="0"/>
              </a:rPr>
              <a:t> Math.atan2(</a:t>
            </a:r>
            <a:r>
              <a:rPr lang="en-US" sz="1400" b="1" dirty="0" err="1">
                <a:latin typeface="Garamond" pitchFamily="18" charset="0"/>
              </a:rPr>
              <a:t>y,x</a:t>
            </a:r>
            <a:r>
              <a:rPr lang="en-US" sz="1400" b="1" dirty="0">
                <a:latin typeface="Garamond" pitchFamily="18" charset="0"/>
              </a:rPr>
              <a:t>);}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4541390" y="1768776"/>
            <a:ext cx="4533045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private double</a:t>
            </a:r>
            <a:r>
              <a:rPr lang="en-US" sz="1400" b="1" dirty="0">
                <a:latin typeface="Garamond" pitchFamily="18" charset="0"/>
              </a:rPr>
              <a:t> r;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private double</a:t>
            </a:r>
            <a:r>
              <a:rPr lang="en-US" sz="1400" b="1" dirty="0">
                <a:latin typeface="Garamond" pitchFamily="18" charset="0"/>
              </a:rPr>
              <a:t> theta;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PolarPoint</a:t>
            </a:r>
            <a:r>
              <a:rPr lang="en-US" sz="1400" b="1" dirty="0">
                <a:latin typeface="Garamond" pitchFamily="18" charset="0"/>
              </a:rPr>
              <a:t>(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r, 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theta) {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	</a:t>
            </a:r>
            <a:r>
              <a:rPr lang="en-US" sz="1400" b="1" dirty="0" err="1">
                <a:solidFill>
                  <a:srgbClr val="7F0055"/>
                </a:solidFill>
                <a:latin typeface="Garamond" pitchFamily="18" charset="0"/>
              </a:rPr>
              <a:t>this</a:t>
            </a:r>
            <a:r>
              <a:rPr lang="en-US" sz="1400" b="1" dirty="0" err="1">
                <a:latin typeface="Garamond" pitchFamily="18" charset="0"/>
              </a:rPr>
              <a:t>.r</a:t>
            </a:r>
            <a:r>
              <a:rPr lang="en-US" sz="1400" b="1" dirty="0">
                <a:latin typeface="Garamond" pitchFamily="18" charset="0"/>
              </a:rPr>
              <a:t> = r;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	</a:t>
            </a:r>
            <a:r>
              <a:rPr lang="en-US" sz="1400" b="1" dirty="0" err="1">
                <a:solidFill>
                  <a:srgbClr val="7F0055"/>
                </a:solidFill>
                <a:latin typeface="Garamond" pitchFamily="18" charset="0"/>
              </a:rPr>
              <a:t>this</a:t>
            </a:r>
            <a:r>
              <a:rPr lang="en-US" sz="1400" b="1" dirty="0" err="1">
                <a:latin typeface="Garamond" pitchFamily="18" charset="0"/>
              </a:rPr>
              <a:t>.theta</a:t>
            </a:r>
            <a:r>
              <a:rPr lang="en-US" sz="1400" b="1" dirty="0">
                <a:latin typeface="Garamond" pitchFamily="18" charset="0"/>
              </a:rPr>
              <a:t> = theta;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}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getX</a:t>
            </a:r>
            <a:r>
              <a:rPr lang="en-US" sz="1400" b="1" dirty="0">
                <a:latin typeface="Garamond" pitchFamily="18" charset="0"/>
              </a:rPr>
              <a:t>() {  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400" b="1" dirty="0">
                <a:latin typeface="Garamond" pitchFamily="18" charset="0"/>
              </a:rPr>
              <a:t> r * Math.cos(theta); }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getY</a:t>
            </a:r>
            <a:r>
              <a:rPr lang="en-US" sz="1400" b="1" dirty="0">
                <a:latin typeface="Garamond" pitchFamily="18" charset="0"/>
              </a:rPr>
              <a:t>() {  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400" b="1" dirty="0">
                <a:latin typeface="Garamond" pitchFamily="18" charset="0"/>
              </a:rPr>
              <a:t> r * Math.sin(theta); }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double</a:t>
            </a:r>
            <a:r>
              <a:rPr lang="en-US" sz="1400" b="1" dirty="0">
                <a:latin typeface="Garamond" pitchFamily="18" charset="0"/>
              </a:rPr>
              <a:t> rho() { 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400" b="1" dirty="0">
                <a:latin typeface="Garamond" pitchFamily="18" charset="0"/>
              </a:rPr>
              <a:t> r;}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double</a:t>
            </a:r>
            <a:r>
              <a:rPr lang="en-US" sz="1400" b="1" dirty="0">
                <a:latin typeface="Garamond" pitchFamily="18" charset="0"/>
              </a:rPr>
              <a:t> theta() { 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400" b="1" dirty="0">
                <a:latin typeface="Garamond" pitchFamily="18" charset="0"/>
              </a:rPr>
              <a:t> theta;	}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1140736" y="743610"/>
            <a:ext cx="3114393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CartesianPoint</a:t>
            </a:r>
            <a:endParaRPr lang="en-US" sz="2400" b="1" dirty="0"/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5160475" y="743610"/>
            <a:ext cx="3363284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PolarPoint</a:t>
            </a:r>
            <a:endParaRPr lang="en-US" sz="2400" b="1" dirty="0"/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666757" y="1692579"/>
            <a:ext cx="8305786" cy="603250"/>
          </a:xfrm>
          <a:prstGeom prst="rect">
            <a:avLst/>
          </a:prstGeom>
          <a:noFill/>
          <a:ln w="254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3" name="Line 12"/>
          <p:cNvSpPr>
            <a:spLocks noChangeShapeType="1"/>
          </p:cNvSpPr>
          <p:nvPr/>
        </p:nvSpPr>
        <p:spPr bwMode="auto">
          <a:xfrm flipH="1">
            <a:off x="4808538" y="236538"/>
            <a:ext cx="22225" cy="605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29390" name="Rectangle 14"/>
          <p:cNvSpPr>
            <a:spLocks noChangeArrowheads="1"/>
          </p:cNvSpPr>
          <p:nvPr/>
        </p:nvSpPr>
        <p:spPr bwMode="auto">
          <a:xfrm>
            <a:off x="666757" y="2364091"/>
            <a:ext cx="8305786" cy="1011238"/>
          </a:xfrm>
          <a:prstGeom prst="rect">
            <a:avLst/>
          </a:prstGeom>
          <a:noFill/>
          <a:ln w="254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666756" y="3413429"/>
            <a:ext cx="8305787" cy="312737"/>
          </a:xfrm>
          <a:prstGeom prst="rect">
            <a:avLst/>
          </a:prstGeom>
          <a:noFill/>
          <a:ln w="254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auto">
          <a:xfrm>
            <a:off x="666757" y="3851579"/>
            <a:ext cx="8305786" cy="312737"/>
          </a:xfrm>
          <a:prstGeom prst="rect">
            <a:avLst/>
          </a:prstGeom>
          <a:noFill/>
          <a:ln w="254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9393" name="Rectangle 17"/>
          <p:cNvSpPr>
            <a:spLocks noChangeArrowheads="1"/>
          </p:cNvSpPr>
          <p:nvPr/>
        </p:nvSpPr>
        <p:spPr bwMode="auto">
          <a:xfrm>
            <a:off x="666757" y="4289729"/>
            <a:ext cx="8305786" cy="312737"/>
          </a:xfrm>
          <a:prstGeom prst="rect">
            <a:avLst/>
          </a:prstGeom>
          <a:noFill/>
          <a:ln w="254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666757" y="4727879"/>
            <a:ext cx="8305786" cy="312737"/>
          </a:xfrm>
          <a:prstGeom prst="rect">
            <a:avLst/>
          </a:prstGeom>
          <a:noFill/>
          <a:ln w="254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9395" name="Text Box 19"/>
          <p:cNvSpPr txBox="1">
            <a:spLocks noChangeArrowheads="1"/>
          </p:cNvSpPr>
          <p:nvPr/>
        </p:nvSpPr>
        <p:spPr bwMode="auto">
          <a:xfrm>
            <a:off x="1871984" y="5666803"/>
            <a:ext cx="5854700" cy="66675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rtl="0"/>
            <a:r>
              <a:rPr lang="he-IL" dirty="0"/>
              <a:t>קשה לראות דמיון בין מימושי המתודות במקרה זה.</a:t>
            </a:r>
          </a:p>
          <a:p>
            <a:pPr algn="ctr"/>
            <a:r>
              <a:rPr lang="he-IL" dirty="0"/>
              <a:t>כל 4 המתודות </a:t>
            </a:r>
            <a:r>
              <a:rPr lang="he-IL" b="1" dirty="0"/>
              <a:t>בסיסיות</a:t>
            </a:r>
            <a:r>
              <a:rPr lang="he-IL" dirty="0"/>
              <a:t> ויש להן קשר הדוק לייצוג שנבחר </a:t>
            </a:r>
            <a:r>
              <a:rPr lang="he-IL" b="1" dirty="0"/>
              <a:t>לשדות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28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7" grpId="0" animBg="1"/>
      <p:bldP spid="229390" grpId="0" animBg="1"/>
      <p:bldP spid="229391" grpId="0" animBg="1"/>
      <p:bldP spid="229392" grpId="0" animBg="1"/>
      <p:bldP spid="229393" grpId="0" animBg="1"/>
      <p:bldP spid="229394" grpId="0" animBg="1"/>
      <p:bldP spid="2293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867E392-2466-4348-A849-FC0CB16FD69E}" type="slidenum">
              <a:rPr lang="he-IL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1286" y="1684338"/>
            <a:ext cx="4227513" cy="4302125"/>
          </a:xfrm>
        </p:spPr>
        <p:txBody>
          <a:bodyPr/>
          <a:lstStyle/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void</a:t>
            </a:r>
            <a:r>
              <a:rPr lang="en-US" sz="1400" b="1" dirty="0">
                <a:latin typeface="Garamond" pitchFamily="18" charset="0"/>
              </a:rPr>
              <a:t> rotate(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angle) {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currentTheta</a:t>
            </a:r>
            <a:r>
              <a:rPr lang="en-US" sz="1400" b="1" dirty="0">
                <a:latin typeface="Garamond" pitchFamily="18" charset="0"/>
              </a:rPr>
              <a:t> = Math.atan2(</a:t>
            </a:r>
            <a:r>
              <a:rPr lang="en-US" sz="1400" b="1" dirty="0" err="1">
                <a:latin typeface="Garamond" pitchFamily="18" charset="0"/>
              </a:rPr>
              <a:t>y,x</a:t>
            </a:r>
            <a:r>
              <a:rPr lang="en-US" sz="1400" b="1" dirty="0">
                <a:latin typeface="Garamond" pitchFamily="18" charset="0"/>
              </a:rPr>
              <a:t>);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currentRho</a:t>
            </a:r>
            <a:r>
              <a:rPr lang="en-US" sz="1400" b="1" dirty="0">
                <a:latin typeface="Garamond" pitchFamily="18" charset="0"/>
              </a:rPr>
              <a:t> = </a:t>
            </a:r>
            <a:r>
              <a:rPr lang="en-US" sz="1400" b="1" dirty="0" err="1">
                <a:latin typeface="Garamond" pitchFamily="18" charset="0"/>
              </a:rPr>
              <a:t>getRho</a:t>
            </a:r>
            <a:r>
              <a:rPr lang="en-US" sz="1400" b="1" dirty="0">
                <a:latin typeface="Garamond" pitchFamily="18" charset="0"/>
              </a:rPr>
              <a:t>();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	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x = </a:t>
            </a:r>
            <a:r>
              <a:rPr lang="en-US" sz="1400" b="1" dirty="0" err="1">
                <a:latin typeface="Garamond" pitchFamily="18" charset="0"/>
              </a:rPr>
              <a:t>currentRho</a:t>
            </a:r>
            <a:r>
              <a:rPr lang="en-US" sz="1400" b="1" dirty="0">
                <a:latin typeface="Garamond" pitchFamily="18" charset="0"/>
              </a:rPr>
              <a:t> * Math.cos(</a:t>
            </a:r>
            <a:r>
              <a:rPr lang="en-US" sz="1400" b="1" dirty="0" err="1">
                <a:latin typeface="Garamond" pitchFamily="18" charset="0"/>
              </a:rPr>
              <a:t>currentTheta+angle</a:t>
            </a:r>
            <a:r>
              <a:rPr lang="en-US" sz="1400" b="1" dirty="0">
                <a:latin typeface="Garamond" pitchFamily="18" charset="0"/>
              </a:rPr>
              <a:t>);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y = </a:t>
            </a:r>
            <a:r>
              <a:rPr lang="en-US" sz="1400" b="1" dirty="0" err="1">
                <a:latin typeface="Garamond" pitchFamily="18" charset="0"/>
              </a:rPr>
              <a:t>currentRho</a:t>
            </a:r>
            <a:r>
              <a:rPr lang="en-US" sz="1400" b="1" dirty="0">
                <a:latin typeface="Garamond" pitchFamily="18" charset="0"/>
              </a:rPr>
              <a:t> * Math.sin(</a:t>
            </a:r>
            <a:r>
              <a:rPr lang="en-US" sz="1400" b="1" dirty="0" err="1">
                <a:latin typeface="Garamond" pitchFamily="18" charset="0"/>
              </a:rPr>
              <a:t>currentTheta+angle</a:t>
            </a:r>
            <a:r>
              <a:rPr lang="en-US" sz="1400" b="1" dirty="0">
                <a:latin typeface="Garamond" pitchFamily="18" charset="0"/>
              </a:rPr>
              <a:t>);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}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500" b="1" dirty="0">
              <a:solidFill>
                <a:srgbClr val="7F0055"/>
              </a:solidFill>
              <a:latin typeface="Garamond" pitchFamily="18" charset="0"/>
            </a:endParaRP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500" b="1" dirty="0">
              <a:solidFill>
                <a:srgbClr val="7F0055"/>
              </a:solidFill>
              <a:latin typeface="Garamond" pitchFamily="18" charset="0"/>
            </a:endParaRP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void</a:t>
            </a:r>
            <a:r>
              <a:rPr lang="en-US" sz="1400" b="1" dirty="0">
                <a:latin typeface="Garamond" pitchFamily="18" charset="0"/>
              </a:rPr>
              <a:t> translate(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dx</a:t>
            </a:r>
            <a:r>
              <a:rPr lang="en-US" sz="1400" b="1" dirty="0">
                <a:latin typeface="Garamond" pitchFamily="18" charset="0"/>
              </a:rPr>
              <a:t>, 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dy</a:t>
            </a:r>
            <a:r>
              <a:rPr lang="en-US" sz="1400" b="1" dirty="0">
                <a:latin typeface="Garamond" pitchFamily="18" charset="0"/>
              </a:rPr>
              <a:t>) {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x += </a:t>
            </a:r>
            <a:r>
              <a:rPr lang="en-US" sz="1400" b="1" dirty="0" err="1">
                <a:latin typeface="Garamond" pitchFamily="18" charset="0"/>
              </a:rPr>
              <a:t>dx</a:t>
            </a:r>
            <a:r>
              <a:rPr lang="en-US" sz="1400" b="1" dirty="0">
                <a:latin typeface="Garamond" pitchFamily="18" charset="0"/>
              </a:rPr>
              <a:t>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y += </a:t>
            </a:r>
            <a:r>
              <a:rPr lang="en-US" sz="1400" b="1" dirty="0" err="1">
                <a:latin typeface="Garamond" pitchFamily="18" charset="0"/>
              </a:rPr>
              <a:t>dy</a:t>
            </a:r>
            <a:r>
              <a:rPr lang="en-US" sz="1400" b="1" dirty="0">
                <a:latin typeface="Garamond" pitchFamily="18" charset="0"/>
              </a:rPr>
              <a:t>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}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5008562" y="1657913"/>
            <a:ext cx="431800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void</a:t>
            </a:r>
            <a:r>
              <a:rPr lang="en-US" sz="1400" b="1" dirty="0">
                <a:latin typeface="Garamond" pitchFamily="18" charset="0"/>
              </a:rPr>
              <a:t> rotate(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angle) { </a:t>
            </a: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theta += angle;	</a:t>
            </a: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}</a:t>
            </a: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500" b="1" dirty="0">
              <a:latin typeface="Garamond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900" b="1" dirty="0">
              <a:latin typeface="Garamond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200" b="1" dirty="0">
              <a:latin typeface="Garamond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400" b="1" dirty="0">
              <a:solidFill>
                <a:srgbClr val="7F0055"/>
              </a:solidFill>
              <a:latin typeface="Garamond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void</a:t>
            </a:r>
            <a:r>
              <a:rPr lang="en-US" sz="1400" b="1" dirty="0">
                <a:latin typeface="Garamond" pitchFamily="18" charset="0"/>
              </a:rPr>
              <a:t> translate(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dx</a:t>
            </a:r>
            <a:r>
              <a:rPr lang="en-US" sz="1400" b="1" dirty="0">
                <a:latin typeface="Garamond" pitchFamily="18" charset="0"/>
              </a:rPr>
              <a:t>, 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dy</a:t>
            </a:r>
            <a:r>
              <a:rPr lang="en-US" sz="1400" b="1" dirty="0">
                <a:latin typeface="Garamond" pitchFamily="18" charset="0"/>
              </a:rPr>
              <a:t>) {</a:t>
            </a: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newX</a:t>
            </a:r>
            <a:r>
              <a:rPr lang="en-US" sz="1400" b="1" dirty="0">
                <a:latin typeface="Garamond" pitchFamily="18" charset="0"/>
              </a:rPr>
              <a:t> = </a:t>
            </a:r>
            <a:r>
              <a:rPr lang="en-US" sz="1400" b="1" dirty="0" err="1">
                <a:latin typeface="Garamond" pitchFamily="18" charset="0"/>
              </a:rPr>
              <a:t>getX</a:t>
            </a:r>
            <a:r>
              <a:rPr lang="en-US" sz="1400" b="1" dirty="0">
                <a:latin typeface="Garamond" pitchFamily="18" charset="0"/>
              </a:rPr>
              <a:t>() + dx;</a:t>
            </a: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newY</a:t>
            </a:r>
            <a:r>
              <a:rPr lang="en-US" sz="1400" b="1" dirty="0">
                <a:latin typeface="Garamond" pitchFamily="18" charset="0"/>
              </a:rPr>
              <a:t> = </a:t>
            </a:r>
            <a:r>
              <a:rPr lang="en-US" sz="1400" b="1" dirty="0" err="1">
                <a:latin typeface="Garamond" pitchFamily="18" charset="0"/>
              </a:rPr>
              <a:t>getY</a:t>
            </a:r>
            <a:r>
              <a:rPr lang="en-US" sz="1400" b="1" dirty="0">
                <a:latin typeface="Garamond" pitchFamily="18" charset="0"/>
              </a:rPr>
              <a:t>() + </a:t>
            </a:r>
            <a:r>
              <a:rPr lang="en-US" sz="1400" b="1" dirty="0" err="1">
                <a:latin typeface="Garamond" pitchFamily="18" charset="0"/>
              </a:rPr>
              <a:t>dy</a:t>
            </a:r>
            <a:r>
              <a:rPr lang="en-US" sz="1400" b="1" dirty="0">
                <a:latin typeface="Garamond" pitchFamily="18" charset="0"/>
              </a:rPr>
              <a:t>;</a:t>
            </a: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r = </a:t>
            </a:r>
            <a:r>
              <a:rPr lang="en-US" sz="1400" b="1" dirty="0" err="1">
                <a:latin typeface="Garamond" pitchFamily="18" charset="0"/>
              </a:rPr>
              <a:t>Math.sqrt</a:t>
            </a:r>
            <a:r>
              <a:rPr lang="en-US" sz="1400" b="1" dirty="0">
                <a:latin typeface="Garamond" pitchFamily="18" charset="0"/>
              </a:rPr>
              <a:t>(</a:t>
            </a:r>
            <a:r>
              <a:rPr lang="en-US" sz="1400" b="1" dirty="0" err="1">
                <a:latin typeface="Garamond" pitchFamily="18" charset="0"/>
              </a:rPr>
              <a:t>newX</a:t>
            </a:r>
            <a:r>
              <a:rPr lang="en-US" sz="1400" b="1" dirty="0">
                <a:latin typeface="Garamond" pitchFamily="18" charset="0"/>
              </a:rPr>
              <a:t>*</a:t>
            </a:r>
            <a:r>
              <a:rPr lang="en-US" sz="1400" b="1" dirty="0" err="1">
                <a:latin typeface="Garamond" pitchFamily="18" charset="0"/>
              </a:rPr>
              <a:t>newX</a:t>
            </a:r>
            <a:r>
              <a:rPr lang="en-US" sz="1400" b="1" dirty="0">
                <a:latin typeface="Garamond" pitchFamily="18" charset="0"/>
              </a:rPr>
              <a:t> + </a:t>
            </a:r>
            <a:r>
              <a:rPr lang="en-US" sz="1400" b="1" dirty="0" err="1">
                <a:latin typeface="Garamond" pitchFamily="18" charset="0"/>
              </a:rPr>
              <a:t>newY</a:t>
            </a:r>
            <a:r>
              <a:rPr lang="en-US" sz="1400" b="1" dirty="0">
                <a:latin typeface="Garamond" pitchFamily="18" charset="0"/>
              </a:rPr>
              <a:t>*</a:t>
            </a:r>
            <a:r>
              <a:rPr lang="en-US" sz="1400" b="1" dirty="0" err="1">
                <a:latin typeface="Garamond" pitchFamily="18" charset="0"/>
              </a:rPr>
              <a:t>newY</a:t>
            </a:r>
            <a:r>
              <a:rPr lang="en-US" sz="1400" b="1" dirty="0">
                <a:latin typeface="Garamond" pitchFamily="18" charset="0"/>
              </a:rPr>
              <a:t>);</a:t>
            </a: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theta = Math.atan2(</a:t>
            </a:r>
            <a:r>
              <a:rPr lang="en-US" sz="1400" b="1" dirty="0" err="1">
                <a:latin typeface="Garamond" pitchFamily="18" charset="0"/>
              </a:rPr>
              <a:t>newY</a:t>
            </a:r>
            <a:r>
              <a:rPr lang="en-US" sz="1400" b="1" dirty="0">
                <a:latin typeface="Garamond" pitchFamily="18" charset="0"/>
              </a:rPr>
              <a:t>, </a:t>
            </a:r>
            <a:r>
              <a:rPr lang="en-US" sz="1400" b="1" dirty="0" err="1">
                <a:latin typeface="Garamond" pitchFamily="18" charset="0"/>
              </a:rPr>
              <a:t>newX</a:t>
            </a:r>
            <a:r>
              <a:rPr lang="en-US" sz="1400" b="1" dirty="0">
                <a:latin typeface="Garamond" pitchFamily="18" charset="0"/>
              </a:rPr>
              <a:t>);</a:t>
            </a: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}</a:t>
            </a: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580291" y="1619259"/>
            <a:ext cx="8301772" cy="1767408"/>
          </a:xfrm>
          <a:prstGeom prst="rect">
            <a:avLst/>
          </a:prstGeom>
          <a:noFill/>
          <a:ln w="254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7" name="Line 7"/>
          <p:cNvSpPr>
            <a:spLocks noChangeShapeType="1"/>
          </p:cNvSpPr>
          <p:nvPr/>
        </p:nvSpPr>
        <p:spPr bwMode="auto">
          <a:xfrm flipH="1">
            <a:off x="4808538" y="236538"/>
            <a:ext cx="22225" cy="605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16776" name="Text Box 8"/>
          <p:cNvSpPr txBox="1">
            <a:spLocks noChangeArrowheads="1"/>
          </p:cNvSpPr>
          <p:nvPr/>
        </p:nvSpPr>
        <p:spPr bwMode="auto">
          <a:xfrm>
            <a:off x="2602453" y="5675977"/>
            <a:ext cx="4281487" cy="66675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rtl="0"/>
            <a:r>
              <a:rPr lang="he-IL" dirty="0"/>
              <a:t>גם כאן קשה לראות דמיון בין מימושי המתודות,</a:t>
            </a:r>
          </a:p>
          <a:p>
            <a:pPr algn="ctr"/>
            <a:r>
              <a:rPr lang="he-IL" dirty="0"/>
              <a:t>למימושים קשר הדוק לייצוג שנבחר לשדות</a:t>
            </a:r>
            <a:endParaRPr lang="en-US" dirty="0"/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580290" y="3699932"/>
            <a:ext cx="8301773" cy="1697977"/>
          </a:xfrm>
          <a:prstGeom prst="rect">
            <a:avLst/>
          </a:prstGeom>
          <a:noFill/>
          <a:ln w="254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40736" y="743610"/>
            <a:ext cx="3114393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CartesianPoint</a:t>
            </a:r>
            <a:endParaRPr lang="en-US" sz="24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160475" y="743610"/>
            <a:ext cx="3363284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PolarPoint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1167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4" grpId="0" animBg="1"/>
      <p:bldP spid="416776" grpId="0" animBg="1"/>
      <p:bldP spid="4167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92162BC-F9E6-4764-8B1C-966F43E3B537}" type="slidenum">
              <a:rPr lang="he-IL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27632" y="1757217"/>
            <a:ext cx="4762487" cy="1127125"/>
          </a:xfrm>
        </p:spPr>
        <p:txBody>
          <a:bodyPr wrap="square">
            <a:spAutoFit/>
          </a:bodyPr>
          <a:lstStyle/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double</a:t>
            </a:r>
            <a:r>
              <a:rPr lang="en-US" sz="1400" b="1" dirty="0">
                <a:latin typeface="Garamond" pitchFamily="18" charset="0"/>
              </a:rPr>
              <a:t> distance(</a:t>
            </a:r>
            <a:r>
              <a:rPr lang="en-US" sz="1400" b="1" dirty="0" err="1">
                <a:latin typeface="Garamond" pitchFamily="18" charset="0"/>
              </a:rPr>
              <a:t>IPoint</a:t>
            </a:r>
            <a:r>
              <a:rPr lang="en-US" sz="1400" b="1" dirty="0">
                <a:latin typeface="Garamond" pitchFamily="18" charset="0"/>
              </a:rPr>
              <a:t> other) {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Math.sqrt</a:t>
            </a:r>
            <a:r>
              <a:rPr lang="en-US" sz="1400" b="1" dirty="0">
                <a:latin typeface="Garamond" pitchFamily="18" charset="0"/>
              </a:rPr>
              <a:t>((x-</a:t>
            </a:r>
            <a:r>
              <a:rPr lang="en-US" sz="1400" b="1" dirty="0" err="1">
                <a:latin typeface="Garamond" pitchFamily="18" charset="0"/>
              </a:rPr>
              <a:t>other.getX</a:t>
            </a:r>
            <a:r>
              <a:rPr lang="en-US" sz="1400" b="1" dirty="0">
                <a:latin typeface="Garamond" pitchFamily="18" charset="0"/>
              </a:rPr>
              <a:t>()) * (x-</a:t>
            </a:r>
            <a:r>
              <a:rPr lang="en-US" sz="1400" b="1" dirty="0" err="1">
                <a:latin typeface="Garamond" pitchFamily="18" charset="0"/>
              </a:rPr>
              <a:t>other.getX</a:t>
            </a:r>
            <a:r>
              <a:rPr lang="en-US" sz="1400" b="1" dirty="0">
                <a:latin typeface="Garamond" pitchFamily="18" charset="0"/>
              </a:rPr>
              <a:t>()) +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                                         (y-</a:t>
            </a:r>
            <a:r>
              <a:rPr lang="en-US" sz="1400" b="1" dirty="0" err="1">
                <a:latin typeface="Garamond" pitchFamily="18" charset="0"/>
              </a:rPr>
              <a:t>other.getY</a:t>
            </a:r>
            <a:r>
              <a:rPr lang="en-US" sz="1400" b="1" dirty="0">
                <a:latin typeface="Garamond" pitchFamily="18" charset="0"/>
              </a:rPr>
              <a:t>())*(y-</a:t>
            </a:r>
            <a:r>
              <a:rPr lang="en-US" sz="1400" b="1" dirty="0" err="1">
                <a:latin typeface="Garamond" pitchFamily="18" charset="0"/>
              </a:rPr>
              <a:t>other.getY</a:t>
            </a:r>
            <a:r>
              <a:rPr lang="en-US" sz="1400" b="1" dirty="0">
                <a:latin typeface="Garamond" pitchFamily="18" charset="0"/>
              </a:rPr>
              <a:t>()));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}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</p:txBody>
      </p:sp>
      <p:sp>
        <p:nvSpPr>
          <p:cNvPr id="23561" name="Rectangle 3"/>
          <p:cNvSpPr>
            <a:spLocks noChangeArrowheads="1"/>
          </p:cNvSpPr>
          <p:nvPr/>
        </p:nvSpPr>
        <p:spPr bwMode="auto">
          <a:xfrm>
            <a:off x="5501686" y="1738642"/>
            <a:ext cx="3740019" cy="22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double</a:t>
            </a:r>
            <a:r>
              <a:rPr lang="en-US" sz="1400" b="1" dirty="0">
                <a:latin typeface="Garamond" pitchFamily="18" charset="0"/>
              </a:rPr>
              <a:t> distance(</a:t>
            </a:r>
            <a:r>
              <a:rPr lang="en-US" sz="1400" b="1" dirty="0" err="1">
                <a:latin typeface="Garamond" pitchFamily="18" charset="0"/>
              </a:rPr>
              <a:t>IPoint</a:t>
            </a:r>
            <a:r>
              <a:rPr lang="en-US" sz="1400" b="1" dirty="0">
                <a:latin typeface="Garamond" pitchFamily="18" charset="0"/>
              </a:rPr>
              <a:t> other) {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deltaX</a:t>
            </a:r>
            <a:r>
              <a:rPr lang="en-US" sz="1400" b="1" dirty="0">
                <a:latin typeface="Garamond" pitchFamily="18" charset="0"/>
              </a:rPr>
              <a:t> = </a:t>
            </a:r>
            <a:r>
              <a:rPr lang="en-US" sz="1400" b="1" dirty="0" err="1">
                <a:latin typeface="Garamond" pitchFamily="18" charset="0"/>
              </a:rPr>
              <a:t>getX</a:t>
            </a:r>
            <a:r>
              <a:rPr lang="en-US" sz="1400" b="1" dirty="0">
                <a:latin typeface="Garamond" pitchFamily="18" charset="0"/>
              </a:rPr>
              <a:t>()-</a:t>
            </a:r>
            <a:r>
              <a:rPr lang="en-US" sz="1400" b="1" dirty="0" err="1">
                <a:latin typeface="Garamond" pitchFamily="18" charset="0"/>
              </a:rPr>
              <a:t>other.getX</a:t>
            </a:r>
            <a:r>
              <a:rPr lang="en-US" sz="1400" b="1" dirty="0">
                <a:latin typeface="Garamond" pitchFamily="18" charset="0"/>
              </a:rPr>
              <a:t>();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deltaY</a:t>
            </a:r>
            <a:r>
              <a:rPr lang="en-US" sz="1400" b="1" dirty="0">
                <a:latin typeface="Garamond" pitchFamily="18" charset="0"/>
              </a:rPr>
              <a:t> = </a:t>
            </a:r>
            <a:r>
              <a:rPr lang="en-US" sz="1400" b="1" dirty="0" err="1">
                <a:latin typeface="Garamond" pitchFamily="18" charset="0"/>
              </a:rPr>
              <a:t>getY</a:t>
            </a:r>
            <a:r>
              <a:rPr lang="en-US" sz="1400" b="1" dirty="0">
                <a:latin typeface="Garamond" pitchFamily="18" charset="0"/>
              </a:rPr>
              <a:t>()-</a:t>
            </a:r>
            <a:r>
              <a:rPr lang="en-US" sz="1400" b="1" dirty="0" err="1">
                <a:latin typeface="Garamond" pitchFamily="18" charset="0"/>
              </a:rPr>
              <a:t>other.getY</a:t>
            </a:r>
            <a:r>
              <a:rPr lang="en-US" sz="1400" b="1" dirty="0">
                <a:latin typeface="Garamond" pitchFamily="18" charset="0"/>
              </a:rPr>
              <a:t>();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Math.sqrt</a:t>
            </a:r>
            <a:r>
              <a:rPr lang="en-US" sz="1400" b="1" dirty="0">
                <a:latin typeface="Garamond" pitchFamily="18" charset="0"/>
              </a:rPr>
              <a:t>(</a:t>
            </a:r>
            <a:r>
              <a:rPr lang="en-US" sz="1400" b="1" dirty="0" err="1">
                <a:latin typeface="Garamond" pitchFamily="18" charset="0"/>
              </a:rPr>
              <a:t>deltaX</a:t>
            </a:r>
            <a:r>
              <a:rPr lang="en-US" sz="1400" b="1" dirty="0">
                <a:latin typeface="Garamond" pitchFamily="18" charset="0"/>
              </a:rPr>
              <a:t> * </a:t>
            </a:r>
            <a:r>
              <a:rPr lang="en-US" sz="1400" b="1" dirty="0" err="1">
                <a:latin typeface="Garamond" pitchFamily="18" charset="0"/>
              </a:rPr>
              <a:t>deltaX</a:t>
            </a:r>
            <a:r>
              <a:rPr lang="en-US" sz="1400" b="1" dirty="0">
                <a:latin typeface="Garamond" pitchFamily="18" charset="0"/>
              </a:rPr>
              <a:t> +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		 </a:t>
            </a:r>
            <a:r>
              <a:rPr lang="en-US" sz="1400" b="1" dirty="0" err="1">
                <a:latin typeface="Garamond" pitchFamily="18" charset="0"/>
              </a:rPr>
              <a:t>deltaY</a:t>
            </a:r>
            <a:r>
              <a:rPr lang="en-US" sz="1400" b="1" dirty="0">
                <a:latin typeface="Garamond" pitchFamily="18" charset="0"/>
              </a:rPr>
              <a:t> * </a:t>
            </a:r>
            <a:r>
              <a:rPr lang="en-US" sz="1400" b="1" dirty="0" err="1">
                <a:latin typeface="Garamond" pitchFamily="18" charset="0"/>
              </a:rPr>
              <a:t>deltaY</a:t>
            </a:r>
            <a:r>
              <a:rPr lang="en-US" sz="1400" b="1" dirty="0">
                <a:latin typeface="Garamond" pitchFamily="18" charset="0"/>
              </a:rPr>
              <a:t>);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}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 flipH="1">
            <a:off x="5256327" y="260648"/>
            <a:ext cx="22225" cy="605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14733" name="Text Box 13"/>
          <p:cNvSpPr txBox="1">
            <a:spLocks noChangeArrowheads="1"/>
          </p:cNvSpPr>
          <p:nvPr/>
        </p:nvSpPr>
        <p:spPr bwMode="auto">
          <a:xfrm>
            <a:off x="2514991" y="4537220"/>
            <a:ext cx="4501851" cy="371513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he-IL" dirty="0"/>
              <a:t>הקוד דומה אבל לא זהה, נראה מה ניתן לעשות...</a:t>
            </a:r>
            <a:endParaRPr lang="en-US" dirty="0"/>
          </a:p>
        </p:txBody>
      </p:sp>
      <p:sp>
        <p:nvSpPr>
          <p:cNvPr id="414734" name="Text Box 14"/>
          <p:cNvSpPr txBox="1">
            <a:spLocks noChangeArrowheads="1"/>
          </p:cNvSpPr>
          <p:nvPr/>
        </p:nvSpPr>
        <p:spPr bwMode="auto">
          <a:xfrm>
            <a:off x="1060839" y="4914412"/>
            <a:ext cx="7242986" cy="371513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he-IL" dirty="0"/>
              <a:t>ננסה לשכתב את </a:t>
            </a:r>
            <a:r>
              <a:rPr lang="en-US" dirty="0" err="1"/>
              <a:t>CartesianPoint</a:t>
            </a:r>
            <a:r>
              <a:rPr lang="he-IL" dirty="0"/>
              <a:t> ע"י הוספת משתני העזר </a:t>
            </a:r>
            <a:r>
              <a:rPr lang="en-US" dirty="0" err="1"/>
              <a:t>deltaX</a:t>
            </a:r>
            <a:r>
              <a:rPr lang="he-IL" dirty="0"/>
              <a:t> ו- </a:t>
            </a:r>
            <a:r>
              <a:rPr lang="en-US" dirty="0" err="1"/>
              <a:t>deltaY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40736" y="743610"/>
            <a:ext cx="3114393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CartesianPoint</a:t>
            </a:r>
            <a:endParaRPr lang="en-US" sz="2400" b="1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160475" y="743610"/>
            <a:ext cx="3363284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PolarPoint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63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33" grpId="0" animBg="1"/>
      <p:bldP spid="4147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3299DBF-DDF5-4370-846E-D234F4340359}" type="slidenum">
              <a:rPr lang="he-IL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60766" y="1727200"/>
            <a:ext cx="4279900" cy="1839913"/>
          </a:xfrm>
        </p:spPr>
        <p:txBody>
          <a:bodyPr>
            <a:normAutofit/>
          </a:bodyPr>
          <a:lstStyle/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double</a:t>
            </a:r>
            <a:r>
              <a:rPr lang="en-US" sz="1400" b="1" dirty="0">
                <a:latin typeface="Garamond" pitchFamily="18" charset="0"/>
              </a:rPr>
              <a:t> distance(</a:t>
            </a:r>
            <a:r>
              <a:rPr lang="en-US" sz="1400" b="1" dirty="0" err="1">
                <a:latin typeface="Garamond" pitchFamily="18" charset="0"/>
              </a:rPr>
              <a:t>IPoint</a:t>
            </a:r>
            <a:r>
              <a:rPr lang="en-US" sz="1400" b="1" dirty="0">
                <a:latin typeface="Garamond" pitchFamily="18" charset="0"/>
              </a:rPr>
              <a:t> other) {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	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deltaX</a:t>
            </a:r>
            <a:r>
              <a:rPr lang="en-US" sz="1400" b="1" dirty="0">
                <a:latin typeface="Garamond" pitchFamily="18" charset="0"/>
              </a:rPr>
              <a:t> = </a:t>
            </a:r>
            <a:r>
              <a:rPr lang="en-US" sz="1400" b="1" dirty="0">
                <a:highlight>
                  <a:srgbClr val="FFFF00"/>
                </a:highlight>
                <a:latin typeface="Garamond" pitchFamily="18" charset="0"/>
              </a:rPr>
              <a:t>x</a:t>
            </a:r>
            <a:r>
              <a:rPr lang="en-US" sz="1400" b="1" dirty="0">
                <a:latin typeface="Garamond" pitchFamily="18" charset="0"/>
              </a:rPr>
              <a:t>-</a:t>
            </a:r>
            <a:r>
              <a:rPr lang="en-US" sz="1400" b="1" dirty="0" err="1">
                <a:latin typeface="Garamond" pitchFamily="18" charset="0"/>
              </a:rPr>
              <a:t>other.getX</a:t>
            </a:r>
            <a:r>
              <a:rPr lang="en-US" sz="1400" b="1" dirty="0">
                <a:latin typeface="Garamond" pitchFamily="18" charset="0"/>
              </a:rPr>
              <a:t>();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deltaY</a:t>
            </a:r>
            <a:r>
              <a:rPr lang="en-US" sz="1400" b="1" dirty="0">
                <a:latin typeface="Garamond" pitchFamily="18" charset="0"/>
              </a:rPr>
              <a:t> = </a:t>
            </a:r>
            <a:r>
              <a:rPr lang="en-US" sz="1400" b="1" dirty="0">
                <a:highlight>
                  <a:srgbClr val="FFFF00"/>
                </a:highlight>
                <a:latin typeface="Garamond" pitchFamily="18" charset="0"/>
              </a:rPr>
              <a:t>y</a:t>
            </a:r>
            <a:r>
              <a:rPr lang="en-US" sz="1400" b="1" dirty="0">
                <a:latin typeface="Garamond" pitchFamily="18" charset="0"/>
              </a:rPr>
              <a:t>-</a:t>
            </a:r>
            <a:r>
              <a:rPr lang="en-US" sz="1400" b="1" dirty="0" err="1">
                <a:latin typeface="Garamond" pitchFamily="18" charset="0"/>
              </a:rPr>
              <a:t>other.getY</a:t>
            </a:r>
            <a:r>
              <a:rPr lang="en-US" sz="1400" b="1" dirty="0">
                <a:latin typeface="Garamond" pitchFamily="18" charset="0"/>
              </a:rPr>
              <a:t>();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Math.sqrt</a:t>
            </a:r>
            <a:r>
              <a:rPr lang="en-US" sz="1400" b="1" dirty="0">
                <a:latin typeface="Garamond" pitchFamily="18" charset="0"/>
              </a:rPr>
              <a:t>(</a:t>
            </a:r>
            <a:r>
              <a:rPr lang="en-US" sz="1400" b="1" dirty="0" err="1">
                <a:latin typeface="Garamond" pitchFamily="18" charset="0"/>
              </a:rPr>
              <a:t>deltaX</a:t>
            </a:r>
            <a:r>
              <a:rPr lang="en-US" sz="1400" b="1" dirty="0">
                <a:latin typeface="Garamond" pitchFamily="18" charset="0"/>
              </a:rPr>
              <a:t> * </a:t>
            </a:r>
            <a:r>
              <a:rPr lang="en-US" sz="1400" b="1" dirty="0" err="1">
                <a:latin typeface="Garamond" pitchFamily="18" charset="0"/>
              </a:rPr>
              <a:t>deltaX</a:t>
            </a:r>
            <a:r>
              <a:rPr lang="en-US" sz="1400" b="1" dirty="0">
                <a:latin typeface="Garamond" pitchFamily="18" charset="0"/>
              </a:rPr>
              <a:t> +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                                         (</a:t>
            </a:r>
            <a:r>
              <a:rPr lang="en-US" sz="1400" b="1" dirty="0" err="1">
                <a:latin typeface="Garamond" pitchFamily="18" charset="0"/>
              </a:rPr>
              <a:t>deltaY</a:t>
            </a:r>
            <a:r>
              <a:rPr lang="en-US" sz="1400" b="1" dirty="0">
                <a:latin typeface="Garamond" pitchFamily="18" charset="0"/>
              </a:rPr>
              <a:t> * </a:t>
            </a:r>
            <a:r>
              <a:rPr lang="en-US" sz="1400" b="1" dirty="0" err="1">
                <a:latin typeface="Garamond" pitchFamily="18" charset="0"/>
              </a:rPr>
              <a:t>deltaY</a:t>
            </a:r>
            <a:r>
              <a:rPr lang="en-US" sz="1400" b="1" dirty="0">
                <a:latin typeface="Garamond" pitchFamily="18" charset="0"/>
              </a:rPr>
              <a:t> );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}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</p:txBody>
      </p:sp>
      <p:sp>
        <p:nvSpPr>
          <p:cNvPr id="25612" name="Line 6"/>
          <p:cNvSpPr>
            <a:spLocks noChangeShapeType="1"/>
          </p:cNvSpPr>
          <p:nvPr/>
        </p:nvSpPr>
        <p:spPr bwMode="auto">
          <a:xfrm flipH="1">
            <a:off x="4864100" y="236538"/>
            <a:ext cx="22225" cy="605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20882" name="Text Box 18"/>
          <p:cNvSpPr txBox="1">
            <a:spLocks noChangeArrowheads="1"/>
          </p:cNvSpPr>
          <p:nvPr/>
        </p:nvSpPr>
        <p:spPr bwMode="auto">
          <a:xfrm>
            <a:off x="2231739" y="5449680"/>
            <a:ext cx="4996109" cy="120251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he-IL" dirty="0"/>
              <a:t>נשאר הבדל אחד:</a:t>
            </a:r>
            <a:endParaRPr lang="en-US" dirty="0"/>
          </a:p>
          <a:p>
            <a:pPr algn="ctr"/>
            <a:r>
              <a:rPr lang="he-IL" dirty="0"/>
              <a:t>נחליף את </a:t>
            </a:r>
            <a:r>
              <a:rPr lang="en-US" dirty="0"/>
              <a:t>x</a:t>
            </a:r>
            <a:r>
              <a:rPr lang="he-IL" dirty="0"/>
              <a:t> להיות </a:t>
            </a:r>
            <a:r>
              <a:rPr lang="en-US" dirty="0" err="1"/>
              <a:t>getX</a:t>
            </a:r>
            <a:r>
              <a:rPr lang="en-US" dirty="0"/>
              <a:t>()</a:t>
            </a:r>
            <a:r>
              <a:rPr lang="he-IL" dirty="0"/>
              <a:t> – </a:t>
            </a:r>
          </a:p>
          <a:p>
            <a:pPr algn="ctr"/>
            <a:r>
              <a:rPr lang="he-IL" dirty="0"/>
              <a:t>במאזן ביצועים לעומת כלליות נעדיף תמיד את הכלליות</a:t>
            </a:r>
            <a:endParaRPr lang="en-US" dirty="0"/>
          </a:p>
        </p:txBody>
      </p:sp>
      <p:sp>
        <p:nvSpPr>
          <p:cNvPr id="25609" name="Rectangle 3"/>
          <p:cNvSpPr>
            <a:spLocks noChangeArrowheads="1"/>
          </p:cNvSpPr>
          <p:nvPr/>
        </p:nvSpPr>
        <p:spPr bwMode="auto">
          <a:xfrm>
            <a:off x="5521351" y="1726613"/>
            <a:ext cx="3731169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double</a:t>
            </a:r>
            <a:r>
              <a:rPr lang="en-US" sz="1400" b="1" dirty="0">
                <a:latin typeface="Garamond" pitchFamily="18" charset="0"/>
              </a:rPr>
              <a:t> distance(</a:t>
            </a:r>
            <a:r>
              <a:rPr lang="en-US" sz="1400" b="1" dirty="0" err="1">
                <a:latin typeface="Garamond" pitchFamily="18" charset="0"/>
              </a:rPr>
              <a:t>IPoint</a:t>
            </a:r>
            <a:r>
              <a:rPr lang="en-US" sz="1400" b="1" dirty="0">
                <a:latin typeface="Garamond" pitchFamily="18" charset="0"/>
              </a:rPr>
              <a:t> other) {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deltaX</a:t>
            </a:r>
            <a:r>
              <a:rPr lang="en-US" sz="1400" b="1" dirty="0">
                <a:latin typeface="Garamond" pitchFamily="18" charset="0"/>
              </a:rPr>
              <a:t> = </a:t>
            </a:r>
            <a:r>
              <a:rPr lang="en-US" sz="1400" b="1" dirty="0" err="1">
                <a:highlight>
                  <a:srgbClr val="FFFF00"/>
                </a:highlight>
                <a:latin typeface="Garamond" pitchFamily="18" charset="0"/>
              </a:rPr>
              <a:t>getX</a:t>
            </a:r>
            <a:r>
              <a:rPr lang="en-US" sz="1400" b="1" dirty="0">
                <a:highlight>
                  <a:srgbClr val="FFFF00"/>
                </a:highlight>
                <a:latin typeface="Garamond" pitchFamily="18" charset="0"/>
              </a:rPr>
              <a:t>()</a:t>
            </a:r>
            <a:r>
              <a:rPr lang="en-US" sz="1400" b="1" dirty="0">
                <a:latin typeface="Garamond" pitchFamily="18" charset="0"/>
              </a:rPr>
              <a:t>-</a:t>
            </a:r>
            <a:r>
              <a:rPr lang="en-US" sz="1400" b="1" dirty="0" err="1">
                <a:latin typeface="Garamond" pitchFamily="18" charset="0"/>
              </a:rPr>
              <a:t>other.getX</a:t>
            </a:r>
            <a:r>
              <a:rPr lang="en-US" sz="1400" b="1" dirty="0">
                <a:latin typeface="Garamond" pitchFamily="18" charset="0"/>
              </a:rPr>
              <a:t>();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deltaY</a:t>
            </a:r>
            <a:r>
              <a:rPr lang="en-US" sz="1400" b="1" dirty="0">
                <a:latin typeface="Garamond" pitchFamily="18" charset="0"/>
              </a:rPr>
              <a:t> = </a:t>
            </a:r>
            <a:r>
              <a:rPr lang="en-US" sz="1400" b="1" dirty="0" err="1">
                <a:highlight>
                  <a:srgbClr val="FFFF00"/>
                </a:highlight>
                <a:latin typeface="Garamond" pitchFamily="18" charset="0"/>
              </a:rPr>
              <a:t>getY</a:t>
            </a:r>
            <a:r>
              <a:rPr lang="en-US" sz="1400" b="1" dirty="0">
                <a:highlight>
                  <a:srgbClr val="FFFF00"/>
                </a:highlight>
                <a:latin typeface="Garamond" pitchFamily="18" charset="0"/>
              </a:rPr>
              <a:t>()</a:t>
            </a:r>
            <a:r>
              <a:rPr lang="en-US" sz="1400" b="1" dirty="0">
                <a:latin typeface="Garamond" pitchFamily="18" charset="0"/>
              </a:rPr>
              <a:t>-</a:t>
            </a:r>
            <a:r>
              <a:rPr lang="en-US" sz="1400" b="1" dirty="0" err="1">
                <a:latin typeface="Garamond" pitchFamily="18" charset="0"/>
              </a:rPr>
              <a:t>other.getY</a:t>
            </a:r>
            <a:r>
              <a:rPr lang="en-US" sz="1400" b="1" dirty="0">
                <a:latin typeface="Garamond" pitchFamily="18" charset="0"/>
              </a:rPr>
              <a:t>();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Math.sqrt</a:t>
            </a:r>
            <a:r>
              <a:rPr lang="en-US" sz="1400" b="1" dirty="0">
                <a:latin typeface="Garamond" pitchFamily="18" charset="0"/>
              </a:rPr>
              <a:t>(</a:t>
            </a:r>
            <a:r>
              <a:rPr lang="en-US" sz="1400" b="1" dirty="0" err="1">
                <a:latin typeface="Garamond" pitchFamily="18" charset="0"/>
              </a:rPr>
              <a:t>deltaX</a:t>
            </a:r>
            <a:r>
              <a:rPr lang="en-US" sz="1400" b="1" dirty="0">
                <a:latin typeface="Garamond" pitchFamily="18" charset="0"/>
              </a:rPr>
              <a:t> * </a:t>
            </a:r>
            <a:r>
              <a:rPr lang="en-US" sz="1400" b="1" dirty="0" err="1">
                <a:latin typeface="Garamond" pitchFamily="18" charset="0"/>
              </a:rPr>
              <a:t>deltaX</a:t>
            </a:r>
            <a:r>
              <a:rPr lang="en-US" sz="1400" b="1" dirty="0">
                <a:latin typeface="Garamond" pitchFamily="18" charset="0"/>
              </a:rPr>
              <a:t> +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		 </a:t>
            </a:r>
            <a:r>
              <a:rPr lang="en-US" sz="1400" b="1" dirty="0" err="1">
                <a:latin typeface="Garamond" pitchFamily="18" charset="0"/>
              </a:rPr>
              <a:t>deltaY</a:t>
            </a:r>
            <a:r>
              <a:rPr lang="en-US" sz="1400" b="1" dirty="0">
                <a:latin typeface="Garamond" pitchFamily="18" charset="0"/>
              </a:rPr>
              <a:t> * </a:t>
            </a:r>
            <a:r>
              <a:rPr lang="en-US" sz="1400" b="1" dirty="0" err="1">
                <a:latin typeface="Garamond" pitchFamily="18" charset="0"/>
              </a:rPr>
              <a:t>deltaY</a:t>
            </a:r>
            <a:r>
              <a:rPr lang="en-US" sz="1400" b="1" dirty="0">
                <a:latin typeface="Garamond" pitchFamily="18" charset="0"/>
              </a:rPr>
              <a:t>);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}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0736" y="743610"/>
            <a:ext cx="3114393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CartesianPoint</a:t>
            </a:r>
            <a:endParaRPr lang="en-US" sz="2400" b="1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160475" y="743610"/>
            <a:ext cx="3363284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PolarPoint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28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FEDABEB-2F95-4ED1-BF6F-DD6590A31E6E}" type="slidenum">
              <a:rPr lang="he-IL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70447" y="1728788"/>
            <a:ext cx="4265613" cy="2032000"/>
          </a:xfrm>
        </p:spPr>
        <p:txBody>
          <a:bodyPr>
            <a:normAutofit/>
          </a:bodyPr>
          <a:lstStyle/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 double</a:t>
            </a:r>
            <a:r>
              <a:rPr lang="en-US" sz="1400" b="1" dirty="0">
                <a:latin typeface="Garamond" pitchFamily="18" charset="0"/>
              </a:rPr>
              <a:t> distance(</a:t>
            </a:r>
            <a:r>
              <a:rPr lang="en-US" sz="1400" b="1" dirty="0" err="1">
                <a:latin typeface="Garamond" pitchFamily="18" charset="0"/>
              </a:rPr>
              <a:t>IPoint</a:t>
            </a:r>
            <a:r>
              <a:rPr lang="en-US" sz="1400" b="1" dirty="0">
                <a:latin typeface="Garamond" pitchFamily="18" charset="0"/>
              </a:rPr>
              <a:t> other) {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	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deltaX</a:t>
            </a:r>
            <a:r>
              <a:rPr lang="en-US" sz="1400" b="1" dirty="0">
                <a:latin typeface="Garamond" pitchFamily="18" charset="0"/>
              </a:rPr>
              <a:t> = </a:t>
            </a:r>
            <a:r>
              <a:rPr lang="en-US" sz="1400" b="1" dirty="0" err="1">
                <a:latin typeface="Garamond" pitchFamily="18" charset="0"/>
              </a:rPr>
              <a:t>getX</a:t>
            </a:r>
            <a:r>
              <a:rPr lang="en-US" sz="1400" b="1" dirty="0">
                <a:latin typeface="Garamond" pitchFamily="18" charset="0"/>
              </a:rPr>
              <a:t>()-</a:t>
            </a:r>
            <a:r>
              <a:rPr lang="en-US" sz="1400" b="1" dirty="0" err="1">
                <a:latin typeface="Garamond" pitchFamily="18" charset="0"/>
              </a:rPr>
              <a:t>other.getX</a:t>
            </a:r>
            <a:r>
              <a:rPr lang="en-US" sz="1400" b="1" dirty="0">
                <a:latin typeface="Garamond" pitchFamily="18" charset="0"/>
              </a:rPr>
              <a:t>();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double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deltaY</a:t>
            </a:r>
            <a:r>
              <a:rPr lang="en-US" sz="1400" b="1" dirty="0">
                <a:latin typeface="Garamond" pitchFamily="18" charset="0"/>
              </a:rPr>
              <a:t> = </a:t>
            </a:r>
            <a:r>
              <a:rPr lang="en-US" sz="1400" b="1" dirty="0" err="1">
                <a:latin typeface="Garamond" pitchFamily="18" charset="0"/>
              </a:rPr>
              <a:t>getY</a:t>
            </a:r>
            <a:r>
              <a:rPr lang="en-US" sz="1400" b="1" dirty="0">
                <a:latin typeface="Garamond" pitchFamily="18" charset="0"/>
              </a:rPr>
              <a:t>()-</a:t>
            </a:r>
            <a:r>
              <a:rPr lang="en-US" sz="1400" b="1" dirty="0" err="1">
                <a:latin typeface="Garamond" pitchFamily="18" charset="0"/>
              </a:rPr>
              <a:t>other.getY</a:t>
            </a:r>
            <a:r>
              <a:rPr lang="en-US" sz="1400" b="1" dirty="0">
                <a:latin typeface="Garamond" pitchFamily="18" charset="0"/>
              </a:rPr>
              <a:t>();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400" b="1" dirty="0">
                <a:latin typeface="Garamond" pitchFamily="18" charset="0"/>
              </a:rPr>
              <a:t> </a:t>
            </a:r>
            <a:r>
              <a:rPr lang="en-US" sz="1400" b="1" dirty="0" err="1">
                <a:latin typeface="Garamond" pitchFamily="18" charset="0"/>
              </a:rPr>
              <a:t>Math.sqrt</a:t>
            </a:r>
            <a:r>
              <a:rPr lang="en-US" sz="1400" b="1" dirty="0">
                <a:latin typeface="Garamond" pitchFamily="18" charset="0"/>
              </a:rPr>
              <a:t>(</a:t>
            </a:r>
            <a:r>
              <a:rPr lang="en-US" sz="1400" b="1" dirty="0" err="1">
                <a:latin typeface="Garamond" pitchFamily="18" charset="0"/>
              </a:rPr>
              <a:t>deltaX</a:t>
            </a:r>
            <a:r>
              <a:rPr lang="en-US" sz="1400" b="1" dirty="0">
                <a:latin typeface="Garamond" pitchFamily="18" charset="0"/>
              </a:rPr>
              <a:t> * </a:t>
            </a:r>
            <a:r>
              <a:rPr lang="en-US" sz="1400" b="1" dirty="0" err="1">
                <a:latin typeface="Garamond" pitchFamily="18" charset="0"/>
              </a:rPr>
              <a:t>deltaX</a:t>
            </a:r>
            <a:r>
              <a:rPr lang="en-US" sz="1400" b="1" dirty="0">
                <a:latin typeface="Garamond" pitchFamily="18" charset="0"/>
              </a:rPr>
              <a:t> +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	              </a:t>
            </a:r>
            <a:r>
              <a:rPr lang="en-US" sz="1400" b="1" dirty="0" err="1">
                <a:latin typeface="Garamond" pitchFamily="18" charset="0"/>
              </a:rPr>
              <a:t>deltaY</a:t>
            </a:r>
            <a:r>
              <a:rPr lang="en-US" sz="1400" b="1" dirty="0">
                <a:latin typeface="Garamond" pitchFamily="18" charset="0"/>
              </a:rPr>
              <a:t> * </a:t>
            </a:r>
            <a:r>
              <a:rPr lang="en-US" sz="1400" b="1" dirty="0" err="1">
                <a:latin typeface="Garamond" pitchFamily="18" charset="0"/>
              </a:rPr>
              <a:t>deltaY</a:t>
            </a:r>
            <a:r>
              <a:rPr lang="en-US" sz="1400" b="1" dirty="0">
                <a:latin typeface="Garamond" pitchFamily="18" charset="0"/>
              </a:rPr>
              <a:t> );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}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Garamond" pitchFamily="18" charset="0"/>
            </a:endParaRPr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 flipH="1">
            <a:off x="4864100" y="236538"/>
            <a:ext cx="22225" cy="605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22925" name="Text Box 13"/>
          <p:cNvSpPr txBox="1">
            <a:spLocks noChangeArrowheads="1"/>
          </p:cNvSpPr>
          <p:nvPr/>
        </p:nvSpPr>
        <p:spPr bwMode="auto">
          <a:xfrm>
            <a:off x="2051720" y="5368927"/>
            <a:ext cx="5392154" cy="120251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he-IL" dirty="0"/>
              <a:t>שתי המתודות זהות לחלוטין</a:t>
            </a:r>
            <a:r>
              <a:rPr lang="en-US" dirty="0"/>
              <a:t>!</a:t>
            </a:r>
          </a:p>
          <a:p>
            <a:pPr algn="ctr"/>
            <a:r>
              <a:rPr lang="he-IL" dirty="0"/>
              <a:t>עתה ניתן להעביר את המתודה למחלקה </a:t>
            </a:r>
            <a:r>
              <a:rPr lang="en-US" dirty="0" err="1"/>
              <a:t>AbstPoint</a:t>
            </a:r>
            <a:r>
              <a:rPr lang="he-IL" dirty="0"/>
              <a:t> </a:t>
            </a:r>
          </a:p>
          <a:p>
            <a:pPr algn="ctr"/>
            <a:r>
              <a:rPr lang="he-IL" dirty="0"/>
              <a:t>ולמחוק אותה מהמחלקות </a:t>
            </a:r>
            <a:r>
              <a:rPr lang="en-US" dirty="0" err="1"/>
              <a:t>CartesianPoint</a:t>
            </a:r>
            <a:r>
              <a:rPr lang="he-IL" dirty="0"/>
              <a:t> ו- </a:t>
            </a:r>
            <a:r>
              <a:rPr lang="en-US" dirty="0" err="1"/>
              <a:t>PolarPoint</a:t>
            </a: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5486141" y="1727674"/>
            <a:ext cx="3658367" cy="203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public double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distance(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IPoint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other) {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	double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deltaX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= </a:t>
            </a:r>
            <a:r>
              <a:rPr lang="en-US" sz="1400" b="1" dirty="0" err="1">
                <a:latin typeface="Garamond" pitchFamily="18" charset="0"/>
              </a:rPr>
              <a:t>getX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()-other.</a:t>
            </a:r>
            <a:r>
              <a:rPr lang="en-US" sz="1400" b="1" dirty="0" err="1">
                <a:latin typeface="Garamond" pitchFamily="18" charset="0"/>
              </a:rPr>
              <a:t>getX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	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double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deltaY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=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getY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()-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other.getY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	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return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Math.sqrt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deltaX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*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deltaX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+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		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                   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deltaY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*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deltaY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);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40736" y="743610"/>
            <a:ext cx="3114393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CartesianPoint</a:t>
            </a:r>
            <a:endParaRPr lang="en-US" sz="2400" b="1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160475" y="743610"/>
            <a:ext cx="3363284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PolarPoint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99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Rectangle 3"/>
          <p:cNvSpPr>
            <a:spLocks noChangeArrowheads="1"/>
          </p:cNvSpPr>
          <p:nvPr/>
        </p:nvSpPr>
        <p:spPr bwMode="auto">
          <a:xfrm>
            <a:off x="5032109" y="1735590"/>
            <a:ext cx="4040391" cy="183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500" b="1" dirty="0">
                <a:solidFill>
                  <a:srgbClr val="7F0055"/>
                </a:solidFill>
                <a:latin typeface="Garamond" pitchFamily="18" charset="0"/>
              </a:rPr>
              <a:t>public</a:t>
            </a:r>
            <a:r>
              <a:rPr lang="en-US" sz="1500" b="1" dirty="0">
                <a:latin typeface="Garamond" pitchFamily="18" charset="0"/>
              </a:rPr>
              <a:t> String </a:t>
            </a:r>
            <a:r>
              <a:rPr lang="en-US" sz="1500" b="1" dirty="0" err="1">
                <a:latin typeface="Garamond" pitchFamily="18" charset="0"/>
              </a:rPr>
              <a:t>toString</a:t>
            </a:r>
            <a:r>
              <a:rPr lang="en-US" sz="1500" b="1" dirty="0">
                <a:latin typeface="Garamond" pitchFamily="18" charset="0"/>
              </a:rPr>
              <a:t>() {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500" b="1" dirty="0">
                <a:latin typeface="Garamond" pitchFamily="18" charset="0"/>
              </a:rPr>
              <a:t>	</a:t>
            </a:r>
            <a:r>
              <a:rPr lang="en-US" sz="15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500" b="1" dirty="0">
                <a:latin typeface="Garamond" pitchFamily="18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Garamond" pitchFamily="18" charset="0"/>
              </a:rPr>
              <a:t>"(x="</a:t>
            </a:r>
            <a:r>
              <a:rPr lang="en-US" sz="1500" b="1" dirty="0">
                <a:latin typeface="Garamond" pitchFamily="18" charset="0"/>
              </a:rPr>
              <a:t> + </a:t>
            </a:r>
            <a:r>
              <a:rPr lang="en-US" sz="1500" b="1" dirty="0" err="1">
                <a:latin typeface="Garamond" pitchFamily="18" charset="0"/>
              </a:rPr>
              <a:t>getX</a:t>
            </a:r>
            <a:r>
              <a:rPr lang="en-US" sz="1500" b="1" dirty="0">
                <a:latin typeface="Garamond" pitchFamily="18" charset="0"/>
              </a:rPr>
              <a:t>() + </a:t>
            </a:r>
            <a:r>
              <a:rPr lang="en-US" sz="1500" b="1" dirty="0">
                <a:solidFill>
                  <a:srgbClr val="0000FF"/>
                </a:solidFill>
                <a:latin typeface="Garamond" pitchFamily="18" charset="0"/>
              </a:rPr>
              <a:t>", y="</a:t>
            </a:r>
            <a:r>
              <a:rPr lang="en-US" sz="1500" b="1" dirty="0">
                <a:latin typeface="Garamond" pitchFamily="18" charset="0"/>
              </a:rPr>
              <a:t> + </a:t>
            </a:r>
            <a:r>
              <a:rPr lang="en-US" sz="1500" b="1" dirty="0" err="1">
                <a:latin typeface="Garamond" pitchFamily="18" charset="0"/>
              </a:rPr>
              <a:t>getY</a:t>
            </a:r>
            <a:r>
              <a:rPr lang="en-US" sz="1500" b="1" dirty="0">
                <a:latin typeface="Garamond" pitchFamily="18" charset="0"/>
              </a:rPr>
              <a:t>() +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500" b="1" dirty="0">
                <a:latin typeface="Garamond" pitchFamily="18" charset="0"/>
              </a:rPr>
              <a:t>	      </a:t>
            </a:r>
            <a:r>
              <a:rPr lang="en-US" sz="1500" b="1" dirty="0">
                <a:solidFill>
                  <a:srgbClr val="0000FF"/>
                </a:solidFill>
                <a:latin typeface="Garamond" pitchFamily="18" charset="0"/>
              </a:rPr>
              <a:t>", r="</a:t>
            </a:r>
            <a:r>
              <a:rPr lang="en-US" sz="1500" b="1" dirty="0">
                <a:latin typeface="Garamond" pitchFamily="18" charset="0"/>
              </a:rPr>
              <a:t> + r + </a:t>
            </a:r>
            <a:r>
              <a:rPr lang="en-US" sz="1500" b="1" dirty="0">
                <a:solidFill>
                  <a:srgbClr val="0000FF"/>
                </a:solidFill>
                <a:latin typeface="Garamond" pitchFamily="18" charset="0"/>
              </a:rPr>
              <a:t>", theta="</a:t>
            </a:r>
            <a:r>
              <a:rPr lang="en-US" sz="1500" b="1" dirty="0">
                <a:latin typeface="Garamond" pitchFamily="18" charset="0"/>
              </a:rPr>
              <a:t> + theta + </a:t>
            </a:r>
            <a:r>
              <a:rPr lang="en-US" sz="1500" b="1" dirty="0">
                <a:solidFill>
                  <a:srgbClr val="0000FF"/>
                </a:solidFill>
                <a:latin typeface="Garamond" pitchFamily="18" charset="0"/>
              </a:rPr>
              <a:t>")"</a:t>
            </a:r>
            <a:r>
              <a:rPr lang="en-US" sz="1500" b="1" dirty="0">
                <a:latin typeface="Garamond" pitchFamily="18" charset="0"/>
              </a:rPr>
              <a:t>;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500" b="1" dirty="0">
                <a:latin typeface="Garamond" pitchFamily="18" charset="0"/>
              </a:rPr>
              <a:t>}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500" b="1" dirty="0">
              <a:latin typeface="Garamond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600" b="1" dirty="0">
              <a:latin typeface="Garamond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600" b="1" dirty="0">
                <a:latin typeface="Garamond" pitchFamily="18" charset="0"/>
              </a:rPr>
              <a:t>	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90B4550-CF11-4712-BA64-22DDC3CEF868}" type="slidenum">
              <a:rPr lang="he-IL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276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1274" y="1735590"/>
            <a:ext cx="4270375" cy="1188018"/>
          </a:xfrm>
        </p:spPr>
        <p:txBody>
          <a:bodyPr wrap="square">
            <a:spAutoFit/>
          </a:bodyPr>
          <a:lstStyle/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7F0055"/>
                </a:solidFill>
                <a:latin typeface="Garamond" pitchFamily="18" charset="0"/>
              </a:rPr>
              <a:t>public</a:t>
            </a:r>
            <a:r>
              <a:rPr lang="en-US" sz="1400" b="1" dirty="0">
                <a:latin typeface="Garamond" pitchFamily="18" charset="0"/>
              </a:rPr>
              <a:t> String </a:t>
            </a:r>
            <a:r>
              <a:rPr lang="en-US" sz="1400" b="1" dirty="0" err="1">
                <a:latin typeface="Garamond" pitchFamily="18" charset="0"/>
              </a:rPr>
              <a:t>toString</a:t>
            </a:r>
            <a:r>
              <a:rPr lang="en-US" sz="1400" b="1" dirty="0">
                <a:latin typeface="Garamond" pitchFamily="18" charset="0"/>
              </a:rPr>
              <a:t>(){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	</a:t>
            </a:r>
            <a:r>
              <a:rPr lang="en-US" sz="1500" b="1" dirty="0">
                <a:solidFill>
                  <a:srgbClr val="7F0055"/>
                </a:solidFill>
                <a:latin typeface="Garamond" pitchFamily="18" charset="0"/>
              </a:rPr>
              <a:t>return</a:t>
            </a:r>
            <a:r>
              <a:rPr lang="en-US" sz="1500" b="1" dirty="0">
                <a:latin typeface="Garamond" pitchFamily="18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Garamond" pitchFamily="18" charset="0"/>
              </a:rPr>
              <a:t>"(x="</a:t>
            </a:r>
            <a:r>
              <a:rPr lang="en-US" sz="1500" b="1" dirty="0">
                <a:latin typeface="Garamond" pitchFamily="18" charset="0"/>
              </a:rPr>
              <a:t> + x + </a:t>
            </a:r>
            <a:r>
              <a:rPr lang="en-US" sz="1500" b="1" dirty="0">
                <a:solidFill>
                  <a:srgbClr val="0000FF"/>
                </a:solidFill>
                <a:latin typeface="Garamond" pitchFamily="18" charset="0"/>
              </a:rPr>
              <a:t>", y="</a:t>
            </a:r>
            <a:r>
              <a:rPr lang="en-US" sz="1500" b="1" dirty="0">
                <a:latin typeface="Garamond" pitchFamily="18" charset="0"/>
              </a:rPr>
              <a:t> + y + 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>
                <a:latin typeface="Garamond" pitchFamily="18" charset="0"/>
              </a:rPr>
              <a:t>	     </a:t>
            </a:r>
            <a:r>
              <a:rPr lang="en-US" sz="1500" b="1" dirty="0">
                <a:solidFill>
                  <a:srgbClr val="0000FF"/>
                </a:solidFill>
                <a:latin typeface="Garamond" pitchFamily="18" charset="0"/>
              </a:rPr>
              <a:t>", r="</a:t>
            </a:r>
            <a:r>
              <a:rPr lang="en-US" sz="1500" b="1" dirty="0">
                <a:latin typeface="Garamond" pitchFamily="18" charset="0"/>
              </a:rPr>
              <a:t> + rho() + </a:t>
            </a:r>
            <a:r>
              <a:rPr lang="en-US" sz="1500" b="1" dirty="0">
                <a:solidFill>
                  <a:srgbClr val="0000FF"/>
                </a:solidFill>
                <a:latin typeface="Garamond" pitchFamily="18" charset="0"/>
              </a:rPr>
              <a:t>", theta="</a:t>
            </a:r>
            <a:r>
              <a:rPr lang="en-US" sz="1500" b="1" dirty="0">
                <a:latin typeface="Garamond" pitchFamily="18" charset="0"/>
              </a:rPr>
              <a:t> + theta() + </a:t>
            </a:r>
            <a:r>
              <a:rPr lang="en-US" sz="1500" b="1" dirty="0">
                <a:solidFill>
                  <a:srgbClr val="0000FF"/>
                </a:solidFill>
                <a:latin typeface="Garamond" pitchFamily="18" charset="0"/>
              </a:rPr>
              <a:t>")"</a:t>
            </a:r>
            <a:r>
              <a:rPr lang="en-US" sz="1500" b="1" dirty="0">
                <a:latin typeface="Garamond" pitchFamily="18" charset="0"/>
              </a:rPr>
              <a:t>; 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Garamond" pitchFamily="18" charset="0"/>
              </a:rPr>
              <a:t>}</a:t>
            </a:r>
          </a:p>
          <a:p>
            <a:pPr algn="l" defTabSz="914400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b="1" dirty="0">
              <a:latin typeface="Garamond" pitchFamily="18" charset="0"/>
            </a:endParaRPr>
          </a:p>
        </p:txBody>
      </p:sp>
      <p:sp>
        <p:nvSpPr>
          <p:cNvPr id="27664" name="Line 6"/>
          <p:cNvSpPr>
            <a:spLocks noChangeShapeType="1"/>
          </p:cNvSpPr>
          <p:nvPr/>
        </p:nvSpPr>
        <p:spPr bwMode="auto">
          <a:xfrm flipH="1">
            <a:off x="4864100" y="236538"/>
            <a:ext cx="22225" cy="605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2709494" y="5928633"/>
            <a:ext cx="4040391" cy="371513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he-IL" dirty="0"/>
              <a:t>תהליך דומה ניתן גם לבצע עבור </a:t>
            </a:r>
            <a:r>
              <a:rPr lang="en-US" dirty="0" err="1"/>
              <a:t>toString</a:t>
            </a:r>
            <a:endParaRPr lang="he-IL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40736" y="743610"/>
            <a:ext cx="3114393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CartesianPoint</a:t>
            </a:r>
            <a:endParaRPr lang="en-US" sz="2400" b="1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60475" y="743610"/>
            <a:ext cx="3363284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PolarPoint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44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66E2-5908-43F6-AB5A-690EA58D09C7}" type="slidenum">
              <a:rPr lang="he-IL" smtClean="0"/>
              <a:pPr>
                <a:defRPr/>
              </a:pPr>
              <a:t>19</a:t>
            </a:fld>
            <a:endParaRPr lang="he-IL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e-IL" dirty="0"/>
              <a:t>מימוש המחלקה האבסטרקטית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5224" y="1683945"/>
            <a:ext cx="7505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 abstract class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AbstractPoint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implements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IPoint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1" algn="l" rtl="0"/>
            <a:r>
              <a:rPr lang="en-US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 double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distance(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IPoint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other) {</a:t>
            </a:r>
          </a:p>
          <a:p>
            <a:pPr lvl="2" algn="l" rtl="0"/>
            <a:r>
              <a:rPr lang="en-US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deltaX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()-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other.getX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 algn="l" rtl="0"/>
            <a:r>
              <a:rPr lang="en-US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deltaY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()-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other.getY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 algn="l" rtl="0"/>
            <a:endParaRPr lang="en-US" dirty="0">
              <a:latin typeface="Consolas" pitchFamily="49" charset="0"/>
              <a:cs typeface="Consolas" pitchFamily="49" charset="0"/>
            </a:endParaRPr>
          </a:p>
          <a:p>
            <a:pPr lvl="2" algn="l" rtl="0"/>
            <a:r>
              <a:rPr lang="en-US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Math.</a:t>
            </a:r>
            <a:r>
              <a:rPr lang="en-US" i="1" dirty="0" err="1">
                <a:latin typeface="Consolas" pitchFamily="49" charset="0"/>
                <a:cs typeface="Consolas" pitchFamily="49" charset="0"/>
              </a:rPr>
              <a:t>sqrt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>
                <a:latin typeface="Consolas" pitchFamily="49" charset="0"/>
                <a:cs typeface="Consolas" pitchFamily="49" charset="0"/>
              </a:rPr>
              <a:t>deltaX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i="1" dirty="0" err="1">
                <a:latin typeface="Consolas" pitchFamily="49" charset="0"/>
                <a:cs typeface="Consolas" pitchFamily="49" charset="0"/>
              </a:rPr>
              <a:t>deltaX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  +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deltaY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deltaY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1" algn="l" rtl="0"/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 algn="l" rtl="0"/>
            <a:endParaRPr lang="en-US" dirty="0">
              <a:latin typeface="Consolas" pitchFamily="49" charset="0"/>
              <a:cs typeface="Consolas" pitchFamily="49" charset="0"/>
            </a:endParaRPr>
          </a:p>
          <a:p>
            <a:pPr lvl="1" algn="l" rtl="0"/>
            <a:r>
              <a:rPr lang="en-US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String</a:t>
            </a:r>
            <a:r>
              <a:rPr lang="en-US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toString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{ </a:t>
            </a:r>
          </a:p>
          <a:p>
            <a:pPr lvl="2" algn="l" rtl="0"/>
            <a:r>
              <a:rPr lang="en-US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"(x="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+ </a:t>
            </a:r>
            <a:r>
              <a:rPr lang="en-US" dirty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", y="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+ </a:t>
            </a:r>
          </a:p>
          <a:p>
            <a:pPr lvl="2" algn="l" rtl="0"/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", r="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+ rho() + </a:t>
            </a:r>
            <a:r>
              <a:rPr lang="en-US" dirty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", theta="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+ theta() + </a:t>
            </a:r>
            <a:r>
              <a:rPr lang="en-US" dirty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")"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 </a:t>
            </a:r>
          </a:p>
          <a:p>
            <a:pPr lvl="1" algn="l" rtl="0"/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algn="l" rtl="0"/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algn="l" rtl="0"/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0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dirty="0"/>
              <a:t>ירושה ממחלקות קיימות</a:t>
            </a:r>
            <a:endParaRPr lang="en-US" dirty="0"/>
          </a:p>
        </p:txBody>
      </p:sp>
      <p:sp>
        <p:nvSpPr>
          <p:cNvPr id="818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e-IL" sz="3000" dirty="0"/>
              <a:t>ראינו בהרצאה שתי דרכים לשימוש חוזר בקוד של מחלקה קיימת: </a:t>
            </a:r>
          </a:p>
          <a:p>
            <a:pPr lvl="1" eaLnBrk="1" hangingPunct="1">
              <a:defRPr/>
            </a:pPr>
            <a:r>
              <a:rPr lang="he-IL" dirty="0"/>
              <a:t>הכלה + האצלה</a:t>
            </a:r>
          </a:p>
          <a:p>
            <a:pPr lvl="1" eaLnBrk="1" hangingPunct="1">
              <a:defRPr/>
            </a:pPr>
            <a:r>
              <a:rPr lang="he-IL" dirty="0"/>
              <a:t>ירושה</a:t>
            </a:r>
          </a:p>
          <a:p>
            <a:pPr lvl="1" eaLnBrk="1" hangingPunct="1">
              <a:defRPr/>
            </a:pPr>
            <a:endParaRPr lang="he-IL" dirty="0"/>
          </a:p>
          <a:p>
            <a:pPr eaLnBrk="1" hangingPunct="1">
              <a:defRPr/>
            </a:pPr>
            <a:r>
              <a:rPr lang="he-IL" dirty="0"/>
              <a:t>המחלקה היורשת יכולה </a:t>
            </a:r>
            <a:r>
              <a:rPr lang="he-IL" b="1" dirty="0"/>
              <a:t>להוסיף</a:t>
            </a:r>
            <a:r>
              <a:rPr lang="he-IL" dirty="0"/>
              <a:t> פונקציונאליות שלא </a:t>
            </a:r>
            <a:r>
              <a:rPr lang="he-IL" dirty="0" err="1"/>
              <a:t>היתה</a:t>
            </a:r>
            <a:r>
              <a:rPr lang="he-IL" dirty="0"/>
              <a:t> קיימת במחלקת הבסיס, או </a:t>
            </a:r>
            <a:r>
              <a:rPr lang="he-IL" b="1" dirty="0"/>
              <a:t>לשנות</a:t>
            </a:r>
            <a:r>
              <a:rPr lang="he-IL" dirty="0"/>
              <a:t> פונקציונאליות שקיבלה בירושה</a:t>
            </a:r>
          </a:p>
          <a:p>
            <a:pPr eaLnBrk="1" hangingPunct="1">
              <a:defRPr/>
            </a:pPr>
            <a:endParaRPr lang="he-IL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E7B5F19-F2D9-4125-B65A-4885BE13BE35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755576" y="2545810"/>
            <a:ext cx="5806911" cy="1319752"/>
          </a:xfrm>
          <a:prstGeom prst="horizontalScroll">
            <a:avLst/>
          </a:prstGeom>
          <a:solidFill>
            <a:schemeClr val="accent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הכלה 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aggregation</a:t>
            </a:r>
            <a:r>
              <a:rPr lang="he-I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)– במחלקה א' יש שדה מטיפוס מחלקה ב'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האצלה 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delegation</a:t>
            </a:r>
            <a:r>
              <a:rPr lang="he-I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)– קוראים מתוך מתודות במחלקה א' למתודות של מחלקה ב'</a:t>
            </a:r>
          </a:p>
        </p:txBody>
      </p:sp>
    </p:spTree>
    <p:extLst>
      <p:ext uri="{BB962C8B-B14F-4D97-AF65-F5344CB8AC3E}">
        <p14:creationId xmlns:p14="http://schemas.microsoft.com/office/powerpoint/2010/main" val="25265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66E2-5908-43F6-AB5A-690EA58D09C7}" type="slidenum">
              <a:rPr lang="he-IL" smtClean="0"/>
              <a:pPr>
                <a:defRPr/>
              </a:pPr>
              <a:t>20</a:t>
            </a:fld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647564" y="1577876"/>
            <a:ext cx="7505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 class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PolarPoint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extends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AbstractPoint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algn="l" rtl="0"/>
            <a:endParaRPr lang="en-US" sz="500" dirty="0">
              <a:latin typeface="Consolas" pitchFamily="49" charset="0"/>
              <a:cs typeface="Consolas" pitchFamily="49" charset="0"/>
            </a:endParaRPr>
          </a:p>
          <a:p>
            <a:pPr lvl="1" algn="l" rtl="0"/>
            <a:r>
              <a:rPr lang="en-US" sz="16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double r;</a:t>
            </a:r>
          </a:p>
          <a:p>
            <a:pPr lvl="1" algn="l" rtl="0"/>
            <a:r>
              <a:rPr lang="en-US" sz="16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double theta;</a:t>
            </a:r>
          </a:p>
          <a:p>
            <a:pPr lvl="1" algn="l" rtl="0"/>
            <a:endParaRPr lang="en-US" sz="700" dirty="0">
              <a:latin typeface="Consolas" pitchFamily="49" charset="0"/>
              <a:cs typeface="Consolas" pitchFamily="49" charset="0"/>
            </a:endParaRPr>
          </a:p>
          <a:p>
            <a:pPr lvl="1" algn="l" rtl="0"/>
            <a:r>
              <a:rPr lang="en-US" sz="16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PolarPoint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r, 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theta) {</a:t>
            </a:r>
          </a:p>
          <a:p>
            <a:pPr lvl="2" algn="l" rtl="0"/>
            <a:r>
              <a:rPr lang="en-US" sz="1600" dirty="0" err="1">
                <a:latin typeface="Consolas" pitchFamily="49" charset="0"/>
                <a:cs typeface="Consolas" pitchFamily="49" charset="0"/>
              </a:rPr>
              <a:t>this.r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r;</a:t>
            </a:r>
          </a:p>
          <a:p>
            <a:pPr lvl="2" algn="l" rtl="0"/>
            <a:r>
              <a:rPr lang="en-US" sz="1600" dirty="0" err="1">
                <a:latin typeface="Consolas" pitchFamily="49" charset="0"/>
                <a:cs typeface="Consolas" pitchFamily="49" charset="0"/>
              </a:rPr>
              <a:t>this.theta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theta;</a:t>
            </a:r>
          </a:p>
          <a:p>
            <a:pPr lvl="1" algn="l" rtl="0"/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 algn="l" rtl="0"/>
            <a:endParaRPr lang="en-US" sz="700" dirty="0">
              <a:latin typeface="Consolas" pitchFamily="49" charset="0"/>
              <a:cs typeface="Consolas" pitchFamily="49" charset="0"/>
            </a:endParaRPr>
          </a:p>
          <a:p>
            <a:pPr lvl="1" algn="l" rtl="0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@Override</a:t>
            </a:r>
          </a:p>
          <a:p>
            <a:pPr lvl="1" algn="l" rtl="0"/>
            <a:r>
              <a:rPr lang="en-US" sz="16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double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getX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{  </a:t>
            </a:r>
          </a:p>
          <a:p>
            <a:pPr lvl="1" algn="l" rtl="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r 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Math.</a:t>
            </a:r>
            <a:r>
              <a:rPr lang="en-US" sz="1600" i="1" dirty="0" err="1">
                <a:latin typeface="Consolas" pitchFamily="49" charset="0"/>
                <a:cs typeface="Consolas" pitchFamily="49" charset="0"/>
              </a:rPr>
              <a:t>cos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(theta)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; </a:t>
            </a:r>
          </a:p>
          <a:p>
            <a:pPr lvl="1" algn="l" rtl="0"/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 algn="l" rtl="0"/>
            <a:endParaRPr lang="en-US" sz="500" dirty="0">
              <a:latin typeface="Consolas" pitchFamily="49" charset="0"/>
              <a:cs typeface="Consolas" pitchFamily="49" charset="0"/>
            </a:endParaRPr>
          </a:p>
          <a:p>
            <a:pPr lvl="1" algn="l" rtl="0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@Override</a:t>
            </a:r>
          </a:p>
          <a:p>
            <a:pPr lvl="1" algn="l" rtl="0"/>
            <a:r>
              <a:rPr lang="en-US" sz="16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void rotate(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angle) { </a:t>
            </a:r>
          </a:p>
          <a:p>
            <a:pPr lvl="1" algn="l" rtl="0"/>
            <a:r>
              <a:rPr lang="en-US" sz="1600" dirty="0">
                <a:latin typeface="Consolas" pitchFamily="49" charset="0"/>
                <a:cs typeface="Consolas" pitchFamily="49" charset="0"/>
              </a:rPr>
              <a:t>	theta += angle;</a:t>
            </a:r>
          </a:p>
          <a:p>
            <a:pPr lvl="1" algn="l" rtl="0"/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 algn="l" rtl="0"/>
            <a:r>
              <a:rPr lang="en-US" sz="1600" dirty="0">
                <a:latin typeface="Consolas" pitchFamily="49" charset="0"/>
                <a:cs typeface="Consolas" pitchFamily="49" charset="0"/>
              </a:rPr>
              <a:t> …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pPr algn="l" rtl="0"/>
            <a:r>
              <a:rPr lang="en-US" sz="1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e-IL" dirty="0"/>
              <a:t>ירושה מהמחלקה האבסטרקטית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77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819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IO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11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B05705-F448-4C76-81BA-9E18A2882A98}" type="slidenum">
              <a:rPr lang="he-IL" smtClean="0"/>
              <a:pPr/>
              <a:t>22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572" y="277813"/>
            <a:ext cx="8208912" cy="1143000"/>
          </a:xfrm>
        </p:spPr>
        <p:txBody>
          <a:bodyPr/>
          <a:lstStyle/>
          <a:p>
            <a:pPr eaLnBrk="1" hangingPunct="1"/>
            <a:r>
              <a:rPr lang="he-IL" dirty="0">
                <a:solidFill>
                  <a:srgbClr val="D02039"/>
                </a:solidFill>
              </a:rPr>
              <a:t>המחלקה </a:t>
            </a:r>
            <a:r>
              <a:rPr lang="en-US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Scanner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e-IL" sz="2400" dirty="0"/>
              <a:t>סורק טקסט פשוט אשר יודע לחלץ טיפוסים פרימיטיביים ומחרוזות.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import </a:t>
            </a:r>
            <a:r>
              <a:rPr lang="en-US" sz="2400" dirty="0" err="1"/>
              <a:t>java.util.Scanner</a:t>
            </a:r>
            <a:r>
              <a:rPr lang="en-US" sz="2400" dirty="0"/>
              <a:t>;</a:t>
            </a:r>
            <a:endParaRPr lang="he-IL" sz="2400" dirty="0"/>
          </a:p>
          <a:p>
            <a:pPr eaLnBrk="1" hangingPunct="1">
              <a:lnSpc>
                <a:spcPct val="90000"/>
              </a:lnSpc>
            </a:pPr>
            <a:r>
              <a:rPr lang="he-IL" sz="2400" dirty="0"/>
              <a:t>"שובר" את הקלט לרכיביו השונים (מילה, מספר וכדומה)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e-IL" sz="2400" dirty="0"/>
              <a:t>בעת היצירה מקבל כפרמטר מהיכן לקרוא את הקלט</a:t>
            </a:r>
            <a:r>
              <a:rPr lang="en-US" sz="2400" dirty="0"/>
              <a:t>.</a:t>
            </a:r>
            <a:endParaRPr lang="he-IL" sz="2400" dirty="0"/>
          </a:p>
          <a:p>
            <a:pPr lvl="1" eaLnBrk="1" hangingPunct="1">
              <a:lnSpc>
                <a:spcPct val="90000"/>
              </a:lnSpc>
            </a:pPr>
            <a:r>
              <a:rPr lang="he-IL" sz="2400" dirty="0"/>
              <a:t>בפרט, יכול לאפשר לנו לקרוא קלט מהמשתמש.</a:t>
            </a:r>
            <a:endParaRPr lang="en-US" sz="24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000" dirty="0"/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Scanner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scanner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/>
                <a:ea typeface="Calibri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Scanner("1 1.4 the long\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nand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winding road.");</a:t>
            </a: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7F0055"/>
                </a:solidFill>
                <a:latin typeface="Consolas"/>
                <a:ea typeface="Calibri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anInt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scanner.nextInt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();         </a:t>
            </a:r>
            <a:endParaRPr lang="en-US" sz="1400" dirty="0">
              <a:latin typeface="Calibri"/>
              <a:ea typeface="Calibri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b="1" dirty="0">
                <a:solidFill>
                  <a:srgbClr val="7F0055"/>
                </a:solidFill>
                <a:latin typeface="Consolas"/>
                <a:ea typeface="Calibri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aFloat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scanner.nextFloat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();    </a:t>
            </a:r>
            <a:endParaRPr lang="en-US" sz="1400" dirty="0">
              <a:latin typeface="Calibri"/>
              <a:ea typeface="Calibri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String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aString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scanner.next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();       </a:t>
            </a:r>
            <a:endParaRPr lang="en-US" sz="1400" dirty="0">
              <a:latin typeface="Calibri"/>
              <a:ea typeface="Calibri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String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aLine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scanner.nextLine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();     </a:t>
            </a: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String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bLine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scanner.nextLine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();     </a:t>
            </a:r>
            <a:endParaRPr lang="en-US" sz="1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600" dirty="0">
              <a:hlinkClick r:id="rId3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1600" dirty="0">
                <a:hlinkClick r:id="rId3"/>
              </a:rPr>
              <a:t>https://docs.oracle.com/javase/8/docs/api/index.html?java/util/Scanner.html</a:t>
            </a:r>
            <a:endParaRPr lang="he-IL" sz="16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he-IL" sz="2200" dirty="0"/>
          </a:p>
          <a:p>
            <a:pPr eaLnBrk="1" hangingPunct="1">
              <a:lnSpc>
                <a:spcPct val="90000"/>
              </a:lnSpc>
            </a:pPr>
            <a:endParaRPr lang="he-IL" sz="2200" b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44A3B-7990-40E9-8BDE-62EEDDF8128F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E8911-3CD6-4205-9D53-19349FA430E5}"/>
              </a:ext>
            </a:extLst>
          </p:cNvPr>
          <p:cNvSpPr txBox="1"/>
          <p:nvPr/>
        </p:nvSpPr>
        <p:spPr>
          <a:xfrm>
            <a:off x="4535996" y="273143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A1272-0FD6-44D3-BD80-6A4BC2726B2C}"/>
              </a:ext>
            </a:extLst>
          </p:cNvPr>
          <p:cNvSpPr txBox="1"/>
          <p:nvPr/>
        </p:nvSpPr>
        <p:spPr>
          <a:xfrm>
            <a:off x="4860032" y="4725144"/>
            <a:ext cx="963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solidFill>
                  <a:srgbClr val="000000"/>
                </a:solidFill>
                <a:latin typeface="Consolas"/>
                <a:cs typeface="+mn-cs"/>
              </a:rPr>
              <a:t>//1.4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CA846-F6AD-4E8F-B249-2D28C0D70CDF}"/>
              </a:ext>
            </a:extLst>
          </p:cNvPr>
          <p:cNvSpPr txBox="1"/>
          <p:nvPr/>
        </p:nvSpPr>
        <p:spPr>
          <a:xfrm>
            <a:off x="4860032" y="5049180"/>
            <a:ext cx="963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solidFill>
                  <a:srgbClr val="000000"/>
                </a:solidFill>
                <a:latin typeface="Consolas"/>
                <a:cs typeface="+mn-cs"/>
              </a:rPr>
              <a:t>//the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3AF35-8007-4039-BAA1-881891E905A8}"/>
              </a:ext>
            </a:extLst>
          </p:cNvPr>
          <p:cNvSpPr txBox="1"/>
          <p:nvPr/>
        </p:nvSpPr>
        <p:spPr>
          <a:xfrm>
            <a:off x="4860032" y="5373216"/>
            <a:ext cx="963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solidFill>
                  <a:srgbClr val="000000"/>
                </a:solidFill>
                <a:latin typeface="Consolas"/>
                <a:cs typeface="+mn-cs"/>
              </a:rPr>
              <a:t>// long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F9680-EDD9-4E8F-92B1-C96FAEB64FCD}"/>
              </a:ext>
            </a:extLst>
          </p:cNvPr>
          <p:cNvSpPr txBox="1"/>
          <p:nvPr/>
        </p:nvSpPr>
        <p:spPr>
          <a:xfrm>
            <a:off x="4860032" y="5697252"/>
            <a:ext cx="2756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solidFill>
                  <a:srgbClr val="000000"/>
                </a:solidFill>
                <a:latin typeface="Consolas"/>
                <a:cs typeface="+mn-cs"/>
              </a:rPr>
              <a:t>//and winding road.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0B36B-C998-4946-85D8-8F00FC0AFA29}"/>
              </a:ext>
            </a:extLst>
          </p:cNvPr>
          <p:cNvSpPr txBox="1"/>
          <p:nvPr/>
        </p:nvSpPr>
        <p:spPr>
          <a:xfrm>
            <a:off x="4860032" y="4371058"/>
            <a:ext cx="963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solidFill>
                  <a:srgbClr val="000000"/>
                </a:solidFill>
                <a:latin typeface="Consolas"/>
                <a:cs typeface="+mn-cs"/>
              </a:rPr>
              <a:t>//1</a:t>
            </a:r>
          </a:p>
        </p:txBody>
      </p:sp>
    </p:spTree>
    <p:extLst>
      <p:ext uri="{BB962C8B-B14F-4D97-AF65-F5344CB8AC3E}">
        <p14:creationId xmlns:p14="http://schemas.microsoft.com/office/powerpoint/2010/main" val="23018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B05705-F448-4C76-81BA-9E18A2882A98}" type="slidenum">
              <a:rPr lang="he-IL" smtClean="0"/>
              <a:pPr/>
              <a:t>23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572" y="277813"/>
            <a:ext cx="8208912" cy="1143000"/>
          </a:xfrm>
        </p:spPr>
        <p:txBody>
          <a:bodyPr/>
          <a:lstStyle/>
          <a:p>
            <a:pPr eaLnBrk="1" hangingPunct="1"/>
            <a:r>
              <a:rPr lang="he-IL" dirty="0">
                <a:solidFill>
                  <a:srgbClr val="D02039"/>
                </a:solidFill>
              </a:rPr>
              <a:t>שימוש ב</a:t>
            </a:r>
            <a:r>
              <a:rPr lang="en-US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delimiter</a:t>
            </a:r>
            <a:r>
              <a:rPr lang="en-US" dirty="0">
                <a:solidFill>
                  <a:srgbClr val="D02039"/>
                </a:solidFill>
              </a:rPr>
              <a:t> </a:t>
            </a:r>
            <a:r>
              <a:rPr lang="he-IL" dirty="0">
                <a:solidFill>
                  <a:srgbClr val="D02039"/>
                </a:solidFill>
              </a:rPr>
              <a:t> ב </a:t>
            </a:r>
            <a:r>
              <a:rPr lang="en-US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Scanner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1"/>
            <a:ext cx="7772400" cy="2432304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000" dirty="0"/>
          </a:p>
          <a:p>
            <a:pPr marL="0" indent="0" algn="l" rtl="0">
              <a:spcBef>
                <a:spcPct val="50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 input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"1 fish 2 fish red fish blue fish "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0" indent="0" algn="l" rtl="0">
              <a:spcBef>
                <a:spcPct val="50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Scanner s =</a:t>
            </a:r>
            <a:r>
              <a:rPr lang="en-US" sz="16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new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Scanner(input).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useDelimiter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 fish "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algn="l" rtl="0"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s.hasNext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marL="0" indent="0" algn="l" rtl="0">
              <a:spcBef>
                <a:spcPct val="50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</a:t>
            </a:r>
            <a:r>
              <a:rPr lang="en-US" sz="16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.println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s.next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marL="0" indent="0" algn="l" rtl="0">
              <a:spcBef>
                <a:spcPct val="5000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s.close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  </a:t>
            </a:r>
            <a:endParaRPr lang="en-US" sz="1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600" dirty="0">
              <a:hlinkClick r:id="rId3"/>
            </a:endParaRPr>
          </a:p>
          <a:p>
            <a:pPr eaLnBrk="1" hangingPunct="1">
              <a:lnSpc>
                <a:spcPct val="90000"/>
              </a:lnSpc>
            </a:pPr>
            <a:endParaRPr lang="he-IL" sz="2200" b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44A3B-7990-40E9-8BDE-62EEDDF8128F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E8911-3CD6-4205-9D53-19349FA430E5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F28C3-2067-4D71-BCDB-9E6C45E300C2}"/>
              </a:ext>
            </a:extLst>
          </p:cNvPr>
          <p:cNvSpPr txBox="1"/>
          <p:nvPr/>
        </p:nvSpPr>
        <p:spPr>
          <a:xfrm>
            <a:off x="914400" y="4331049"/>
            <a:ext cx="1057275" cy="1477328"/>
          </a:xfrm>
          <a:prstGeom prst="rect">
            <a:avLst/>
          </a:prstGeom>
          <a:noFill/>
          <a:ln w="25400">
            <a:solidFill>
              <a:srgbClr val="E7E200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Output:</a:t>
            </a:r>
          </a:p>
          <a:p>
            <a:pPr algn="l" rtl="0"/>
            <a:r>
              <a:rPr lang="en-US" dirty="0"/>
              <a:t>1</a:t>
            </a:r>
          </a:p>
          <a:p>
            <a:pPr algn="l" rtl="0"/>
            <a:r>
              <a:rPr lang="en-US" dirty="0"/>
              <a:t>2</a:t>
            </a:r>
          </a:p>
          <a:p>
            <a:pPr algn="l" rtl="0"/>
            <a:r>
              <a:rPr lang="en-US" dirty="0"/>
              <a:t>red</a:t>
            </a:r>
          </a:p>
          <a:p>
            <a:pPr algn="l" rtl="0"/>
            <a:r>
              <a:rPr lang="en-US" dirty="0"/>
              <a:t>blue</a:t>
            </a:r>
            <a:endParaRPr lang="he-IL" dirty="0"/>
          </a:p>
        </p:txBody>
      </p:sp>
      <p:sp>
        <p:nvSpPr>
          <p:cNvPr id="4" name="Cloud Callout 7">
            <a:extLst>
              <a:ext uri="{FF2B5EF4-FFF2-40B4-BE49-F238E27FC236}">
                <a16:creationId xmlns:a16="http://schemas.microsoft.com/office/drawing/2014/main" id="{C0C5C150-29EE-4392-8B0B-C3BCB5FF5E44}"/>
              </a:ext>
            </a:extLst>
          </p:cNvPr>
          <p:cNvSpPr/>
          <p:nvPr/>
        </p:nvSpPr>
        <p:spPr>
          <a:xfrm>
            <a:off x="2695575" y="4340352"/>
            <a:ext cx="4667250" cy="1600200"/>
          </a:xfrm>
          <a:prstGeom prst="cloudCallout">
            <a:avLst>
              <a:gd name="adj1" fmla="val 28068"/>
              <a:gd name="adj2" fmla="val -1533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ה </a:t>
            </a:r>
            <a:r>
              <a:rPr lang="en-US" dirty="0">
                <a:solidFill>
                  <a:schemeClr val="tx1"/>
                </a:solidFill>
              </a:rPr>
              <a:t>delimiter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dirty="0" err="1">
                <a:solidFill>
                  <a:schemeClr val="tx1"/>
                </a:solidFill>
              </a:rPr>
              <a:t>הדיפולטי</a:t>
            </a:r>
            <a:r>
              <a:rPr lang="he-IL" dirty="0">
                <a:solidFill>
                  <a:schemeClr val="tx1"/>
                </a:solidFill>
              </a:rPr>
              <a:t> מבצע הפרדה על </a:t>
            </a:r>
            <a:r>
              <a:rPr lang="he-IL" dirty="0" err="1">
                <a:solidFill>
                  <a:schemeClr val="tx1"/>
                </a:solidFill>
              </a:rPr>
              <a:t>תוים</a:t>
            </a:r>
            <a:r>
              <a:rPr lang="he-IL" dirty="0">
                <a:solidFill>
                  <a:schemeClr val="tx1"/>
                </a:solidFill>
              </a:rPr>
              <a:t> לבנים (רווחים, ירידות שורה, </a:t>
            </a:r>
            <a:r>
              <a:rPr lang="he-IL" dirty="0" err="1">
                <a:solidFill>
                  <a:schemeClr val="tx1"/>
                </a:solidFill>
              </a:rPr>
              <a:t>טאבים</a:t>
            </a:r>
            <a:r>
              <a:rPr lang="he-IL" dirty="0">
                <a:solidFill>
                  <a:schemeClr val="tx1"/>
                </a:solidFill>
              </a:rPr>
              <a:t> ועוד).</a:t>
            </a:r>
          </a:p>
        </p:txBody>
      </p:sp>
    </p:spTree>
    <p:extLst>
      <p:ext uri="{BB962C8B-B14F-4D97-AF65-F5344CB8AC3E}">
        <p14:creationId xmlns:p14="http://schemas.microsoft.com/office/powerpoint/2010/main" val="28492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24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המתרגם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612" y="1600200"/>
            <a:ext cx="7607188" cy="4889500"/>
          </a:xfrm>
        </p:spPr>
        <p:txBody>
          <a:bodyPr/>
          <a:lstStyle/>
          <a:p>
            <a:r>
              <a:rPr lang="he-IL" sz="2400" dirty="0"/>
              <a:t>משימה:</a:t>
            </a:r>
          </a:p>
          <a:p>
            <a:pPr lvl="1"/>
            <a:r>
              <a:rPr lang="he-IL" sz="2400" dirty="0">
                <a:sym typeface="Symbol" pitchFamily="18" charset="2"/>
              </a:rPr>
              <a:t>תכנית המתרגמת קטעי טקסט לשפה אחרת</a:t>
            </a:r>
          </a:p>
          <a:p>
            <a:pPr lvl="1"/>
            <a:r>
              <a:rPr lang="he-IL" sz="2400" dirty="0">
                <a:sym typeface="Symbol" pitchFamily="18" charset="2"/>
              </a:rPr>
              <a:t>הקלט: קובץ המכיל את קטעי הטקסט וכן את השפה אליה רוצים לתרגם.</a:t>
            </a:r>
          </a:p>
          <a:p>
            <a:pPr lvl="1"/>
            <a:endParaRPr lang="he-IL" sz="2400" dirty="0">
              <a:sym typeface="Symbol" pitchFamily="18" charset="2"/>
            </a:endParaRPr>
          </a:p>
        </p:txBody>
      </p:sp>
      <p:pic>
        <p:nvPicPr>
          <p:cNvPr id="2" name="Picture 4" descr="http://www.masternewmedia.org/images/Free_online_language_translation_best_services_mini_guide_id30716031_size485.jpg">
            <a:extLst>
              <a:ext uri="{FF2B5EF4-FFF2-40B4-BE49-F238E27FC236}">
                <a16:creationId xmlns:a16="http://schemas.microsoft.com/office/drawing/2014/main" id="{3AA078DC-D0DA-4970-9899-6AF0475F7B0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63876"/>
            <a:ext cx="1919575" cy="2232248"/>
          </a:xfrm>
          <a:prstGeom prst="rect">
            <a:avLst/>
          </a:prstGeom>
          <a:noFill/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8DC1022-6FFD-45EC-9A47-9E8D4598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974" y="3670300"/>
            <a:ext cx="584358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sz="2400" b="0" kern="0" dirty="0"/>
              <a:t>שאלות:</a:t>
            </a:r>
          </a:p>
          <a:p>
            <a:pPr lvl="1"/>
            <a:r>
              <a:rPr lang="he-IL" sz="2400" b="0" dirty="0"/>
              <a:t>האם כבר יש שירות תרגום שאנחנו יכולים להשתמש בו?</a:t>
            </a:r>
          </a:p>
          <a:p>
            <a:pPr lvl="1"/>
            <a:r>
              <a:rPr lang="he-IL" sz="2400" b="0" dirty="0"/>
              <a:t>כיצד קוראים מקבצים?</a:t>
            </a:r>
          </a:p>
          <a:p>
            <a:pPr lvl="1"/>
            <a:r>
              <a:rPr lang="he-IL" sz="2400" b="0" dirty="0"/>
              <a:t>מה הפורמט של הקלט?</a:t>
            </a:r>
          </a:p>
          <a:p>
            <a:pPr marL="457200" lvl="1" indent="0">
              <a:buNone/>
            </a:pPr>
            <a:endParaRPr lang="he-IL" sz="2400" b="0" kern="0" dirty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25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פתרון צעד אחר צעד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612" y="1600200"/>
            <a:ext cx="7607188" cy="4889500"/>
          </a:xfrm>
        </p:spPr>
        <p:txBody>
          <a:bodyPr/>
          <a:lstStyle/>
          <a:p>
            <a:r>
              <a:rPr lang="he-IL" sz="2400" dirty="0"/>
              <a:t>כצעד ראשון נפתור בעיה הרבה יותר פשוטה.</a:t>
            </a:r>
          </a:p>
          <a:p>
            <a:pPr lvl="1"/>
            <a:endParaRPr lang="he-IL" sz="2400" dirty="0">
              <a:sym typeface="Symbol" pitchFamily="18" charset="2"/>
            </a:endParaRPr>
          </a:p>
          <a:p>
            <a:pPr marL="457200" lvl="1" indent="0">
              <a:buNone/>
            </a:pPr>
            <a:endParaRPr lang="he-IL" sz="2400" dirty="0">
              <a:sym typeface="Symbol" pitchFamily="18" charset="2"/>
            </a:endParaRPr>
          </a:p>
          <a:p>
            <a:r>
              <a:rPr lang="he-IL" sz="2400" dirty="0"/>
              <a:t>תכנית שמתרגמת את המילה </a:t>
            </a:r>
            <a:r>
              <a:rPr lang="en-US" sz="2400" dirty="0"/>
              <a:t>“Hello”</a:t>
            </a:r>
            <a:r>
              <a:rPr lang="he-IL" sz="2400" dirty="0"/>
              <a:t> מאנגלית לצרפתית</a:t>
            </a:r>
          </a:p>
          <a:p>
            <a:pPr lvl="1"/>
            <a:r>
              <a:rPr lang="he-IL" sz="2400" dirty="0"/>
              <a:t>יש: שימוש בשירות תרגום.</a:t>
            </a:r>
          </a:p>
          <a:p>
            <a:pPr lvl="1"/>
            <a:r>
              <a:rPr lang="he-IL" sz="2400" dirty="0"/>
              <a:t>אין: קלט, טקסט, עבודה עם קבצים, פורמט.</a:t>
            </a:r>
          </a:p>
        </p:txBody>
      </p:sp>
    </p:spTree>
    <p:extLst>
      <p:ext uri="{BB962C8B-B14F-4D97-AF65-F5344CB8AC3E}">
        <p14:creationId xmlns:p14="http://schemas.microsoft.com/office/powerpoint/2010/main" val="185388891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26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800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API - </a:t>
            </a:r>
            <a:br>
              <a:rPr lang="en-US" sz="2800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800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 Application Programming Interface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612" y="1600200"/>
            <a:ext cx="7607188" cy="4889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400" dirty="0"/>
              <a:t>ממשק המאפשר לאפליקציה לתקשר עם תוכנה אחרת.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he-IL" sz="2400" dirty="0"/>
              <a:t>בג'אווה קיימים כלים רבים הזמינים ברשת בקוד פתוח.</a:t>
            </a:r>
          </a:p>
          <a:p>
            <a:pPr marL="0" indent="0">
              <a:lnSpc>
                <a:spcPct val="150000"/>
              </a:lnSpc>
              <a:buNone/>
            </a:pPr>
            <a:endParaRPr lang="he-IL" sz="2400" dirty="0"/>
          </a:p>
          <a:p>
            <a:pPr>
              <a:lnSpc>
                <a:spcPct val="150000"/>
              </a:lnSpc>
            </a:pPr>
            <a:r>
              <a:rPr lang="he-IL" sz="2400" dirty="0"/>
              <a:t>בתרגול זה נשתמש ב-</a:t>
            </a:r>
            <a:r>
              <a:rPr lang="en-US" sz="2400" dirty="0"/>
              <a:t>API</a:t>
            </a:r>
            <a:r>
              <a:rPr lang="he-IL" sz="2400" dirty="0"/>
              <a:t> תרגום כללי</a:t>
            </a:r>
            <a:r>
              <a:rPr lang="en-US" sz="2400" dirty="0"/>
              <a:t> </a:t>
            </a:r>
            <a:r>
              <a:rPr lang="he-IL" sz="2400" dirty="0"/>
              <a:t> </a:t>
            </a:r>
            <a:r>
              <a:rPr lang="en-US" sz="2400" dirty="0"/>
              <a:t>Translate</a:t>
            </a:r>
            <a:r>
              <a:rPr lang="he-IL" sz="2400" dirty="0"/>
              <a:t>.</a:t>
            </a:r>
          </a:p>
          <a:p>
            <a:pPr lvl="1">
              <a:lnSpc>
                <a:spcPct val="150000"/>
              </a:lnSpc>
            </a:pPr>
            <a:r>
              <a:rPr lang="he-IL" sz="2400" dirty="0"/>
              <a:t>ברשת קיימים כלים שונים של </a:t>
            </a:r>
            <a:r>
              <a:rPr lang="en-US" sz="2400" dirty="0"/>
              <a:t>Google</a:t>
            </a:r>
            <a:r>
              <a:rPr lang="he-IL" sz="2400" dirty="0"/>
              <a:t>, </a:t>
            </a:r>
            <a:r>
              <a:rPr lang="en-US" sz="2400" dirty="0"/>
              <a:t>Microsoft</a:t>
            </a:r>
            <a:r>
              <a:rPr lang="he-IL" sz="2400" dirty="0"/>
              <a:t> ועוד.</a:t>
            </a:r>
          </a:p>
        </p:txBody>
      </p:sp>
    </p:spTree>
    <p:extLst>
      <p:ext uri="{BB962C8B-B14F-4D97-AF65-F5344CB8AC3E}">
        <p14:creationId xmlns:p14="http://schemas.microsoft.com/office/powerpoint/2010/main" val="17039858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27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שלב א'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612" y="1600200"/>
            <a:ext cx="7607188" cy="4889500"/>
          </a:xfrm>
        </p:spPr>
        <p:txBody>
          <a:bodyPr/>
          <a:lstStyle/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endParaRPr lang="en-US" sz="1600" dirty="0">
              <a:solidFill>
                <a:srgbClr val="7F0055"/>
              </a:solidFill>
              <a:latin typeface="Consolas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TranslatorEngine1 {</a:t>
            </a:r>
            <a:endParaRPr lang="en-US" sz="16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latin typeface="Consolas"/>
                <a:ea typeface="Calibri"/>
              </a:rPr>
              <a:t> </a:t>
            </a:r>
            <a:endParaRPr lang="en-US" sz="16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	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main(String[]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) {</a:t>
            </a:r>
            <a:endParaRPr lang="en-US" sz="16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latin typeface="Consolas"/>
                <a:ea typeface="Calibri"/>
              </a:rPr>
              <a:t> </a:t>
            </a:r>
            <a:endParaRPr lang="en-US" sz="16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	String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TranslatedText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Translate.</a:t>
            </a:r>
            <a:r>
              <a:rPr lang="en-US" sz="1600" i="1" dirty="0" err="1">
                <a:solidFill>
                  <a:srgbClr val="000000"/>
                </a:solidFill>
                <a:latin typeface="Consolas"/>
                <a:ea typeface="Calibri"/>
              </a:rPr>
              <a:t>execute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(</a:t>
            </a:r>
            <a:r>
              <a:rPr lang="en-US" sz="1600" dirty="0">
                <a:solidFill>
                  <a:srgbClr val="2A00FF"/>
                </a:solidFill>
                <a:latin typeface="Consolas"/>
                <a:ea typeface="Calibri"/>
              </a:rPr>
              <a:t>"Hello"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, </a:t>
            </a:r>
            <a:r>
              <a:rPr lang="en-US" sz="1600" dirty="0">
                <a:solidFill>
                  <a:srgbClr val="2A00FF"/>
                </a:solidFill>
                <a:latin typeface="Consolas"/>
                <a:ea typeface="Calibri"/>
              </a:rPr>
              <a:t>"English"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, </a:t>
            </a:r>
            <a:r>
              <a:rPr lang="en-US" sz="1600" dirty="0">
                <a:solidFill>
                  <a:srgbClr val="2A00FF"/>
                </a:solidFill>
                <a:latin typeface="Consolas"/>
                <a:ea typeface="Calibri"/>
              </a:rPr>
              <a:t>"French"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);</a:t>
            </a:r>
            <a:endParaRPr lang="en-US" sz="16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latin typeface="Consolas"/>
                <a:ea typeface="Calibri"/>
              </a:rPr>
              <a:t> </a:t>
            </a:r>
            <a:endParaRPr lang="en-US" sz="16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System.</a:t>
            </a:r>
            <a:r>
              <a:rPr lang="en-US" sz="1600" i="1" dirty="0" err="1">
                <a:solidFill>
                  <a:srgbClr val="0000C0"/>
                </a:solidFill>
                <a:latin typeface="Consolas"/>
                <a:ea typeface="Calibri"/>
              </a:rPr>
              <a:t>out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.println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TranslatedText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);</a:t>
            </a:r>
            <a:endParaRPr lang="en-US" sz="16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	}</a:t>
            </a:r>
            <a:endParaRPr lang="en-US" sz="16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}</a:t>
            </a:r>
            <a:endParaRPr lang="en-US" sz="1600" dirty="0">
              <a:sym typeface="Symbol" pitchFamily="18" charset="2"/>
            </a:endParaRPr>
          </a:p>
        </p:txBody>
      </p:sp>
      <p:sp>
        <p:nvSpPr>
          <p:cNvPr id="2" name="Rectangular Callout 6">
            <a:extLst>
              <a:ext uri="{FF2B5EF4-FFF2-40B4-BE49-F238E27FC236}">
                <a16:creationId xmlns:a16="http://schemas.microsoft.com/office/drawing/2014/main" id="{89BC8770-D331-4B4B-B776-D6D00741FA5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5580112" y="4312753"/>
            <a:ext cx="2762250" cy="1487971"/>
          </a:xfrm>
          <a:prstGeom prst="wedgeRectCallout">
            <a:avLst>
              <a:gd name="adj1" fmla="val -54408"/>
              <a:gd name="adj2" fmla="val -10213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he-IL" dirty="0">
                <a:latin typeface="+mn-lt"/>
                <a:cs typeface="+mn-cs"/>
              </a:rPr>
              <a:t>מתודה סטטית, שנקראת מן המחלקה (</a:t>
            </a:r>
            <a:r>
              <a:rPr lang="en-US" dirty="0">
                <a:latin typeface="+mn-lt"/>
                <a:cs typeface="+mn-cs"/>
              </a:rPr>
              <a:t>Translate</a:t>
            </a:r>
            <a:r>
              <a:rPr lang="he-IL" dirty="0">
                <a:latin typeface="+mn-lt"/>
                <a:cs typeface="+mn-cs"/>
              </a:rPr>
              <a:t>). ניתן להניח שקיים מימוש של </a:t>
            </a:r>
            <a:r>
              <a:rPr lang="en-US" dirty="0">
                <a:latin typeface="+mn-lt"/>
                <a:cs typeface="+mn-cs"/>
              </a:rPr>
              <a:t>Translate</a:t>
            </a:r>
            <a:r>
              <a:rPr lang="he-IL" dirty="0">
                <a:latin typeface="+mn-lt"/>
                <a:cs typeface="+mn-cs"/>
              </a:rPr>
              <a:t> </a:t>
            </a:r>
            <a:r>
              <a:rPr lang="he-IL" dirty="0" err="1">
                <a:latin typeface="+mn-lt"/>
                <a:cs typeface="+mn-cs"/>
              </a:rPr>
              <a:t>בפרוייקט</a:t>
            </a:r>
            <a:r>
              <a:rPr lang="he-IL" dirty="0">
                <a:latin typeface="+mn-lt"/>
                <a:cs typeface="+mn-cs"/>
              </a:rPr>
              <a:t> שלנו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1760" y="2996952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nsolas"/>
              </a:rPr>
              <a:t>Bonjour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09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28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שלב ב'- אינטראקציה עם המשתמש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612" y="1600200"/>
            <a:ext cx="7607188" cy="4889500"/>
          </a:xfrm>
        </p:spPr>
        <p:txBody>
          <a:bodyPr/>
          <a:lstStyle/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endParaRPr lang="en-US" sz="1600" dirty="0">
              <a:solidFill>
                <a:srgbClr val="7F0055"/>
              </a:solidFill>
              <a:latin typeface="Consolas"/>
              <a:ea typeface="Calibri"/>
            </a:endParaRPr>
          </a:p>
          <a:p>
            <a:r>
              <a:rPr lang="he-IL" sz="2400" dirty="0"/>
              <a:t>קלט מהמשתמש יינתן בשורת הפקודה.</a:t>
            </a:r>
          </a:p>
          <a:p>
            <a:pPr lvl="1"/>
            <a:r>
              <a:rPr lang="he-IL" sz="2200" dirty="0">
                <a:solidFill>
                  <a:srgbClr val="FF0000"/>
                </a:solidFill>
              </a:rPr>
              <a:t>פרמטר ראשון</a:t>
            </a:r>
            <a:r>
              <a:rPr lang="he-IL" sz="2200" dirty="0"/>
              <a:t>: המילה לתרגום.</a:t>
            </a:r>
          </a:p>
          <a:p>
            <a:pPr lvl="1"/>
            <a:r>
              <a:rPr lang="he-IL" sz="2200" dirty="0">
                <a:solidFill>
                  <a:srgbClr val="FFCC66"/>
                </a:solidFill>
              </a:rPr>
              <a:t>פרמטר שני</a:t>
            </a:r>
            <a:r>
              <a:rPr lang="he-IL" sz="2200" dirty="0"/>
              <a:t>: שפת המקור.</a:t>
            </a:r>
          </a:p>
          <a:p>
            <a:pPr lvl="1"/>
            <a:r>
              <a:rPr lang="he-IL" sz="2200" dirty="0">
                <a:solidFill>
                  <a:srgbClr val="0000FF"/>
                </a:solidFill>
              </a:rPr>
              <a:t>פרמטר שלישי</a:t>
            </a:r>
            <a:r>
              <a:rPr lang="he-IL" sz="2200" dirty="0"/>
              <a:t>: שפת היעד.</a:t>
            </a:r>
            <a:endParaRPr lang="en-US" sz="2200" dirty="0"/>
          </a:p>
          <a:p>
            <a:pPr marL="457200" lvl="1" indent="0">
              <a:buNone/>
            </a:pPr>
            <a:endParaRPr lang="he-IL" sz="1000" dirty="0"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None/>
              <a:tabLst>
                <a:tab pos="180340" algn="l"/>
                <a:tab pos="54038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public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class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 TranslatorEngine2 {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None/>
              <a:tabLst>
                <a:tab pos="180340" algn="l"/>
                <a:tab pos="540385" algn="l"/>
              </a:tabLst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None/>
              <a:tabLst>
                <a:tab pos="180340" algn="l"/>
                <a:tab pos="540385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public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static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void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 main(String[]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args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) {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None/>
              <a:tabLst>
                <a:tab pos="180340" algn="l"/>
                <a:tab pos="54038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	  String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TranslatedText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 =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None/>
              <a:tabLst>
                <a:tab pos="180340" algn="l"/>
                <a:tab pos="540385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             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Translate.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execute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args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[0]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args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[1]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args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[2]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);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None/>
              <a:tabLst>
                <a:tab pos="180340" algn="l"/>
                <a:tab pos="54038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		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System.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C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out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.println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TranslatedText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);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None/>
              <a:tabLst>
                <a:tab pos="180340" algn="l"/>
                <a:tab pos="54038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	}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chemeClr val="folHlink"/>
              </a:buClr>
              <a:buSzPct val="90000"/>
              <a:buNone/>
              <a:tabLst>
                <a:tab pos="180340" algn="l"/>
                <a:tab pos="54038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alibri"/>
                <a:cs typeface="+mn-cs"/>
              </a:rPr>
              <a:t>}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6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9939970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29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קלט אינטרקטיבי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612" y="1600200"/>
            <a:ext cx="7607188" cy="4889500"/>
          </a:xfrm>
        </p:spPr>
        <p:txBody>
          <a:bodyPr/>
          <a:lstStyle/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endParaRPr lang="en-US" sz="2400" dirty="0">
              <a:solidFill>
                <a:srgbClr val="7F0055"/>
              </a:solidFill>
              <a:latin typeface="Consolas"/>
              <a:ea typeface="Calibri"/>
            </a:endParaRPr>
          </a:p>
          <a:p>
            <a:pPr lvl="1"/>
            <a:r>
              <a:rPr lang="he-IL" sz="2400" dirty="0"/>
              <a:t>מה אם נרצה להעביר קלט במהלך ריצת התוכנית?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6C379-537B-4D01-BCDA-78B89286A048}"/>
              </a:ext>
            </a:extLst>
          </p:cNvPr>
          <p:cNvSpPr txBox="1"/>
          <p:nvPr/>
        </p:nvSpPr>
        <p:spPr>
          <a:xfrm>
            <a:off x="1979712" y="3429000"/>
            <a:ext cx="5438775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rtl="0"/>
            <a:endParaRPr lang="en-US" dirty="0">
              <a:solidFill>
                <a:schemeClr val="bg1"/>
              </a:solidFill>
            </a:endParaRPr>
          </a:p>
          <a:p>
            <a:pPr rtl="0"/>
            <a:endParaRPr lang="en-US" dirty="0">
              <a:solidFill>
                <a:schemeClr val="bg1"/>
              </a:solidFill>
            </a:endParaRPr>
          </a:p>
          <a:p>
            <a:pPr rtl="0"/>
            <a:endParaRPr lang="en-US" dirty="0">
              <a:solidFill>
                <a:schemeClr val="bg1"/>
              </a:solidFill>
            </a:endParaRPr>
          </a:p>
          <a:p>
            <a:pPr rtl="0"/>
            <a:endParaRPr lang="en-US" dirty="0">
              <a:solidFill>
                <a:schemeClr val="bg1"/>
              </a:solidFill>
            </a:endParaRPr>
          </a:p>
          <a:p>
            <a:pPr rtl="0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D8469D-FB8A-425B-8A05-AB7B5EFBFDAC}"/>
              </a:ext>
            </a:extLst>
          </p:cNvPr>
          <p:cNvSpPr txBox="1"/>
          <p:nvPr/>
        </p:nvSpPr>
        <p:spPr>
          <a:xfrm>
            <a:off x="1979712" y="3429000"/>
            <a:ext cx="54387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&gt;java </a:t>
            </a:r>
            <a:r>
              <a:rPr lang="en-US" dirty="0" err="1">
                <a:solidFill>
                  <a:schemeClr val="bg1"/>
                </a:solidFill>
                <a:latin typeface="Consolas"/>
                <a:ea typeface="Calibri"/>
              </a:rPr>
              <a:t>TranslatorEngine</a:t>
            </a:r>
            <a:endParaRPr lang="en-US" dirty="0">
              <a:solidFill>
                <a:schemeClr val="bg1"/>
              </a:solidFill>
              <a:latin typeface="Consolas"/>
              <a:ea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C7724-462D-4088-AC24-16FC48EA65C5}"/>
              </a:ext>
            </a:extLst>
          </p:cNvPr>
          <p:cNvSpPr txBox="1"/>
          <p:nvPr/>
        </p:nvSpPr>
        <p:spPr>
          <a:xfrm>
            <a:off x="1979712" y="3733800"/>
            <a:ext cx="23374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  <a:latin typeface="Consolas"/>
              </a:rPr>
              <a:t>Enter your input: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CA47F-4EA4-418B-A0CC-8A16963EFD92}"/>
              </a:ext>
            </a:extLst>
          </p:cNvPr>
          <p:cNvSpPr txBox="1"/>
          <p:nvPr/>
        </p:nvSpPr>
        <p:spPr>
          <a:xfrm>
            <a:off x="1970187" y="4419601"/>
            <a:ext cx="38571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  <a:latin typeface="Consolas"/>
              </a:rPr>
              <a:t>Your translation is: Bonjour</a:t>
            </a:r>
            <a:endParaRPr lang="he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353CE8-8B9B-46BC-B0B6-C5A38A2A3C7E}"/>
              </a:ext>
            </a:extLst>
          </p:cNvPr>
          <p:cNvSpPr txBox="1"/>
          <p:nvPr/>
        </p:nvSpPr>
        <p:spPr>
          <a:xfrm>
            <a:off x="1979712" y="4086225"/>
            <a:ext cx="27174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  <a:latin typeface="Consolas"/>
              </a:rPr>
              <a:t>Hello English French</a:t>
            </a:r>
          </a:p>
        </p:txBody>
      </p:sp>
    </p:spTree>
    <p:extLst>
      <p:ext uri="{BB962C8B-B14F-4D97-AF65-F5344CB8AC3E}">
        <p14:creationId xmlns:p14="http://schemas.microsoft.com/office/powerpoint/2010/main" val="225803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dirty="0"/>
              <a:t>דריסת שירותים</a:t>
            </a:r>
            <a:endParaRPr lang="en-US" dirty="0"/>
          </a:p>
        </p:txBody>
      </p:sp>
      <p:sp>
        <p:nvSpPr>
          <p:cNvPr id="818179" name="Rectangle 3"/>
          <p:cNvSpPr>
            <a:spLocks noGrp="1" noChangeArrowheads="1"/>
          </p:cNvSpPr>
          <p:nvPr>
            <p:ph idx="1"/>
          </p:nvPr>
        </p:nvSpPr>
        <p:spPr>
          <a:xfrm>
            <a:off x="572532" y="1600200"/>
            <a:ext cx="8229600" cy="4876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e-IL" sz="3000" dirty="0"/>
              <a:t>המחלקה היורשת בדרך כלל מייצגת תת</a:t>
            </a:r>
            <a:r>
              <a:rPr lang="en-US" sz="3000" dirty="0"/>
              <a:t>-</a:t>
            </a:r>
            <a:r>
              <a:rPr lang="he-IL" sz="3000" dirty="0"/>
              <a:t>משפחה של מחלקת הבסיס</a:t>
            </a:r>
          </a:p>
          <a:p>
            <a:pPr eaLnBrk="1" hangingPunct="1">
              <a:defRPr/>
            </a:pPr>
            <a:endParaRPr lang="he-IL" sz="3000" dirty="0"/>
          </a:p>
          <a:p>
            <a:pPr eaLnBrk="1" hangingPunct="1">
              <a:defRPr/>
            </a:pPr>
            <a:r>
              <a:rPr lang="he-IL" sz="3000" dirty="0"/>
              <a:t>המחלקה היורשת יכולה לדרוס שירותים שהתקבלו בירושה</a:t>
            </a:r>
          </a:p>
          <a:p>
            <a:pPr eaLnBrk="1" hangingPunct="1">
              <a:defRPr/>
            </a:pPr>
            <a:endParaRPr lang="he-IL" sz="3000" dirty="0"/>
          </a:p>
          <a:p>
            <a:pPr eaLnBrk="1" hangingPunct="1">
              <a:defRPr/>
            </a:pPr>
            <a:r>
              <a:rPr lang="he-IL" sz="3000" dirty="0"/>
              <a:t>כדי להשתמש בשירות המקורי (למשל מהשירות הדורס) ניתן לפנות לשירות המקורי בתחביר: </a:t>
            </a:r>
            <a:r>
              <a:rPr lang="en-US" sz="3000" dirty="0" err="1"/>
              <a:t>super.methodName</a:t>
            </a:r>
            <a:r>
              <a:rPr lang="en-US" sz="3000" dirty="0"/>
              <a:t>(…)                                     </a:t>
            </a:r>
            <a:endParaRPr lang="he-IL" sz="3000" dirty="0"/>
          </a:p>
          <a:p>
            <a:pPr eaLnBrk="1" hangingPunct="1">
              <a:defRPr/>
            </a:pPr>
            <a:endParaRPr lang="he-IL" dirty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93E1B6B-0CA7-47E1-AF06-BE86CF8CCDCA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32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30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שימוש ב </a:t>
            </a:r>
            <a:r>
              <a:rPr lang="en-US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Scanner</a:t>
            </a:r>
            <a:r>
              <a:rPr lang="he-IL" dirty="0"/>
              <a:t> לצורך קריאת קלט מהמשתמש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612" y="1600200"/>
            <a:ext cx="7607188" cy="4889500"/>
          </a:xfrm>
        </p:spPr>
        <p:txBody>
          <a:bodyPr/>
          <a:lstStyle/>
          <a:p>
            <a:r>
              <a:rPr lang="he-IL" sz="2400" dirty="0"/>
              <a:t>נשתמש ב </a:t>
            </a:r>
            <a:r>
              <a:rPr lang="en-US" sz="2400" dirty="0"/>
              <a:t>Scanner</a:t>
            </a:r>
            <a:r>
              <a:rPr lang="he-IL" sz="2400" dirty="0"/>
              <a:t> על מנת לקרוא את הקלט מהמשתמש.</a:t>
            </a:r>
          </a:p>
          <a:p>
            <a:pPr lvl="1"/>
            <a:r>
              <a:rPr lang="he-IL" sz="2400" dirty="0"/>
              <a:t>בתור התחלה, נקרא מה-</a:t>
            </a:r>
            <a:r>
              <a:rPr lang="en-US" sz="2400" dirty="0"/>
              <a:t>console</a:t>
            </a:r>
            <a:r>
              <a:rPr lang="he-IL" sz="2400" dirty="0"/>
              <a:t> (הקלט הסטנדרטי של התכנית) -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system.</a:t>
            </a:r>
            <a:r>
              <a:rPr lang="en-US" sz="2400" i="1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in</a:t>
            </a:r>
            <a:endParaRPr lang="he-IL" sz="2400" i="1" dirty="0">
              <a:solidFill>
                <a:srgbClr val="3333FF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he-IL" sz="2400" dirty="0"/>
              <a:t>האובייקט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system.</a:t>
            </a:r>
            <a:r>
              <a:rPr lang="en-US" sz="2400" i="1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he-IL" sz="2400" i="1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e-IL" sz="2400" dirty="0"/>
              <a:t>הוא מטיפוס </a:t>
            </a:r>
            <a:r>
              <a:rPr lang="en-US" sz="2400" dirty="0" err="1"/>
              <a:t>InputStream</a:t>
            </a:r>
            <a:r>
              <a:rPr lang="he-IL" sz="2400" dirty="0"/>
              <a:t> עליו נדבר בהמשך הקורס.</a:t>
            </a:r>
          </a:p>
          <a:p>
            <a:pPr lvl="1" algn="l"/>
            <a:endParaRPr lang="en-US" sz="2400" i="1" dirty="0">
              <a:latin typeface="Consolas" pitchFamily="49" charset="0"/>
              <a:cs typeface="Consolas" pitchFamily="49" charset="0"/>
            </a:endParaRPr>
          </a:p>
          <a:p>
            <a:pPr lvl="1" algn="l"/>
            <a:endParaRPr lang="en-US" sz="2400" i="1" dirty="0">
              <a:latin typeface="Consolas" pitchFamily="49" charset="0"/>
              <a:cs typeface="Consolas" pitchFamily="49" charset="0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  <a:ea typeface="Calibri"/>
                <a:cs typeface="Arial"/>
              </a:rPr>
              <a:t>Scanner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Calibri"/>
                <a:cs typeface="Arial"/>
              </a:rPr>
              <a:t>scanner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alibri"/>
                <a:cs typeface="Arial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/>
                <a:ea typeface="Calibri"/>
                <a:cs typeface="Arial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alibri"/>
                <a:cs typeface="Arial"/>
              </a:rPr>
              <a:t> Scanner(System.</a:t>
            </a:r>
            <a:r>
              <a:rPr lang="en-US" sz="2000" i="1" dirty="0">
                <a:solidFill>
                  <a:srgbClr val="0000C0"/>
                </a:solidFill>
                <a:latin typeface="Consolas"/>
                <a:ea typeface="Calibri"/>
                <a:cs typeface="Arial"/>
              </a:rPr>
              <a:t>in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alibri"/>
                <a:cs typeface="Arial"/>
              </a:rPr>
              <a:t>);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  <a:ea typeface="Calibri"/>
                <a:cs typeface="Arial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Calibri"/>
                <a:cs typeface="Arial"/>
              </a:rPr>
              <a:t>anInt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alibri"/>
                <a:cs typeface="Arial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Calibri"/>
                <a:cs typeface="Arial"/>
              </a:rPr>
              <a:t>scanner.nextInt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alibri"/>
                <a:cs typeface="Arial"/>
              </a:rPr>
              <a:t>();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Arial"/>
              </a:rPr>
              <a:t>…</a:t>
            </a:r>
          </a:p>
          <a:p>
            <a:pPr lvl="1"/>
            <a:endParaRPr lang="en-US" sz="2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814428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31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דוגמא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612" y="1600200"/>
            <a:ext cx="7607188" cy="4889500"/>
          </a:xfrm>
        </p:spPr>
        <p:txBody>
          <a:bodyPr/>
          <a:lstStyle/>
          <a:p>
            <a:pPr marL="0" indent="0" algn="l" rtl="0">
              <a:buNone/>
            </a:pPr>
            <a:endParaRPr lang="en-US" sz="2400" dirty="0">
              <a:solidFill>
                <a:srgbClr val="000000"/>
              </a:solidFill>
              <a:latin typeface="Consolas"/>
            </a:endParaRPr>
          </a:p>
          <a:p>
            <a:pPr marL="0" indent="0" algn="l" rtl="0">
              <a:buNone/>
            </a:pPr>
            <a:endParaRPr lang="en-US" sz="2400" dirty="0">
              <a:solidFill>
                <a:srgbClr val="000000"/>
              </a:solidFill>
              <a:latin typeface="Consolas"/>
            </a:endParaRPr>
          </a:p>
          <a:p>
            <a:pPr marL="0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Scanner s =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Scanner(System.</a:t>
            </a:r>
            <a:r>
              <a:rPr lang="en-US" sz="2000" i="1" dirty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A00FF"/>
                </a:solidFill>
                <a:latin typeface="Consolas"/>
              </a:rPr>
              <a:t>"enter line:"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while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s.hasNext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())</a:t>
            </a:r>
          </a:p>
          <a:p>
            <a:pPr marL="0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s.next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pPr algn="l" rtl="0"/>
            <a:endParaRPr lang="he-IL" sz="2000" dirty="0">
              <a:latin typeface="Consolas"/>
            </a:endParaRPr>
          </a:p>
          <a:p>
            <a:pPr marL="0" indent="0" algn="l" rtl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/>
              </a:rPr>
              <a:t>s.close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();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lvl="1" algn="l"/>
            <a:endParaRPr lang="en-US" sz="2400" dirty="0">
              <a:sym typeface="Symbol" pitchFamily="18" charset="2"/>
            </a:endParaRPr>
          </a:p>
        </p:txBody>
      </p:sp>
      <p:sp>
        <p:nvSpPr>
          <p:cNvPr id="2" name="Rectangular Callout 6">
            <a:extLst>
              <a:ext uri="{FF2B5EF4-FFF2-40B4-BE49-F238E27FC236}">
                <a16:creationId xmlns:a16="http://schemas.microsoft.com/office/drawing/2014/main" id="{B5B6B739-872F-4A3F-A5D7-F14C2BE95B7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835696" y="1736812"/>
            <a:ext cx="3348372" cy="396044"/>
          </a:xfrm>
          <a:prstGeom prst="wedgeRectCallout">
            <a:avLst>
              <a:gd name="adj1" fmla="val 47724"/>
              <a:gd name="adj2" fmla="val 141867"/>
            </a:avLst>
          </a:prstGeom>
          <a:solidFill>
            <a:schemeClr val="bg1"/>
          </a:solidFill>
          <a:ln w="19050">
            <a:solidFill>
              <a:srgbClr val="1D677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>
                <a:solidFill>
                  <a:schemeClr val="tx1"/>
                </a:solidFill>
                <a:latin typeface="+mn-lt"/>
                <a:cs typeface="+mn-cs"/>
              </a:rPr>
              <a:t>קרא מ- 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standard input</a:t>
            </a:r>
            <a:endParaRPr lang="he-IL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" name="Rectangular Callout 7">
            <a:extLst>
              <a:ext uri="{FF2B5EF4-FFF2-40B4-BE49-F238E27FC236}">
                <a16:creationId xmlns:a16="http://schemas.microsoft.com/office/drawing/2014/main" id="{8DFB2D14-2018-489F-AA12-A29C8A06E11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4572000" y="4257092"/>
            <a:ext cx="3348372" cy="396044"/>
          </a:xfrm>
          <a:prstGeom prst="wedgeRectCallout">
            <a:avLst>
              <a:gd name="adj1" fmla="val -37048"/>
              <a:gd name="adj2" fmla="val -120283"/>
            </a:avLst>
          </a:prstGeom>
          <a:solidFill>
            <a:schemeClr val="bg1"/>
          </a:solidFill>
          <a:ln w="19050">
            <a:solidFill>
              <a:srgbClr val="1D677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he-IL" dirty="0">
                <a:solidFill>
                  <a:schemeClr val="tx1"/>
                </a:solidFill>
                <a:latin typeface="+mn-lt"/>
                <a:cs typeface="+mn-cs"/>
              </a:rPr>
              <a:t>קרא את ה- 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Token</a:t>
            </a:r>
            <a:r>
              <a:rPr lang="he-IL" dirty="0">
                <a:solidFill>
                  <a:schemeClr val="tx1"/>
                </a:solidFill>
                <a:latin typeface="+mn-lt"/>
                <a:cs typeface="+mn-cs"/>
              </a:rPr>
              <a:t> הבא</a:t>
            </a:r>
          </a:p>
        </p:txBody>
      </p:sp>
      <p:sp>
        <p:nvSpPr>
          <p:cNvPr id="4" name="Cloud Callout 8">
            <a:extLst>
              <a:ext uri="{FF2B5EF4-FFF2-40B4-BE49-F238E27FC236}">
                <a16:creationId xmlns:a16="http://schemas.microsoft.com/office/drawing/2014/main" id="{A507D470-B945-41BB-950D-17757EF6B7DB}"/>
              </a:ext>
            </a:extLst>
          </p:cNvPr>
          <p:cNvSpPr/>
          <p:nvPr/>
        </p:nvSpPr>
        <p:spPr>
          <a:xfrm>
            <a:off x="2000250" y="4879267"/>
            <a:ext cx="5143500" cy="1143001"/>
          </a:xfrm>
          <a:prstGeom prst="cloudCallout">
            <a:avLst>
              <a:gd name="adj1" fmla="val -28238"/>
              <a:gd name="adj2" fmla="val -1557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מתי הקוד הזה יעצור?</a:t>
            </a:r>
          </a:p>
        </p:txBody>
      </p:sp>
    </p:spTree>
    <p:extLst>
      <p:ext uri="{BB962C8B-B14F-4D97-AF65-F5344CB8AC3E}">
        <p14:creationId xmlns:p14="http://schemas.microsoft.com/office/powerpoint/2010/main" val="3678895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32</a:t>
            </a:fld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שלב ג' – שימוש בסיסי ב-</a:t>
            </a:r>
            <a:r>
              <a:rPr lang="en-US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Scanner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140" y="1527832"/>
            <a:ext cx="8280920" cy="4889500"/>
          </a:xfrm>
        </p:spPr>
        <p:txBody>
          <a:bodyPr/>
          <a:lstStyle/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	</a:t>
            </a:r>
            <a:endParaRPr lang="en-US" sz="1600" dirty="0">
              <a:sym typeface="Symbol" pitchFamily="18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D8072-5A52-4FA7-8C85-866B2FDD8526}"/>
              </a:ext>
            </a:extLst>
          </p:cNvPr>
          <p:cNvSpPr txBox="1"/>
          <p:nvPr/>
        </p:nvSpPr>
        <p:spPr>
          <a:xfrm>
            <a:off x="660140" y="1686985"/>
            <a:ext cx="8026660" cy="5034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+mn-cs"/>
              </a:rPr>
              <a:t>נבחר את פורמט הקלט: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+mn-cs"/>
            </a:endParaRPr>
          </a:p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&lt;word&gt;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&lt;source-lang&gt;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&lt;target-lang&gt;</a:t>
            </a:r>
            <a:endParaRPr kumimoji="0" lang="he-IL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olas" pitchFamily="49" charset="0"/>
              <a:cs typeface="Courier New" pitchFamily="49" charset="0"/>
            </a:endParaRPr>
          </a:p>
          <a:p>
            <a:pPr marL="342900" marR="0" lvl="0" indent="-342900" algn="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+mn-cs"/>
              </a:rPr>
              <a:t>לדוגמא,</a:t>
            </a:r>
          </a:p>
          <a:p>
            <a:pPr marL="742950" marR="0" lvl="1" indent="-285750" algn="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הקלט: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hello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+mn-lt"/>
                <a:cs typeface="+mn-cs"/>
              </a:rPr>
              <a:t>English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French</a:t>
            </a: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הפלט: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bonjour</a:t>
            </a:r>
            <a:endParaRPr lang="en-US" sz="1000" b="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</a:tabLst>
            </a:pP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TranslatorEngine3 {</a:t>
            </a:r>
            <a:endParaRPr lang="en-US" sz="1600" b="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540385" algn="l"/>
              </a:tabLst>
            </a:pPr>
            <a:endParaRPr lang="en-US" sz="16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	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main(String[] </a:t>
            </a:r>
            <a:r>
              <a:rPr lang="en-US" sz="1600" b="0" dirty="0" err="1">
                <a:solidFill>
                  <a:srgbClr val="000000"/>
                </a:solidFill>
                <a:latin typeface="Consolas"/>
                <a:ea typeface="Calibri"/>
              </a:rPr>
              <a:t>args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) {</a:t>
            </a:r>
            <a:endParaRPr lang="en-US" sz="1600" b="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</a:tabLst>
            </a:pP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		Scanner s =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Scanner(System.</a:t>
            </a:r>
            <a:r>
              <a:rPr lang="en-US" sz="1600" b="0" i="1" dirty="0">
                <a:solidFill>
                  <a:srgbClr val="0000C0"/>
                </a:solidFill>
                <a:latin typeface="Consolas"/>
                <a:ea typeface="Calibri"/>
              </a:rPr>
              <a:t>in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);</a:t>
            </a:r>
            <a:endParaRPr lang="en-US" sz="1600" b="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</a:tabLst>
            </a:pP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		String[] fragments = </a:t>
            </a:r>
            <a:r>
              <a:rPr lang="en-US" sz="1600" b="0" dirty="0" err="1">
                <a:solidFill>
                  <a:srgbClr val="000000"/>
                </a:solidFill>
                <a:latin typeface="Consolas"/>
                <a:ea typeface="Calibri"/>
              </a:rPr>
              <a:t>s.nextLine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().split(</a:t>
            </a:r>
            <a:r>
              <a:rPr lang="en-US" sz="1600" b="0" dirty="0">
                <a:solidFill>
                  <a:srgbClr val="2A00FF"/>
                </a:solidFill>
                <a:latin typeface="Consolas"/>
                <a:ea typeface="Calibri"/>
              </a:rPr>
              <a:t>" "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);</a:t>
            </a:r>
            <a:endParaRPr lang="en-US" sz="1600" b="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</a:tabLst>
            </a:pP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		String </a:t>
            </a:r>
            <a:r>
              <a:rPr lang="en-US" sz="1600" b="0" dirty="0" err="1">
                <a:solidFill>
                  <a:srgbClr val="000000"/>
                </a:solidFill>
                <a:latin typeface="Consolas"/>
                <a:ea typeface="Calibri"/>
              </a:rPr>
              <a:t>TranslatedText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b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</a:b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		</a:t>
            </a:r>
            <a:r>
              <a:rPr lang="en-US" sz="1600" b="0" dirty="0" err="1">
                <a:solidFill>
                  <a:srgbClr val="000000"/>
                </a:solidFill>
                <a:latin typeface="Consolas"/>
                <a:ea typeface="Calibri"/>
              </a:rPr>
              <a:t>Translate.</a:t>
            </a:r>
            <a:r>
              <a:rPr lang="en-US" sz="1600" b="0" i="1" dirty="0" err="1">
                <a:solidFill>
                  <a:srgbClr val="000000"/>
                </a:solidFill>
                <a:latin typeface="Consolas"/>
                <a:ea typeface="Calibri"/>
              </a:rPr>
              <a:t>execute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(</a:t>
            </a:r>
            <a:r>
              <a:rPr lang="en-US" sz="1600" b="0" dirty="0">
                <a:solidFill>
                  <a:srgbClr val="FF0000"/>
                </a:solidFill>
                <a:latin typeface="Consolas"/>
                <a:ea typeface="Calibri"/>
              </a:rPr>
              <a:t>fragments[0]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, </a:t>
            </a:r>
            <a:r>
              <a:rPr lang="en-US" sz="1600" b="0" dirty="0">
                <a:solidFill>
                  <a:srgbClr val="CC9900"/>
                </a:solidFill>
                <a:latin typeface="Consolas"/>
                <a:ea typeface="Calibri"/>
              </a:rPr>
              <a:t>fragments[1]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,</a:t>
            </a:r>
            <a:r>
              <a:rPr lang="en-US" sz="1600" b="0" dirty="0">
                <a:latin typeface="Consolas"/>
                <a:ea typeface="Calibri"/>
              </a:rPr>
              <a:t> </a:t>
            </a:r>
            <a:r>
              <a:rPr lang="en-US" sz="1600" b="0" dirty="0">
                <a:solidFill>
                  <a:srgbClr val="3333FF"/>
                </a:solidFill>
                <a:latin typeface="Consolas"/>
                <a:ea typeface="Calibri"/>
              </a:rPr>
              <a:t>fragments[2]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);</a:t>
            </a:r>
            <a:endParaRPr lang="en-US" sz="1600" b="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</a:tabLst>
            </a:pP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		</a:t>
            </a:r>
            <a:r>
              <a:rPr lang="en-US" sz="1600" b="0" dirty="0" err="1">
                <a:solidFill>
                  <a:srgbClr val="000000"/>
                </a:solidFill>
                <a:latin typeface="Consolas"/>
                <a:ea typeface="Calibri"/>
              </a:rPr>
              <a:t>System.</a:t>
            </a:r>
            <a:r>
              <a:rPr lang="en-US" sz="1600" b="0" i="1" dirty="0" err="1">
                <a:solidFill>
                  <a:srgbClr val="0000C0"/>
                </a:solidFill>
                <a:latin typeface="Consolas"/>
                <a:ea typeface="Calibri"/>
              </a:rPr>
              <a:t>out</a:t>
            </a:r>
            <a:r>
              <a:rPr lang="en-US" sz="1600" b="0" dirty="0" err="1">
                <a:solidFill>
                  <a:srgbClr val="000000"/>
                </a:solidFill>
                <a:latin typeface="Consolas"/>
                <a:ea typeface="Calibri"/>
              </a:rPr>
              <a:t>.println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latin typeface="Consolas"/>
                <a:ea typeface="Calibri"/>
              </a:rPr>
              <a:t>TranslatedText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);</a:t>
            </a:r>
            <a:endParaRPr lang="en-US" sz="1600" b="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540385" algn="l"/>
              </a:tabLst>
            </a:pP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		</a:t>
            </a:r>
            <a:r>
              <a:rPr lang="en-US" sz="1600" b="0" dirty="0" err="1">
                <a:solidFill>
                  <a:srgbClr val="000000"/>
                </a:solidFill>
                <a:latin typeface="Consolas"/>
                <a:ea typeface="Calibri"/>
              </a:rPr>
              <a:t>s.close</a:t>
            </a: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();</a:t>
            </a:r>
            <a:endParaRPr lang="en-US" sz="1600" b="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540385" algn="l"/>
              </a:tabLst>
            </a:pP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	}</a:t>
            </a:r>
            <a:endParaRPr lang="en-US" sz="1600" b="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540385" algn="l"/>
              </a:tabLst>
            </a:pPr>
            <a:r>
              <a:rPr lang="en-US" sz="1600" b="0" dirty="0">
                <a:solidFill>
                  <a:srgbClr val="000000"/>
                </a:solidFill>
                <a:latin typeface="Consolas"/>
                <a:ea typeface="Calibri"/>
              </a:rPr>
              <a:t>}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019236-6354-44DB-AA9E-04DCF4639396}"/>
              </a:ext>
            </a:extLst>
          </p:cNvPr>
          <p:cNvSpPr/>
          <p:nvPr/>
        </p:nvSpPr>
        <p:spPr>
          <a:xfrm>
            <a:off x="1238225" y="4451956"/>
            <a:ext cx="3981847" cy="2278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8849E-9C8B-47EA-A43A-A10498CFEA8B}"/>
              </a:ext>
            </a:extLst>
          </p:cNvPr>
          <p:cNvSpPr/>
          <p:nvPr/>
        </p:nvSpPr>
        <p:spPr>
          <a:xfrm>
            <a:off x="3590900" y="4725144"/>
            <a:ext cx="2781300" cy="2571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3168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33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קבצים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612" y="1600200"/>
            <a:ext cx="7607188" cy="4889500"/>
          </a:xfrm>
        </p:spPr>
        <p:txBody>
          <a:bodyPr/>
          <a:lstStyle/>
          <a:p>
            <a:r>
              <a:rPr lang="he-IL" sz="2400" dirty="0"/>
              <a:t>במקום לקרוא את שורת הקלט מהמשתמש נקרא אותה מקובץ</a:t>
            </a:r>
            <a:r>
              <a:rPr lang="en-US" sz="2400" dirty="0"/>
              <a:t>.</a:t>
            </a:r>
          </a:p>
          <a:p>
            <a:r>
              <a:rPr lang="he-IL" sz="2400" dirty="0"/>
              <a:t>קובץ מיוצג ע"י המחלקה </a:t>
            </a:r>
            <a:r>
              <a:rPr lang="en-US" sz="2400" dirty="0" err="1"/>
              <a:t>java.io.File</a:t>
            </a:r>
            <a:endParaRPr lang="en-US" sz="2400" dirty="0"/>
          </a:p>
          <a:p>
            <a:r>
              <a:rPr lang="he-IL" sz="2400" dirty="0"/>
              <a:t>נאתחל את האובייקט עם המסלול (</a:t>
            </a:r>
            <a:r>
              <a:rPr lang="en-US" sz="2400" dirty="0"/>
              <a:t>path</a:t>
            </a:r>
            <a:r>
              <a:rPr lang="he-IL" sz="2400" dirty="0"/>
              <a:t>) לקובץ.</a:t>
            </a:r>
          </a:p>
          <a:p>
            <a:pPr algn="l" rtl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String </a:t>
            </a: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filePath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b="1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"C:\\Software1\\example.txt”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algn="l" rtl="0">
              <a:buNone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File </a:t>
            </a: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exampleFile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File(</a:t>
            </a: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filePath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);</a:t>
            </a:r>
            <a:endParaRPr lang="he-IL" sz="2000" b="1" dirty="0">
              <a:latin typeface="Consolas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endParaRPr lang="he-IL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D7B607-A43F-4728-AC13-9A9E391D5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5" r="7713" b="22528"/>
          <a:stretch/>
        </p:blipFill>
        <p:spPr>
          <a:xfrm>
            <a:off x="1259632" y="4653011"/>
            <a:ext cx="6285983" cy="20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8319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34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מסלול (</a:t>
            </a:r>
            <a:r>
              <a:rPr lang="en-US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Path</a:t>
            </a:r>
            <a:r>
              <a:rPr lang="he-IL" dirty="0"/>
              <a:t>) לקובץ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89500"/>
          </a:xfrm>
        </p:spPr>
        <p:txBody>
          <a:bodyPr/>
          <a:lstStyle/>
          <a:p>
            <a:r>
              <a:rPr lang="he-IL" sz="2400" dirty="0"/>
              <a:t>מסלול יחסי – </a:t>
            </a:r>
            <a:r>
              <a:rPr lang="en-US" sz="2400" dirty="0"/>
              <a:t>Relative path</a:t>
            </a:r>
            <a:endParaRPr lang="he-IL" sz="2400" dirty="0"/>
          </a:p>
          <a:p>
            <a:pPr lvl="1" algn="l">
              <a:buNone/>
            </a:pPr>
            <a:r>
              <a:rPr lang="en-US" sz="18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File(</a:t>
            </a:r>
            <a:r>
              <a:rPr lang="en-US" sz="1800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"Software1\\example.txt"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he-IL" sz="2000" dirty="0"/>
              <a:t>ב-</a:t>
            </a:r>
            <a:r>
              <a:rPr lang="en-US" sz="2000" dirty="0"/>
              <a:t>eclipse </a:t>
            </a:r>
            <a:r>
              <a:rPr lang="he-IL" sz="2000" dirty="0"/>
              <a:t> המיקום ה"נוכחי" במהלך ריצה</a:t>
            </a:r>
            <a:endParaRPr lang="en-US" sz="20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 dirty="0"/>
              <a:t>  </a:t>
            </a:r>
            <a:r>
              <a:rPr lang="he-IL" sz="2000" dirty="0"/>
              <a:t> הוא ה-</a:t>
            </a:r>
            <a:r>
              <a:rPr lang="en-US" sz="2000" dirty="0"/>
              <a:t>Project root</a:t>
            </a:r>
          </a:p>
          <a:p>
            <a:pPr lvl="1">
              <a:spcAft>
                <a:spcPts val="600"/>
              </a:spcAft>
            </a:pPr>
            <a:r>
              <a:rPr lang="he-IL" sz="2000" dirty="0"/>
              <a:t>דרך טובה לבדוק את המיקום הנוכחי של </a:t>
            </a:r>
            <a:endParaRPr lang="en-US" sz="20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 dirty="0"/>
              <a:t>    </a:t>
            </a:r>
            <a:r>
              <a:rPr lang="he-IL" sz="2000" dirty="0"/>
              <a:t>הפרוייקט</a:t>
            </a:r>
            <a:r>
              <a:rPr lang="en-US" sz="2000" dirty="0"/>
              <a:t> </a:t>
            </a:r>
            <a:r>
              <a:rPr lang="he-IL" sz="2000" dirty="0"/>
              <a:t> הוא לייצר קובץ במיקום היחסי,</a:t>
            </a:r>
            <a:endParaRPr lang="en-US" sz="20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 dirty="0"/>
              <a:t>   </a:t>
            </a:r>
            <a:r>
              <a:rPr lang="he-IL" sz="2000" dirty="0"/>
              <a:t> ואז לבדוק היכן הוא נוצר.</a:t>
            </a:r>
          </a:p>
          <a:p>
            <a:endParaRPr lang="he-IL" sz="2000" dirty="0"/>
          </a:p>
          <a:p>
            <a:endParaRPr lang="he-IL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2E4334-033A-4EE7-99AD-E96B304A7FA9}"/>
              </a:ext>
            </a:extLst>
          </p:cNvPr>
          <p:cNvGrpSpPr/>
          <p:nvPr/>
        </p:nvGrpSpPr>
        <p:grpSpPr>
          <a:xfrm>
            <a:off x="1079612" y="2276872"/>
            <a:ext cx="2303991" cy="1625123"/>
            <a:chOff x="276225" y="2247900"/>
            <a:chExt cx="2303991" cy="16251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5C911C-6D83-4D18-9A91-836EA4C9DAC8}"/>
                </a:ext>
              </a:extLst>
            </p:cNvPr>
            <p:cNvGrpSpPr/>
            <p:nvPr/>
          </p:nvGrpSpPr>
          <p:grpSpPr>
            <a:xfrm>
              <a:off x="276225" y="2583496"/>
              <a:ext cx="2303991" cy="1289527"/>
              <a:chOff x="295275" y="2507296"/>
              <a:chExt cx="2303991" cy="128952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57935D-E509-48D2-B4E6-9A0DF040AC18}"/>
                  </a:ext>
                </a:extLst>
              </p:cNvPr>
              <p:cNvSpPr/>
              <p:nvPr/>
            </p:nvSpPr>
            <p:spPr bwMode="auto">
              <a:xfrm>
                <a:off x="295275" y="2507296"/>
                <a:ext cx="2303991" cy="128952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032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Rod" pitchFamily="49" charset="-79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E82C0E6-9967-4175-8240-0F2413AADEE4}"/>
                  </a:ext>
                </a:extLst>
              </p:cNvPr>
              <p:cNvGrpSpPr/>
              <p:nvPr/>
            </p:nvGrpSpPr>
            <p:grpSpPr>
              <a:xfrm>
                <a:off x="369889" y="2581275"/>
                <a:ext cx="2140694" cy="1114425"/>
                <a:chOff x="2798764" y="447675"/>
                <a:chExt cx="1362075" cy="709083"/>
              </a:xfrm>
            </p:grpSpPr>
            <p:pic>
              <p:nvPicPr>
                <p:cNvPr id="10" name="Picture 3">
                  <a:extLst>
                    <a:ext uri="{FF2B5EF4-FFF2-40B4-BE49-F238E27FC236}">
                      <a16:creationId xmlns:a16="http://schemas.microsoft.com/office/drawing/2014/main" id="{3A823B79-D55E-4CBA-8D29-7F6526CEB3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3147" b="64110"/>
                <a:stretch>
                  <a:fillRect/>
                </a:stretch>
              </p:blipFill>
              <p:spPr bwMode="auto">
                <a:xfrm>
                  <a:off x="2798764" y="447675"/>
                  <a:ext cx="1362075" cy="352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3">
                  <a:extLst>
                    <a:ext uri="{FF2B5EF4-FFF2-40B4-BE49-F238E27FC236}">
                      <a16:creationId xmlns:a16="http://schemas.microsoft.com/office/drawing/2014/main" id="{6D493D5C-2C3C-4A3E-9A9B-E1208D5402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65978"/>
                <a:stretch>
                  <a:fillRect/>
                </a:stretch>
              </p:blipFill>
              <p:spPr bwMode="auto">
                <a:xfrm>
                  <a:off x="2798764" y="790575"/>
                  <a:ext cx="1362075" cy="366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4494B6-7452-42C1-B406-162499914E8E}"/>
                </a:ext>
              </a:extLst>
            </p:cNvPr>
            <p:cNvSpPr/>
            <p:nvPr/>
          </p:nvSpPr>
          <p:spPr bwMode="auto">
            <a:xfrm>
              <a:off x="1199092" y="3478846"/>
              <a:ext cx="1270000" cy="273154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Rod" pitchFamily="49" charset="-79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8F8F749-79DD-432B-9BA4-85DFCCEFEB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7900" y="2247900"/>
              <a:ext cx="9525" cy="1209675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1741195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35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מסלול (</a:t>
            </a:r>
            <a:r>
              <a:rPr lang="en-US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Path</a:t>
            </a:r>
            <a:r>
              <a:rPr lang="he-IL" dirty="0"/>
              <a:t>) לקובץ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773016"/>
          </a:xfrm>
        </p:spPr>
        <p:txBody>
          <a:bodyPr/>
          <a:lstStyle/>
          <a:p>
            <a:r>
              <a:rPr lang="he-IL" sz="2400" dirty="0"/>
              <a:t>מסלול מלא – </a:t>
            </a:r>
            <a:r>
              <a:rPr lang="en-US" sz="2400" dirty="0"/>
              <a:t>Absolute path</a:t>
            </a:r>
            <a:endParaRPr lang="he-IL" sz="2400" dirty="0"/>
          </a:p>
          <a:p>
            <a:pPr lvl="1" algn="l">
              <a:spcAft>
                <a:spcPts val="600"/>
              </a:spcAft>
              <a:buNone/>
            </a:pPr>
            <a:r>
              <a:rPr lang="en-US" sz="18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File(</a:t>
            </a:r>
            <a:r>
              <a:rPr lang="en-US" sz="1800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"C:\\Software1\\example.txt"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</a:t>
            </a:r>
            <a:endParaRPr lang="he-IL" sz="1800" dirty="0">
              <a:latin typeface="Consolas" pitchFamily="49" charset="0"/>
              <a:cs typeface="Consolas" pitchFamily="49" charset="0"/>
            </a:endParaRPr>
          </a:p>
          <a:p>
            <a:pPr lvl="1">
              <a:spcAft>
                <a:spcPts val="600"/>
              </a:spcAft>
            </a:pPr>
            <a:r>
              <a:rPr lang="he-IL" sz="2000" dirty="0">
                <a:latin typeface="Consolas" pitchFamily="49" charset="0"/>
              </a:rPr>
              <a:t>יתרון – ניתן להריץ את התוכנית מכל מקום והיא תמיד תוכל למצוא את הקובץ.</a:t>
            </a:r>
          </a:p>
          <a:p>
            <a:pPr lvl="1">
              <a:spcAft>
                <a:spcPts val="600"/>
              </a:spcAft>
            </a:pPr>
            <a:r>
              <a:rPr lang="he-IL" sz="2000" dirty="0">
                <a:latin typeface="Consolas" pitchFamily="49" charset="0"/>
              </a:rPr>
              <a:t>חסרון- הרבה פעמים הקובץ ממוקם יחסית לתוכנית, ואז אם היא מועתקת, גם הקובץ מועתק והקוד לא ירוץ.</a:t>
            </a:r>
          </a:p>
          <a:p>
            <a:pPr lvl="2">
              <a:spcAft>
                <a:spcPts val="600"/>
              </a:spcAft>
            </a:pPr>
            <a:r>
              <a:rPr lang="he-IL" sz="2000" dirty="0">
                <a:latin typeface="Consolas" pitchFamily="49" charset="0"/>
              </a:rPr>
              <a:t>טעות נפוצה בתרגילי הבית: הגשת קוד שמכיל מסלול מלא לקובץ:</a:t>
            </a:r>
            <a:endParaRPr lang="en-US" sz="2000" dirty="0">
              <a:latin typeface="Consolas" pitchFamily="49" charset="0"/>
            </a:endParaRPr>
          </a:p>
          <a:p>
            <a:pPr marL="914400" lvl="2" indent="0">
              <a:spcAft>
                <a:spcPts val="600"/>
              </a:spcAft>
              <a:buNone/>
            </a:pPr>
            <a:r>
              <a:rPr lang="en-US" sz="16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File(</a:t>
            </a:r>
            <a:r>
              <a:rPr lang="en-US" sz="1600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"C:\\users\\lenadank\\software1\\ex4\\my_file.txt"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</a:t>
            </a:r>
            <a:endParaRPr lang="he-IL" sz="1600" dirty="0">
              <a:latin typeface="Consolas" pitchFamily="49" charset="0"/>
              <a:cs typeface="Consolas" pitchFamily="49" charset="0"/>
            </a:endParaRPr>
          </a:p>
          <a:p>
            <a:pPr marL="914400" lvl="2" indent="0" algn="l">
              <a:spcAft>
                <a:spcPts val="600"/>
              </a:spcAft>
              <a:buNone/>
            </a:pPr>
            <a:endParaRPr lang="en-US" sz="2000" dirty="0">
              <a:solidFill>
                <a:srgbClr val="7F0055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09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36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מסלול (</a:t>
            </a:r>
            <a:r>
              <a:rPr lang="en-US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Path</a:t>
            </a:r>
            <a:r>
              <a:rPr lang="he-IL" dirty="0"/>
              <a:t>) לקובץ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773016"/>
          </a:xfrm>
        </p:spPr>
        <p:txBody>
          <a:bodyPr/>
          <a:lstStyle/>
          <a:p>
            <a:r>
              <a:rPr lang="he-IL" sz="2400" dirty="0"/>
              <a:t>כיצד נדאג שהתכנית תתאים לכל מערכת הפעלה? (</a:t>
            </a:r>
            <a:r>
              <a:rPr lang="en-US" sz="2400" dirty="0"/>
              <a:t>Windows, Linux</a:t>
            </a:r>
            <a:r>
              <a:rPr lang="he-IL" sz="2400" dirty="0"/>
              <a:t>...)</a:t>
            </a:r>
          </a:p>
          <a:p>
            <a:pPr lvl="1"/>
            <a:r>
              <a:rPr lang="he-IL" sz="2400" b="1" dirty="0"/>
              <a:t>פתרון א':</a:t>
            </a:r>
          </a:p>
          <a:p>
            <a:pPr algn="l" rtl="0">
              <a:buNone/>
            </a:pPr>
            <a:r>
              <a:rPr lang="he-IL" sz="2000" b="1" dirty="0"/>
              <a:t> </a:t>
            </a:r>
            <a:r>
              <a:rPr lang="en-US" sz="18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File(</a:t>
            </a:r>
            <a:r>
              <a:rPr lang="en-US" sz="1800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"Software1</a:t>
            </a:r>
            <a:r>
              <a:rPr lang="en-US" sz="18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n-US" sz="1800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example.txt"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</a:t>
            </a:r>
            <a:endParaRPr lang="he-IL" sz="1800" dirty="0">
              <a:latin typeface="Consolas" pitchFamily="49" charset="0"/>
            </a:endParaRPr>
          </a:p>
          <a:p>
            <a:pPr lvl="1"/>
            <a:r>
              <a:rPr lang="he-IL" sz="2400" b="1" dirty="0"/>
              <a:t>פתרון ב':</a:t>
            </a:r>
            <a:endParaRPr lang="en-US" sz="2400" b="1" dirty="0"/>
          </a:p>
          <a:p>
            <a:pPr marL="457200" lvl="1" indent="0" algn="l">
              <a:buNone/>
            </a:pPr>
            <a:br>
              <a:rPr lang="en-US" dirty="0"/>
            </a:br>
            <a:r>
              <a:rPr lang="en-US" sz="18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File(</a:t>
            </a:r>
            <a:r>
              <a:rPr lang="en-US" sz="1800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"Software1"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File.</a:t>
            </a:r>
            <a:r>
              <a:rPr lang="en-US" sz="1800" i="1" dirty="0" err="1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separator</a:t>
            </a:r>
            <a:r>
              <a:rPr lang="en-US" sz="18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1800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"example.txt"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</a:t>
            </a:r>
            <a:endParaRPr lang="he-IL" sz="1800" dirty="0">
              <a:latin typeface="Consolas" pitchFamily="49" charset="0"/>
            </a:endParaRPr>
          </a:p>
          <a:p>
            <a:pPr lvl="1"/>
            <a:endParaRPr lang="he-IL" b="1" dirty="0"/>
          </a:p>
          <a:p>
            <a:pPr lvl="1"/>
            <a:r>
              <a:rPr lang="he-IL" b="1" dirty="0"/>
              <a:t>פתרון ג': </a:t>
            </a:r>
            <a:r>
              <a:rPr lang="he-IL" dirty="0"/>
              <a:t>נקבל את המסלול כקלט מהמשתמש.</a:t>
            </a:r>
            <a:endParaRPr lang="en-US" dirty="0"/>
          </a:p>
          <a:p>
            <a:pPr marL="914400" lvl="2" indent="0" algn="l">
              <a:spcAft>
                <a:spcPts val="600"/>
              </a:spcAft>
              <a:buNone/>
            </a:pPr>
            <a:endParaRPr lang="en-US" sz="2000" dirty="0">
              <a:solidFill>
                <a:srgbClr val="7F0055"/>
              </a:solidFill>
              <a:latin typeface="Consolas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7C39BD-51B3-482A-BA74-F2A07C585440}"/>
              </a:ext>
            </a:extLst>
          </p:cNvPr>
          <p:cNvSpPr/>
          <p:nvPr/>
        </p:nvSpPr>
        <p:spPr>
          <a:xfrm>
            <a:off x="3815916" y="4005064"/>
            <a:ext cx="1944216" cy="495300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212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37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שלב ד' – </a:t>
            </a:r>
            <a:r>
              <a:rPr lang="en-US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Scanner</a:t>
            </a:r>
            <a:r>
              <a:rPr lang="he-IL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e-IL" dirty="0"/>
              <a:t>וקריאה מקובץ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140" y="1527832"/>
            <a:ext cx="8280920" cy="4889500"/>
          </a:xfrm>
        </p:spPr>
        <p:txBody>
          <a:bodyPr/>
          <a:lstStyle/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TranslatorEngine4 {</a:t>
            </a:r>
            <a:endParaRPr lang="en-US" sz="16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latin typeface="Consolas" pitchFamily="49" charset="0"/>
                <a:ea typeface="Calibri"/>
                <a:cs typeface="Consolas" pitchFamily="49" charset="0"/>
              </a:rPr>
              <a:t> 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	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String </a:t>
            </a:r>
            <a:r>
              <a:rPr lang="en-US" sz="1600" i="1" dirty="0">
                <a:solidFill>
                  <a:srgbClr val="0000C0"/>
                </a:solidFill>
                <a:latin typeface="Consolas" pitchFamily="49" charset="0"/>
                <a:ea typeface="Calibri"/>
                <a:cs typeface="Consolas" pitchFamily="49" charset="0"/>
              </a:rPr>
              <a:t>FILE_NAME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= </a:t>
            </a:r>
            <a:r>
              <a:rPr lang="en-US" sz="1600" dirty="0">
                <a:solidFill>
                  <a:srgbClr val="2A00FF"/>
                </a:solidFill>
                <a:latin typeface="Consolas" pitchFamily="49" charset="0"/>
                <a:ea typeface="Calibri"/>
                <a:cs typeface="Consolas" pitchFamily="49" charset="0"/>
              </a:rPr>
              <a:t>"Software1"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File.</a:t>
            </a:r>
            <a:r>
              <a:rPr lang="en-US" sz="1600" i="1" dirty="0" err="1">
                <a:solidFill>
                  <a:srgbClr val="0000C0"/>
                </a:solidFill>
                <a:latin typeface="Consolas" pitchFamily="49" charset="0"/>
                <a:ea typeface="Calibri"/>
                <a:cs typeface="Consolas" pitchFamily="49" charset="0"/>
              </a:rPr>
              <a:t>separator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+ </a:t>
            </a:r>
            <a:r>
              <a:rPr lang="en-US" sz="1600" dirty="0">
                <a:solidFill>
                  <a:srgbClr val="2A00FF"/>
                </a:solidFill>
                <a:latin typeface="Consolas" pitchFamily="49" charset="0"/>
                <a:ea typeface="Calibri"/>
                <a:cs typeface="Consolas" pitchFamily="49" charset="0"/>
              </a:rPr>
              <a:t>"example.txt"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;</a:t>
            </a:r>
            <a:endParaRPr lang="en-US" sz="16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latin typeface="Consolas" pitchFamily="49" charset="0"/>
                <a:ea typeface="Calibri"/>
                <a:cs typeface="Consolas" pitchFamily="49" charset="0"/>
              </a:rPr>
              <a:t> 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	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main(String[]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) 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throws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Exception {</a:t>
            </a:r>
            <a:endParaRPr lang="en-US" sz="16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latin typeface="Consolas" pitchFamily="49" charset="0"/>
                <a:ea typeface="Calibri"/>
                <a:cs typeface="Consolas" pitchFamily="49" charset="0"/>
              </a:rPr>
              <a:t> 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		Scanner s = 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Scanner(</a:t>
            </a:r>
            <a:r>
              <a:rPr lang="en-US" sz="16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File(</a:t>
            </a:r>
            <a:r>
              <a:rPr lang="en-US" sz="1600" i="1" dirty="0">
                <a:solidFill>
                  <a:srgbClr val="0000C0"/>
                </a:solidFill>
                <a:latin typeface="Consolas" pitchFamily="49" charset="0"/>
                <a:ea typeface="Calibri"/>
                <a:cs typeface="Consolas" pitchFamily="49" charset="0"/>
              </a:rPr>
              <a:t>FILE_NAME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));</a:t>
            </a:r>
            <a:endParaRPr lang="en-US" sz="16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		String[] fragments =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s.nextLine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().split(</a:t>
            </a:r>
            <a:r>
              <a:rPr lang="en-US" sz="1600" dirty="0">
                <a:solidFill>
                  <a:srgbClr val="2A00FF"/>
                </a:solidFill>
                <a:latin typeface="Consolas" pitchFamily="49" charset="0"/>
                <a:ea typeface="Calibri"/>
                <a:cs typeface="Consolas" pitchFamily="49" charset="0"/>
              </a:rPr>
              <a:t>" "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		String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TranslatedText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Translate.</a:t>
            </a:r>
            <a:r>
              <a:rPr lang="en-US" sz="1600" i="1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execute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(fragments[0], fragments[1], fragments[2]);</a:t>
            </a:r>
            <a:endParaRPr lang="en-US" sz="16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System.</a:t>
            </a:r>
            <a:r>
              <a:rPr lang="en-US" sz="1600" i="1" dirty="0" err="1">
                <a:solidFill>
                  <a:srgbClr val="0000C0"/>
                </a:solidFill>
                <a:latin typeface="Consolas" pitchFamily="49" charset="0"/>
                <a:ea typeface="Calibri"/>
                <a:cs typeface="Consolas" pitchFamily="49" charset="0"/>
              </a:rPr>
              <a:t>out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.println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TranslatedText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latin typeface="Consolas" pitchFamily="49" charset="0"/>
                <a:ea typeface="Calibri"/>
                <a:cs typeface="Consolas" pitchFamily="49" charset="0"/>
              </a:rPr>
              <a:t> 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s.close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();</a:t>
            </a:r>
            <a:endParaRPr lang="en-US" sz="16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	}</a:t>
            </a:r>
            <a:endParaRPr lang="en-US" sz="16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}</a:t>
            </a:r>
            <a:endParaRPr lang="en-US" sz="1600" dirty="0">
              <a:sym typeface="Symbol" pitchFamily="18" charset="2"/>
            </a:endParaRPr>
          </a:p>
        </p:txBody>
      </p:sp>
      <p:sp>
        <p:nvSpPr>
          <p:cNvPr id="5" name="Rectangular Callout 10">
            <a:extLst>
              <a:ext uri="{FF2B5EF4-FFF2-40B4-BE49-F238E27FC236}">
                <a16:creationId xmlns:a16="http://schemas.microsoft.com/office/drawing/2014/main" id="{D80F490E-B50F-446F-985E-26286F79ACDB}"/>
              </a:ext>
            </a:extLst>
          </p:cNvPr>
          <p:cNvSpPr/>
          <p:nvPr/>
        </p:nvSpPr>
        <p:spPr>
          <a:xfrm>
            <a:off x="4795818" y="1736812"/>
            <a:ext cx="3688041" cy="361950"/>
          </a:xfrm>
          <a:prstGeom prst="wedgeRectCallout">
            <a:avLst>
              <a:gd name="adj1" fmla="val -99541"/>
              <a:gd name="adj2" fmla="val 95676"/>
            </a:avLst>
          </a:prstGeom>
          <a:noFill/>
          <a:ln w="19050">
            <a:solidFill>
              <a:srgbClr val="1D677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tx1"/>
                </a:solidFill>
              </a:rPr>
              <a:t>המסלול לקובץ יהיה (שדה) קבוע של המחלקה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4F96A-79BF-4870-81B9-FE69685E140B}"/>
              </a:ext>
            </a:extLst>
          </p:cNvPr>
          <p:cNvSpPr/>
          <p:nvPr/>
        </p:nvSpPr>
        <p:spPr>
          <a:xfrm>
            <a:off x="5331085" y="2221241"/>
            <a:ext cx="3152775" cy="3025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FE14C-62B3-4070-8A65-468C510E5699}"/>
              </a:ext>
            </a:extLst>
          </p:cNvPr>
          <p:cNvSpPr/>
          <p:nvPr/>
        </p:nvSpPr>
        <p:spPr>
          <a:xfrm>
            <a:off x="1511660" y="2523753"/>
            <a:ext cx="1512168" cy="3025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034891-48B2-4D86-A54D-2D50F63C979C}"/>
              </a:ext>
            </a:extLst>
          </p:cNvPr>
          <p:cNvSpPr/>
          <p:nvPr/>
        </p:nvSpPr>
        <p:spPr>
          <a:xfrm>
            <a:off x="5250122" y="3176972"/>
            <a:ext cx="1895474" cy="3025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7658BC-6C01-4452-A479-B4956F2E3D41}"/>
              </a:ext>
            </a:extLst>
          </p:cNvPr>
          <p:cNvSpPr/>
          <p:nvPr/>
        </p:nvSpPr>
        <p:spPr>
          <a:xfrm>
            <a:off x="3949700" y="3835401"/>
            <a:ext cx="2134468" cy="29730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8396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38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זריקת חריגים – הצהרת </a:t>
            </a:r>
            <a:r>
              <a:rPr lang="en-US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throws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140" y="1527832"/>
            <a:ext cx="8026660" cy="4889500"/>
          </a:xfrm>
        </p:spPr>
        <p:txBody>
          <a:bodyPr/>
          <a:lstStyle/>
          <a:p>
            <a:r>
              <a:rPr lang="he-IL" sz="2400" dirty="0"/>
              <a:t>בעת חיבור ה-</a:t>
            </a:r>
            <a:r>
              <a:rPr lang="en-US" sz="2400" dirty="0"/>
              <a:t>Scanner</a:t>
            </a:r>
            <a:r>
              <a:rPr lang="he-IL" sz="2400" dirty="0"/>
              <a:t> לקובץ עלולה להיזרק שגיאה (חריג, </a:t>
            </a:r>
            <a:r>
              <a:rPr lang="en-US" sz="2400" dirty="0"/>
              <a:t>Exception</a:t>
            </a:r>
            <a:r>
              <a:rPr lang="he-IL" sz="2400" dirty="0"/>
              <a:t>) מסוג</a:t>
            </a:r>
            <a:r>
              <a:rPr lang="en-US" sz="2400" dirty="0"/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FileNotFoundException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endParaRPr lang="he-IL" sz="2400" dirty="0">
              <a:latin typeface="Consolas" pitchFamily="49" charset="0"/>
            </a:endParaRPr>
          </a:p>
          <a:p>
            <a:pPr lvl="1"/>
            <a:r>
              <a:rPr lang="he-IL" sz="2200" dirty="0"/>
              <a:t>במקרה שהקובץ ממנו ניסינו לקרוא לא קיים, ריצת המתודה תעצור</a:t>
            </a:r>
          </a:p>
          <a:p>
            <a:pPr lvl="1"/>
            <a:r>
              <a:rPr lang="he-IL" sz="2200" dirty="0"/>
              <a:t>החריג מכיל הסבר על מקור השגיאה</a:t>
            </a:r>
          </a:p>
          <a:p>
            <a:pPr marL="457200" lvl="1" indent="0">
              <a:buNone/>
            </a:pPr>
            <a:endParaRPr lang="he-IL" sz="1000" dirty="0"/>
          </a:p>
          <a:p>
            <a:r>
              <a:rPr lang="he-IL" sz="2400" dirty="0"/>
              <a:t>שתי אפשרויות להתמודדות: </a:t>
            </a:r>
            <a:r>
              <a:rPr lang="he-IL" sz="2400" dirty="0">
                <a:solidFill>
                  <a:srgbClr val="FF0000"/>
                </a:solidFill>
              </a:rPr>
              <a:t>טפלו </a:t>
            </a:r>
            <a:r>
              <a:rPr lang="he-IL" sz="2400" dirty="0"/>
              <a:t>או </a:t>
            </a:r>
            <a:r>
              <a:rPr lang="he-IL" sz="2400" dirty="0">
                <a:solidFill>
                  <a:srgbClr val="FF0000"/>
                </a:solidFill>
              </a:rPr>
              <a:t>זרקו הלאה</a:t>
            </a:r>
          </a:p>
          <a:p>
            <a:pPr lvl="1"/>
            <a:r>
              <a:rPr lang="he-IL" sz="2200" dirty="0"/>
              <a:t>נדבר על טיפול בחריגים ועוד בהמשך הקורס.</a:t>
            </a:r>
          </a:p>
          <a:p>
            <a:pPr lvl="1"/>
            <a:r>
              <a:rPr lang="he-IL" sz="2200" dirty="0"/>
              <a:t>כרגע נטפל בחריג באופן הבא:</a:t>
            </a:r>
          </a:p>
          <a:p>
            <a:pPr lvl="2"/>
            <a:r>
              <a:rPr lang="he-IL" sz="2000" dirty="0"/>
              <a:t>נצהיר על זריקת חריג בחתימת המתודה באמצעות המילה השמורה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throws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he-IL" sz="2000" dirty="0"/>
              <a:t>.</a:t>
            </a:r>
          </a:p>
          <a:p>
            <a:pPr lvl="2"/>
            <a:r>
              <a:rPr lang="he-IL" sz="2000" dirty="0"/>
              <a:t>החריג עליו נצהיר יהיה חריג מטיפוס </a:t>
            </a:r>
            <a:r>
              <a:rPr lang="en-US" sz="2000" dirty="0"/>
              <a:t>Exception</a:t>
            </a:r>
            <a:r>
              <a:rPr lang="he-IL" sz="2000" dirty="0"/>
              <a:t>, שהוא החריג הכללי ביותר שיש. כלומר, המתודה שלנו מצהירה שהיא יכולה לזרוק חריג, ומי שקורא לה צריך להיות מודע לזה ולטפל בזה במידת הצורך.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endParaRPr lang="en-US" sz="16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5810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39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שלב ה' – קלטים מרובים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27832"/>
            <a:ext cx="8075240" cy="4889500"/>
          </a:xfrm>
        </p:spPr>
        <p:txBody>
          <a:bodyPr/>
          <a:lstStyle/>
          <a:p>
            <a:pPr lvl="0">
              <a:buFont typeface="Wingdings" pitchFamily="2" charset="2"/>
              <a:buChar char="§"/>
              <a:defRPr/>
            </a:pPr>
            <a:r>
              <a:rPr lang="he-IL" sz="2400" dirty="0">
                <a:latin typeface="Courier"/>
              </a:rPr>
              <a:t>מספר שורות קלט מקובץ.</a:t>
            </a:r>
          </a:p>
          <a:p>
            <a:pPr lvl="1">
              <a:defRPr/>
            </a:pPr>
            <a:r>
              <a:rPr lang="he-IL" sz="2000" dirty="0"/>
              <a:t>נקרא מספר קלטים עד לסוף הקובץ, שימוש ב- </a:t>
            </a:r>
            <a:r>
              <a:rPr lang="en-US" sz="2000" dirty="0" err="1"/>
              <a:t>hasNextLine</a:t>
            </a:r>
            <a:endParaRPr lang="en-US" sz="2000" dirty="0"/>
          </a:p>
          <a:p>
            <a:pPr lvl="1">
              <a:defRPr/>
            </a:pPr>
            <a:endParaRPr lang="he-IL" sz="800" dirty="0"/>
          </a:p>
          <a:p>
            <a:pPr marL="990600" indent="-99060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TranslatorEngine5 {</a:t>
            </a:r>
            <a:endParaRPr lang="en-US" sz="1600" dirty="0">
              <a:latin typeface="Calibri"/>
              <a:ea typeface="Calibri"/>
            </a:endParaRPr>
          </a:p>
          <a:p>
            <a:pPr marL="990600" indent="-99060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String </a:t>
            </a:r>
            <a:r>
              <a:rPr lang="en-US" sz="1600" i="1" dirty="0">
                <a:solidFill>
                  <a:srgbClr val="0000C0"/>
                </a:solidFill>
                <a:latin typeface="Consolas"/>
                <a:ea typeface="Calibri"/>
              </a:rPr>
              <a:t>FILE_NAME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en-US" sz="1600" dirty="0">
                <a:solidFill>
                  <a:srgbClr val="2A00FF"/>
                </a:solidFill>
                <a:latin typeface="Consolas"/>
                <a:ea typeface="Calibri"/>
              </a:rPr>
              <a:t>"Software1/example5.txt"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;</a:t>
            </a:r>
            <a:endParaRPr lang="en-US" sz="1600" dirty="0">
              <a:latin typeface="Calibri"/>
              <a:ea typeface="Calibri"/>
            </a:endParaRPr>
          </a:p>
          <a:p>
            <a:pPr marL="990600" indent="-99060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endParaRPr lang="en-US" sz="1000" dirty="0">
              <a:latin typeface="Calibri"/>
              <a:ea typeface="Calibri"/>
            </a:endParaRPr>
          </a:p>
          <a:p>
            <a:pPr marL="990600" indent="-99060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  public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main(String[]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)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throws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Exception {</a:t>
            </a:r>
            <a:endParaRPr lang="en-US" sz="1600" dirty="0">
              <a:latin typeface="Calibri"/>
              <a:ea typeface="Calibri"/>
            </a:endParaRPr>
          </a:p>
          <a:p>
            <a:pPr marL="990600" indent="-99060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   Scanner s =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Scanner(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File(</a:t>
            </a:r>
            <a:r>
              <a:rPr lang="en-US" sz="1600" i="1" dirty="0">
                <a:solidFill>
                  <a:srgbClr val="0000C0"/>
                </a:solidFill>
                <a:latin typeface="Consolas"/>
                <a:ea typeface="Calibri"/>
              </a:rPr>
              <a:t>FILE_NAME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));</a:t>
            </a:r>
            <a:endParaRPr lang="en-US" sz="1600" dirty="0">
              <a:latin typeface="Calibri"/>
              <a:ea typeface="Calibri"/>
            </a:endParaRPr>
          </a:p>
          <a:p>
            <a:pPr marL="990600" indent="-99060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	   </a:t>
            </a:r>
            <a:r>
              <a:rPr lang="en-US" sz="1600" dirty="0">
                <a:solidFill>
                  <a:srgbClr val="7F0055"/>
                </a:solidFill>
                <a:latin typeface="Consolas"/>
                <a:ea typeface="Calibri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s.hasNextLine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()) {</a:t>
            </a:r>
            <a:endParaRPr lang="en-US" sz="1600" dirty="0">
              <a:latin typeface="Calibri"/>
              <a:ea typeface="Calibri"/>
            </a:endParaRPr>
          </a:p>
          <a:p>
            <a:pPr marL="990600" indent="-99060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   		String[] fragments = 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s.nextLine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().split(</a:t>
            </a:r>
            <a:r>
              <a:rPr lang="en-US" sz="1600" dirty="0">
                <a:solidFill>
                  <a:srgbClr val="2A00FF"/>
                </a:solidFill>
                <a:latin typeface="Consolas"/>
                <a:ea typeface="Calibri"/>
              </a:rPr>
              <a:t>" "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);</a:t>
            </a:r>
            <a:endParaRPr lang="en-US" sz="1600" dirty="0">
              <a:latin typeface="Calibri"/>
              <a:ea typeface="Calibri"/>
            </a:endParaRPr>
          </a:p>
          <a:p>
            <a:pPr marL="990600" indent="-99060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			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System.</a:t>
            </a:r>
            <a:r>
              <a:rPr lang="en-US" sz="1600" i="1" dirty="0" err="1">
                <a:solidFill>
                  <a:srgbClr val="0000C0"/>
                </a:solidFill>
                <a:latin typeface="Consolas"/>
                <a:ea typeface="Calibri"/>
              </a:rPr>
              <a:t>out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.println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Translate.</a:t>
            </a:r>
            <a:r>
              <a:rPr lang="en-US" sz="1600" i="1" dirty="0" err="1">
                <a:solidFill>
                  <a:srgbClr val="000000"/>
                </a:solidFill>
                <a:latin typeface="Consolas"/>
                <a:ea typeface="Calibri"/>
              </a:rPr>
              <a:t>execute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(fragments[0], fragments[1],</a:t>
            </a:r>
            <a:r>
              <a:rPr lang="en-US" sz="1600" dirty="0">
                <a:latin typeface="Calibri"/>
                <a:ea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fragments[2]));</a:t>
            </a:r>
            <a:endParaRPr lang="en-US" sz="1600" dirty="0">
              <a:latin typeface="Calibri"/>
              <a:ea typeface="Calibri"/>
            </a:endParaRPr>
          </a:p>
          <a:p>
            <a:pPr marL="990600" indent="-99060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		}</a:t>
            </a:r>
            <a:endParaRPr lang="en-US" sz="1600" dirty="0">
              <a:latin typeface="Calibri"/>
              <a:ea typeface="Calibri"/>
            </a:endParaRPr>
          </a:p>
          <a:p>
            <a:pPr marL="990600" indent="-99060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Consolas"/>
                <a:ea typeface="Calibri"/>
              </a:rPr>
              <a:t>s.close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();</a:t>
            </a:r>
            <a:endParaRPr lang="en-US" sz="1600" dirty="0">
              <a:latin typeface="Calibri"/>
              <a:ea typeface="Calibri"/>
            </a:endParaRPr>
          </a:p>
          <a:p>
            <a:pPr marL="990600" indent="-99060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	}</a:t>
            </a:r>
            <a:endParaRPr lang="en-US" sz="1600" dirty="0">
              <a:latin typeface="Calibri"/>
              <a:ea typeface="Calibri"/>
            </a:endParaRPr>
          </a:p>
          <a:p>
            <a:pPr marL="990600" indent="-99060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/>
                <a:ea typeface="Calibri"/>
              </a:rPr>
              <a:t>}</a:t>
            </a:r>
            <a:endParaRPr lang="en-US" sz="1600" dirty="0"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48064" y="3465004"/>
            <a:ext cx="1944216" cy="324036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736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שימוש בשירות המקורי מתוך השירות הדורס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FE66E2-5908-43F6-AB5A-690EA58D09C7}" type="slidenum">
              <a:rPr lang="he-IL" smtClean="0"/>
              <a:pPr>
                <a:defRPr/>
              </a:pPr>
              <a:t>4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678340" y="1847088"/>
            <a:ext cx="6089904" cy="38679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10000"/>
              </a:lnSpc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class B {</a:t>
            </a:r>
          </a:p>
          <a:p>
            <a:pPr lvl="1" algn="l" rtl="0">
              <a:lnSpc>
                <a:spcPct val="110000"/>
              </a:lnSpc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protected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a;</a:t>
            </a:r>
          </a:p>
          <a:p>
            <a:pPr lvl="1" algn="l" rtl="0">
              <a:lnSpc>
                <a:spcPct val="110000"/>
              </a:lnSpc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protected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b;</a:t>
            </a:r>
          </a:p>
          <a:p>
            <a:pPr lvl="1" algn="l" rtl="0">
              <a:lnSpc>
                <a:spcPct val="110000"/>
              </a:lnSpc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public String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toString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(){</a:t>
            </a:r>
          </a:p>
          <a:p>
            <a:pPr lvl="1" algn="l" rtl="0">
              <a:lnSpc>
                <a:spcPct val="110000"/>
              </a:lnSpc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return "a: " +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this.a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+ " b: " +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this.b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algn="l" rtl="0">
              <a:lnSpc>
                <a:spcPct val="110000"/>
              </a:lnSpc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  <a:r>
              <a:rPr lang="he-IL" sz="1600" dirty="0">
                <a:latin typeface="Consolas" pitchFamily="49" charset="0"/>
                <a:cs typeface="Consolas" pitchFamily="49" charset="0"/>
              </a:rPr>
              <a:t>	</a:t>
            </a:r>
          </a:p>
          <a:p>
            <a:pPr algn="l" rtl="0">
              <a:lnSpc>
                <a:spcPct val="110000"/>
              </a:lnSpc>
              <a:buNone/>
            </a:pPr>
            <a:r>
              <a:rPr lang="he-IL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algn="l" rtl="0">
              <a:lnSpc>
                <a:spcPct val="110000"/>
              </a:lnSpc>
              <a:buNone/>
            </a:pPr>
            <a:endParaRPr lang="he-IL" sz="1600" dirty="0">
              <a:latin typeface="Consolas" pitchFamily="49" charset="0"/>
              <a:cs typeface="Consolas" pitchFamily="49" charset="0"/>
            </a:endParaRPr>
          </a:p>
          <a:p>
            <a:pPr algn="l" rtl="0">
              <a:lnSpc>
                <a:spcPct val="110000"/>
              </a:lnSpc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class C extends B{</a:t>
            </a:r>
          </a:p>
          <a:p>
            <a:pPr lvl="1" algn="l" rtl="0">
              <a:lnSpc>
                <a:spcPct val="110000"/>
              </a:lnSpc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private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c;</a:t>
            </a:r>
          </a:p>
          <a:p>
            <a:pPr lvl="1" algn="l" rtl="0">
              <a:lnSpc>
                <a:spcPct val="110000"/>
              </a:lnSpc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public String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toString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(){</a:t>
            </a:r>
          </a:p>
          <a:p>
            <a:pPr lvl="1" algn="l" rtl="0">
              <a:lnSpc>
                <a:spcPct val="110000"/>
              </a:lnSpc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return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super.toString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+ " c: " +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this.c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 algn="l" rtl="0">
              <a:lnSpc>
                <a:spcPct val="110000"/>
              </a:lnSpc>
            </a:pPr>
            <a:r>
              <a:rPr lang="he-IL" sz="1600" dirty="0">
                <a:latin typeface="Consolas" pitchFamily="49" charset="0"/>
                <a:cs typeface="Consolas" pitchFamily="49" charset="0"/>
              </a:rPr>
              <a:t>{	</a:t>
            </a:r>
          </a:p>
          <a:p>
            <a:pPr algn="l" rtl="0">
              <a:lnSpc>
                <a:spcPct val="110000"/>
              </a:lnSpc>
              <a:buNone/>
            </a:pPr>
            <a:r>
              <a:rPr lang="he-IL" sz="1600" dirty="0">
                <a:latin typeface="Consolas" pitchFamily="49" charset="0"/>
                <a:cs typeface="Consolas" pitchFamily="49" charset="0"/>
              </a:rPr>
              <a:t>{</a:t>
            </a:r>
            <a:endParaRPr lang="he-IL" sz="2400" dirty="0"/>
          </a:p>
        </p:txBody>
      </p:sp>
      <p:sp>
        <p:nvSpPr>
          <p:cNvPr id="8" name="Rectangle 7"/>
          <p:cNvSpPr/>
          <p:nvPr/>
        </p:nvSpPr>
        <p:spPr>
          <a:xfrm>
            <a:off x="2388268" y="4901184"/>
            <a:ext cx="1874520" cy="25603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Curved Right Arrow 8"/>
          <p:cNvSpPr/>
          <p:nvPr/>
        </p:nvSpPr>
        <p:spPr>
          <a:xfrm rot="10800000">
            <a:off x="4262788" y="3520440"/>
            <a:ext cx="420624" cy="1380744"/>
          </a:xfrm>
          <a:prstGeom prst="curvedRightArrow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1159924" y="2724912"/>
            <a:ext cx="5123688" cy="795528"/>
          </a:xfrm>
          <a:prstGeom prst="rect">
            <a:avLst/>
          </a:prstGeom>
          <a:noFill/>
          <a:ln w="25400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0957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40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נרחיב את המחלקה שלנו לטיפול בפיסקאות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773016"/>
          </a:xfrm>
        </p:spPr>
        <p:txBody>
          <a:bodyPr/>
          <a:lstStyle/>
          <a:p>
            <a:r>
              <a:rPr lang="he-IL" sz="2400" dirty="0"/>
              <a:t>נרצה לקרוא פיסקה, להמיר לשורה אחת, ולתרגם.</a:t>
            </a:r>
          </a:p>
          <a:p>
            <a:r>
              <a:rPr lang="he-IL" sz="2400" dirty="0"/>
              <a:t>צריך להגדיר את פורמט הקלט מחדש.</a:t>
            </a:r>
          </a:p>
          <a:p>
            <a:pPr>
              <a:buNone/>
            </a:pPr>
            <a:r>
              <a:rPr lang="he-IL" sz="2400" dirty="0"/>
              <a:t>	נגדיר:</a:t>
            </a:r>
          </a:p>
          <a:p>
            <a:pPr algn="l" rtl="0">
              <a:buNone/>
            </a:pPr>
            <a:r>
              <a:rPr lang="he-IL" sz="2400" dirty="0">
                <a:latin typeface="Consolas" pitchFamily="49" charset="0"/>
              </a:rPr>
              <a:t> </a:t>
            </a:r>
            <a:r>
              <a:rPr lang="en-US" sz="2400" b="1" dirty="0">
                <a:solidFill>
                  <a:srgbClr val="CC9900"/>
                </a:solidFill>
                <a:latin typeface="Consolas" pitchFamily="49" charset="0"/>
                <a:cs typeface="Consolas" pitchFamily="49" charset="0"/>
              </a:rPr>
              <a:t>&lt;source-lang&gt;</a:t>
            </a:r>
            <a:r>
              <a:rPr lang="en-US" sz="2400" b="1" dirty="0">
                <a:solidFill>
                  <a:srgbClr val="CC0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sz="2400" b="1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&lt;target-lang&gt;</a:t>
            </a:r>
            <a:r>
              <a:rPr lang="en-US" sz="2400" b="1" dirty="0">
                <a:solidFill>
                  <a:srgbClr val="CC0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&lt;paragraph&gt;</a:t>
            </a:r>
          </a:p>
          <a:p>
            <a:pPr lvl="0">
              <a:buClr>
                <a:srgbClr val="CCCC99"/>
              </a:buClr>
            </a:pPr>
            <a:endParaRPr lang="he-IL" sz="2400" dirty="0">
              <a:solidFill>
                <a:srgbClr val="000000"/>
              </a:solidFill>
            </a:endParaRPr>
          </a:p>
          <a:p>
            <a:pPr lvl="0">
              <a:buClr>
                <a:srgbClr val="CCCC99"/>
              </a:buClr>
            </a:pPr>
            <a:r>
              <a:rPr lang="he-IL" sz="2400" dirty="0">
                <a:solidFill>
                  <a:srgbClr val="000000"/>
                </a:solidFill>
              </a:rPr>
              <a:t>למשל:</a:t>
            </a:r>
          </a:p>
          <a:p>
            <a:pPr algn="l" rtl="0">
              <a:buNone/>
            </a:pPr>
            <a:r>
              <a:rPr lang="en-US" sz="2400" dirty="0" err="1">
                <a:solidFill>
                  <a:srgbClr val="CC9900"/>
                </a:solidFill>
                <a:latin typeface="Consolas"/>
              </a:rPr>
              <a:t>English</a:t>
            </a:r>
            <a:r>
              <a:rPr lang="en-US" sz="2400" dirty="0" err="1">
                <a:solidFill>
                  <a:srgbClr val="C00000"/>
                </a:solidFill>
                <a:latin typeface="Consolas"/>
              </a:rPr>
              <a:t>#</a:t>
            </a:r>
            <a:r>
              <a:rPr lang="en-US" sz="2400" dirty="0" err="1">
                <a:solidFill>
                  <a:srgbClr val="3333FF"/>
                </a:solidFill>
                <a:latin typeface="Consolas"/>
              </a:rPr>
              <a:t>French</a:t>
            </a:r>
            <a:r>
              <a:rPr lang="en-US" sz="2400" dirty="0" err="1">
                <a:solidFill>
                  <a:srgbClr val="C00000"/>
                </a:solidFill>
                <a:latin typeface="Consolas"/>
              </a:rPr>
              <a:t>#</a:t>
            </a:r>
            <a:r>
              <a:rPr lang="en-US" sz="2400" dirty="0" err="1">
                <a:solidFill>
                  <a:srgbClr val="FF0000"/>
                </a:solidFill>
                <a:latin typeface="Consolas"/>
              </a:rPr>
              <a:t>Hello</a:t>
            </a:r>
            <a:r>
              <a:rPr lang="en-US" sz="2400" dirty="0">
                <a:solidFill>
                  <a:srgbClr val="FF0000"/>
                </a:solidFill>
                <a:latin typeface="Consolas"/>
              </a:rPr>
              <a:t> world!</a:t>
            </a:r>
          </a:p>
          <a:p>
            <a:pPr algn="l" rtl="0">
              <a:buNone/>
            </a:pPr>
            <a:r>
              <a:rPr lang="en-US" sz="2400" dirty="0">
                <a:solidFill>
                  <a:srgbClr val="FF0000"/>
                </a:solidFill>
                <a:latin typeface="Consolas"/>
              </a:rPr>
              <a:t>This program works.</a:t>
            </a:r>
          </a:p>
          <a:p>
            <a:pPr algn="l" rtl="0">
              <a:buNone/>
            </a:pPr>
            <a:r>
              <a:rPr lang="en-US" sz="2400" dirty="0">
                <a:solidFill>
                  <a:srgbClr val="FF0000"/>
                </a:solidFill>
                <a:latin typeface="Consolas"/>
              </a:rPr>
              <a:t>Bye.</a:t>
            </a:r>
            <a:endParaRPr lang="he-IL" sz="2400" dirty="0">
              <a:solidFill>
                <a:srgbClr val="FF0000"/>
              </a:solidFill>
            </a:endParaRPr>
          </a:p>
          <a:p>
            <a:pPr marL="914400" lvl="2" indent="0" algn="l">
              <a:spcAft>
                <a:spcPts val="600"/>
              </a:spcAft>
              <a:buNone/>
            </a:pPr>
            <a:endParaRPr lang="en-US" sz="2000" dirty="0">
              <a:solidFill>
                <a:srgbClr val="7F0055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3418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41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שלב ו' – תרגום פסקה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564" y="1483568"/>
            <a:ext cx="8039236" cy="5257800"/>
          </a:xfrm>
        </p:spPr>
        <p:txBody>
          <a:bodyPr/>
          <a:lstStyle/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7F0055"/>
                </a:solidFill>
                <a:latin typeface="Consolas"/>
                <a:ea typeface="Calibri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400" dirty="0">
                <a:solidFill>
                  <a:srgbClr val="7F0055"/>
                </a:solidFill>
                <a:latin typeface="Consolas"/>
                <a:ea typeface="Calibri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TranslatorEngine6 {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</a:t>
            </a:r>
            <a:r>
              <a:rPr lang="en-US" sz="1400" dirty="0">
                <a:solidFill>
                  <a:srgbClr val="7F0055"/>
                </a:solidFill>
                <a:latin typeface="Consolas"/>
                <a:ea typeface="Calibri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400" dirty="0">
                <a:solidFill>
                  <a:srgbClr val="7F0055"/>
                </a:solidFill>
                <a:latin typeface="Consolas"/>
                <a:ea typeface="Calibri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400" dirty="0">
                <a:solidFill>
                  <a:srgbClr val="7F0055"/>
                </a:solidFill>
                <a:latin typeface="Consolas"/>
                <a:ea typeface="Calibri"/>
              </a:rPr>
              <a:t>final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String </a:t>
            </a:r>
            <a:r>
              <a:rPr lang="en-US" sz="1400" i="1" dirty="0">
                <a:solidFill>
                  <a:srgbClr val="0000C0"/>
                </a:solidFill>
                <a:latin typeface="Consolas"/>
                <a:ea typeface="Calibri"/>
              </a:rPr>
              <a:t>FILE_NAME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en-US" sz="1400" dirty="0">
                <a:solidFill>
                  <a:srgbClr val="2A00FF"/>
                </a:solidFill>
                <a:latin typeface="Consolas"/>
                <a:ea typeface="Calibri"/>
              </a:rPr>
              <a:t>"Software1/ example6.txt“;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</a:t>
            </a:r>
            <a:r>
              <a:rPr lang="en-US" sz="1400" dirty="0">
                <a:solidFill>
                  <a:srgbClr val="7F0055"/>
                </a:solidFill>
                <a:latin typeface="Consolas"/>
                <a:ea typeface="Calibri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400" dirty="0">
                <a:solidFill>
                  <a:srgbClr val="7F0055"/>
                </a:solidFill>
                <a:latin typeface="Consolas"/>
                <a:ea typeface="Calibri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</a:t>
            </a:r>
            <a:r>
              <a:rPr lang="en-US" sz="1400" dirty="0">
                <a:solidFill>
                  <a:srgbClr val="7F0055"/>
                </a:solidFill>
                <a:latin typeface="Consolas"/>
                <a:ea typeface="Calibri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main(String[]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) </a:t>
            </a:r>
            <a:r>
              <a:rPr lang="en-US" sz="1400" dirty="0">
                <a:solidFill>
                  <a:srgbClr val="7F0055"/>
                </a:solidFill>
                <a:latin typeface="Consolas"/>
                <a:ea typeface="Calibri"/>
              </a:rPr>
              <a:t>throws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Exception {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	Scanner s = </a:t>
            </a:r>
            <a:r>
              <a:rPr lang="en-US" sz="1400" dirty="0">
                <a:solidFill>
                  <a:srgbClr val="7F0055"/>
                </a:solidFill>
                <a:latin typeface="Consolas"/>
                <a:ea typeface="Calibri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Scanner(</a:t>
            </a:r>
            <a:r>
              <a:rPr lang="en-US" sz="1400" dirty="0">
                <a:solidFill>
                  <a:srgbClr val="7F0055"/>
                </a:solidFill>
                <a:latin typeface="Consolas"/>
                <a:ea typeface="Calibri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File(</a:t>
            </a:r>
            <a:r>
              <a:rPr lang="en-US" sz="1400" i="1" dirty="0">
                <a:solidFill>
                  <a:srgbClr val="0000C0"/>
                </a:solidFill>
                <a:latin typeface="Consolas"/>
                <a:ea typeface="Calibri"/>
              </a:rPr>
              <a:t>FILE_NAME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));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	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s.useDelimiter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(</a:t>
            </a:r>
            <a:r>
              <a:rPr lang="en-US" sz="1400" dirty="0">
                <a:solidFill>
                  <a:srgbClr val="2A00FF"/>
                </a:solidFill>
                <a:latin typeface="Consolas"/>
                <a:ea typeface="Calibri"/>
              </a:rPr>
              <a:t>"#"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);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	String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srcLanguage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s.next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();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	String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destLanguage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s.next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();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	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s.skip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(</a:t>
            </a:r>
            <a:r>
              <a:rPr lang="en-US" sz="1400" dirty="0">
                <a:solidFill>
                  <a:srgbClr val="2A00FF"/>
                </a:solidFill>
                <a:latin typeface="Consolas"/>
                <a:ea typeface="Calibri"/>
              </a:rPr>
              <a:t>"#"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);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	String text = </a:t>
            </a:r>
            <a:r>
              <a:rPr lang="en-US" sz="1400" dirty="0">
                <a:solidFill>
                  <a:srgbClr val="2A00FF"/>
                </a:solidFill>
                <a:latin typeface="Consolas"/>
                <a:ea typeface="Calibri"/>
              </a:rPr>
              <a:t>""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;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	</a:t>
            </a:r>
            <a:r>
              <a:rPr lang="en-US" sz="1400" dirty="0">
                <a:solidFill>
                  <a:srgbClr val="7F0055"/>
                </a:solidFill>
                <a:latin typeface="Consolas"/>
                <a:ea typeface="Calibri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s.hasNextLine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()) {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		 text +=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s.nextLine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() + </a:t>
            </a:r>
            <a:r>
              <a:rPr lang="en-US" sz="1400" dirty="0">
                <a:solidFill>
                  <a:srgbClr val="2A00FF"/>
                </a:solidFill>
                <a:latin typeface="Consolas"/>
                <a:ea typeface="Calibri"/>
              </a:rPr>
              <a:t>' '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;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	}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	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System.</a:t>
            </a:r>
            <a:r>
              <a:rPr lang="en-US" sz="1400" i="1" dirty="0" err="1">
                <a:solidFill>
                  <a:srgbClr val="0000C0"/>
                </a:solidFill>
                <a:latin typeface="Consolas"/>
                <a:ea typeface="Calibri"/>
              </a:rPr>
              <a:t>out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.println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Translate.</a:t>
            </a:r>
            <a:r>
              <a:rPr lang="en-US" sz="1400" i="1" dirty="0" err="1">
                <a:solidFill>
                  <a:srgbClr val="000000"/>
                </a:solidFill>
                <a:latin typeface="Consolas"/>
                <a:ea typeface="Calibri"/>
              </a:rPr>
              <a:t>execute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(text,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srcLanguage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destLanguage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));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	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alibri"/>
              </a:rPr>
              <a:t>s.close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();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	}</a:t>
            </a:r>
            <a:endParaRPr lang="en-US" sz="1400" dirty="0">
              <a:latin typeface="Calibri"/>
              <a:ea typeface="Calibri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alibri"/>
              </a:rPr>
              <a:t>}</a:t>
            </a:r>
            <a:endParaRPr lang="en-US" sz="1400" dirty="0">
              <a:solidFill>
                <a:srgbClr val="7F0055"/>
              </a:solidFill>
              <a:latin typeface="Consolas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0E91F-0186-40D5-AE33-B3A8FEA68BB9}"/>
              </a:ext>
            </a:extLst>
          </p:cNvPr>
          <p:cNvSpPr/>
          <p:nvPr/>
        </p:nvSpPr>
        <p:spPr bwMode="auto">
          <a:xfrm>
            <a:off x="4830027" y="3204481"/>
            <a:ext cx="3666409" cy="1786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dirty="0" err="1">
                <a:latin typeface="Consolas"/>
              </a:rPr>
              <a:t>English#French#Hello</a:t>
            </a:r>
            <a:r>
              <a:rPr lang="en-US" dirty="0">
                <a:latin typeface="Consolas"/>
              </a:rPr>
              <a:t> world!</a:t>
            </a:r>
          </a:p>
          <a:p>
            <a:pPr algn="l" rtl="0"/>
            <a:endParaRPr lang="en-US" dirty="0">
              <a:latin typeface="Consolas"/>
            </a:endParaRPr>
          </a:p>
          <a:p>
            <a:pPr algn="l" rtl="0"/>
            <a:r>
              <a:rPr lang="en-US" dirty="0">
                <a:latin typeface="Consolas"/>
              </a:rPr>
              <a:t>This program works.</a:t>
            </a:r>
          </a:p>
          <a:p>
            <a:pPr algn="l" rtl="0"/>
            <a:endParaRPr lang="en-US" dirty="0">
              <a:latin typeface="Consolas"/>
            </a:endParaRPr>
          </a:p>
          <a:p>
            <a:pPr algn="l" rtl="0"/>
            <a:r>
              <a:rPr lang="en-US" dirty="0">
                <a:latin typeface="Consolas"/>
              </a:rPr>
              <a:t>Bye.</a:t>
            </a:r>
            <a:endParaRPr lang="he-IL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06166E-5054-4E02-8252-2F710EA65823}"/>
              </a:ext>
            </a:extLst>
          </p:cNvPr>
          <p:cNvCxnSpPr>
            <a:cxnSpLocks/>
          </p:cNvCxnSpPr>
          <p:nvPr/>
        </p:nvCxnSpPr>
        <p:spPr bwMode="auto">
          <a:xfrm>
            <a:off x="4948560" y="3524245"/>
            <a:ext cx="811572" cy="0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1A5EC2-2658-4FC5-B274-A2FBC33143C2}"/>
              </a:ext>
            </a:extLst>
          </p:cNvPr>
          <p:cNvCxnSpPr/>
          <p:nvPr/>
        </p:nvCxnSpPr>
        <p:spPr bwMode="auto">
          <a:xfrm flipV="1">
            <a:off x="5868144" y="3524245"/>
            <a:ext cx="0" cy="230903"/>
          </a:xfrm>
          <a:prstGeom prst="straightConnector1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30908-F391-4B03-B04A-EFBBD5D745FE}"/>
              </a:ext>
            </a:extLst>
          </p:cNvPr>
          <p:cNvCxnSpPr>
            <a:cxnSpLocks/>
          </p:cNvCxnSpPr>
          <p:nvPr/>
        </p:nvCxnSpPr>
        <p:spPr bwMode="auto">
          <a:xfrm>
            <a:off x="5976156" y="3524245"/>
            <a:ext cx="684076" cy="0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2B15AC-3AC6-4016-B8E1-CFDFDBCC768A}"/>
              </a:ext>
            </a:extLst>
          </p:cNvPr>
          <p:cNvCxnSpPr/>
          <p:nvPr/>
        </p:nvCxnSpPr>
        <p:spPr bwMode="auto">
          <a:xfrm flipV="1">
            <a:off x="6732240" y="3501008"/>
            <a:ext cx="0" cy="230903"/>
          </a:xfrm>
          <a:prstGeom prst="straightConnector1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B68F86-731E-4143-B22B-60FAD93DF489}"/>
              </a:ext>
            </a:extLst>
          </p:cNvPr>
          <p:cNvCxnSpPr>
            <a:cxnSpLocks/>
          </p:cNvCxnSpPr>
          <p:nvPr/>
        </p:nvCxnSpPr>
        <p:spPr bwMode="auto">
          <a:xfrm>
            <a:off x="6840252" y="3524245"/>
            <a:ext cx="1424595" cy="0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C846F9-6DFA-4F0E-893E-860082B83A96}"/>
              </a:ext>
            </a:extLst>
          </p:cNvPr>
          <p:cNvCxnSpPr/>
          <p:nvPr/>
        </p:nvCxnSpPr>
        <p:spPr bwMode="auto">
          <a:xfrm flipV="1">
            <a:off x="8319145" y="3456509"/>
            <a:ext cx="0" cy="230903"/>
          </a:xfrm>
          <a:prstGeom prst="straightConnector1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E55208-41EE-426C-96D8-D6DF56492FCC}"/>
              </a:ext>
            </a:extLst>
          </p:cNvPr>
          <p:cNvCxnSpPr/>
          <p:nvPr/>
        </p:nvCxnSpPr>
        <p:spPr bwMode="auto">
          <a:xfrm>
            <a:off x="4948560" y="4090108"/>
            <a:ext cx="2313780" cy="0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B3CB65-92C4-440B-9DA2-CB8E7C5A0B2F}"/>
              </a:ext>
            </a:extLst>
          </p:cNvPr>
          <p:cNvCxnSpPr/>
          <p:nvPr/>
        </p:nvCxnSpPr>
        <p:spPr bwMode="auto">
          <a:xfrm flipV="1">
            <a:off x="7380312" y="4090108"/>
            <a:ext cx="0" cy="230903"/>
          </a:xfrm>
          <a:prstGeom prst="straightConnector1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281280-153D-4491-9F91-AB9A373352D0}"/>
              </a:ext>
            </a:extLst>
          </p:cNvPr>
          <p:cNvCxnSpPr/>
          <p:nvPr/>
        </p:nvCxnSpPr>
        <p:spPr bwMode="auto">
          <a:xfrm>
            <a:off x="4916810" y="4630651"/>
            <a:ext cx="478631" cy="0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F0ECCC-8E4B-4BCB-BD62-C194386EAA32}"/>
              </a:ext>
            </a:extLst>
          </p:cNvPr>
          <p:cNvCxnSpPr/>
          <p:nvPr/>
        </p:nvCxnSpPr>
        <p:spPr bwMode="auto">
          <a:xfrm flipV="1">
            <a:off x="5395441" y="4562915"/>
            <a:ext cx="0" cy="230903"/>
          </a:xfrm>
          <a:prstGeom prst="straightConnector1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F9FAE0-C00F-4B3F-B16A-0F5AC3BCD117}"/>
              </a:ext>
            </a:extLst>
          </p:cNvPr>
          <p:cNvCxnSpPr/>
          <p:nvPr/>
        </p:nvCxnSpPr>
        <p:spPr bwMode="auto">
          <a:xfrm>
            <a:off x="3095836" y="3501008"/>
            <a:ext cx="855133" cy="0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4A58E2-4DCB-403D-A29F-BD6CF938D048}"/>
              </a:ext>
            </a:extLst>
          </p:cNvPr>
          <p:cNvCxnSpPr/>
          <p:nvPr/>
        </p:nvCxnSpPr>
        <p:spPr bwMode="auto">
          <a:xfrm>
            <a:off x="3167844" y="3789040"/>
            <a:ext cx="855133" cy="0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698FFC-F1D7-49FC-A09A-9343C4E5445F}"/>
              </a:ext>
            </a:extLst>
          </p:cNvPr>
          <p:cNvCxnSpPr>
            <a:cxnSpLocks/>
          </p:cNvCxnSpPr>
          <p:nvPr/>
        </p:nvCxnSpPr>
        <p:spPr bwMode="auto">
          <a:xfrm>
            <a:off x="2123728" y="4941170"/>
            <a:ext cx="1260140" cy="0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30E3339-6DEC-486C-AD03-A600952CA16E}"/>
              </a:ext>
            </a:extLst>
          </p:cNvPr>
          <p:cNvSpPr/>
          <p:nvPr/>
        </p:nvSpPr>
        <p:spPr>
          <a:xfrm>
            <a:off x="973932" y="2960948"/>
            <a:ext cx="3459426" cy="23402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1541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42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לאן עכשיו?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773016"/>
          </a:xfrm>
        </p:spPr>
        <p:txBody>
          <a:bodyPr/>
          <a:lstStyle/>
          <a:p>
            <a:r>
              <a:rPr lang="he-IL" sz="2400" dirty="0"/>
              <a:t>טיפול בשגיאות</a:t>
            </a:r>
          </a:p>
          <a:p>
            <a:pPr lvl="1"/>
            <a:r>
              <a:rPr lang="he-IL" sz="2400" dirty="0"/>
              <a:t>פורמט לא תקין, כשלון בזיהוי השפות או בתרגום</a:t>
            </a:r>
          </a:p>
          <a:p>
            <a:pPr lvl="1"/>
            <a:r>
              <a:rPr lang="he-IL" sz="2400" dirty="0"/>
              <a:t>ניתן לבדוק בקוד או להגדיר בחוזה</a:t>
            </a:r>
            <a:endParaRPr lang="en-US" sz="2400" dirty="0"/>
          </a:p>
          <a:p>
            <a:r>
              <a:rPr lang="he-IL" sz="2400" dirty="0"/>
              <a:t>הרחבת התכנית</a:t>
            </a:r>
          </a:p>
          <a:p>
            <a:pPr lvl="1"/>
            <a:r>
              <a:rPr lang="he-IL" sz="2400" dirty="0"/>
              <a:t>תרגום מספר קבצים</a:t>
            </a:r>
          </a:p>
          <a:p>
            <a:pPr lvl="1"/>
            <a:r>
              <a:rPr lang="he-IL" sz="2400" dirty="0"/>
              <a:t>מספר פסקאות בקובץ יחיד</a:t>
            </a:r>
          </a:p>
          <a:p>
            <a:pPr lvl="1"/>
            <a:r>
              <a:rPr lang="he-IL" sz="2400" dirty="0"/>
              <a:t>זיהוי אוטומטי של שפת הקלט</a:t>
            </a:r>
          </a:p>
          <a:p>
            <a:r>
              <a:rPr lang="he-IL" sz="2400" dirty="0"/>
              <a:t>...</a:t>
            </a:r>
          </a:p>
          <a:p>
            <a:pPr marL="914400" lvl="2" indent="0" algn="l">
              <a:spcAft>
                <a:spcPts val="600"/>
              </a:spcAft>
              <a:buNone/>
            </a:pPr>
            <a:endParaRPr lang="en-US" sz="2000" dirty="0">
              <a:solidFill>
                <a:srgbClr val="7F0055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700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F06BF-8D92-454D-B631-BF543E48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392E6-CC42-4C73-AD68-646F779BB493}" type="slidenum">
              <a:rPr lang="he-IL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156DC6-5F01-4F76-9F28-EB304F021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Beyond</a:t>
            </a:r>
            <a:r>
              <a:rPr lang="en-US" dirty="0"/>
              <a:t> </a:t>
            </a:r>
            <a:r>
              <a:rPr lang="en-US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Scanner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578938E-C1BB-493C-8FB0-EE5DA4BBA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8014084" cy="37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err="1"/>
              <a:t>StringBuilder</a:t>
            </a:r>
            <a:r>
              <a:rPr lang="he-IL" sz="2400" b="0" kern="0" dirty="0"/>
              <a:t> </a:t>
            </a:r>
            <a:r>
              <a:rPr lang="en-IL" sz="2400" b="0" kern="0" dirty="0"/>
              <a:t>–</a:t>
            </a:r>
            <a:r>
              <a:rPr lang="he-IL" sz="2400" b="0" kern="0" dirty="0"/>
              <a:t> מייצגת מחרוזות ניתנת לשנוי.</a:t>
            </a:r>
          </a:p>
          <a:p>
            <a:endParaRPr lang="he-IL" sz="2400" b="0" kern="0" dirty="0"/>
          </a:p>
          <a:p>
            <a:r>
              <a:rPr lang="en-US" sz="2400" kern="0" dirty="0" err="1"/>
              <a:t>FileReader</a:t>
            </a:r>
            <a:r>
              <a:rPr lang="en-US" sz="2400" kern="0" dirty="0"/>
              <a:t>/ </a:t>
            </a:r>
            <a:r>
              <a:rPr lang="en-US" sz="2400" kern="0" dirty="0" err="1"/>
              <a:t>FileWriter</a:t>
            </a:r>
            <a:r>
              <a:rPr lang="he-IL" sz="2400" b="0" kern="0" dirty="0"/>
              <a:t> </a:t>
            </a:r>
            <a:r>
              <a:rPr lang="en-IL" sz="2400" b="0" kern="0" dirty="0"/>
              <a:t>–</a:t>
            </a:r>
            <a:r>
              <a:rPr lang="he-IL" sz="2400" b="0" kern="0" dirty="0"/>
              <a:t> קריאה/ כתיבה של תווים מקבצים.</a:t>
            </a:r>
          </a:p>
          <a:p>
            <a:endParaRPr lang="en-US" sz="2400" b="0" kern="0" dirty="0"/>
          </a:p>
          <a:p>
            <a:r>
              <a:rPr lang="en-US" sz="2400" kern="0" dirty="0" err="1"/>
              <a:t>BufferedReader</a:t>
            </a:r>
            <a:r>
              <a:rPr lang="he-IL" sz="2400" kern="0" dirty="0"/>
              <a:t> </a:t>
            </a:r>
            <a:r>
              <a:rPr lang="en-IL" sz="2400" b="0" kern="0" dirty="0"/>
              <a:t>–</a:t>
            </a:r>
            <a:r>
              <a:rPr lang="he-IL" sz="2400" b="0" kern="0" dirty="0"/>
              <a:t> עוטף את  </a:t>
            </a:r>
            <a:r>
              <a:rPr lang="en-US" sz="2400" b="0" kern="0" dirty="0" err="1"/>
              <a:t>FileReader</a:t>
            </a:r>
            <a:r>
              <a:rPr lang="he-IL" sz="2400" b="0" kern="0" dirty="0"/>
              <a:t> ומתחזק מאגר מובנה על מנת לצמצם קריאות מהדיסק.</a:t>
            </a:r>
          </a:p>
          <a:p>
            <a:endParaRPr lang="he-IL" sz="2400" b="0" kern="0" dirty="0"/>
          </a:p>
          <a:p>
            <a:r>
              <a:rPr lang="en-US" sz="2400" kern="0" dirty="0" err="1"/>
              <a:t>BufferedWriter</a:t>
            </a:r>
            <a:r>
              <a:rPr lang="he-IL" sz="2400" kern="0" dirty="0"/>
              <a:t> </a:t>
            </a:r>
            <a:r>
              <a:rPr lang="en-IL" sz="2400" b="0" kern="0" dirty="0"/>
              <a:t>–</a:t>
            </a:r>
            <a:r>
              <a:rPr lang="he-IL" sz="2400" b="0" kern="0" dirty="0"/>
              <a:t> עוטף את </a:t>
            </a:r>
            <a:r>
              <a:rPr lang="en-US" sz="2400" b="0" kern="0" dirty="0" err="1"/>
              <a:t>FileWriter</a:t>
            </a:r>
            <a:r>
              <a:rPr lang="he-IL" sz="2400" b="0" kern="0" dirty="0"/>
              <a:t> ומתחזק מאגר מובנה על מנת לצמצם כתיבות מהדיסק.</a:t>
            </a:r>
          </a:p>
          <a:p>
            <a:endParaRPr lang="he-IL" sz="2400" b="0" kern="0" dirty="0"/>
          </a:p>
          <a:p>
            <a:pPr marL="0" indent="0">
              <a:buNone/>
            </a:pPr>
            <a:r>
              <a:rPr lang="he-IL" sz="2400" b="0" kern="0" dirty="0"/>
              <a:t>ועוד במדריך </a:t>
            </a:r>
            <a:r>
              <a:rPr lang="en-US" sz="2400" b="0" kern="0" dirty="0"/>
              <a:t>I/O</a:t>
            </a:r>
            <a:r>
              <a:rPr lang="he-IL" sz="2400" b="0" kern="0" dirty="0"/>
              <a:t> ללימוד עצמי...</a:t>
            </a:r>
          </a:p>
        </p:txBody>
      </p:sp>
    </p:spTree>
    <p:extLst>
      <p:ext uri="{BB962C8B-B14F-4D97-AF65-F5344CB8AC3E}">
        <p14:creationId xmlns:p14="http://schemas.microsoft.com/office/powerpoint/2010/main" val="2117099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44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המחלקה </a:t>
            </a:r>
            <a:r>
              <a:rPr lang="en-US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StringBuilder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773016"/>
          </a:xfrm>
        </p:spPr>
        <p:txBody>
          <a:bodyPr/>
          <a:lstStyle/>
          <a:p>
            <a:r>
              <a:rPr lang="he-IL" sz="2400" dirty="0"/>
              <a:t>מייצגת מחרוזות ניתנת לשנוי (</a:t>
            </a:r>
            <a:r>
              <a:rPr lang="en-US" sz="2400" dirty="0"/>
              <a:t>mutable</a:t>
            </a:r>
            <a:r>
              <a:rPr lang="he-IL" sz="2400" dirty="0"/>
              <a:t>)</a:t>
            </a:r>
          </a:p>
          <a:p>
            <a:r>
              <a:rPr lang="he-IL" sz="2400" dirty="0"/>
              <a:t>מאפשרת לבצע שינוי במחרוזת קיימת מבלי ליצור עצמים חדשים</a:t>
            </a:r>
          </a:p>
          <a:p>
            <a:r>
              <a:rPr lang="he-IL" sz="2400" dirty="0"/>
              <a:t>שירותים חשובים: </a:t>
            </a:r>
            <a:r>
              <a:rPr lang="en-US" sz="2400" dirty="0"/>
              <a:t>append</a:t>
            </a:r>
            <a:r>
              <a:rPr lang="he-IL" sz="2400" dirty="0"/>
              <a:t> ו- </a:t>
            </a:r>
            <a:r>
              <a:rPr lang="en-US" sz="2400" dirty="0"/>
              <a:t>insert</a:t>
            </a:r>
          </a:p>
          <a:p>
            <a:endParaRPr lang="he-IL" sz="2400" dirty="0"/>
          </a:p>
          <a:p>
            <a:pPr marL="0" indent="0" algn="l" rtl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StringBuilder sb =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StringBuilder(</a:t>
            </a:r>
            <a:r>
              <a:rPr lang="en-US" sz="2000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 err="1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abc</a:t>
            </a:r>
            <a:r>
              <a:rPr lang="en-US" sz="2000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 algn="l" rtl="0">
              <a:buNone/>
            </a:pPr>
            <a:r>
              <a:rPr lang="en-US" sz="2000" dirty="0" err="1">
                <a:latin typeface="Consolas" pitchFamily="49" charset="0"/>
                <a:cs typeface="Consolas" pitchFamily="49" charset="0"/>
              </a:rPr>
              <a:t>sb.append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"d"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914400" lvl="2" indent="0" algn="l">
              <a:spcAft>
                <a:spcPts val="600"/>
              </a:spcAft>
              <a:buNone/>
            </a:pPr>
            <a:endParaRPr lang="en-US" sz="2000" dirty="0">
              <a:solidFill>
                <a:srgbClr val="7F0055"/>
              </a:solidFill>
              <a:latin typeface="Consolas" pitchFamily="49" charset="0"/>
            </a:endParaRPr>
          </a:p>
          <a:p>
            <a:pPr marL="914400" lvl="2" indent="0">
              <a:spcAft>
                <a:spcPts val="600"/>
              </a:spcAft>
              <a:buNone/>
            </a:pPr>
            <a:r>
              <a:rPr lang="he-IL" sz="2000" dirty="0">
                <a:latin typeface="+mn-lt"/>
                <a:cs typeface="+mn-cs"/>
              </a:rPr>
              <a:t>למה לא לשרשר מחרוזות באמצעות חיבור מחרוזות?</a:t>
            </a:r>
          </a:p>
          <a:p>
            <a:pPr marL="914400" lvl="2" indent="0" algn="l">
              <a:spcAft>
                <a:spcPts val="600"/>
              </a:spcAft>
              <a:buNone/>
            </a:pPr>
            <a:endParaRPr lang="en-US" sz="2000" dirty="0">
              <a:solidFill>
                <a:srgbClr val="7F0055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84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45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600" dirty="0"/>
              <a:t> </a:t>
            </a:r>
            <a:r>
              <a:rPr lang="en-US" sz="3600" b="1" dirty="0" err="1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FileReader</a:t>
            </a:r>
            <a:r>
              <a:rPr lang="he-IL" sz="3600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e-IL" sz="3600" dirty="0"/>
              <a:t>ו-</a:t>
            </a:r>
            <a:r>
              <a:rPr lang="en-US" sz="3600" b="1" dirty="0" err="1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FileWriter</a:t>
            </a:r>
            <a:endParaRPr lang="en-US" sz="3600" b="1" dirty="0">
              <a:solidFill>
                <a:srgbClr val="D02039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572" y="1988840"/>
            <a:ext cx="8892988" cy="4122061"/>
          </a:xfrm>
        </p:spPr>
        <p:txBody>
          <a:bodyPr/>
          <a:lstStyle/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endParaRPr lang="en-US" sz="20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FileReader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fReader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=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FileReader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File(</a:t>
            </a:r>
            <a:r>
              <a:rPr lang="en-US" sz="2000" i="1" dirty="0">
                <a:solidFill>
                  <a:srgbClr val="0000C0"/>
                </a:solidFill>
                <a:latin typeface="Consolas" pitchFamily="49" charset="0"/>
                <a:ea typeface="Calibri"/>
                <a:cs typeface="Consolas" pitchFamily="49" charset="0"/>
              </a:rPr>
              <a:t>FILE_IN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));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FileWriter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fWriter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=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FileWriter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File(</a:t>
            </a:r>
            <a:r>
              <a:rPr lang="en-US" sz="2000" i="1" dirty="0">
                <a:solidFill>
                  <a:srgbClr val="0000C0"/>
                </a:solidFill>
                <a:latin typeface="Consolas" pitchFamily="49" charset="0"/>
                <a:ea typeface="Calibri"/>
                <a:cs typeface="Consolas" pitchFamily="49" charset="0"/>
              </a:rPr>
              <a:t>FILE_OUT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));</a:t>
            </a:r>
            <a:endParaRPr lang="en-US" sz="20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char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charRead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char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[1000];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numRead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while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((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numRead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fReader.read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charRead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)) != -1){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fWriter.write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charRead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, 0,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numRead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  <a:endParaRPr lang="en-US" sz="20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fReader.close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();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fWriter.close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();</a:t>
            </a:r>
            <a:endParaRPr lang="en-US" sz="20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0" indent="0">
              <a:buNone/>
            </a:pPr>
            <a:endParaRPr lang="he-IL" sz="2000" dirty="0"/>
          </a:p>
          <a:p>
            <a:pPr marL="914400" lvl="2" indent="0" algn="l">
              <a:spcAft>
                <a:spcPts val="600"/>
              </a:spcAft>
              <a:buNone/>
            </a:pPr>
            <a:endParaRPr lang="en-US" sz="2000" dirty="0">
              <a:solidFill>
                <a:srgbClr val="7F0055"/>
              </a:solidFill>
              <a:latin typeface="Consolas" pitchFamily="49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6B76C0A-F4C2-45A3-B6D1-3D66F625D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7772400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sz="2400" b="0" kern="0" dirty="0"/>
              <a:t>קריאה/ כתיבה של תווים מקבצים.</a:t>
            </a:r>
            <a:endParaRPr 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3820153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46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 dirty="0"/>
              <a:t> </a:t>
            </a:r>
            <a:r>
              <a:rPr lang="en-US" sz="3200" b="1" dirty="0" err="1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BufferedReader</a:t>
            </a:r>
            <a:r>
              <a:rPr lang="he-IL" sz="3200" b="1" dirty="0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e-IL" sz="3200" dirty="0"/>
              <a:t>ו-</a:t>
            </a:r>
            <a:r>
              <a:rPr lang="en-US" sz="3200" b="1" dirty="0" err="1">
                <a:solidFill>
                  <a:srgbClr val="D02039"/>
                </a:solidFill>
                <a:latin typeface="Courier New" pitchFamily="49" charset="0"/>
                <a:cs typeface="Courier New" pitchFamily="49" charset="0"/>
              </a:rPr>
              <a:t>BufferedWriter</a:t>
            </a:r>
            <a:endParaRPr lang="en-US" sz="3200" b="1" dirty="0">
              <a:solidFill>
                <a:srgbClr val="D02039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572" y="2132631"/>
            <a:ext cx="8892988" cy="4122061"/>
          </a:xfrm>
        </p:spPr>
        <p:txBody>
          <a:bodyPr/>
          <a:lstStyle/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FileReader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fReader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=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FileReader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File(</a:t>
            </a:r>
            <a:r>
              <a:rPr lang="en-US" sz="2000" i="1" dirty="0">
                <a:solidFill>
                  <a:srgbClr val="0000C0"/>
                </a:solidFill>
                <a:latin typeface="Consolas" pitchFamily="49" charset="0"/>
                <a:ea typeface="Calibri"/>
                <a:cs typeface="Consolas" pitchFamily="49" charset="0"/>
              </a:rPr>
              <a:t>FILE_IN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));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FileWriter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fWriter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=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FileWriter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ea typeface="Calibri"/>
                <a:cs typeface="Consolas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 File(</a:t>
            </a:r>
            <a:r>
              <a:rPr lang="en-US" sz="2000" i="1" dirty="0">
                <a:solidFill>
                  <a:srgbClr val="0000C0"/>
                </a:solidFill>
                <a:latin typeface="Consolas" pitchFamily="49" charset="0"/>
                <a:ea typeface="Calibri"/>
                <a:cs typeface="Consolas" pitchFamily="49" charset="0"/>
              </a:rPr>
              <a:t>FILE_OUT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));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 err="1">
                <a:latin typeface="Consolas" pitchFamily="49" charset="0"/>
                <a:cs typeface="Consolas" pitchFamily="49" charset="0"/>
              </a:rPr>
              <a:t>BufferedReader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buffReader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BufferedReader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fReader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 err="1">
                <a:latin typeface="Consolas" pitchFamily="49" charset="0"/>
                <a:cs typeface="Consolas" pitchFamily="49" charset="0"/>
              </a:rPr>
              <a:t>BufferedReader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buffWriter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BufferedWriter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fWriter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endParaRPr lang="en-US" sz="2000" dirty="0">
              <a:solidFill>
                <a:srgbClr val="000000"/>
              </a:solidFill>
              <a:latin typeface="Consolas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String line;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while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((line =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buffReader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.readLine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() !=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null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){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buffWriter.write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(line +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solidFill>
                  <a:srgbClr val="3333FF"/>
                </a:solidFill>
                <a:latin typeface="Consolas" pitchFamily="49" charset="0"/>
                <a:cs typeface="Consolas" pitchFamily="49" charset="0"/>
              </a:rPr>
              <a:t>"\n"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  <a:endParaRPr lang="en-US" sz="20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 err="1">
                <a:latin typeface="Consolas" pitchFamily="49" charset="0"/>
                <a:cs typeface="Consolas" pitchFamily="49" charset="0"/>
              </a:rPr>
              <a:t>buffReader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.close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();</a:t>
            </a:r>
          </a:p>
          <a:p>
            <a:pPr marL="810260" indent="-810260" algn="l" rtl="0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540385" algn="l"/>
                <a:tab pos="900430" algn="l"/>
              </a:tabLst>
            </a:pPr>
            <a:r>
              <a:rPr lang="en-US" sz="2000" dirty="0" err="1">
                <a:latin typeface="Consolas" pitchFamily="49" charset="0"/>
                <a:cs typeface="Consolas" pitchFamily="49" charset="0"/>
              </a:rPr>
              <a:t>buffWriter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.close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Calibri"/>
                <a:cs typeface="Consolas" pitchFamily="49" charset="0"/>
              </a:rPr>
              <a:t>();</a:t>
            </a:r>
            <a:endParaRPr lang="en-US" sz="2000" dirty="0">
              <a:latin typeface="Consolas" pitchFamily="49" charset="0"/>
              <a:ea typeface="Calibri"/>
              <a:cs typeface="Consolas" pitchFamily="49" charset="0"/>
            </a:endParaRPr>
          </a:p>
          <a:p>
            <a:pPr marL="0" indent="0">
              <a:buNone/>
            </a:pPr>
            <a:endParaRPr lang="he-IL" sz="2000" dirty="0"/>
          </a:p>
          <a:p>
            <a:pPr marL="914400" lvl="2" indent="0" algn="l">
              <a:spcAft>
                <a:spcPts val="600"/>
              </a:spcAft>
              <a:buNone/>
            </a:pPr>
            <a:endParaRPr lang="en-US" sz="2000" dirty="0">
              <a:solidFill>
                <a:srgbClr val="7F0055"/>
              </a:solidFill>
              <a:latin typeface="Consolas" pitchFamily="49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6B76C0A-F4C2-45A3-B6D1-3D66F625D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3015"/>
            <a:ext cx="7772400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sz="2400" b="0" kern="0" dirty="0"/>
              <a:t>קריאה/ כתיבה תוך שימוש ממאגר מובנה.</a:t>
            </a:r>
            <a:endParaRPr lang="en-US" sz="2400" b="0" kern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25DD3-1FD4-49BB-B7E6-D47E7DD9624B}"/>
              </a:ext>
            </a:extLst>
          </p:cNvPr>
          <p:cNvSpPr/>
          <p:nvPr/>
        </p:nvSpPr>
        <p:spPr bwMode="auto">
          <a:xfrm>
            <a:off x="719572" y="2996952"/>
            <a:ext cx="7967228" cy="79208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55F0E1-D9CF-4765-A030-297AF0CF0FA7}"/>
              </a:ext>
            </a:extLst>
          </p:cNvPr>
          <p:cNvSpPr/>
          <p:nvPr/>
        </p:nvSpPr>
        <p:spPr bwMode="auto">
          <a:xfrm>
            <a:off x="719572" y="5891612"/>
            <a:ext cx="2880320" cy="79208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ular Callout 10">
            <a:extLst>
              <a:ext uri="{FF2B5EF4-FFF2-40B4-BE49-F238E27FC236}">
                <a16:creationId xmlns:a16="http://schemas.microsoft.com/office/drawing/2014/main" id="{D37F2E7D-B3A7-45B1-86FD-AAA802F3078E}"/>
              </a:ext>
            </a:extLst>
          </p:cNvPr>
          <p:cNvSpPr/>
          <p:nvPr/>
        </p:nvSpPr>
        <p:spPr>
          <a:xfrm>
            <a:off x="4808896" y="5572956"/>
            <a:ext cx="3945808" cy="457200"/>
          </a:xfrm>
          <a:prstGeom prst="wedgeRectCallout">
            <a:avLst>
              <a:gd name="adj1" fmla="val -78597"/>
              <a:gd name="adj2" fmla="val 66685"/>
            </a:avLst>
          </a:prstGeom>
          <a:noFill/>
          <a:ln w="19050">
            <a:solidFill>
              <a:srgbClr val="1D677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tx1"/>
                </a:solidFill>
              </a:rPr>
              <a:t>סוגרים גם את </a:t>
            </a:r>
            <a:r>
              <a:rPr lang="en-US" sz="2000" dirty="0" err="1">
                <a:solidFill>
                  <a:schemeClr val="tx1"/>
                </a:solidFill>
              </a:rPr>
              <a:t>fReader</a:t>
            </a:r>
            <a:r>
              <a:rPr lang="en-US" sz="2000" dirty="0">
                <a:solidFill>
                  <a:schemeClr val="tx1"/>
                </a:solidFill>
              </a:rPr>
              <a:t>/ </a:t>
            </a:r>
            <a:r>
              <a:rPr lang="en-US" sz="2000" dirty="0" err="1">
                <a:solidFill>
                  <a:schemeClr val="tx1"/>
                </a:solidFill>
              </a:rPr>
              <a:t>fWriter</a:t>
            </a:r>
            <a:endParaRPr lang="he-I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11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1396B-D6D2-48BB-9507-5ED482A8A8EA}" type="slidenum">
              <a:rPr lang="he-IL" smtClean="0"/>
              <a:pPr/>
              <a:t>47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שאלה מבחינה </a:t>
            </a:r>
            <a:br>
              <a:rPr lang="he-IL" dirty="0"/>
            </a:br>
            <a:r>
              <a:rPr lang="he-IL" dirty="0"/>
              <a:t>(מועד א', סמסטר א', תשע"ו)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1BD0129-477A-4597-A8AD-843AE87B37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72816"/>
            <a:ext cx="7772400" cy="297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D72D643-EFA2-460A-9B1C-A996315D4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279" y="5099621"/>
            <a:ext cx="52292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4172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שאלה מבחינה </a:t>
            </a:r>
            <a:br>
              <a:rPr lang="he-IL" dirty="0"/>
            </a:br>
            <a:r>
              <a:rPr lang="he-IL" dirty="0"/>
              <a:t>(מועד ב', סמסטר ב', תשע"ח)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392E6-CC42-4C73-AD68-646F779BB493}" type="slidenum">
              <a:rPr lang="he-IL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24" y="1639130"/>
            <a:ext cx="7812868" cy="43909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940152" y="5409220"/>
            <a:ext cx="2520280" cy="2880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8371" name="כותרת משנה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/>
              <a:t>הסוף...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6A8F1-24E7-43A8-B439-7816DF304AA2}" type="slidenum">
              <a:rPr lang="he-IL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מציין מיקום של מספר שקופית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rtl="0">
              <a:defRPr/>
            </a:pPr>
            <a:fld id="{A141CC0F-D02B-414F-8C29-12C11274801E}" type="slidenum">
              <a:rPr lang="he-IL" sz="1000">
                <a:latin typeface="Arial" pitchFamily="34" charset="0"/>
                <a:cs typeface="+mn-cs"/>
              </a:rPr>
              <a:pPr rtl="0">
                <a:defRPr/>
              </a:pPr>
              <a:t>49</a:t>
            </a:fld>
            <a:endParaRPr lang="en-US" sz="1000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91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dirty="0" err="1"/>
              <a:t>ניראות</a:t>
            </a:r>
            <a:r>
              <a:rPr lang="he-IL" dirty="0"/>
              <a:t> והורשה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e-IL" dirty="0"/>
              <a:t>שדות ושירותים פרטיים (</a:t>
            </a:r>
            <a:r>
              <a:rPr lang="en-US" dirty="0"/>
              <a:t>private</a:t>
            </a:r>
            <a:r>
              <a:rPr lang="he-IL" dirty="0"/>
              <a:t>) של מחלקת הבסיס אינם נגישים למחלקה היורשת</a:t>
            </a:r>
          </a:p>
          <a:p>
            <a:pPr eaLnBrk="1" hangingPunct="1"/>
            <a:r>
              <a:rPr lang="he-IL" dirty="0"/>
              <a:t>כדי לאפשר גישה למחלקות יורשות יש להגדיר להם נראות </a:t>
            </a:r>
            <a:r>
              <a:rPr lang="en-US" dirty="0">
                <a:solidFill>
                  <a:srgbClr val="FF6600"/>
                </a:solidFill>
              </a:rPr>
              <a:t>protected</a:t>
            </a:r>
            <a:endParaRPr lang="he-IL" dirty="0">
              <a:solidFill>
                <a:srgbClr val="FF6600"/>
              </a:solidFill>
            </a:endParaRPr>
          </a:p>
          <a:p>
            <a:pPr lvl="1" eaLnBrk="1" hangingPunct="1"/>
            <a:r>
              <a:rPr lang="he-IL" dirty="0"/>
              <a:t>שימוש בירושה יעשה בזהירות מרבית, בפרט הרשאות גישה למימוש</a:t>
            </a:r>
          </a:p>
          <a:p>
            <a:pPr lvl="1" eaLnBrk="1" hangingPunct="1"/>
            <a:r>
              <a:rPr lang="he-IL" dirty="0"/>
              <a:t>נשתמש ב </a:t>
            </a:r>
            <a:r>
              <a:rPr lang="en-US" dirty="0"/>
              <a:t>protected</a:t>
            </a:r>
            <a:r>
              <a:rPr lang="he-IL" dirty="0"/>
              <a:t> רק כאשר אנחנו מתכננים היררכיות ירושה שלמות ושולטים במחלקה היורשת</a:t>
            </a:r>
            <a:endParaRPr lang="en-US" dirty="0"/>
          </a:p>
          <a:p>
            <a:pPr lvl="1" eaLnBrk="1" hangingPunct="1"/>
            <a:r>
              <a:rPr lang="he-IL" dirty="0"/>
              <a:t>נכון ל-</a:t>
            </a:r>
            <a:r>
              <a:rPr lang="en-GB" dirty="0"/>
              <a:t>java</a:t>
            </a:r>
            <a:r>
              <a:rPr lang="en-US" dirty="0"/>
              <a:t>21</a:t>
            </a:r>
            <a:r>
              <a:rPr lang="he-IL" dirty="0"/>
              <a:t>, מנשקים </a:t>
            </a:r>
            <a:r>
              <a:rPr lang="he-IL" b="1" dirty="0"/>
              <a:t>לא מאפשרים </a:t>
            </a:r>
            <a:r>
              <a:rPr lang="he-IL" dirty="0"/>
              <a:t>להגדיר מתודות כ-</a:t>
            </a:r>
            <a:r>
              <a:rPr lang="en-GB" dirty="0"/>
              <a:t>protected</a:t>
            </a:r>
            <a:endParaRPr lang="he-IL" dirty="0"/>
          </a:p>
          <a:p>
            <a:pPr eaLnBrk="1" hangingPunct="1"/>
            <a:endParaRPr lang="he-IL" dirty="0"/>
          </a:p>
          <a:p>
            <a:pPr eaLnBrk="1" hangingPunct="1"/>
            <a:endParaRPr lang="he-IL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C261957-2DE3-4337-BEF8-3C13764C3BAD}" type="slidenum">
              <a:rPr lang="he-IL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he-IL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9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dirty="0"/>
              <a:t>צד הלקוח</a:t>
            </a:r>
            <a:endParaRPr lang="en-US" dirty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781050" y="1600200"/>
            <a:ext cx="7905750" cy="4530725"/>
          </a:xfrm>
        </p:spPr>
        <p:txBody>
          <a:bodyPr/>
          <a:lstStyle/>
          <a:p>
            <a:pPr eaLnBrk="1" hangingPunct="1"/>
            <a:r>
              <a:rPr lang="he-IL" sz="2400" dirty="0"/>
              <a:t>בהרצאה ראינו את המנשק </a:t>
            </a:r>
            <a:r>
              <a:rPr lang="en-US" sz="2400" dirty="0" err="1"/>
              <a:t>IPoint</a:t>
            </a:r>
            <a:r>
              <a:rPr lang="he-IL" sz="2400" dirty="0"/>
              <a:t>, והצגנו 3 מימושים שונים עבורו</a:t>
            </a:r>
          </a:p>
          <a:p>
            <a:pPr eaLnBrk="1" hangingPunct="1"/>
            <a:r>
              <a:rPr lang="he-IL" sz="2400" dirty="0"/>
              <a:t>ראינו כי </a:t>
            </a:r>
            <a:r>
              <a:rPr lang="he-IL" sz="2400" b="1" dirty="0"/>
              <a:t>לקוחות</a:t>
            </a:r>
            <a:r>
              <a:rPr lang="he-IL" sz="2400" dirty="0"/>
              <a:t> התלויים במנשק </a:t>
            </a:r>
            <a:r>
              <a:rPr lang="en-US" sz="2400" dirty="0" err="1"/>
              <a:t>IPoint</a:t>
            </a:r>
            <a:r>
              <a:rPr lang="he-IL" sz="2400" dirty="0"/>
              <a:t> בלבד, ואינם מכירים את המחלקות המממשות, יהיו </a:t>
            </a:r>
            <a:r>
              <a:rPr lang="he-IL" sz="2400" b="1" dirty="0"/>
              <a:t>אדישים</a:t>
            </a:r>
            <a:r>
              <a:rPr lang="he-IL" sz="2400" dirty="0"/>
              <a:t> לשינויים עתידים בקוד הספק</a:t>
            </a:r>
          </a:p>
          <a:p>
            <a:pPr eaLnBrk="1" hangingPunct="1"/>
            <a:r>
              <a:rPr lang="he-IL" sz="2400" dirty="0"/>
              <a:t>שימוש </a:t>
            </a:r>
            <a:r>
              <a:rPr lang="he-IL" sz="2400" b="1" dirty="0"/>
              <a:t>במנשקים</a:t>
            </a:r>
            <a:r>
              <a:rPr lang="he-IL" sz="2400" dirty="0"/>
              <a:t> חוסך </a:t>
            </a:r>
            <a:r>
              <a:rPr lang="he-IL" sz="2400" b="1" dirty="0"/>
              <a:t>שכפול בקוד לקוח,</a:t>
            </a:r>
            <a:r>
              <a:rPr lang="he-IL" sz="2400" dirty="0"/>
              <a:t> בכך שאותו קטע קוד עובד בצורה נכונה עם מגוון ספקים (פולימורפיזם)</a:t>
            </a:r>
            <a:endParaRPr lang="he-IL" dirty="0"/>
          </a:p>
          <a:p>
            <a:pPr eaLnBrk="1" hangingPunct="1"/>
            <a:endParaRPr lang="he-IL" dirty="0"/>
          </a:p>
          <a:p>
            <a:pPr eaLnBrk="1" hangingPunct="1"/>
            <a:endParaRPr lang="he-IL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E4113C9-EFC6-4917-841D-F46870BC5976}" type="slidenum">
              <a:rPr lang="he-IL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AutoShape 4" descr="30%"/>
          <p:cNvSpPr>
            <a:spLocks noChangeArrowheads="1"/>
          </p:cNvSpPr>
          <p:nvPr/>
        </p:nvSpPr>
        <p:spPr bwMode="auto">
          <a:xfrm>
            <a:off x="3270646" y="4375150"/>
            <a:ext cx="1979613" cy="72072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&lt;&lt;interface&gt;&gt;</a:t>
            </a:r>
          </a:p>
          <a:p>
            <a:pPr algn="ctr"/>
            <a:r>
              <a:rPr lang="en-US" b="1" dirty="0" err="1"/>
              <a:t>IPoint</a:t>
            </a:r>
            <a:endParaRPr lang="en-US" b="1" dirty="0"/>
          </a:p>
        </p:txBody>
      </p:sp>
      <p:sp>
        <p:nvSpPr>
          <p:cNvPr id="17415" name="AutoShape 5" descr="30%"/>
          <p:cNvSpPr>
            <a:spLocks noChangeArrowheads="1"/>
          </p:cNvSpPr>
          <p:nvPr/>
        </p:nvSpPr>
        <p:spPr bwMode="auto">
          <a:xfrm>
            <a:off x="1135063" y="5959475"/>
            <a:ext cx="1979612" cy="720725"/>
          </a:xfrm>
          <a:prstGeom prst="flowChartProcess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&lt;&lt;class&gt;&gt;</a:t>
            </a:r>
          </a:p>
          <a:p>
            <a:pPr algn="ctr"/>
            <a:r>
              <a:rPr lang="en-US" b="1" dirty="0" err="1"/>
              <a:t>CartesianPoint</a:t>
            </a:r>
            <a:endParaRPr lang="en-US" b="1" dirty="0"/>
          </a:p>
        </p:txBody>
      </p:sp>
      <p:sp>
        <p:nvSpPr>
          <p:cNvPr id="17416" name="AutoShape 6" descr="30%"/>
          <p:cNvSpPr>
            <a:spLocks noChangeArrowheads="1"/>
          </p:cNvSpPr>
          <p:nvPr/>
        </p:nvSpPr>
        <p:spPr bwMode="auto">
          <a:xfrm>
            <a:off x="3241278" y="5953125"/>
            <a:ext cx="2038350" cy="720725"/>
          </a:xfrm>
          <a:prstGeom prst="flowChartProcess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&lt;&lt;class&gt;&gt;</a:t>
            </a:r>
          </a:p>
          <a:p>
            <a:pPr algn="ctr"/>
            <a:r>
              <a:rPr lang="en-US" b="1" dirty="0" err="1"/>
              <a:t>PolarPoint</a:t>
            </a:r>
            <a:endParaRPr lang="en-US" b="1" dirty="0"/>
          </a:p>
        </p:txBody>
      </p:sp>
      <p:sp>
        <p:nvSpPr>
          <p:cNvPr id="17417" name="AutoShape 7"/>
          <p:cNvSpPr>
            <a:spLocks noChangeArrowheads="1"/>
          </p:cNvSpPr>
          <p:nvPr/>
        </p:nvSpPr>
        <p:spPr bwMode="auto">
          <a:xfrm rot="3249630">
            <a:off x="3538834" y="5091815"/>
            <a:ext cx="215900" cy="146050"/>
          </a:xfrm>
          <a:prstGeom prst="flowChartExtra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7418" name="AutoShape 8"/>
          <p:cNvCxnSpPr>
            <a:cxnSpLocks noChangeShapeType="1"/>
            <a:stCxn id="17415" idx="0"/>
            <a:endCxn id="17417" idx="2"/>
          </p:cNvCxnSpPr>
          <p:nvPr/>
        </p:nvCxnSpPr>
        <p:spPr bwMode="auto">
          <a:xfrm flipV="1">
            <a:off x="2124869" y="5207597"/>
            <a:ext cx="1462717" cy="75187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7419" name="AutoShape 9"/>
          <p:cNvCxnSpPr>
            <a:cxnSpLocks noChangeShapeType="1"/>
            <a:stCxn id="17420" idx="2"/>
            <a:endCxn id="17416" idx="0"/>
          </p:cNvCxnSpPr>
          <p:nvPr/>
        </p:nvCxnSpPr>
        <p:spPr bwMode="auto">
          <a:xfrm flipH="1">
            <a:off x="4260453" y="5272088"/>
            <a:ext cx="397" cy="68103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7420" name="AutoShape 10"/>
          <p:cNvSpPr>
            <a:spLocks noChangeArrowheads="1"/>
          </p:cNvSpPr>
          <p:nvPr/>
        </p:nvSpPr>
        <p:spPr bwMode="auto">
          <a:xfrm>
            <a:off x="4152900" y="5126038"/>
            <a:ext cx="215900" cy="146050"/>
          </a:xfrm>
          <a:prstGeom prst="flowChartExtra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1" name="AutoShape 11" descr="30%"/>
          <p:cNvSpPr>
            <a:spLocks noChangeArrowheads="1"/>
          </p:cNvSpPr>
          <p:nvPr/>
        </p:nvSpPr>
        <p:spPr bwMode="auto">
          <a:xfrm>
            <a:off x="5406231" y="5953125"/>
            <a:ext cx="1979613" cy="720725"/>
          </a:xfrm>
          <a:prstGeom prst="flowChartProcess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&lt;&lt;class&gt;&gt;</a:t>
            </a:r>
          </a:p>
          <a:p>
            <a:pPr algn="ctr"/>
            <a:r>
              <a:rPr lang="en-US" b="1" dirty="0" err="1"/>
              <a:t>SmartPoint</a:t>
            </a:r>
            <a:endParaRPr lang="en-US" b="1" dirty="0"/>
          </a:p>
        </p:txBody>
      </p:sp>
      <p:cxnSp>
        <p:nvCxnSpPr>
          <p:cNvPr id="17422" name="AutoShape 12"/>
          <p:cNvCxnSpPr>
            <a:cxnSpLocks noChangeShapeType="1"/>
            <a:stCxn id="17423" idx="2"/>
            <a:endCxn id="17421" idx="0"/>
          </p:cNvCxnSpPr>
          <p:nvPr/>
        </p:nvCxnSpPr>
        <p:spPr bwMode="auto">
          <a:xfrm>
            <a:off x="4982444" y="5206496"/>
            <a:ext cx="1413594" cy="746629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7423" name="AutoShape 13"/>
          <p:cNvSpPr>
            <a:spLocks noChangeArrowheads="1"/>
          </p:cNvSpPr>
          <p:nvPr/>
        </p:nvSpPr>
        <p:spPr bwMode="auto">
          <a:xfrm rot="18514395">
            <a:off x="4817402" y="5087939"/>
            <a:ext cx="215900" cy="146050"/>
          </a:xfrm>
          <a:prstGeom prst="flowChartExtra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4" name="AutoShape 14" descr="30%"/>
          <p:cNvSpPr>
            <a:spLocks noChangeArrowheads="1"/>
          </p:cNvSpPr>
          <p:nvPr/>
        </p:nvSpPr>
        <p:spPr bwMode="auto">
          <a:xfrm>
            <a:off x="6396038" y="4384773"/>
            <a:ext cx="1979612" cy="720725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&lt;&lt; class &gt;&gt;</a:t>
            </a:r>
          </a:p>
          <a:p>
            <a:pPr algn="ctr"/>
            <a:r>
              <a:rPr lang="en-US" b="1" dirty="0"/>
              <a:t>Rectangle</a:t>
            </a:r>
          </a:p>
        </p:txBody>
      </p:sp>
      <p:sp>
        <p:nvSpPr>
          <p:cNvPr id="17425" name="AutoShape 16"/>
          <p:cNvSpPr>
            <a:spLocks noChangeArrowheads="1"/>
          </p:cNvSpPr>
          <p:nvPr/>
        </p:nvSpPr>
        <p:spPr bwMode="auto">
          <a:xfrm>
            <a:off x="5318125" y="4678363"/>
            <a:ext cx="933450" cy="219075"/>
          </a:xfrm>
          <a:prstGeom prst="leftArrow">
            <a:avLst>
              <a:gd name="adj1" fmla="val 17769"/>
              <a:gd name="adj2" fmla="val 106522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הממשק </a:t>
            </a:r>
            <a:r>
              <a:rPr lang="en-US" dirty="0" err="1"/>
              <a:t>IPoint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FE66E2-5908-43F6-AB5A-690EA58D09C7}" type="slidenum">
              <a:rPr lang="he-IL" smtClean="0"/>
              <a:pPr>
                <a:defRPr/>
              </a:pPr>
              <a:t>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62351"/>
            <a:ext cx="82296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>
                <a:solidFill>
                  <a:srgbClr val="7F0055"/>
                </a:solidFill>
                <a:latin typeface="Garamond" panose="02020404030301010803" pitchFamily="18" charset="0"/>
                <a:cs typeface="+mn-cs"/>
              </a:rPr>
              <a:t>public interface</a:t>
            </a:r>
            <a:r>
              <a:rPr lang="en-US" sz="1600" b="1" dirty="0">
                <a:latin typeface="Garamond" panose="02020404030301010803" pitchFamily="18" charset="0"/>
                <a:cs typeface="Consolas" pitchFamily="49" charset="0"/>
              </a:rPr>
              <a:t> </a:t>
            </a:r>
            <a:r>
              <a:rPr lang="en-US" sz="1600" b="1" dirty="0" err="1">
                <a:latin typeface="Garamond" panose="02020404030301010803" pitchFamily="18" charset="0"/>
                <a:cs typeface="Consolas" pitchFamily="49" charset="0"/>
              </a:rPr>
              <a:t>IPoint</a:t>
            </a:r>
            <a:r>
              <a:rPr lang="en-US" sz="1600" b="1" dirty="0">
                <a:latin typeface="Garamond" panose="02020404030301010803" pitchFamily="18" charset="0"/>
                <a:cs typeface="Consolas" pitchFamily="49" charset="0"/>
              </a:rPr>
              <a:t> {</a:t>
            </a:r>
          </a:p>
          <a:p>
            <a:pPr algn="l" rtl="0"/>
            <a:endParaRPr lang="en-US" sz="600" b="1" dirty="0">
              <a:latin typeface="Garamond" panose="02020404030301010803" pitchFamily="18" charset="0"/>
              <a:cs typeface="Consolas" pitchFamily="49" charset="0"/>
            </a:endParaRPr>
          </a:p>
          <a:p>
            <a:pPr lvl="1" algn="l" rtl="0"/>
            <a:r>
              <a:rPr lang="en-US" sz="1600" b="1" dirty="0">
                <a:solidFill>
                  <a:srgbClr val="006600"/>
                </a:solidFill>
                <a:latin typeface="Garamond" panose="02020404030301010803" pitchFamily="18" charset="0"/>
                <a:cs typeface="Consolas" pitchFamily="49" charset="0"/>
              </a:rPr>
              <a:t>/** returns the x coordinate of the current point*/</a:t>
            </a:r>
          </a:p>
          <a:p>
            <a:pPr lvl="1" algn="l" rtl="0"/>
            <a:r>
              <a:rPr lang="en-US" sz="1600" b="1" dirty="0">
                <a:solidFill>
                  <a:srgbClr val="7F0055"/>
                </a:solidFill>
                <a:latin typeface="Garamond" pitchFamily="18" charset="0"/>
                <a:cs typeface="+mn-cs"/>
              </a:rPr>
              <a:t>public double </a:t>
            </a:r>
            <a:r>
              <a:rPr lang="en-US" sz="1600" b="1" dirty="0" err="1">
                <a:latin typeface="Garamond" panose="02020404030301010803" pitchFamily="18" charset="0"/>
                <a:cs typeface="Consolas" pitchFamily="49" charset="0"/>
              </a:rPr>
              <a:t>getX</a:t>
            </a:r>
            <a:r>
              <a:rPr lang="en-US" sz="1600" b="1" dirty="0">
                <a:latin typeface="Garamond" panose="02020404030301010803" pitchFamily="18" charset="0"/>
                <a:cs typeface="Consolas" pitchFamily="49" charset="0"/>
              </a:rPr>
              <a:t>();</a:t>
            </a:r>
          </a:p>
          <a:p>
            <a:pPr lvl="1" algn="l" rtl="0"/>
            <a:endParaRPr lang="en-US" sz="700" b="1" dirty="0">
              <a:latin typeface="Garamond" panose="02020404030301010803" pitchFamily="18" charset="0"/>
              <a:cs typeface="Consolas" pitchFamily="49" charset="0"/>
            </a:endParaRPr>
          </a:p>
          <a:p>
            <a:pPr lvl="1" algn="l" rtl="0"/>
            <a:r>
              <a:rPr lang="en-US" sz="1600" b="1" dirty="0">
                <a:solidFill>
                  <a:srgbClr val="006600"/>
                </a:solidFill>
                <a:latin typeface="Garamond" panose="02020404030301010803" pitchFamily="18" charset="0"/>
                <a:cs typeface="Consolas" pitchFamily="49" charset="0"/>
              </a:rPr>
              <a:t>/** returns the y coordinate of the current point*/</a:t>
            </a:r>
          </a:p>
          <a:p>
            <a:pPr lvl="1" algn="l" rtl="0"/>
            <a:r>
              <a:rPr lang="en-US" sz="1600" b="1" dirty="0">
                <a:solidFill>
                  <a:srgbClr val="7F0055"/>
                </a:solidFill>
                <a:latin typeface="Garamond" pitchFamily="18" charset="0"/>
                <a:cs typeface="+mn-cs"/>
              </a:rPr>
              <a:t>public double </a:t>
            </a:r>
            <a:r>
              <a:rPr lang="en-US" sz="1600" b="1" dirty="0" err="1">
                <a:latin typeface="Garamond" panose="02020404030301010803" pitchFamily="18" charset="0"/>
                <a:cs typeface="Consolas" pitchFamily="49" charset="0"/>
              </a:rPr>
              <a:t>getY</a:t>
            </a:r>
            <a:r>
              <a:rPr lang="en-US" sz="1600" b="1" dirty="0">
                <a:latin typeface="Garamond" panose="02020404030301010803" pitchFamily="18" charset="0"/>
                <a:cs typeface="Consolas" pitchFamily="49" charset="0"/>
              </a:rPr>
              <a:t>();</a:t>
            </a:r>
          </a:p>
          <a:p>
            <a:pPr lvl="1" algn="l" rtl="0"/>
            <a:endParaRPr lang="en-US" sz="700" b="1" dirty="0">
              <a:latin typeface="Garamond" panose="02020404030301010803" pitchFamily="18" charset="0"/>
              <a:cs typeface="Consolas" pitchFamily="49" charset="0"/>
            </a:endParaRPr>
          </a:p>
          <a:p>
            <a:pPr lvl="1" algn="l" rtl="0"/>
            <a:r>
              <a:rPr lang="en-US" sz="1600" b="1" dirty="0">
                <a:solidFill>
                  <a:srgbClr val="006600"/>
                </a:solidFill>
                <a:latin typeface="Garamond" panose="02020404030301010803" pitchFamily="18" charset="0"/>
                <a:cs typeface="Consolas" pitchFamily="49" charset="0"/>
              </a:rPr>
              <a:t>/** returns the distance between the current point and (0,0) */</a:t>
            </a:r>
          </a:p>
          <a:p>
            <a:pPr lvl="1" algn="l" rtl="0"/>
            <a:r>
              <a:rPr lang="en-US" sz="1600" b="1" dirty="0">
                <a:solidFill>
                  <a:srgbClr val="7F0055"/>
                </a:solidFill>
                <a:latin typeface="Garamond" pitchFamily="18" charset="0"/>
                <a:cs typeface="+mn-cs"/>
              </a:rPr>
              <a:t>public double </a:t>
            </a:r>
            <a:r>
              <a:rPr lang="en-US" sz="1600" b="1" dirty="0">
                <a:latin typeface="Garamond" pitchFamily="18" charset="0"/>
                <a:cs typeface="+mn-cs"/>
              </a:rPr>
              <a:t>r</a:t>
            </a:r>
            <a:r>
              <a:rPr lang="en-US" sz="1600" b="1" dirty="0">
                <a:latin typeface="Garamond" panose="02020404030301010803" pitchFamily="18" charset="0"/>
                <a:cs typeface="Consolas" pitchFamily="49" charset="0"/>
              </a:rPr>
              <a:t>ho();</a:t>
            </a:r>
          </a:p>
          <a:p>
            <a:pPr lvl="1" algn="l" rtl="0"/>
            <a:endParaRPr lang="en-US" sz="700" b="1" dirty="0">
              <a:latin typeface="Garamond" panose="02020404030301010803" pitchFamily="18" charset="0"/>
              <a:cs typeface="Consolas" pitchFamily="49" charset="0"/>
            </a:endParaRPr>
          </a:p>
          <a:p>
            <a:pPr lvl="1" algn="l" rtl="0"/>
            <a:r>
              <a:rPr lang="en-US" sz="1600" b="1" dirty="0">
                <a:solidFill>
                  <a:srgbClr val="006600"/>
                </a:solidFill>
                <a:latin typeface="Garamond" panose="02020404030301010803" pitchFamily="18" charset="0"/>
                <a:cs typeface="Consolas" pitchFamily="49" charset="0"/>
              </a:rPr>
              <a:t>/** returns the angle between the current point and the abscissa */</a:t>
            </a:r>
          </a:p>
          <a:p>
            <a:pPr lvl="1" algn="l" rtl="0"/>
            <a:r>
              <a:rPr lang="en-US" sz="1600" b="1" dirty="0">
                <a:solidFill>
                  <a:srgbClr val="7F0055"/>
                </a:solidFill>
                <a:latin typeface="Garamond" pitchFamily="18" charset="0"/>
                <a:cs typeface="+mn-cs"/>
              </a:rPr>
              <a:t>public double </a:t>
            </a:r>
            <a:r>
              <a:rPr lang="en-US" sz="1600" b="1" dirty="0">
                <a:latin typeface="Garamond" pitchFamily="18" charset="0"/>
                <a:cs typeface="+mn-cs"/>
              </a:rPr>
              <a:t>t</a:t>
            </a:r>
            <a:r>
              <a:rPr lang="en-US" sz="1600" b="1" dirty="0">
                <a:latin typeface="Garamond" panose="02020404030301010803" pitchFamily="18" charset="0"/>
                <a:cs typeface="Consolas" pitchFamily="49" charset="0"/>
              </a:rPr>
              <a:t>heta();</a:t>
            </a:r>
          </a:p>
          <a:p>
            <a:pPr lvl="1" algn="l" rtl="0"/>
            <a:endParaRPr lang="en-US" sz="700" b="1" dirty="0">
              <a:latin typeface="Garamond" panose="02020404030301010803" pitchFamily="18" charset="0"/>
              <a:cs typeface="Consolas" pitchFamily="49" charset="0"/>
            </a:endParaRPr>
          </a:p>
          <a:p>
            <a:pPr lvl="1" algn="l" rtl="0"/>
            <a:r>
              <a:rPr lang="en-US" sz="1600" b="1" dirty="0">
                <a:solidFill>
                  <a:srgbClr val="006600"/>
                </a:solidFill>
                <a:latin typeface="Garamond" panose="02020404030301010803" pitchFamily="18" charset="0"/>
                <a:cs typeface="Consolas" pitchFamily="49" charset="0"/>
              </a:rPr>
              <a:t>/** move the current point by dx and </a:t>
            </a:r>
            <a:r>
              <a:rPr lang="en-US" sz="1600" b="1" dirty="0" err="1">
                <a:solidFill>
                  <a:srgbClr val="006600"/>
                </a:solidFill>
                <a:latin typeface="Garamond" panose="02020404030301010803" pitchFamily="18" charset="0"/>
                <a:cs typeface="Consolas" pitchFamily="49" charset="0"/>
              </a:rPr>
              <a:t>dy</a:t>
            </a:r>
            <a:r>
              <a:rPr lang="en-US" sz="1600" b="1" dirty="0">
                <a:solidFill>
                  <a:srgbClr val="006600"/>
                </a:solidFill>
                <a:latin typeface="Garamond" panose="02020404030301010803" pitchFamily="18" charset="0"/>
                <a:cs typeface="Consolas" pitchFamily="49" charset="0"/>
              </a:rPr>
              <a:t> */</a:t>
            </a:r>
          </a:p>
          <a:p>
            <a:pPr lvl="1" algn="l" rtl="0"/>
            <a:r>
              <a:rPr lang="en-US" sz="1600" b="1" dirty="0">
                <a:solidFill>
                  <a:srgbClr val="7F0055"/>
                </a:solidFill>
                <a:latin typeface="Garamond" pitchFamily="18" charset="0"/>
                <a:cs typeface="+mn-cs"/>
              </a:rPr>
              <a:t>public void </a:t>
            </a:r>
            <a:r>
              <a:rPr lang="en-US" sz="1600" b="1" dirty="0">
                <a:latin typeface="Garamond" pitchFamily="18" charset="0"/>
                <a:cs typeface="+mn-cs"/>
              </a:rPr>
              <a:t>translate(</a:t>
            </a:r>
            <a:r>
              <a:rPr lang="en-US" sz="1600" b="1" dirty="0">
                <a:solidFill>
                  <a:srgbClr val="7F0055"/>
                </a:solidFill>
                <a:latin typeface="Garamond" pitchFamily="18" charset="0"/>
                <a:cs typeface="+mn-cs"/>
              </a:rPr>
              <a:t>double</a:t>
            </a:r>
            <a:r>
              <a:rPr lang="en-US" sz="1600" b="1" dirty="0">
                <a:latin typeface="Garamond" pitchFamily="18" charset="0"/>
                <a:cs typeface="+mn-cs"/>
              </a:rPr>
              <a:t> dx, </a:t>
            </a:r>
            <a:r>
              <a:rPr lang="en-US" sz="1600" b="1" dirty="0">
                <a:solidFill>
                  <a:srgbClr val="7F0055"/>
                </a:solidFill>
                <a:latin typeface="Garamond" pitchFamily="18" charset="0"/>
                <a:cs typeface="+mn-cs"/>
              </a:rPr>
              <a:t>double</a:t>
            </a:r>
            <a:r>
              <a:rPr lang="en-US" sz="1600" b="1" dirty="0">
                <a:latin typeface="Garamond" pitchFamily="18" charset="0"/>
                <a:cs typeface="+mn-cs"/>
              </a:rPr>
              <a:t> </a:t>
            </a:r>
            <a:r>
              <a:rPr lang="en-US" sz="1600" b="1" dirty="0" err="1">
                <a:latin typeface="Garamond" pitchFamily="18" charset="0"/>
                <a:cs typeface="+mn-cs"/>
              </a:rPr>
              <a:t>dy</a:t>
            </a:r>
            <a:r>
              <a:rPr lang="en-US" sz="1600" b="1" dirty="0">
                <a:latin typeface="Garamond" pitchFamily="18" charset="0"/>
                <a:cs typeface="+mn-cs"/>
              </a:rPr>
              <a:t>);</a:t>
            </a:r>
          </a:p>
          <a:p>
            <a:pPr lvl="1" algn="l" rtl="0"/>
            <a:endParaRPr lang="en-US" sz="700" b="1" dirty="0">
              <a:latin typeface="Garamond" panose="02020404030301010803" pitchFamily="18" charset="0"/>
              <a:cs typeface="Consolas" pitchFamily="49" charset="0"/>
            </a:endParaRPr>
          </a:p>
          <a:p>
            <a:pPr lvl="1" algn="l" rtl="0"/>
            <a:r>
              <a:rPr lang="en-US" sz="1600" b="1" dirty="0">
                <a:solidFill>
                  <a:srgbClr val="006600"/>
                </a:solidFill>
                <a:latin typeface="Garamond" panose="02020404030301010803" pitchFamily="18" charset="0"/>
                <a:cs typeface="Consolas" pitchFamily="49" charset="0"/>
              </a:rPr>
              <a:t>/** rotate the current point by angle degrees with respect to (0,0) */</a:t>
            </a:r>
          </a:p>
          <a:p>
            <a:pPr lvl="1" algn="l" rtl="0"/>
            <a:r>
              <a:rPr lang="en-US" sz="1600" b="1" dirty="0">
                <a:solidFill>
                  <a:srgbClr val="7F0055"/>
                </a:solidFill>
                <a:latin typeface="Garamond" pitchFamily="18" charset="0"/>
                <a:cs typeface="+mn-cs"/>
              </a:rPr>
              <a:t>public void </a:t>
            </a:r>
            <a:r>
              <a:rPr lang="en-US" sz="1600" b="1" dirty="0">
                <a:latin typeface="Garamond" pitchFamily="18" charset="0"/>
                <a:cs typeface="+mn-cs"/>
              </a:rPr>
              <a:t>rotate(</a:t>
            </a:r>
            <a:r>
              <a:rPr lang="en-US" sz="1600" b="1" dirty="0">
                <a:solidFill>
                  <a:srgbClr val="7F0055"/>
                </a:solidFill>
                <a:latin typeface="Garamond" pitchFamily="18" charset="0"/>
                <a:cs typeface="+mn-cs"/>
              </a:rPr>
              <a:t>double</a:t>
            </a:r>
            <a:r>
              <a:rPr lang="en-US" sz="1600" b="1" dirty="0">
                <a:latin typeface="Garamond" pitchFamily="18" charset="0"/>
                <a:cs typeface="+mn-cs"/>
              </a:rPr>
              <a:t> angle);</a:t>
            </a:r>
          </a:p>
          <a:p>
            <a:pPr lvl="1" algn="l" rtl="0"/>
            <a:endParaRPr lang="en-US" sz="700" b="1" dirty="0">
              <a:latin typeface="Garamond" panose="02020404030301010803" pitchFamily="18" charset="0"/>
              <a:cs typeface="Consolas" pitchFamily="49" charset="0"/>
            </a:endParaRPr>
          </a:p>
          <a:p>
            <a:pPr lvl="1" algn="l" rtl="0"/>
            <a:r>
              <a:rPr lang="en-US" sz="1600" b="1" dirty="0">
                <a:latin typeface="Garamond" pitchFamily="18" charset="0"/>
                <a:cs typeface="+mn-cs"/>
              </a:rPr>
              <a:t>…</a:t>
            </a:r>
            <a:endParaRPr lang="en-US" sz="1600" b="1" dirty="0">
              <a:latin typeface="Garamond" panose="02020404030301010803" pitchFamily="18" charset="0"/>
              <a:cs typeface="Consolas" pitchFamily="49" charset="0"/>
            </a:endParaRPr>
          </a:p>
          <a:p>
            <a:pPr algn="l" rtl="0"/>
            <a:r>
              <a:rPr lang="en-US" sz="1600" b="1" dirty="0">
                <a:latin typeface="Garamond" panose="02020404030301010803" pitchFamily="18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406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dirty="0"/>
              <a:t>צד הספק</a:t>
            </a:r>
            <a:endParaRPr lang="en-US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e-IL" sz="2400" dirty="0"/>
              <a:t>לעומת זאת, </a:t>
            </a:r>
            <a:r>
              <a:rPr lang="he-IL" sz="2400" b="1" dirty="0"/>
              <a:t>מנגנון ההורשה</a:t>
            </a:r>
            <a:r>
              <a:rPr lang="he-IL" sz="2400" dirty="0"/>
              <a:t> חוסך </a:t>
            </a:r>
            <a:r>
              <a:rPr lang="he-IL" sz="2400" b="1" dirty="0"/>
              <a:t>שכפול קוד בצד הספק</a:t>
            </a:r>
            <a:endParaRPr lang="he-IL" sz="2400" dirty="0"/>
          </a:p>
          <a:p>
            <a:pPr eaLnBrk="1" hangingPunct="1"/>
            <a:r>
              <a:rPr lang="he-IL" sz="2400" dirty="0"/>
              <a:t>ע"י הורשה מקבלת מחלקה את קטע הקוד בירושה במקום לחזור עליו. שני הספקים חולקים אותו הקוד</a:t>
            </a:r>
          </a:p>
          <a:p>
            <a:pPr eaLnBrk="1" hangingPunct="1"/>
            <a:r>
              <a:rPr lang="he-IL" dirty="0"/>
              <a:t>פתרון אלטרנטיבי הוא להשתמש </a:t>
            </a:r>
          </a:p>
          <a:p>
            <a:pPr eaLnBrk="1" hangingPunct="1">
              <a:buNone/>
            </a:pPr>
            <a:r>
              <a:rPr lang="he-IL" sz="2400" dirty="0"/>
              <a:t>  במתודות </a:t>
            </a:r>
            <a:r>
              <a:rPr lang="he-IL" sz="2400" dirty="0" err="1"/>
              <a:t>דיפולטיות</a:t>
            </a:r>
            <a:endParaRPr lang="he-IL" sz="2400" dirty="0"/>
          </a:p>
          <a:p>
            <a:pPr eaLnBrk="1" hangingPunct="1"/>
            <a:r>
              <a:rPr lang="he-IL" sz="2400" dirty="0"/>
              <a:t>ננסה לזהות את שכפול הקוד בין 3 </a:t>
            </a:r>
            <a:br>
              <a:rPr lang="en-US" sz="2400" dirty="0"/>
            </a:br>
            <a:r>
              <a:rPr lang="he-IL" sz="2400" dirty="0"/>
              <a:t>מימושי המנשק </a:t>
            </a:r>
            <a:r>
              <a:rPr lang="en-US" sz="2400" dirty="0" err="1"/>
              <a:t>IPoint</a:t>
            </a:r>
            <a:r>
              <a:rPr lang="he-IL" sz="2400" dirty="0"/>
              <a:t> ולרכז קטעים	</a:t>
            </a:r>
            <a:br>
              <a:rPr lang="en-US" sz="2400" dirty="0"/>
            </a:br>
            <a:r>
              <a:rPr lang="he-IL" sz="2400" dirty="0"/>
              <a:t>משותפים אלה במחלקת בסיס</a:t>
            </a:r>
          </a:p>
          <a:p>
            <a:pPr eaLnBrk="1" hangingPunct="1">
              <a:buNone/>
            </a:pPr>
            <a:r>
              <a:rPr lang="he-IL" sz="2400" dirty="0"/>
              <a:t>  משותפת</a:t>
            </a:r>
            <a:r>
              <a:rPr lang="en-US" sz="2400" dirty="0"/>
              <a:t> </a:t>
            </a:r>
            <a:r>
              <a:rPr lang="he-IL" sz="2400" dirty="0"/>
              <a:t> ממנה ירשו שלושת</a:t>
            </a:r>
          </a:p>
          <a:p>
            <a:pPr eaLnBrk="1" hangingPunct="1">
              <a:buNone/>
            </a:pPr>
            <a:r>
              <a:rPr lang="he-IL" dirty="0"/>
              <a:t> </a:t>
            </a:r>
            <a:r>
              <a:rPr lang="he-IL" sz="2400" dirty="0"/>
              <a:t> המימושים.</a:t>
            </a:r>
          </a:p>
          <a:p>
            <a:pPr eaLnBrk="1" hangingPunct="1">
              <a:buNone/>
            </a:pPr>
            <a:endParaRPr lang="he-IL" sz="2400" dirty="0"/>
          </a:p>
          <a:p>
            <a:pPr eaLnBrk="1" hangingPunct="1">
              <a:buNone/>
            </a:pPr>
            <a:endParaRPr lang="en-US" sz="2400" dirty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96843BA-0AF8-4D61-9363-22D947962A57}" type="slidenum">
              <a:rPr lang="he-IL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AutoShape 15" descr="30%"/>
          <p:cNvSpPr>
            <a:spLocks noChangeArrowheads="1"/>
          </p:cNvSpPr>
          <p:nvPr/>
        </p:nvSpPr>
        <p:spPr bwMode="auto">
          <a:xfrm>
            <a:off x="1866900" y="3003550"/>
            <a:ext cx="1979613" cy="720725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&lt;&lt;interface&gt;&gt;</a:t>
            </a:r>
          </a:p>
          <a:p>
            <a:pPr algn="ctr"/>
            <a:r>
              <a:rPr lang="en-US" b="1" dirty="0" err="1"/>
              <a:t>IPoint</a:t>
            </a:r>
            <a:endParaRPr lang="en-US" b="1" dirty="0"/>
          </a:p>
        </p:txBody>
      </p:sp>
      <p:cxnSp>
        <p:nvCxnSpPr>
          <p:cNvPr id="18439" name="AutoShape 16"/>
          <p:cNvCxnSpPr>
            <a:cxnSpLocks noChangeShapeType="1"/>
            <a:stCxn id="18440" idx="2"/>
          </p:cNvCxnSpPr>
          <p:nvPr/>
        </p:nvCxnSpPr>
        <p:spPr bwMode="auto">
          <a:xfrm>
            <a:off x="2973388" y="3903663"/>
            <a:ext cx="9525" cy="31432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8440" name="AutoShape 17"/>
          <p:cNvSpPr>
            <a:spLocks noChangeArrowheads="1"/>
          </p:cNvSpPr>
          <p:nvPr/>
        </p:nvSpPr>
        <p:spPr bwMode="auto">
          <a:xfrm>
            <a:off x="2865438" y="3748088"/>
            <a:ext cx="215900" cy="146050"/>
          </a:xfrm>
          <a:prstGeom prst="flowChartExtra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1" name="AutoShape 18" descr="30%"/>
          <p:cNvSpPr>
            <a:spLocks noChangeArrowheads="1"/>
          </p:cNvSpPr>
          <p:nvPr/>
        </p:nvSpPr>
        <p:spPr bwMode="auto">
          <a:xfrm>
            <a:off x="1939075" y="4192588"/>
            <a:ext cx="1979613" cy="720725"/>
          </a:xfrm>
          <a:prstGeom prst="flowChartProcess">
            <a:avLst/>
          </a:prstGeom>
          <a:solidFill>
            <a:srgbClr val="FFCC66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&lt;&lt;abstract&gt;&gt;</a:t>
            </a:r>
          </a:p>
          <a:p>
            <a:pPr algn="ctr"/>
            <a:r>
              <a:rPr lang="en-US" dirty="0" err="1"/>
              <a:t>AbstPoint</a:t>
            </a:r>
            <a:endParaRPr lang="en-US" dirty="0"/>
          </a:p>
        </p:txBody>
      </p:sp>
      <p:sp>
        <p:nvSpPr>
          <p:cNvPr id="18442" name="AutoShape 19" descr="30%"/>
          <p:cNvSpPr>
            <a:spLocks noChangeArrowheads="1"/>
          </p:cNvSpPr>
          <p:nvPr/>
        </p:nvSpPr>
        <p:spPr bwMode="auto">
          <a:xfrm>
            <a:off x="277813" y="5746750"/>
            <a:ext cx="1979612" cy="720725"/>
          </a:xfrm>
          <a:prstGeom prst="flowChartProcess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&lt;&lt;class&gt;&gt;</a:t>
            </a:r>
          </a:p>
          <a:p>
            <a:pPr algn="ctr"/>
            <a:r>
              <a:rPr lang="en-US" b="1" dirty="0" err="1"/>
              <a:t>CartesianPoint</a:t>
            </a:r>
            <a:endParaRPr lang="en-US" b="1" dirty="0"/>
          </a:p>
        </p:txBody>
      </p:sp>
      <p:sp>
        <p:nvSpPr>
          <p:cNvPr id="18443" name="AutoShape 20" descr="30%"/>
          <p:cNvSpPr>
            <a:spLocks noChangeArrowheads="1"/>
          </p:cNvSpPr>
          <p:nvPr/>
        </p:nvSpPr>
        <p:spPr bwMode="auto">
          <a:xfrm>
            <a:off x="2365375" y="5746750"/>
            <a:ext cx="2038350" cy="720725"/>
          </a:xfrm>
          <a:prstGeom prst="flowChartProcess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&lt;&lt;class&gt;&gt;</a:t>
            </a:r>
          </a:p>
          <a:p>
            <a:pPr algn="ctr"/>
            <a:r>
              <a:rPr lang="en-US" b="1" dirty="0" err="1"/>
              <a:t>PolarPoint</a:t>
            </a:r>
            <a:endParaRPr lang="en-US" b="1" dirty="0"/>
          </a:p>
        </p:txBody>
      </p:sp>
      <p:sp>
        <p:nvSpPr>
          <p:cNvPr id="18444" name="AutoShape 21"/>
          <p:cNvSpPr>
            <a:spLocks noChangeArrowheads="1"/>
          </p:cNvSpPr>
          <p:nvPr/>
        </p:nvSpPr>
        <p:spPr bwMode="auto">
          <a:xfrm rot="2079250">
            <a:off x="1862138" y="4882620"/>
            <a:ext cx="215900" cy="146050"/>
          </a:xfrm>
          <a:prstGeom prst="flowChartExtra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8445" name="AutoShape 22"/>
          <p:cNvCxnSpPr>
            <a:cxnSpLocks noChangeShapeType="1"/>
            <a:stCxn id="18442" idx="0"/>
            <a:endCxn id="18444" idx="2"/>
          </p:cNvCxnSpPr>
          <p:nvPr/>
        </p:nvCxnSpPr>
        <p:spPr bwMode="auto">
          <a:xfrm flipV="1">
            <a:off x="1267619" y="5015715"/>
            <a:ext cx="660945" cy="73103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6" name="AutoShape 23"/>
          <p:cNvCxnSpPr>
            <a:cxnSpLocks noChangeShapeType="1"/>
            <a:stCxn id="18447" idx="2"/>
            <a:endCxn id="18443" idx="0"/>
          </p:cNvCxnSpPr>
          <p:nvPr/>
        </p:nvCxnSpPr>
        <p:spPr bwMode="auto">
          <a:xfrm>
            <a:off x="3122613" y="5059363"/>
            <a:ext cx="261937" cy="6873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7" name="AutoShape 24"/>
          <p:cNvSpPr>
            <a:spLocks noChangeArrowheads="1"/>
          </p:cNvSpPr>
          <p:nvPr/>
        </p:nvSpPr>
        <p:spPr bwMode="auto">
          <a:xfrm>
            <a:off x="3014663" y="4913313"/>
            <a:ext cx="215900" cy="146050"/>
          </a:xfrm>
          <a:prstGeom prst="flowChartExtra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8448" name="AutoShape 25"/>
          <p:cNvCxnSpPr>
            <a:cxnSpLocks noChangeShapeType="1"/>
            <a:endCxn id="18450" idx="0"/>
          </p:cNvCxnSpPr>
          <p:nvPr/>
        </p:nvCxnSpPr>
        <p:spPr bwMode="auto">
          <a:xfrm>
            <a:off x="3925888" y="4999038"/>
            <a:ext cx="1553369" cy="741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9" name="AutoShape 26"/>
          <p:cNvSpPr>
            <a:spLocks noChangeArrowheads="1"/>
          </p:cNvSpPr>
          <p:nvPr/>
        </p:nvSpPr>
        <p:spPr bwMode="auto">
          <a:xfrm rot="-2400000">
            <a:off x="3770313" y="4875213"/>
            <a:ext cx="215900" cy="146050"/>
          </a:xfrm>
          <a:prstGeom prst="flowChartExtra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0" name="AutoShape 28" descr="30%"/>
          <p:cNvSpPr>
            <a:spLocks noChangeArrowheads="1"/>
          </p:cNvSpPr>
          <p:nvPr/>
        </p:nvSpPr>
        <p:spPr bwMode="auto">
          <a:xfrm>
            <a:off x="4489450" y="5740400"/>
            <a:ext cx="1979613" cy="720725"/>
          </a:xfrm>
          <a:prstGeom prst="flowChartProcess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&lt;&lt;class&gt;&gt;</a:t>
            </a:r>
          </a:p>
          <a:p>
            <a:pPr algn="ctr"/>
            <a:r>
              <a:rPr lang="en-US" b="1" dirty="0" err="1"/>
              <a:t>SmartPoint</a:t>
            </a:r>
            <a:endParaRPr lang="en-US" b="1" dirty="0"/>
          </a:p>
        </p:txBody>
      </p:sp>
      <p:sp>
        <p:nvSpPr>
          <p:cNvPr id="393245" name="Text Box 29"/>
          <p:cNvSpPr txBox="1">
            <a:spLocks noChangeArrowheads="1"/>
          </p:cNvSpPr>
          <p:nvPr/>
        </p:nvSpPr>
        <p:spPr bwMode="auto">
          <a:xfrm>
            <a:off x="1744663" y="3846513"/>
            <a:ext cx="463550" cy="6413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0000C0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25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A86EF5-7A78-0EB8-6E09-D7E818F0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Sealed Classes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A2D704-E515-A713-B881-F08E692A0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600200"/>
            <a:ext cx="8010525" cy="48768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he-IL" dirty="0"/>
              <a:t>מ-</a:t>
            </a:r>
            <a:r>
              <a:rPr lang="en-US" dirty="0"/>
              <a:t>J</a:t>
            </a:r>
            <a:r>
              <a:rPr lang="en-GB" dirty="0"/>
              <a:t>ava 17</a:t>
            </a:r>
            <a:r>
              <a:rPr lang="he-IL" dirty="0"/>
              <a:t>, נוספה המילה השמורה </a:t>
            </a:r>
            <a:r>
              <a:rPr lang="en-GB" dirty="0"/>
              <a:t>sealed</a:t>
            </a:r>
            <a:r>
              <a:rPr lang="he-IL" dirty="0"/>
              <a:t>, שמאפשרת להגדיר עבור מנשק\מחלקה אילו מנשקים\מחלקות יכולים להרחיב\לממש אותה</a:t>
            </a:r>
            <a:endParaRPr lang="en-US" dirty="0"/>
          </a:p>
          <a:p>
            <a:pPr marL="0" indent="0" algn="r">
              <a:buNone/>
            </a:pPr>
            <a:endParaRPr lang="he-IL" dirty="0"/>
          </a:p>
          <a:p>
            <a:pPr algn="r"/>
            <a:r>
              <a:rPr lang="he-IL" dirty="0"/>
              <a:t>מאפשר שליטה עדינה יותר על מבנה הירושה, לעומת השימוש ב-</a:t>
            </a:r>
            <a:r>
              <a:rPr lang="en-GB" dirty="0"/>
              <a:t>final</a:t>
            </a:r>
            <a:endParaRPr lang="en-US" dirty="0"/>
          </a:p>
          <a:p>
            <a:pPr algn="r"/>
            <a:endParaRPr lang="en-US" dirty="0"/>
          </a:p>
          <a:p>
            <a:pPr algn="r"/>
            <a:r>
              <a:rPr lang="he-IL" dirty="0"/>
              <a:t>כל מחלקה\מנשק שהוא חלק מהיררכיית ירושה כזו חייב להיות </a:t>
            </a:r>
            <a:r>
              <a:rPr lang="en-GB" dirty="0"/>
              <a:t>final, sealed</a:t>
            </a:r>
            <a:r>
              <a:rPr lang="he-IL" dirty="0"/>
              <a:t> או </a:t>
            </a:r>
            <a:r>
              <a:rPr lang="en-GB" dirty="0"/>
              <a:t>non-sealed</a:t>
            </a:r>
            <a:endParaRPr lang="he-IL" dirty="0"/>
          </a:p>
          <a:p>
            <a:pPr algn="r"/>
            <a:endParaRPr lang="he-IL" dirty="0"/>
          </a:p>
          <a:p>
            <a:pPr marL="0" indent="0" algn="l" rtl="0">
              <a:buNone/>
            </a:pPr>
            <a:endParaRPr lang="he-IL" sz="4400" dirty="0"/>
          </a:p>
          <a:p>
            <a:pPr marL="0" indent="0" algn="l" rtl="0">
              <a:buNone/>
            </a:pPr>
            <a:r>
              <a:rPr lang="en-GB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GB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GB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sealed</a:t>
            </a:r>
            <a:r>
              <a:rPr lang="en-GB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GB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9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Shape</a:t>
            </a:r>
          </a:p>
          <a:p>
            <a:pPr marL="0" indent="0" algn="l" rtl="0">
              <a:buNone/>
            </a:pP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permits</a:t>
            </a:r>
            <a:r>
              <a:rPr lang="en-US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Rectangle, Square {</a:t>
            </a:r>
            <a:r>
              <a:rPr lang="en-US" sz="19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...}</a:t>
            </a:r>
          </a:p>
          <a:p>
            <a:pPr marL="0" indent="0" algn="l" rtl="0"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GB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GB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sealed</a:t>
            </a:r>
            <a:r>
              <a:rPr lang="en-GB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GB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 </a:t>
            </a:r>
            <a:r>
              <a:rPr lang="en-GB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GB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9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Shape </a:t>
            </a:r>
          </a:p>
          <a:p>
            <a:pPr marL="0" indent="0" algn="l" rtl="0">
              <a:buNone/>
            </a:pP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permits</a:t>
            </a:r>
            <a:r>
              <a:rPr lang="en-US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TransparentRectangle</a:t>
            </a:r>
            <a:r>
              <a:rPr lang="en-US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sz="19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...}</a:t>
            </a:r>
          </a:p>
          <a:p>
            <a:pPr marL="0" indent="0" algn="l" rtl="0">
              <a:buNone/>
            </a:pPr>
            <a:endParaRPr lang="en-US" sz="1900" b="1" u="sng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US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final</a:t>
            </a:r>
            <a:r>
              <a:rPr lang="en-US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b="1" u="sng" dirty="0" err="1">
                <a:solidFill>
                  <a:srgbClr val="000000"/>
                </a:solidFill>
                <a:latin typeface="Consolas" panose="020B0609020204030204" pitchFamily="49" charset="0"/>
              </a:rPr>
              <a:t>TransparentRectangle</a:t>
            </a:r>
            <a:r>
              <a:rPr lang="en-US" sz="19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b="1" u="sng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19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 Rectangle {...}</a:t>
            </a:r>
          </a:p>
          <a:p>
            <a:pPr marL="0" indent="0" algn="l" rtl="0"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GB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GB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non-sealed</a:t>
            </a:r>
            <a:r>
              <a:rPr lang="en-GB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9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GB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9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Square </a:t>
            </a:r>
            <a:r>
              <a:rPr lang="en-GB" sz="1900" b="1" u="sng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GB" sz="19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 Shape {...}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algn="l" rtl="0"/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 rtl="0"/>
            <a:endParaRPr lang="he-IL" dirty="0"/>
          </a:p>
          <a:p>
            <a:pPr marL="0" indent="0" algn="r">
              <a:buNone/>
            </a:pPr>
            <a:endParaRPr lang="he-IL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DB264D7-EEA6-D48A-9B75-5806B8ADF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FE66E2-5908-43F6-AB5A-690EA58D09C7}" type="slidenum">
              <a:rPr lang="he-IL" smtClean="0"/>
              <a:pPr>
                <a:defRPr/>
              </a:pPr>
              <a:t>9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A774E72-CECA-2C33-3E52-86321F7D18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7137AFB-8EC7-8C3E-287B-F72717E6B4C8}"/>
              </a:ext>
            </a:extLst>
          </p:cNvPr>
          <p:cNvSpPr/>
          <p:nvPr/>
        </p:nvSpPr>
        <p:spPr>
          <a:xfrm>
            <a:off x="6115050" y="4123563"/>
            <a:ext cx="2352675" cy="781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ניתן להרחבה ללא </a:t>
            </a:r>
            <a:r>
              <a:rPr lang="en-GB" sz="1400" dirty="0"/>
              <a:t>non-sealed</a:t>
            </a:r>
            <a:endParaRPr lang="en-US" sz="1400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2A2B7C88-1309-32E8-17F5-43F7708CF920}"/>
              </a:ext>
            </a:extLst>
          </p:cNvPr>
          <p:cNvCxnSpPr>
            <a:cxnSpLocks/>
          </p:cNvCxnSpPr>
          <p:nvPr/>
        </p:nvCxnSpPr>
        <p:spPr>
          <a:xfrm flipH="1">
            <a:off x="1943100" y="4514469"/>
            <a:ext cx="4171950" cy="16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GRjec0e89T2JtTBzqgP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MTuxpMyIklcePDcvaXm0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MTuxpMyIklcePDcvaXm0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UZQBWONGQTMPAZAxWGsj"/>
</p:tagLst>
</file>

<file path=ppt/theme/theme1.xml><?xml version="1.0" encoding="utf-8"?>
<a:theme xmlns:a="http://schemas.openxmlformats.org/drawingml/2006/main" name="Layers">
  <a:themeElements>
    <a:clrScheme name="Layers 11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30">
          <a:fgClr>
            <a:srgbClr val="FFCC00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30">
          <a:fgClr>
            <a:srgbClr val="FFCC00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16102</TotalTime>
  <Words>3691</Words>
  <Application>Microsoft Macintosh PowerPoint</Application>
  <PresentationFormat>On-screen Show (4:3)</PresentationFormat>
  <Paragraphs>680</Paragraphs>
  <Slides>49</Slides>
  <Notes>42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Comic Sans MS</vt:lpstr>
      <vt:lpstr>Consolas</vt:lpstr>
      <vt:lpstr>Courier</vt:lpstr>
      <vt:lpstr>Courier New</vt:lpstr>
      <vt:lpstr>Garamond</vt:lpstr>
      <vt:lpstr>Symbol</vt:lpstr>
      <vt:lpstr>Times New Roman</vt:lpstr>
      <vt:lpstr>Wingdings</vt:lpstr>
      <vt:lpstr>Layers</vt:lpstr>
      <vt:lpstr>תוכנה 1 </vt:lpstr>
      <vt:lpstr>ירושה ממחלקות קיימות</vt:lpstr>
      <vt:lpstr>דריסת שירותים</vt:lpstr>
      <vt:lpstr>שימוש בשירות המקורי מתוך השירות הדורס</vt:lpstr>
      <vt:lpstr>ניראות והורשה</vt:lpstr>
      <vt:lpstr>צד הלקוח</vt:lpstr>
      <vt:lpstr>הממשק IPoint</vt:lpstr>
      <vt:lpstr>צד הספק</vt:lpstr>
      <vt:lpstr>Sealed Classes</vt:lpstr>
      <vt:lpstr>Sealed Classes</vt:lpstr>
      <vt:lpstr>מחלקות מופשטות Abstract Classes</vt:lpstr>
      <vt:lpstr>מחלקות מופשטות  - דוגמא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</vt:lpstr>
      <vt:lpstr>המחלקה Scanner</vt:lpstr>
      <vt:lpstr>שימוש בdelimiter  ב Scanner</vt:lpstr>
      <vt:lpstr>המתרגם</vt:lpstr>
      <vt:lpstr>פתרון צעד אחר צעד</vt:lpstr>
      <vt:lpstr>API -   Application Programming Interface</vt:lpstr>
      <vt:lpstr>שלב א'</vt:lpstr>
      <vt:lpstr>שלב ב'- אינטראקציה עם המשתמש</vt:lpstr>
      <vt:lpstr>קלט אינטרקטיבי</vt:lpstr>
      <vt:lpstr>שימוש ב Scanner לצורך קריאת קלט מהמשתמש</vt:lpstr>
      <vt:lpstr>דוגמא</vt:lpstr>
      <vt:lpstr>שלב ג' – שימוש בסיסי ב-Scanner</vt:lpstr>
      <vt:lpstr>קבצים</vt:lpstr>
      <vt:lpstr>מסלול (Path) לקובץ</vt:lpstr>
      <vt:lpstr>מסלול (Path) לקובץ</vt:lpstr>
      <vt:lpstr>מסלול (Path) לקובץ</vt:lpstr>
      <vt:lpstr>שלב ד' – Scanner וקריאה מקובץ</vt:lpstr>
      <vt:lpstr>זריקת חריגים – הצהרת throws</vt:lpstr>
      <vt:lpstr>שלב ה' – קלטים מרובים</vt:lpstr>
      <vt:lpstr>נרחיב את המחלקה שלנו לטיפול בפיסקאות</vt:lpstr>
      <vt:lpstr>שלב ו' – תרגום פסקה</vt:lpstr>
      <vt:lpstr>לאן עכשיו?</vt:lpstr>
      <vt:lpstr>Beyond Scanner</vt:lpstr>
      <vt:lpstr>המחלקה StringBuilder</vt:lpstr>
      <vt:lpstr> FileReader ו-FileWriter</vt:lpstr>
      <vt:lpstr> BufferedReader ו-BufferedWriter</vt:lpstr>
      <vt:lpstr>שאלה מבחינה  (מועד א', סמסטר א', תשע"ו)</vt:lpstr>
      <vt:lpstr>שאלה מבחינה  (מועד ב', סמסטר ב', תשע"ח)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</dc:creator>
  <cp:lastModifiedBy>Michael Moshe Bilevich</cp:lastModifiedBy>
  <cp:revision>1618</cp:revision>
  <cp:lastPrinted>1601-01-01T00:00:00Z</cp:lastPrinted>
  <dcterms:created xsi:type="dcterms:W3CDTF">1601-01-01T00:00:00Z</dcterms:created>
  <dcterms:modified xsi:type="dcterms:W3CDTF">2024-02-13T10:52:41Z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1037</vt:i4>
  </property>
</Properties>
</file>