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810" r:id="rId1"/>
  </p:sldMasterIdLst>
  <p:notesMasterIdLst>
    <p:notesMasterId r:id="rId36"/>
  </p:notesMasterIdLst>
  <p:handoutMasterIdLst>
    <p:handoutMasterId r:id="rId37"/>
  </p:handoutMasterIdLst>
  <p:sldIdLst>
    <p:sldId id="348" r:id="rId2"/>
    <p:sldId id="419" r:id="rId3"/>
    <p:sldId id="381" r:id="rId4"/>
    <p:sldId id="454" r:id="rId5"/>
    <p:sldId id="372" r:id="rId6"/>
    <p:sldId id="420" r:id="rId7"/>
    <p:sldId id="452" r:id="rId8"/>
    <p:sldId id="453" r:id="rId9"/>
    <p:sldId id="426" r:id="rId10"/>
    <p:sldId id="437" r:id="rId11"/>
    <p:sldId id="455" r:id="rId12"/>
    <p:sldId id="380" r:id="rId13"/>
    <p:sldId id="332" r:id="rId14"/>
    <p:sldId id="448" r:id="rId15"/>
    <p:sldId id="449" r:id="rId16"/>
    <p:sldId id="397" r:id="rId17"/>
    <p:sldId id="399" r:id="rId18"/>
    <p:sldId id="401" r:id="rId19"/>
    <p:sldId id="402" r:id="rId20"/>
    <p:sldId id="429" r:id="rId21"/>
    <p:sldId id="421" r:id="rId22"/>
    <p:sldId id="415" r:id="rId23"/>
    <p:sldId id="418" r:id="rId24"/>
    <p:sldId id="456" r:id="rId25"/>
    <p:sldId id="388" r:id="rId26"/>
    <p:sldId id="406" r:id="rId27"/>
    <p:sldId id="439" r:id="rId28"/>
    <p:sldId id="441" r:id="rId29"/>
    <p:sldId id="431" r:id="rId30"/>
    <p:sldId id="433" r:id="rId31"/>
    <p:sldId id="434" r:id="rId32"/>
    <p:sldId id="423" r:id="rId33"/>
    <p:sldId id="428" r:id="rId34"/>
    <p:sldId id="473" r:id="rId35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339966"/>
    <a:srgbClr val="336699"/>
    <a:srgbClr val="CCECFF"/>
    <a:srgbClr val="FFCC66"/>
    <a:srgbClr val="FFCC00"/>
    <a:srgbClr val="0066CC"/>
    <a:srgbClr val="FF9933"/>
    <a:srgbClr val="FFD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3" autoAdjust="0"/>
    <p:restoredTop sz="90342" autoAdjust="0"/>
  </p:normalViewPr>
  <p:slideViewPr>
    <p:cSldViewPr>
      <p:cViewPr varScale="1">
        <p:scale>
          <a:sx n="129" d="100"/>
          <a:sy n="129" d="100"/>
        </p:scale>
        <p:origin x="356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9BF1FE1-A8CE-4098-B976-1B5EFA784E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62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5990EE-A8B3-4B63-8D48-8162304562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52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055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r>
              <a:rPr lang="he-IL" dirty="0"/>
              <a:t>אם</a:t>
            </a:r>
            <a:r>
              <a:rPr lang="he-IL" baseline="0" dirty="0"/>
              <a:t> זו רשימה של </a:t>
            </a:r>
            <a:r>
              <a:rPr lang="en-US" baseline="0" dirty="0"/>
              <a:t>integers</a:t>
            </a:r>
            <a:r>
              <a:rPr lang="he-IL" baseline="0" dirty="0"/>
              <a:t>, כשעושים </a:t>
            </a:r>
            <a:r>
              <a:rPr lang="en-US" baseline="0" dirty="0"/>
              <a:t>remove(1)</a:t>
            </a:r>
            <a:r>
              <a:rPr lang="he-IL" baseline="0" dirty="0"/>
              <a:t> מוחקים את האיבר באינדקס 1, בשביל למחוק את האיבר 1 עצמו, צריך לכתוב </a:t>
            </a:r>
            <a:r>
              <a:rPr lang="en-US" baseline="0" dirty="0"/>
              <a:t>remove(new Integer(1))</a:t>
            </a:r>
            <a:endParaRPr lang="he-IL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b="1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85800" lvl="1" indent="-228600" algn="l" rtl="0" eaLnBrk="1" hangingPunct="1">
              <a:spcBef>
                <a:spcPct val="0"/>
              </a:spcBef>
              <a:buFontTx/>
              <a:buChar char="-"/>
            </a:pPr>
            <a:endParaRPr lang="he-I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fontAlgn="base" hangingPunct="1">
              <a:spcBef>
                <a:spcPct val="30000"/>
              </a:spcBef>
              <a:spcAft>
                <a:spcPct val="0"/>
              </a:spcAft>
            </a:pPr>
            <a:endParaRPr lang="he-IL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http://docs.oracle.com/javase/tutorial/java/generics/genTypeInference.html#type-inference-instantiation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02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8230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54333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ADF-0423-401E-B152-751452AFFC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8046-43A4-435C-A501-620D6F5B12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DBA5-CA50-4A4A-B440-D651A58B8D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6119-C5E7-496D-ABFE-80043FFC84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92E6-CC42-4C73-AD68-646F779BB4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5006-767E-44F9-AAD1-36DE558168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8A45-3E4C-4378-8BCB-721D45F65F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0EAF6-6D89-4A33-A384-9C0754EED6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709-70F1-4D84-80C7-F2EFCD68C0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DD27-6DA1-4419-B084-ACAFA7EE52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9725-27F5-4826-9184-DF6F2A2AFA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3DB5-04A8-43BF-A166-2C8DE2EF4F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30739-437E-4E43-B68E-39E81714C5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  <p:sldLayoutId id="2147483823" r:id="rId12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index.html?java/util/Collections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collections/interfaces/order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technotes/guides/collections/reference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oracle.com/javase/tutorial/collections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>
                <a:latin typeface="Comic Sans MS" pitchFamily="66" charset="0"/>
              </a:rPr>
              <a:t>תוכנה 1</a:t>
            </a:r>
            <a:br>
              <a:rPr lang="he-IL" dirty="0">
                <a:latin typeface="Comic Sans MS" pitchFamily="66" charset="0"/>
              </a:rPr>
            </a:br>
            <a:endParaRPr lang="en-US" sz="2800" dirty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תרגול מס’ 7</a:t>
            </a:r>
          </a:p>
          <a:p>
            <a:pPr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מבני נתונים גנריים</a:t>
            </a:r>
            <a:endParaRPr lang="en-US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</a:t>
            </a:r>
          </a:p>
          <a:p>
            <a:pPr algn="l" rtl="0">
              <a:lnSpc>
                <a:spcPct val="115000"/>
              </a:lnSpc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(7);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"world"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9963" y="4545623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9963" y="4958915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9963" y="5363309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9A6A34-652D-47EE-B257-2F4707D9B877}"/>
              </a:ext>
            </a:extLst>
          </p:cNvPr>
          <p:cNvSpPr txBox="1"/>
          <p:nvPr/>
        </p:nvSpPr>
        <p:spPr>
          <a:xfrm>
            <a:off x="579965" y="2913671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FFB7A8-FB89-429D-8D62-D430BA739F52}"/>
              </a:ext>
            </a:extLst>
          </p:cNvPr>
          <p:cNvSpPr txBox="1"/>
          <p:nvPr/>
        </p:nvSpPr>
        <p:spPr>
          <a:xfrm>
            <a:off x="579964" y="32958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E69B3B-F4C5-4AC6-B00C-D1918A87E2B5}"/>
              </a:ext>
            </a:extLst>
          </p:cNvPr>
          <p:cNvSpPr txBox="1"/>
          <p:nvPr/>
        </p:nvSpPr>
        <p:spPr>
          <a:xfrm>
            <a:off x="579963" y="3694405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87925-AB55-49BF-8B64-53E574DA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37702"/>
            <a:ext cx="8229600" cy="990600"/>
          </a:xfrm>
        </p:spPr>
        <p:txBody>
          <a:bodyPr/>
          <a:lstStyle/>
          <a:p>
            <a:pPr algn="ctr"/>
            <a:r>
              <a:rPr lang="en-US" sz="4000" b="0" dirty="0"/>
              <a:t>Implementations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047E3-92B5-415D-967F-D380EF3723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7772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>
                <a:cs typeface="Times New Roman" pitchFamily="18" charset="0"/>
              </a:rPr>
              <a:t>General Purpose Implementations</a:t>
            </a:r>
            <a:r>
              <a:rPr lang="en-US" sz="4000" dirty="0"/>
              <a:t> </a:t>
            </a:r>
            <a:endParaRPr lang="en-US" sz="4000" b="1" dirty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/>
            <a:r>
              <a:rPr lang="en-US" sz="2000" dirty="0"/>
              <a:t>Class Name Convention:  &lt;Data structure&gt; &lt;Interface&gt;</a:t>
            </a:r>
            <a:r>
              <a:rPr lang="en-US" dirty="0"/>
              <a:t> </a:t>
            </a:r>
          </a:p>
        </p:txBody>
      </p:sp>
      <p:graphicFrame>
        <p:nvGraphicFramePr>
          <p:cNvPr id="503883" name="Group 75"/>
          <p:cNvGraphicFramePr>
            <a:graphicFrameLocks noGrp="1"/>
          </p:cNvGraphicFramePr>
          <p:nvPr>
            <p:ph sz="half" idx="2"/>
          </p:nvPr>
        </p:nvGraphicFramePr>
        <p:xfrm>
          <a:off x="629444" y="2589213"/>
          <a:ext cx="7885113" cy="3146427"/>
        </p:xfrm>
        <a:graphic>
          <a:graphicData uri="http://schemas.openxmlformats.org/drawingml/2006/table">
            <a:tbl>
              <a:tblPr rtl="1"/>
              <a:tblGrid>
                <a:gridCol w="1651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24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3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 Structures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General Purpose   Implementations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Balanced Tree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Resizable Array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 Table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SortedSet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Interfaces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ArrayDeque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Queue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SortedMap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Map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AA79BA-5EB7-44A8-81DD-10BCF0CC44DA}" type="slidenum">
              <a:rPr lang="he-IL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2" name="AutoShape 41"/>
          <p:cNvSpPr>
            <a:spLocks noChangeArrowheads="1"/>
          </p:cNvSpPr>
          <p:nvPr/>
        </p:nvSpPr>
        <p:spPr bwMode="auto">
          <a:xfrm rot="17995732">
            <a:off x="4140199" y="2389776"/>
            <a:ext cx="215900" cy="180975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3329781" y="243001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26" name="Rectangle 25"/>
          <p:cNvSpPr>
            <a:spLocks noGrp="1" noChangeArrowheads="1"/>
          </p:cNvSpPr>
          <p:nvPr>
            <p:ph type="title"/>
          </p:nvPr>
        </p:nvSpPr>
        <p:spPr>
          <a:xfrm>
            <a:off x="413544" y="277813"/>
            <a:ext cx="8316912" cy="11430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cs typeface="Times New Roman" pitchFamily="18" charset="0"/>
              </a:rPr>
              <a:t>Adding Implementations to the Picture</a:t>
            </a:r>
            <a:endParaRPr lang="en-US" sz="3600" dirty="0"/>
          </a:p>
        </p:txBody>
      </p:sp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7175E6-6B9F-4C18-A9B2-A242504B058E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25603" name="AutoShape 2" descr="30%"/>
          <p:cNvSpPr>
            <a:spLocks noChangeArrowheads="1"/>
          </p:cNvSpPr>
          <p:nvPr/>
        </p:nvSpPr>
        <p:spPr bwMode="auto">
          <a:xfrm>
            <a:off x="2429669" y="170021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Collection</a:t>
            </a:r>
          </a:p>
        </p:txBody>
      </p:sp>
      <p:sp>
        <p:nvSpPr>
          <p:cNvPr id="25604" name="AutoShape 3" descr="30%"/>
          <p:cNvSpPr>
            <a:spLocks noChangeArrowheads="1"/>
          </p:cNvSpPr>
          <p:nvPr/>
        </p:nvSpPr>
        <p:spPr bwMode="auto">
          <a:xfrm>
            <a:off x="323850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Set</a:t>
            </a:r>
          </a:p>
        </p:txBody>
      </p:sp>
      <p:sp>
        <p:nvSpPr>
          <p:cNvPr id="25605" name="AutoShape 4" descr="30%"/>
          <p:cNvSpPr>
            <a:spLocks noChangeArrowheads="1"/>
          </p:cNvSpPr>
          <p:nvPr/>
        </p:nvSpPr>
        <p:spPr bwMode="auto">
          <a:xfrm>
            <a:off x="2429669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List</a:t>
            </a:r>
          </a:p>
        </p:txBody>
      </p:sp>
      <p:sp>
        <p:nvSpPr>
          <p:cNvPr id="25606" name="AutoShape 5" descr="30%"/>
          <p:cNvSpPr>
            <a:spLocks noChangeArrowheads="1"/>
          </p:cNvSpPr>
          <p:nvPr/>
        </p:nvSpPr>
        <p:spPr bwMode="auto">
          <a:xfrm>
            <a:off x="971550" y="447357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SortedSet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 rot="3198125">
            <a:off x="2467861" y="240733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08" name="AutoShape 7"/>
          <p:cNvCxnSpPr>
            <a:cxnSpLocks noChangeShapeType="1"/>
            <a:stCxn id="25604" idx="0"/>
            <a:endCxn id="25607" idx="2"/>
          </p:cNvCxnSpPr>
          <p:nvPr/>
        </p:nvCxnSpPr>
        <p:spPr bwMode="auto">
          <a:xfrm flipV="1">
            <a:off x="1313657" y="2524000"/>
            <a:ext cx="1203603" cy="544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0" name="AutoShape 9"/>
          <p:cNvCxnSpPr>
            <a:cxnSpLocks noChangeShapeType="1"/>
            <a:stCxn id="25609" idx="2"/>
            <a:endCxn id="25605" idx="0"/>
          </p:cNvCxnSpPr>
          <p:nvPr/>
        </p:nvCxnSpPr>
        <p:spPr bwMode="auto">
          <a:xfrm flipH="1">
            <a:off x="3419476" y="2576068"/>
            <a:ext cx="18255" cy="49257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1" name="AutoShape 10" descr="‎80%‎"/>
          <p:cNvSpPr>
            <a:spLocks noChangeArrowheads="1"/>
          </p:cNvSpPr>
          <p:nvPr/>
        </p:nvSpPr>
        <p:spPr bwMode="auto">
          <a:xfrm>
            <a:off x="323850" y="5913438"/>
            <a:ext cx="93503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HashSet</a:t>
            </a:r>
          </a:p>
        </p:txBody>
      </p:sp>
      <p:cxnSp>
        <p:nvCxnSpPr>
          <p:cNvPr id="25613" name="AutoShape 12"/>
          <p:cNvCxnSpPr>
            <a:cxnSpLocks noChangeShapeType="1"/>
            <a:stCxn id="25611" idx="0"/>
            <a:endCxn id="43" idx="2"/>
          </p:cNvCxnSpPr>
          <p:nvPr/>
        </p:nvCxnSpPr>
        <p:spPr bwMode="auto">
          <a:xfrm flipV="1">
            <a:off x="791369" y="3949129"/>
            <a:ext cx="0" cy="196430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4" name="AutoShape 13"/>
          <p:cNvSpPr>
            <a:spLocks noChangeArrowheads="1"/>
          </p:cNvSpPr>
          <p:nvPr/>
        </p:nvSpPr>
        <p:spPr bwMode="auto">
          <a:xfrm>
            <a:off x="1655763" y="3798507"/>
            <a:ext cx="215900" cy="141225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5" name="AutoShape 14"/>
          <p:cNvCxnSpPr>
            <a:cxnSpLocks noChangeShapeType="1"/>
            <a:stCxn id="25606" idx="0"/>
            <a:endCxn id="25614" idx="2"/>
          </p:cNvCxnSpPr>
          <p:nvPr/>
        </p:nvCxnSpPr>
        <p:spPr bwMode="auto">
          <a:xfrm flipH="1" flipV="1">
            <a:off x="1763713" y="3939732"/>
            <a:ext cx="197644" cy="53384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6" name="AutoShape 15" descr="‎80%‎"/>
          <p:cNvSpPr>
            <a:spLocks noChangeArrowheads="1"/>
          </p:cNvSpPr>
          <p:nvPr/>
        </p:nvSpPr>
        <p:spPr bwMode="auto">
          <a:xfrm>
            <a:off x="1619250" y="5913438"/>
            <a:ext cx="82708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TreeSet</a:t>
            </a:r>
          </a:p>
        </p:txBody>
      </p:sp>
      <p:sp>
        <p:nvSpPr>
          <p:cNvPr id="25617" name="AutoShape 16"/>
          <p:cNvSpPr>
            <a:spLocks noChangeArrowheads="1"/>
          </p:cNvSpPr>
          <p:nvPr/>
        </p:nvSpPr>
        <p:spPr bwMode="auto">
          <a:xfrm>
            <a:off x="1924844" y="520350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8" name="AutoShape 17"/>
          <p:cNvCxnSpPr>
            <a:cxnSpLocks noChangeShapeType="1"/>
            <a:stCxn id="25616" idx="0"/>
            <a:endCxn id="25617" idx="2"/>
          </p:cNvCxnSpPr>
          <p:nvPr/>
        </p:nvCxnSpPr>
        <p:spPr bwMode="auto">
          <a:xfrm flipV="1">
            <a:off x="2032794" y="5349558"/>
            <a:ext cx="0" cy="56388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514350" y="1700213"/>
            <a:ext cx="1754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effectLst>
                  <a:glow rad="228600">
                    <a:srgbClr val="FFFF00">
                      <a:alpha val="40000"/>
                    </a:srgbClr>
                  </a:glow>
                </a:effectLst>
              </a:rPr>
              <a:t>No Direct Implementation</a:t>
            </a:r>
          </a:p>
        </p:txBody>
      </p:sp>
      <p:sp>
        <p:nvSpPr>
          <p:cNvPr id="25620" name="AutoShape 19" descr="‎80%‎"/>
          <p:cNvSpPr>
            <a:spLocks noChangeArrowheads="1"/>
          </p:cNvSpPr>
          <p:nvPr/>
        </p:nvSpPr>
        <p:spPr bwMode="auto">
          <a:xfrm>
            <a:off x="4248150" y="5949950"/>
            <a:ext cx="122396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LinkedList</a:t>
            </a:r>
          </a:p>
        </p:txBody>
      </p:sp>
      <p:sp>
        <p:nvSpPr>
          <p:cNvPr id="25621" name="AutoShape 20" descr="‎80%‎"/>
          <p:cNvSpPr>
            <a:spLocks noChangeArrowheads="1"/>
          </p:cNvSpPr>
          <p:nvPr/>
        </p:nvSpPr>
        <p:spPr bwMode="auto">
          <a:xfrm>
            <a:off x="2951163" y="5949950"/>
            <a:ext cx="1008062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ArrayList</a:t>
            </a:r>
          </a:p>
        </p:txBody>
      </p:sp>
      <p:sp>
        <p:nvSpPr>
          <p:cNvPr id="25622" name="AutoShape 21"/>
          <p:cNvSpPr>
            <a:spLocks noChangeArrowheads="1"/>
          </p:cNvSpPr>
          <p:nvPr/>
        </p:nvSpPr>
        <p:spPr bwMode="auto">
          <a:xfrm>
            <a:off x="3348038" y="379672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3" name="AutoShape 22"/>
          <p:cNvCxnSpPr>
            <a:cxnSpLocks noChangeShapeType="1"/>
            <a:stCxn id="25621" idx="0"/>
            <a:endCxn id="25622" idx="2"/>
          </p:cNvCxnSpPr>
          <p:nvPr/>
        </p:nvCxnSpPr>
        <p:spPr bwMode="auto">
          <a:xfrm flipV="1">
            <a:off x="3455194" y="3942779"/>
            <a:ext cx="794" cy="2007171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4" name="AutoShape 23"/>
          <p:cNvSpPr>
            <a:spLocks noChangeArrowheads="1"/>
          </p:cNvSpPr>
          <p:nvPr/>
        </p:nvSpPr>
        <p:spPr bwMode="auto">
          <a:xfrm>
            <a:off x="4049713" y="3798444"/>
            <a:ext cx="198437" cy="141288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5" name="AutoShape 24"/>
          <p:cNvCxnSpPr>
            <a:cxnSpLocks noChangeShapeType="1"/>
            <a:stCxn id="25620" idx="0"/>
            <a:endCxn id="25624" idx="2"/>
          </p:cNvCxnSpPr>
          <p:nvPr/>
        </p:nvCxnSpPr>
        <p:spPr bwMode="auto">
          <a:xfrm flipH="1" flipV="1">
            <a:off x="4148932" y="3939732"/>
            <a:ext cx="711200" cy="201021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7" name="AutoShape 36" descr="30%"/>
          <p:cNvSpPr>
            <a:spLocks noChangeArrowheads="1"/>
          </p:cNvSpPr>
          <p:nvPr/>
        </p:nvSpPr>
        <p:spPr bwMode="auto">
          <a:xfrm>
            <a:off x="6192838" y="170021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Map</a:t>
            </a:r>
          </a:p>
        </p:txBody>
      </p:sp>
      <p:sp>
        <p:nvSpPr>
          <p:cNvPr id="25628" name="AutoShape 37" descr="30%"/>
          <p:cNvSpPr>
            <a:spLocks noChangeArrowheads="1"/>
          </p:cNvSpPr>
          <p:nvPr/>
        </p:nvSpPr>
        <p:spPr bwMode="auto">
          <a:xfrm>
            <a:off x="7019925" y="30305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 err="1"/>
              <a:t>SortedMap</a:t>
            </a:r>
            <a:endParaRPr lang="en-US" sz="2000" b="0" dirty="0"/>
          </a:p>
        </p:txBody>
      </p:sp>
      <p:sp>
        <p:nvSpPr>
          <p:cNvPr id="25629" name="AutoShape 38" descr="‎80%‎"/>
          <p:cNvSpPr>
            <a:spLocks noChangeArrowheads="1"/>
          </p:cNvSpPr>
          <p:nvPr/>
        </p:nvSpPr>
        <p:spPr bwMode="auto">
          <a:xfrm>
            <a:off x="6335713" y="5949950"/>
            <a:ext cx="936625" cy="719138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HashMap</a:t>
            </a:r>
          </a:p>
        </p:txBody>
      </p:sp>
      <p:cxnSp>
        <p:nvCxnSpPr>
          <p:cNvPr id="25631" name="AutoShape 40"/>
          <p:cNvCxnSpPr>
            <a:cxnSpLocks noChangeShapeType="1"/>
            <a:endCxn id="49" idx="2"/>
          </p:cNvCxnSpPr>
          <p:nvPr/>
        </p:nvCxnSpPr>
        <p:spPr bwMode="auto">
          <a:xfrm flipH="1" flipV="1">
            <a:off x="6804025" y="2577350"/>
            <a:ext cx="1" cy="3382126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5633" name="AutoShape 42"/>
          <p:cNvCxnSpPr>
            <a:cxnSpLocks noChangeShapeType="1"/>
            <a:stCxn id="25637" idx="0"/>
            <a:endCxn id="25632" idx="2"/>
          </p:cNvCxnSpPr>
          <p:nvPr/>
        </p:nvCxnSpPr>
        <p:spPr bwMode="auto">
          <a:xfrm flipH="1" flipV="1">
            <a:off x="4326570" y="2525410"/>
            <a:ext cx="1198724" cy="54322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34" name="AutoShape 43" descr="‎80%‎"/>
          <p:cNvSpPr>
            <a:spLocks noChangeArrowheads="1"/>
          </p:cNvSpPr>
          <p:nvPr/>
        </p:nvSpPr>
        <p:spPr bwMode="auto">
          <a:xfrm>
            <a:off x="7848600" y="5949950"/>
            <a:ext cx="90011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 dirty="0" err="1"/>
              <a:t>TreeMap</a:t>
            </a:r>
            <a:endParaRPr lang="en-US" sz="1600" b="0" dirty="0"/>
          </a:p>
        </p:txBody>
      </p:sp>
      <p:sp>
        <p:nvSpPr>
          <p:cNvPr id="25635" name="AutoShape 44"/>
          <p:cNvSpPr>
            <a:spLocks noChangeArrowheads="1"/>
          </p:cNvSpPr>
          <p:nvPr/>
        </p:nvSpPr>
        <p:spPr bwMode="auto">
          <a:xfrm>
            <a:off x="8190706" y="375875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36" name="AutoShape 45"/>
          <p:cNvCxnSpPr>
            <a:cxnSpLocks noChangeShapeType="1"/>
            <a:stCxn id="25634" idx="0"/>
            <a:endCxn id="25635" idx="2"/>
          </p:cNvCxnSpPr>
          <p:nvPr/>
        </p:nvCxnSpPr>
        <p:spPr bwMode="auto">
          <a:xfrm flipH="1" flipV="1">
            <a:off x="8298656" y="3904806"/>
            <a:ext cx="1" cy="204514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7" name="AutoShape 47" descr="30%"/>
          <p:cNvSpPr>
            <a:spLocks noChangeArrowheads="1"/>
          </p:cNvSpPr>
          <p:nvPr/>
        </p:nvSpPr>
        <p:spPr bwMode="auto">
          <a:xfrm>
            <a:off x="4535488" y="3068638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Queue</a:t>
            </a:r>
          </a:p>
        </p:txBody>
      </p:sp>
      <p:cxnSp>
        <p:nvCxnSpPr>
          <p:cNvPr id="25638" name="AutoShape 48"/>
          <p:cNvCxnSpPr>
            <a:cxnSpLocks noChangeShapeType="1"/>
            <a:stCxn id="25620" idx="0"/>
            <a:endCxn id="25639" idx="2"/>
          </p:cNvCxnSpPr>
          <p:nvPr/>
        </p:nvCxnSpPr>
        <p:spPr bwMode="auto">
          <a:xfrm flipV="1">
            <a:off x="4860132" y="3951986"/>
            <a:ext cx="665162" cy="199796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9" name="AutoShape 49"/>
          <p:cNvSpPr>
            <a:spLocks noChangeArrowheads="1"/>
          </p:cNvSpPr>
          <p:nvPr/>
        </p:nvSpPr>
        <p:spPr bwMode="auto">
          <a:xfrm>
            <a:off x="5417344" y="3805936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3" name="AutoShape 21"/>
          <p:cNvSpPr>
            <a:spLocks noChangeArrowheads="1"/>
          </p:cNvSpPr>
          <p:nvPr/>
        </p:nvSpPr>
        <p:spPr bwMode="auto">
          <a:xfrm>
            <a:off x="683419" y="380307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9" name="AutoShape 21"/>
          <p:cNvSpPr>
            <a:spLocks noChangeArrowheads="1"/>
          </p:cNvSpPr>
          <p:nvPr/>
        </p:nvSpPr>
        <p:spPr bwMode="auto">
          <a:xfrm>
            <a:off x="6696075" y="243130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72E3CD4-1AC9-4183-B93E-5C072BFC5080}"/>
              </a:ext>
            </a:extLst>
          </p:cNvPr>
          <p:cNvGrpSpPr/>
          <p:nvPr/>
        </p:nvGrpSpPr>
        <p:grpSpPr>
          <a:xfrm rot="19436101">
            <a:off x="7634563" y="2373442"/>
            <a:ext cx="277536" cy="718654"/>
            <a:chOff x="7281466" y="2420938"/>
            <a:chExt cx="215900" cy="609600"/>
          </a:xfrm>
        </p:grpSpPr>
        <p:sp>
          <p:nvSpPr>
            <p:cNvPr id="41" name="AutoShape 44">
              <a:extLst>
                <a:ext uri="{FF2B5EF4-FFF2-40B4-BE49-F238E27FC236}">
                  <a16:creationId xmlns:a16="http://schemas.microsoft.com/office/drawing/2014/main" id="{7193F59E-DC5E-40A9-95B8-B952430AD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1466" y="2420938"/>
              <a:ext cx="215900" cy="146050"/>
            </a:xfrm>
            <a:prstGeom prst="flowChartExtra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/>
              <a:endParaRPr lang="he-IL"/>
            </a:p>
          </p:txBody>
        </p:sp>
        <p:cxnSp>
          <p:nvCxnSpPr>
            <p:cNvPr id="42" name="AutoShape 45">
              <a:extLst>
                <a:ext uri="{FF2B5EF4-FFF2-40B4-BE49-F238E27FC236}">
                  <a16:creationId xmlns:a16="http://schemas.microsoft.com/office/drawing/2014/main" id="{AE9E2B7B-DEBF-4F30-9400-E01C060688B3}"/>
                </a:ext>
              </a:extLst>
            </p:cNvPr>
            <p:cNvCxnSpPr>
              <a:cxnSpLocks noChangeShapeType="1"/>
              <a:endCxn id="41" idx="2"/>
            </p:cNvCxnSpPr>
            <p:nvPr/>
          </p:nvCxnSpPr>
          <p:spPr bwMode="auto">
            <a:xfrm flipV="1">
              <a:off x="7389416" y="2566988"/>
              <a:ext cx="0" cy="4635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</p:cxn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Collection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542610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>
                <a:latin typeface="+mn-lt"/>
                <a:cs typeface="+mn-cs"/>
              </a:rPr>
              <a:t>מתודות שימושיות במנשק </a:t>
            </a:r>
            <a:r>
              <a:rPr lang="en-US" sz="2000" b="0" dirty="0">
                <a:latin typeface="+mn-lt"/>
                <a:cs typeface="+mn-cs"/>
              </a:rPr>
              <a:t>Collection&lt;E&gt;</a:t>
            </a:r>
            <a:r>
              <a:rPr lang="he-IL" sz="2000" b="0" dirty="0">
                <a:latin typeface="+mn-lt"/>
                <a:cs typeface="+mn-cs"/>
              </a:rPr>
              <a:t>:</a:t>
            </a: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>
                <a:latin typeface="+mn-lt"/>
                <a:cs typeface="+mn-cs"/>
              </a:rPr>
              <a:t>רשימת המתודות המלאה:</a:t>
            </a:r>
            <a:endParaRPr lang="en-US" sz="2000" b="0" dirty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>
                <a:latin typeface="+mn-lt"/>
                <a:cs typeface="+mn-cs"/>
              </a:rPr>
              <a:t>http://docs.oracle.com/javase/8/docs/api/java/util/Collection.html</a:t>
            </a:r>
            <a:endParaRPr lang="he-IL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720026"/>
              </p:ext>
            </p:extLst>
          </p:nvPr>
        </p:nvGraphicFramePr>
        <p:xfrm>
          <a:off x="773723" y="2055976"/>
          <a:ext cx="7438292" cy="3317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73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4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method</a:t>
                      </a:r>
                      <a:r>
                        <a:rPr lang="en-US" baseline="0" dirty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description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Boolean     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add(E </a:t>
                      </a:r>
                      <a:r>
                        <a:rPr lang="en-US" sz="1300" baseline="0" dirty="0" err="1"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ensures that this collection contains the specified element (optional operation)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remove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 single instance of the specified element from this collection, if it is present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/>
                        <a:t>remove</a:t>
                      </a:r>
                      <a:r>
                        <a:rPr lang="en-US" sz="1300" baseline="0" dirty="0"/>
                        <a:t>s all elements in the Collection</a:t>
                      </a:r>
                      <a:endParaRPr lang="he-IL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contains(Object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the specified element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size()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&lt;E&gt;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an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over the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Map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506606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>
                <a:latin typeface="+mn-lt"/>
                <a:cs typeface="+mn-cs"/>
              </a:rPr>
              <a:t>מתודות שימושיות במנשק </a:t>
            </a:r>
            <a:r>
              <a:rPr lang="en-US" sz="2000" b="0" dirty="0">
                <a:latin typeface="+mn-lt"/>
                <a:cs typeface="+mn-cs"/>
              </a:rPr>
              <a:t>Map&lt;K,V&gt;</a:t>
            </a:r>
            <a:r>
              <a:rPr lang="he-IL" sz="2000" b="0" dirty="0">
                <a:latin typeface="+mn-lt"/>
                <a:cs typeface="+mn-cs"/>
              </a:rPr>
              <a:t> :</a:t>
            </a: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br>
              <a:rPr lang="en-US" sz="500" b="0" dirty="0">
                <a:latin typeface="+mn-lt"/>
                <a:cs typeface="+mn-cs"/>
              </a:rPr>
            </a:br>
            <a:br>
              <a:rPr lang="en-US" sz="500" b="0" dirty="0">
                <a:latin typeface="+mn-lt"/>
                <a:cs typeface="+mn-cs"/>
              </a:rPr>
            </a:br>
            <a:endParaRPr lang="he-IL" sz="5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1600" b="0" dirty="0">
                <a:latin typeface="+mn-lt"/>
                <a:cs typeface="+mn-cs"/>
              </a:rPr>
              <a:t>רשימת המתודות המלאה:</a:t>
            </a:r>
            <a:endParaRPr lang="en-US" sz="1600" b="0" dirty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600" b="0" dirty="0">
                <a:latin typeface="+mn-lt"/>
                <a:cs typeface="+mn-cs"/>
              </a:rPr>
              <a:t>http://docs.oracle.com/javase/8/docs/api/java/util/Map.html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134578"/>
              </p:ext>
            </p:extLst>
          </p:nvPr>
        </p:nvGraphicFramePr>
        <p:xfrm>
          <a:off x="800100" y="1977497"/>
          <a:ext cx="7719646" cy="41157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3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0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method</a:t>
                      </a:r>
                      <a:r>
                        <a:rPr lang="en-US" baseline="0" dirty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description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err="1">
                          <a:latin typeface="Consolas" pitchFamily="49" charset="0"/>
                          <a:cs typeface="Consolas" pitchFamily="49" charset="0"/>
                        </a:rPr>
                        <a:t>boolean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put(K key, V value)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associates the specified value with the specified key in this map (optional operation)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remove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the mapping for a key from this map if it is present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all of the mappings from this map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containsKey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key)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map contains a mapping for the specified key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7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            size()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key-value mappings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Set&lt;K&gt;  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keySet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 set view of the keys contained in this map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Collection&lt;V&gt;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values()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 Collection view of the values contained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Rectangle 1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List&lt;Integer&gt; list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ArrayList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list.size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()-1);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(list);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3748" name="Rectangle 4"/>
          <p:cNvSpPr>
            <a:spLocks noChangeArrowheads="1"/>
          </p:cNvSpPr>
          <p:nvPr/>
        </p:nvSpPr>
        <p:spPr bwMode="auto">
          <a:xfrm>
            <a:off x="2540977" y="2278239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he-IL"/>
          </a:p>
        </p:txBody>
      </p:sp>
      <p:sp>
        <p:nvSpPr>
          <p:cNvPr id="543752" name="Rectangle 8"/>
          <p:cNvSpPr>
            <a:spLocks noChangeArrowheads="1"/>
          </p:cNvSpPr>
          <p:nvPr/>
        </p:nvSpPr>
        <p:spPr bwMode="auto">
          <a:xfrm>
            <a:off x="2541934" y="1943094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he-IL"/>
          </a:p>
        </p:txBody>
      </p:sp>
      <p:sp>
        <p:nvSpPr>
          <p:cNvPr id="543755" name="Rectangle 11"/>
          <p:cNvSpPr>
            <a:spLocks noChangeArrowheads="1"/>
          </p:cNvSpPr>
          <p:nvPr/>
        </p:nvSpPr>
        <p:spPr bwMode="auto">
          <a:xfrm>
            <a:off x="4800600" y="1637202"/>
            <a:ext cx="1368425" cy="287337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he-IL"/>
          </a:p>
        </p:txBody>
      </p:sp>
      <p:sp>
        <p:nvSpPr>
          <p:cNvPr id="543756" name="Rectangle 12"/>
          <p:cNvSpPr>
            <a:spLocks noChangeArrowheads="1"/>
          </p:cNvSpPr>
          <p:nvPr/>
        </p:nvSpPr>
        <p:spPr bwMode="auto">
          <a:xfrm>
            <a:off x="1205415" y="1623036"/>
            <a:ext cx="720725" cy="323850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he-IL"/>
          </a:p>
        </p:txBody>
      </p:sp>
      <p:sp>
        <p:nvSpPr>
          <p:cNvPr id="26641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List</a:t>
            </a:r>
            <a:r>
              <a:rPr lang="en-US" b="1" dirty="0"/>
              <a:t> Example</a:t>
            </a:r>
          </a:p>
        </p:txBody>
      </p:sp>
      <p:sp>
        <p:nvSpPr>
          <p:cNvPr id="266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6E99F3-E37D-4904-80DC-24AA152B25CD}" type="slidenum">
              <a:rPr lang="he-IL" smtClean="0"/>
              <a:pPr/>
              <a:t>16</a:t>
            </a:fld>
            <a:endParaRPr lang="en-US"/>
          </a:p>
        </p:txBody>
      </p:sp>
      <p:sp>
        <p:nvSpPr>
          <p:cNvPr id="543762" name="Text Box 18"/>
          <p:cNvSpPr txBox="1">
            <a:spLocks noChangeArrowheads="1"/>
          </p:cNvSpPr>
          <p:nvPr/>
        </p:nvSpPr>
        <p:spPr bwMode="auto">
          <a:xfrm>
            <a:off x="1448061" y="4999282"/>
            <a:ext cx="1904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[3, 1, 1]</a:t>
            </a:r>
          </a:p>
        </p:txBody>
      </p:sp>
      <p:sp>
        <p:nvSpPr>
          <p:cNvPr id="543764" name="Text Box 20"/>
          <p:cNvSpPr txBox="1">
            <a:spLocks noChangeArrowheads="1"/>
          </p:cNvSpPr>
          <p:nvPr/>
        </p:nvSpPr>
        <p:spPr bwMode="auto">
          <a:xfrm>
            <a:off x="-1801019" y="4999282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Output: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205415" y="1093160"/>
            <a:ext cx="720725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מנשק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10982" y="2066192"/>
            <a:ext cx="900112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מימוש</a:t>
            </a:r>
          </a:p>
        </p:txBody>
      </p:sp>
      <p:cxnSp>
        <p:nvCxnSpPr>
          <p:cNvPr id="25" name="Straight Connector 24"/>
          <p:cNvCxnSpPr>
            <a:stCxn id="22" idx="2"/>
            <a:endCxn id="543756" idx="0"/>
          </p:cNvCxnSpPr>
          <p:nvPr/>
        </p:nvCxnSpPr>
        <p:spPr>
          <a:xfrm>
            <a:off x="1565778" y="1456575"/>
            <a:ext cx="0" cy="166461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43755" idx="2"/>
            <a:endCxn id="23" idx="0"/>
          </p:cNvCxnSpPr>
          <p:nvPr/>
        </p:nvCxnSpPr>
        <p:spPr>
          <a:xfrm>
            <a:off x="5484813" y="1924539"/>
            <a:ext cx="276225" cy="141653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71666" y="2608263"/>
            <a:ext cx="3394868" cy="713521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מבוצע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auto-boxing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כך שנשמרים אובייקטים מטיפוס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Integer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05415" y="3285148"/>
            <a:ext cx="3918421" cy="318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123836" y="3726201"/>
            <a:ext cx="3394868" cy="879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ניתן להעביר </a:t>
            </a:r>
            <a:r>
              <a:rPr lang="he-IL" b="0" dirty="0"/>
              <a:t>ל </a:t>
            </a:r>
            <a:r>
              <a:rPr lang="en-US" b="0" dirty="0"/>
              <a:t>remove</a:t>
            </a:r>
            <a:r>
              <a:rPr lang="he-IL" b="0" dirty="0"/>
              <a:t> את האינדקס של האובייקט שאנו רוצים למחוק, או המצביע אליו.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Cloud Callout 35"/>
          <p:cNvSpPr/>
          <p:nvPr/>
        </p:nvSpPr>
        <p:spPr>
          <a:xfrm>
            <a:off x="3522745" y="4756153"/>
            <a:ext cx="3576474" cy="1793631"/>
          </a:xfrm>
          <a:prstGeom prst="cloudCallout">
            <a:avLst>
              <a:gd name="adj1" fmla="val -47384"/>
              <a:gd name="adj2" fmla="val -86029"/>
            </a:avLst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/>
              <a:t>שימוש במתודה </a:t>
            </a:r>
            <a:r>
              <a:rPr lang="en-US" b="0" dirty="0" err="1"/>
              <a:t>toString</a:t>
            </a:r>
            <a:r>
              <a:rPr lang="he-IL" b="0" dirty="0"/>
              <a:t> של </a:t>
            </a:r>
            <a:r>
              <a:rPr lang="en-US" b="0" dirty="0" err="1"/>
              <a:t>ArrayList</a:t>
            </a:r>
            <a:r>
              <a:rPr lang="he-IL" b="0" dirty="0"/>
              <a:t>. סדר האיברים הוא לפי סדר הכנסתם לרשימה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2184564" y="2247900"/>
            <a:ext cx="2887102" cy="504092"/>
          </a:xfrm>
          <a:prstGeom prst="line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cxnSp>
        <p:nvCxnSpPr>
          <p:cNvPr id="40" name="Straight Connector 39"/>
          <p:cNvCxnSpPr>
            <a:stCxn id="34" idx="3"/>
          </p:cNvCxnSpPr>
          <p:nvPr/>
        </p:nvCxnSpPr>
        <p:spPr>
          <a:xfrm>
            <a:off x="5123836" y="3444264"/>
            <a:ext cx="357952" cy="343754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0CC444E8-ECDC-274A-30FF-4685F28B735A}"/>
              </a:ext>
            </a:extLst>
          </p:cNvPr>
          <p:cNvSpPr/>
          <p:nvPr/>
        </p:nvSpPr>
        <p:spPr>
          <a:xfrm>
            <a:off x="7208574" y="4818184"/>
            <a:ext cx="1668049" cy="879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en-US" b="0" dirty="0"/>
              <a:t>remove(1)?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8" grpId="0" animBg="1"/>
      <p:bldP spid="543752" grpId="0" animBg="1"/>
      <p:bldP spid="543755" grpId="0" animBg="1"/>
      <p:bldP spid="543756" grpId="0" animBg="1"/>
      <p:bldP spid="22" grpId="0" animBg="1"/>
      <p:bldP spid="23" grpId="0" animBg="1"/>
      <p:bldP spid="33" grpId="0" animBg="1"/>
      <p:bldP spid="34" grpId="0" animBg="1"/>
      <p:bldP spid="35" grpId="0" animBg="1"/>
      <p:bldP spid="36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Set&lt;Integer&gt; set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(6);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(set);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b="1" dirty="0"/>
              <a:t> Example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9A5C687-2A0C-439B-A482-88FA54E8A7F4}" type="slidenum">
              <a:rPr lang="he-IL" smtClean="0"/>
              <a:pPr/>
              <a:t>17</a:t>
            </a:fld>
            <a:endParaRPr lang="en-US"/>
          </a:p>
        </p:txBody>
      </p:sp>
      <p:sp>
        <p:nvSpPr>
          <p:cNvPr id="547845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4768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 or [3, 1]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96816" y="2292882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98377" y="2013438"/>
            <a:ext cx="3991708" cy="1705708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  <a:p>
            <a:pPr algn="r" rtl="1">
              <a:buFont typeface="Arial" pitchFamily="34" charset="0"/>
              <a:buChar char="•"/>
            </a:pPr>
            <a:r>
              <a:rPr lang="he-IL" sz="1600" b="0" dirty="0"/>
              <a:t> שני איברים </a:t>
            </a:r>
            <a:r>
              <a:rPr lang="en-US" sz="1600" b="0" dirty="0"/>
              <a:t>x</a:t>
            </a:r>
            <a:r>
              <a:rPr lang="he-IL" sz="1600" b="0" dirty="0"/>
              <a:t> ו </a:t>
            </a:r>
            <a:r>
              <a:rPr lang="en-US" sz="1600" b="0" dirty="0"/>
              <a:t>y</a:t>
            </a:r>
            <a:r>
              <a:rPr lang="he-IL" sz="1600" b="0" dirty="0"/>
              <a:t> יחשבו לאיברים כפולים אם:</a:t>
            </a:r>
          </a:p>
          <a:p>
            <a:pPr marL="800100" lvl="1" indent="-342900" algn="r" rtl="1">
              <a:buAutoNum type="arabicPeriod"/>
            </a:pPr>
            <a:r>
              <a:rPr lang="he-IL" sz="1600" b="0" dirty="0"/>
              <a:t>שניהם הם </a:t>
            </a:r>
            <a:r>
              <a:rPr lang="en-US" sz="1600" b="0" dirty="0"/>
              <a:t>null</a:t>
            </a:r>
            <a:endParaRPr lang="he-IL" sz="1600" b="0" dirty="0"/>
          </a:p>
          <a:p>
            <a:pPr marL="800100" lvl="1" indent="-342900" algn="r" rtl="1">
              <a:buAutoNum type="arabicPeriod"/>
            </a:pPr>
            <a:r>
              <a:rPr lang="en-US" sz="1600" b="0" dirty="0" err="1"/>
              <a:t>x.equals</a:t>
            </a:r>
            <a:r>
              <a:rPr lang="en-US" sz="1600" b="0" dirty="0"/>
              <a:t>(y) == true</a:t>
            </a:r>
            <a:r>
              <a:rPr lang="he-IL" sz="1600" b="0" dirty="0"/>
              <a:t> (בפרט מתקיים כאשר </a:t>
            </a:r>
            <a:r>
              <a:rPr lang="en-US" sz="1600" b="0" dirty="0"/>
              <a:t>x</a:t>
            </a:r>
            <a:r>
              <a:rPr lang="he-IL" sz="1600" b="0" dirty="0"/>
              <a:t> ו </a:t>
            </a:r>
            <a:r>
              <a:rPr lang="en-US" sz="1600" b="0" dirty="0"/>
              <a:t>y</a:t>
            </a:r>
            <a:r>
              <a:rPr lang="he-IL" sz="1600" b="0" dirty="0"/>
              <a:t> מצביעים לאותו האובייקט).</a:t>
            </a:r>
            <a:endParaRPr lang="en-US" sz="1600" b="0" dirty="0"/>
          </a:p>
        </p:txBody>
      </p:sp>
      <p:cxnSp>
        <p:nvCxnSpPr>
          <p:cNvPr id="13" name="Straight Connector 12"/>
          <p:cNvCxnSpPr>
            <a:stCxn id="10" idx="3"/>
          </p:cNvCxnSpPr>
          <p:nvPr/>
        </p:nvCxnSpPr>
        <p:spPr>
          <a:xfrm>
            <a:off x="4501662" y="2618197"/>
            <a:ext cx="536331" cy="0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6" name="Rectangle 15"/>
          <p:cNvSpPr/>
          <p:nvPr/>
        </p:nvSpPr>
        <p:spPr>
          <a:xfrm>
            <a:off x="896816" y="3273426"/>
            <a:ext cx="2127738" cy="369276"/>
          </a:xfrm>
          <a:prstGeom prst="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8" name="Straight Connector 17"/>
          <p:cNvCxnSpPr>
            <a:stCxn id="16" idx="3"/>
          </p:cNvCxnSpPr>
          <p:nvPr/>
        </p:nvCxnSpPr>
        <p:spPr>
          <a:xfrm>
            <a:off x="3024554" y="3458064"/>
            <a:ext cx="2954216" cy="527538"/>
          </a:xfrm>
          <a:prstGeom prst="line">
            <a:avLst/>
          </a:prstGeom>
          <a:ln w="25400">
            <a:solidFill>
              <a:srgbClr val="FF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695092" y="3956538"/>
            <a:ext cx="3991708" cy="967154"/>
          </a:xfrm>
          <a:prstGeom prst="round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/>
              <a:t> </a:t>
            </a:r>
            <a:r>
              <a:rPr lang="en-US" b="0" dirty="0"/>
              <a:t>remove()</a:t>
            </a:r>
            <a:r>
              <a:rPr lang="he-IL" b="0" dirty="0"/>
              <a:t> יכול לקבל רק אובייקט, כיוון שאין משמעות לאינדקס באוסף שלא שומר על סדר</a:t>
            </a:r>
            <a:endParaRPr lang="en-US" sz="1600" b="0" dirty="0"/>
          </a:p>
        </p:txBody>
      </p:sp>
      <p:grpSp>
        <p:nvGrpSpPr>
          <p:cNvPr id="15" name="Group 14"/>
          <p:cNvGrpSpPr/>
          <p:nvPr/>
        </p:nvGrpSpPr>
        <p:grpSpPr>
          <a:xfrm>
            <a:off x="738553" y="5279230"/>
            <a:ext cx="4800601" cy="1350169"/>
            <a:chOff x="738553" y="5279230"/>
            <a:chExt cx="4800601" cy="1350169"/>
          </a:xfrm>
        </p:grpSpPr>
        <p:sp>
          <p:nvSpPr>
            <p:cNvPr id="21" name="Up Arrow 20"/>
            <p:cNvSpPr/>
            <p:nvPr/>
          </p:nvSpPr>
          <p:spPr>
            <a:xfrm>
              <a:off x="738553" y="5279230"/>
              <a:ext cx="4800601" cy="1350169"/>
            </a:xfrm>
            <a:prstGeom prst="upArrow">
              <a:avLst>
                <a:gd name="adj1" fmla="val 50000"/>
                <a:gd name="adj2" fmla="val 51304"/>
              </a:avLst>
            </a:prstGeom>
            <a:noFill/>
            <a:ln w="25400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b="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69477" y="5380672"/>
              <a:ext cx="2092569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b="0" dirty="0"/>
                <a:t>השתמשו ב </a:t>
              </a:r>
            </a:p>
            <a:p>
              <a:pPr algn="ctr" rtl="1"/>
              <a:r>
                <a:rPr lang="he-IL" b="0" dirty="0"/>
                <a:t>ב </a:t>
              </a:r>
              <a:r>
                <a:rPr lang="en-US" b="0" dirty="0" err="1"/>
                <a:t>TreeSet</a:t>
              </a:r>
              <a:r>
                <a:rPr lang="he-IL" b="0" dirty="0"/>
                <a:t> או ב </a:t>
              </a:r>
              <a:r>
                <a:rPr lang="en-US" b="0" dirty="0" err="1"/>
                <a:t>LinkedHashSet</a:t>
              </a:r>
              <a:endParaRPr lang="he-IL" b="0" dirty="0"/>
            </a:p>
            <a:p>
              <a:pPr algn="ctr" rtl="1"/>
              <a:r>
                <a:rPr lang="he-IL" b="0" dirty="0"/>
                <a:t>ע"מ להבטיח סדר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Map</a:t>
            </a:r>
            <a:r>
              <a:rPr lang="en-US" b="1" dirty="0"/>
              <a:t> Example</a:t>
            </a:r>
          </a:p>
        </p:txBody>
      </p:sp>
      <p:graphicFrame>
        <p:nvGraphicFramePr>
          <p:cNvPr id="551940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782316"/>
              </p:ext>
            </p:extLst>
          </p:nvPr>
        </p:nvGraphicFramePr>
        <p:xfrm>
          <a:off x="937727" y="5018217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09-5076452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69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1FC713-E292-4EBF-8079-55D155C72A29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600201"/>
            <a:ext cx="7859216" cy="3213533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1800" dirty="0" err="1"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latin typeface="Consolas"/>
                <a:ea typeface="Calibri"/>
              </a:rPr>
              <a:t>.println</a:t>
            </a:r>
            <a:r>
              <a:rPr lang="en-US" sz="1800" dirty="0">
                <a:latin typeface="Consolas"/>
                <a:ea typeface="Calibri"/>
              </a:rPr>
              <a:t>(map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b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</a:br>
            <a:endParaRPr lang="en-US" sz="18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{Leo=08-5530098, Dan=03-9516743, Rita=06-8201124}  </a:t>
            </a:r>
          </a:p>
          <a:p>
            <a:pPr lvl="1" eaLnBrk="1" hangingPunct="1"/>
            <a:endParaRPr lang="en-US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1957" name="Text Box 21"/>
          <p:cNvSpPr txBox="1">
            <a:spLocks noChangeArrowheads="1"/>
          </p:cNvSpPr>
          <p:nvPr/>
        </p:nvSpPr>
        <p:spPr bwMode="auto">
          <a:xfrm>
            <a:off x="3385652" y="5773867"/>
            <a:ext cx="4679950" cy="376238"/>
          </a:xfrm>
          <a:prstGeom prst="rect">
            <a:avLst/>
          </a:prstGeom>
          <a:solidFill>
            <a:srgbClr val="81DF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en-IE" b="0"/>
              <a:t>06-8201124</a:t>
            </a:r>
            <a:endParaRPr lang="en-US" b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826477" y="1608696"/>
            <a:ext cx="8229600" cy="3253154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LinkedHashMap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  <a:endParaRPr lang="en-US" sz="1600" dirty="0">
              <a:latin typeface="Calibri"/>
              <a:ea typeface="Calibri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he-IL" sz="6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None/>
            </a:pPr>
            <a:r>
              <a:rPr lang="en-US" sz="16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Rita=06-8201124, Leo=08-5530098}</a:t>
            </a:r>
            <a:endParaRPr lang="en-US" sz="1800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4596385" y="1608696"/>
            <a:ext cx="1728215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b="1" dirty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4941277" y="3569677"/>
            <a:ext cx="3544355" cy="691070"/>
          </a:xfrm>
          <a:prstGeom prst="borderCallout1">
            <a:avLst>
              <a:gd name="adj1" fmla="val 24407"/>
              <a:gd name="adj2" fmla="val -3111"/>
              <a:gd name="adj3" fmla="val 119211"/>
              <a:gd name="adj4" fmla="val -37987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/>
              <a:t>מסודר לפי סדר הכנסת המפתחות (הפעם הראשונה שבה מפתח מוכנס)</a:t>
            </a:r>
            <a:endParaRPr lang="en-US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911351" y="5053385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 eaLnBrk="1" hangingPunct="1"/>
            <a:r>
              <a:rPr lang="en-US" b="1" dirty="0"/>
              <a:t>Java Collections Framework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89C54E-27B9-40E4-A135-0C67D1B85A97}" type="slidenum">
              <a:rPr lang="he-IL" smtClean="0"/>
              <a:pPr/>
              <a:t>2</a:t>
            </a:fld>
            <a:endParaRPr lang="en-US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772400" cy="4530725"/>
          </a:xfrm>
        </p:spPr>
        <p:txBody>
          <a:bodyPr/>
          <a:lstStyle/>
          <a:p>
            <a:pPr algn="l" rtl="0" eaLnBrk="1" hangingPunct="1"/>
            <a:r>
              <a:rPr lang="en-US" sz="3200" b="1" dirty="0"/>
              <a:t>Collection</a:t>
            </a:r>
            <a:r>
              <a:rPr lang="en-US" sz="3200" dirty="0"/>
              <a:t>: </a:t>
            </a:r>
            <a:br>
              <a:rPr lang="en-US" sz="3200" dirty="0"/>
            </a:br>
            <a:r>
              <a:rPr lang="en-US" sz="3200" dirty="0"/>
              <a:t>a group of elements</a:t>
            </a:r>
          </a:p>
          <a:p>
            <a:pPr algn="l" rtl="0" eaLnBrk="1" hangingPunct="1"/>
            <a:endParaRPr lang="en-US" sz="3200" dirty="0"/>
          </a:p>
          <a:p>
            <a:pPr algn="l" rtl="0" eaLnBrk="1" hangingPunct="1"/>
            <a:r>
              <a:rPr lang="en-US" sz="3200" u="sng" dirty="0"/>
              <a:t>Interface Based Design</a:t>
            </a:r>
            <a:r>
              <a:rPr lang="en-US" sz="3200" dirty="0"/>
              <a:t>:</a:t>
            </a:r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</p:txBody>
      </p:sp>
      <p:sp>
        <p:nvSpPr>
          <p:cNvPr id="15366" name="AutoShape 5" descr="30%"/>
          <p:cNvSpPr>
            <a:spLocks noChangeArrowheads="1"/>
          </p:cNvSpPr>
          <p:nvPr/>
        </p:nvSpPr>
        <p:spPr bwMode="auto">
          <a:xfrm>
            <a:off x="2041525" y="3992578"/>
            <a:ext cx="3851275" cy="900113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Java </a:t>
            </a:r>
          </a:p>
          <a:p>
            <a:pPr algn="ctr"/>
            <a:r>
              <a:rPr lang="en-US" sz="2400" b="0" dirty="0"/>
              <a:t>Collections Framework</a:t>
            </a:r>
          </a:p>
        </p:txBody>
      </p:sp>
      <p:sp>
        <p:nvSpPr>
          <p:cNvPr id="15367" name="AutoShape 6" descr="30%"/>
          <p:cNvSpPr>
            <a:spLocks noChangeArrowheads="1"/>
          </p:cNvSpPr>
          <p:nvPr/>
        </p:nvSpPr>
        <p:spPr bwMode="auto">
          <a:xfrm>
            <a:off x="457200" y="579280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Interfaces</a:t>
            </a:r>
          </a:p>
        </p:txBody>
      </p:sp>
      <p:sp>
        <p:nvSpPr>
          <p:cNvPr id="15368" name="AutoShape 7" descr="30%"/>
          <p:cNvSpPr>
            <a:spLocks noChangeArrowheads="1"/>
          </p:cNvSpPr>
          <p:nvPr/>
        </p:nvSpPr>
        <p:spPr bwMode="auto">
          <a:xfrm>
            <a:off x="2689225" y="5792803"/>
            <a:ext cx="2628900" cy="719138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Implementations</a:t>
            </a:r>
          </a:p>
        </p:txBody>
      </p:sp>
      <p:sp>
        <p:nvSpPr>
          <p:cNvPr id="15369" name="AutoShape 8" descr="30%"/>
          <p:cNvSpPr>
            <a:spLocks noChangeArrowheads="1"/>
          </p:cNvSpPr>
          <p:nvPr/>
        </p:nvSpPr>
        <p:spPr bwMode="auto">
          <a:xfrm>
            <a:off x="5570537" y="579280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/>
              <a:t>Algorithms</a:t>
            </a:r>
          </a:p>
        </p:txBody>
      </p:sp>
      <p:cxnSp>
        <p:nvCxnSpPr>
          <p:cNvPr id="15370" name="AutoShape 9"/>
          <p:cNvCxnSpPr>
            <a:cxnSpLocks noChangeShapeType="1"/>
            <a:stCxn id="15366" idx="2"/>
            <a:endCxn id="15367" idx="0"/>
          </p:cNvCxnSpPr>
          <p:nvPr/>
        </p:nvCxnSpPr>
        <p:spPr bwMode="auto">
          <a:xfrm flipH="1">
            <a:off x="1447006" y="4892691"/>
            <a:ext cx="2520157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1" name="AutoShape 10"/>
          <p:cNvCxnSpPr>
            <a:cxnSpLocks noChangeShapeType="1"/>
            <a:stCxn id="15366" idx="2"/>
            <a:endCxn id="15369" idx="0"/>
          </p:cNvCxnSpPr>
          <p:nvPr/>
        </p:nvCxnSpPr>
        <p:spPr bwMode="auto">
          <a:xfrm>
            <a:off x="3967163" y="4892691"/>
            <a:ext cx="2593181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2" name="AutoShape 11"/>
          <p:cNvCxnSpPr>
            <a:cxnSpLocks noChangeShapeType="1"/>
            <a:stCxn id="15366" idx="2"/>
          </p:cNvCxnSpPr>
          <p:nvPr/>
        </p:nvCxnSpPr>
        <p:spPr bwMode="auto">
          <a:xfrm>
            <a:off x="3967162" y="4892691"/>
            <a:ext cx="1588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pic>
        <p:nvPicPr>
          <p:cNvPr id="71686" name="Picture 6" descr="https://c2.staticflickr.com/8/7152/6609343909_61a212872f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501" y="1390856"/>
            <a:ext cx="2934387" cy="209533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algn="l" rtl="0" eaLnBrk="1" hangingPunct="1">
              <a:buNone/>
            </a:pPr>
            <a:r>
              <a:rPr lang="en-IE" sz="1800" dirty="0" err="1">
                <a:latin typeface="Consolas" pitchFamily="49" charset="0"/>
                <a:cs typeface="Consolas" pitchFamily="49" charset="0"/>
              </a:rPr>
              <a:t>SortedMap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&gt; map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TreeMap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&gt; ();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6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Leo=08-5530098, Rita=06-8201124}  </a:t>
            </a:r>
          </a:p>
          <a:p>
            <a:pPr lvl="1" eaLnBrk="1" hangingPunct="1"/>
            <a:endParaRPr lang="en-US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5495194" y="1630363"/>
            <a:ext cx="924311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971551" y="1628775"/>
            <a:ext cx="1204722" cy="360363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>
                <a:latin typeface="Consolas" pitchFamily="49" charset="0"/>
                <a:cs typeface="Consolas" pitchFamily="49" charset="0"/>
              </a:rPr>
              <a:t>SortedMap</a:t>
            </a:r>
            <a:r>
              <a:rPr lang="en-US" b="1" dirty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5688013" y="3637210"/>
            <a:ext cx="2778979" cy="679816"/>
          </a:xfrm>
          <a:prstGeom prst="borderCallout1">
            <a:avLst>
              <a:gd name="adj1" fmla="val 24407"/>
              <a:gd name="adj2" fmla="val -3111"/>
              <a:gd name="adj3" fmla="val 102545"/>
              <a:gd name="adj4" fmla="val -48496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/>
              <a:t>סדר לקסיקוגרפי של המפתחות</a:t>
            </a:r>
            <a:endParaRPr lang="en-US" sz="2000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1008063" y="5079761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Map Collection Views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56706"/>
            <a:ext cx="8096250" cy="712787"/>
          </a:xfrm>
        </p:spPr>
        <p:txBody>
          <a:bodyPr/>
          <a:lstStyle/>
          <a:p>
            <a:pPr algn="ctr" rtl="0" eaLnBrk="1" hangingPunct="1">
              <a:buFont typeface="Wingdings" pitchFamily="2" charset="2"/>
              <a:buNone/>
            </a:pPr>
            <a:r>
              <a:rPr lang="en-US" sz="3200" dirty="0"/>
              <a:t>Three views of a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Map&lt;K,V&gt;</a:t>
            </a:r>
            <a:r>
              <a:rPr lang="en-US" sz="3200" dirty="0"/>
              <a:t> as a collection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895F772-54E9-4140-9360-145952DF3060}" type="slidenum">
              <a:rPr lang="he-IL" smtClean="0"/>
              <a:pPr/>
              <a:t>21</a:t>
            </a:fld>
            <a:endParaRPr lang="en-US"/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 flipH="1">
            <a:off x="1754187" y="3534568"/>
            <a:ext cx="7921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Text Box 5" descr="‎30%‎"/>
          <p:cNvSpPr txBox="1">
            <a:spLocks noChangeArrowheads="1"/>
          </p:cNvSpPr>
          <p:nvPr/>
        </p:nvSpPr>
        <p:spPr bwMode="auto">
          <a:xfrm>
            <a:off x="67310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>
                <a:latin typeface="Consolas" pitchFamily="49" charset="0"/>
                <a:cs typeface="Consolas" pitchFamily="49" charset="0"/>
              </a:rPr>
              <a:t>keySet</a:t>
            </a:r>
          </a:p>
        </p:txBody>
      </p:sp>
      <p:sp>
        <p:nvSpPr>
          <p:cNvPr id="31751" name="Text Box 6" descr="‎30%‎"/>
          <p:cNvSpPr txBox="1">
            <a:spLocks noChangeArrowheads="1"/>
          </p:cNvSpPr>
          <p:nvPr/>
        </p:nvSpPr>
        <p:spPr bwMode="auto">
          <a:xfrm>
            <a:off x="3446462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sz="3200" b="0">
                <a:latin typeface="Consolas" pitchFamily="49" charset="0"/>
                <a:cs typeface="Consolas" pitchFamily="49" charset="0"/>
              </a:rPr>
              <a:t>values</a:t>
            </a:r>
          </a:p>
        </p:txBody>
      </p:sp>
      <p:sp>
        <p:nvSpPr>
          <p:cNvPr id="31752" name="Text Box 7" descr="‎30%‎"/>
          <p:cNvSpPr txBox="1">
            <a:spLocks noChangeArrowheads="1"/>
          </p:cNvSpPr>
          <p:nvPr/>
        </p:nvSpPr>
        <p:spPr bwMode="auto">
          <a:xfrm>
            <a:off x="625475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 dirty="0" err="1">
                <a:latin typeface="Consolas" pitchFamily="49" charset="0"/>
                <a:cs typeface="Consolas" pitchFamily="49" charset="0"/>
              </a:rPr>
              <a:t>entrySet</a:t>
            </a:r>
            <a:endParaRPr lang="en-US" sz="3200" b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4633912" y="3498056"/>
            <a:ext cx="0" cy="828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6289675" y="3498056"/>
            <a:ext cx="97313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369256" y="5071268"/>
            <a:ext cx="9444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Set&lt;K&gt;</a:t>
            </a: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3589337" y="5103018"/>
            <a:ext cx="1944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Collection&lt;V&gt;</a:t>
            </a: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6077757" y="5082381"/>
            <a:ext cx="2590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&lt;K,V&gt;&gt;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5605462" y="5760243"/>
            <a:ext cx="33092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1"/>
            <a:r>
              <a:rPr lang="en-US" sz="2000" b="0" dirty="0"/>
              <a:t>The </a:t>
            </a:r>
            <a:r>
              <a:rPr lang="en-US" sz="2000" b="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000" b="0" dirty="0"/>
              <a:t> of key-value pairs</a:t>
            </a:r>
          </a:p>
          <a:p>
            <a:r>
              <a:rPr lang="en-US" sz="2000" b="0" dirty="0"/>
              <a:t>(implement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2000" b="0" dirty="0"/>
              <a:t>)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818451" y="1729212"/>
            <a:ext cx="8096250" cy="712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Map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 </a:t>
            </a:r>
            <a:r>
              <a:rPr kumimoji="0" lang="en-US" sz="320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Iterable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pic>
        <p:nvPicPr>
          <p:cNvPr id="36866" name="Picture 2" descr="http://upload.wikimedia.org/wikipedia/commons/7/70/Interdit_Forbidd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502" y="1406360"/>
            <a:ext cx="1729370" cy="145034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&gt; map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&gt; ();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onsolas"/>
                <a:ea typeface="Calibri"/>
              </a:rPr>
              <a:t> 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(String key :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map.keySet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(key);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u="sng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u="sng" dirty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1900" dirty="0">
                <a:latin typeface="Consolas" pitchFamily="49" charset="0"/>
                <a:cs typeface="Consolas" pitchFamily="49" charset="0"/>
              </a:rPr>
              <a:t>: 	Leo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latin typeface="Consolas" pitchFamily="49" charset="0"/>
                <a:cs typeface="Consolas" pitchFamily="49" charset="0"/>
              </a:rPr>
              <a:t>			Dan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latin typeface="Consolas" pitchFamily="49" charset="0"/>
                <a:cs typeface="Consolas" pitchFamily="49" charset="0"/>
              </a:rPr>
              <a:t>			Rita</a:t>
            </a: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630832" y="3789040"/>
            <a:ext cx="3443936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he-IL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Iterating Over the Keys of a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EAC9293-212A-40FF-8B8A-573E738E0DA4}" type="slidenum">
              <a:rPr lang="he-IL" smtClean="0"/>
              <a:pPr/>
              <a:t>22</a:t>
            </a:fld>
            <a:endParaRPr lang="en-US"/>
          </a:p>
        </p:txBody>
      </p:sp>
      <p:pic>
        <p:nvPicPr>
          <p:cNvPr id="34818" name="Picture 2" descr="http://s0.geograph.org.uk/geophotos/02/06/67/2066799_3cb5cef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71" y="4517679"/>
            <a:ext cx="2332846" cy="125390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map =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();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entry: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map.entrySet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 {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entry.getKey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+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": 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entry.getValue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()); 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</a:p>
          <a:p>
            <a:pPr algn="l" rtl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u="sng" dirty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: 	Leo: 08-5530098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Dan: 03-9516743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Rita: 06-8201124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200" b="1" dirty="0"/>
              <a:t>Iterating Over the Key-Value Pairs of a </a:t>
            </a:r>
            <a:r>
              <a:rPr lang="en-US" sz="3200" b="1" dirty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057AA3-AAEA-4044-B1CB-C976E1E78653}" type="slidenum">
              <a:rPr lang="he-IL" smtClean="0"/>
              <a:pPr/>
              <a:t>23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915334" y="3615574"/>
            <a:ext cx="1914075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he-IL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815726" y="4273595"/>
            <a:ext cx="2139744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he-IL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283968" y="3949745"/>
            <a:ext cx="1934590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he-IL"/>
          </a:p>
        </p:txBody>
      </p:sp>
      <p:grpSp>
        <p:nvGrpSpPr>
          <p:cNvPr id="13" name="Group 12"/>
          <p:cNvGrpSpPr/>
          <p:nvPr/>
        </p:nvGrpSpPr>
        <p:grpSpPr>
          <a:xfrm>
            <a:off x="5547947" y="2127738"/>
            <a:ext cx="3338146" cy="1318847"/>
            <a:chOff x="5547947" y="2127738"/>
            <a:chExt cx="3338146" cy="1318847"/>
          </a:xfrm>
        </p:grpSpPr>
        <p:sp>
          <p:nvSpPr>
            <p:cNvPr id="11" name="Cloud Callout 10"/>
            <p:cNvSpPr/>
            <p:nvPr/>
          </p:nvSpPr>
          <p:spPr>
            <a:xfrm>
              <a:off x="5547947" y="2127738"/>
              <a:ext cx="3338146" cy="1318847"/>
            </a:xfrm>
            <a:prstGeom prst="cloudCallout">
              <a:avLst>
                <a:gd name="adj1" fmla="val -31631"/>
                <a:gd name="adj2" fmla="val 69014"/>
              </a:avLst>
            </a:prstGeom>
            <a:noFill/>
            <a:ln w="25400" algn="ctr">
              <a:solidFill>
                <a:srgbClr val="92D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/>
              <a:endParaRPr lang="he-IL" b="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64466" y="2347548"/>
              <a:ext cx="2584939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600" b="0" dirty="0"/>
                <a:t>מחזיר אובייקט מטיפוס</a:t>
              </a:r>
            </a:p>
            <a:p>
              <a:pPr algn="ctr"/>
              <a:r>
                <a:rPr lang="en-US" sz="1600" b="0" dirty="0"/>
                <a:t> Set&lt;</a:t>
              </a:r>
              <a:r>
                <a:rPr lang="en-US" sz="1600" b="0" dirty="0" err="1"/>
                <a:t>Map.Entry</a:t>
              </a:r>
              <a:r>
                <a:rPr lang="en-US" sz="1600" b="0" dirty="0"/>
                <a:t>&lt;K,V&gt;&gt;</a:t>
              </a:r>
              <a:endParaRPr lang="he-IL" sz="1600" b="0" dirty="0"/>
            </a:p>
            <a:p>
              <a:pPr algn="ctr"/>
              <a:r>
                <a:rPr lang="he-IL" sz="1600" b="0" dirty="0"/>
                <a:t>המכיל את כל המיפויים במילון.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87925-AB55-49BF-8B64-53E574DA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37702"/>
            <a:ext cx="8229600" cy="990600"/>
          </a:xfrm>
        </p:spPr>
        <p:txBody>
          <a:bodyPr/>
          <a:lstStyle/>
          <a:p>
            <a:pPr algn="ctr"/>
            <a:r>
              <a:rPr lang="en-US" b="1" dirty="0"/>
              <a:t>Algorithms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047E3-92B5-415D-967F-D380EF3723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789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Collection Algorithms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Defined in the </a:t>
            </a:r>
            <a:r>
              <a:rPr lang="en-US" sz="3200" dirty="0">
                <a:hlinkClick r:id="rId3"/>
              </a:rPr>
              <a:t>Collections</a:t>
            </a:r>
            <a:r>
              <a:rPr lang="en-US" sz="3200" dirty="0"/>
              <a:t> class</a:t>
            </a:r>
          </a:p>
          <a:p>
            <a:pPr algn="l" rtl="0" eaLnBrk="1" hangingPunct="1"/>
            <a:r>
              <a:rPr lang="en-US" sz="3200" dirty="0"/>
              <a:t>Main algorithms:</a:t>
            </a:r>
          </a:p>
          <a:p>
            <a:pPr lvl="1" algn="l" rtl="0" eaLnBrk="1" hangingPunct="1"/>
            <a:r>
              <a:rPr lang="en-US" sz="3000" dirty="0"/>
              <a:t>sort </a:t>
            </a:r>
          </a:p>
          <a:p>
            <a:pPr lvl="1" algn="l" rtl="0" eaLnBrk="1" hangingPunct="1"/>
            <a:r>
              <a:rPr lang="en-US" sz="3000" dirty="0" err="1"/>
              <a:t>binarySearch</a:t>
            </a:r>
            <a:endParaRPr lang="en-US" sz="3000" dirty="0"/>
          </a:p>
          <a:p>
            <a:pPr lvl="1" algn="l" rtl="0" eaLnBrk="1" hangingPunct="1"/>
            <a:r>
              <a:rPr lang="en-US" sz="3000" dirty="0"/>
              <a:t>reverse</a:t>
            </a:r>
          </a:p>
          <a:p>
            <a:pPr lvl="1" algn="l" rtl="0" eaLnBrk="1" hangingPunct="1"/>
            <a:r>
              <a:rPr lang="en-US" sz="3000" dirty="0"/>
              <a:t>shuffle</a:t>
            </a:r>
          </a:p>
          <a:p>
            <a:pPr lvl="1" algn="l" rtl="0" eaLnBrk="1" hangingPunct="1"/>
            <a:r>
              <a:rPr lang="en-US" sz="3000" dirty="0"/>
              <a:t>min</a:t>
            </a:r>
          </a:p>
          <a:p>
            <a:pPr lvl="1" algn="l" rtl="0" eaLnBrk="1" hangingPunct="1"/>
            <a:r>
              <a:rPr lang="en-US" sz="3000" dirty="0"/>
              <a:t>max 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FD3E4DD-6B72-46DA-9E27-E2717874DE73}" type="slidenum">
              <a:rPr lang="he-IL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Sort {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List&lt;String&gt; list =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Arrays.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  <a:ea typeface="Calibri"/>
              </a:rPr>
              <a:t>asList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(list);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(list);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 </a:t>
            </a:r>
            <a:endParaRPr lang="en-US" sz="1600" dirty="0">
              <a:latin typeface="Calibri"/>
              <a:ea typeface="Calibri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1799692" y="2789605"/>
            <a:ext cx="5132641" cy="292608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he-IL"/>
          </a:p>
        </p:txBody>
      </p:sp>
      <p:sp>
        <p:nvSpPr>
          <p:cNvPr id="3789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Sorting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A1782D-E56D-4546-BE59-E00805D62C36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564233" name="Text Box 9"/>
          <p:cNvSpPr txBox="1">
            <a:spLocks noChangeArrowheads="1"/>
          </p:cNvSpPr>
          <p:nvPr/>
        </p:nvSpPr>
        <p:spPr bwMode="auto">
          <a:xfrm>
            <a:off x="1799185" y="4937978"/>
            <a:ext cx="4752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1"/>
            <a:r>
              <a:rPr lang="en-US" sz="2400" b="0" u="sng" dirty="0">
                <a:latin typeface="+mn-lt"/>
                <a:cs typeface="Consolas" pitchFamily="49" charset="0"/>
              </a:rPr>
              <a:t>Arguments</a:t>
            </a:r>
            <a:r>
              <a:rPr lang="en-US" sz="2400" b="0" dirty="0">
                <a:latin typeface="+mn-lt"/>
                <a:cs typeface="Consolas" pitchFamily="49" charset="0"/>
              </a:rPr>
              <a:t>:  A C D B</a:t>
            </a:r>
          </a:p>
          <a:p>
            <a:pPr algn="l" rtl="1"/>
            <a:r>
              <a:rPr lang="en-US" sz="2400" b="0" u="sng" dirty="0">
                <a:latin typeface="+mn-lt"/>
                <a:cs typeface="Consolas" pitchFamily="49" charset="0"/>
              </a:rPr>
              <a:t>Output</a:t>
            </a:r>
            <a:r>
              <a:rPr lang="en-US" sz="2400" b="0" dirty="0">
                <a:latin typeface="+mn-lt"/>
                <a:cs typeface="Consolas" pitchFamily="49" charset="0"/>
              </a:rPr>
              <a:t>:        [A, B, C, D]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031523" y="3393831"/>
            <a:ext cx="2400300" cy="967154"/>
          </a:xfrm>
          <a:prstGeom prst="round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rtl="1"/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Returns a list view of the array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2" name="Straight Arrow Connector 11"/>
          <p:cNvCxnSpPr>
            <a:endCxn id="10" idx="0"/>
          </p:cNvCxnSpPr>
          <p:nvPr/>
        </p:nvCxnSpPr>
        <p:spPr>
          <a:xfrm>
            <a:off x="6277708" y="3068528"/>
            <a:ext cx="953965" cy="325303"/>
          </a:xfrm>
          <a:prstGeom prst="straightConnector1">
            <a:avLst/>
          </a:prstGeom>
          <a:noFill/>
          <a:ln w="25400">
            <a:solidFill>
              <a:srgbClr val="92D050"/>
            </a:solidFill>
            <a:miter lim="800000"/>
            <a:headEnd type="triangle"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animBg="1"/>
      <p:bldP spid="5642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algn="l" rtl="0">
              <a:buAutoNum type="arabicPeriod"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731520" lvl="1" indent="-457200" algn="l" rtl="0"/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 err="1"/>
              <a:t>’s</a:t>
            </a:r>
            <a:r>
              <a:rPr lang="en-US" dirty="0"/>
              <a:t> elements implement </a:t>
            </a:r>
            <a:r>
              <a:rPr lang="en-US" b="1" dirty="0"/>
              <a:t>Comparable&lt;T&gt;</a:t>
            </a:r>
            <a:r>
              <a:rPr lang="en-US" dirty="0"/>
              <a:t> interface. 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br>
              <a:rPr lang="en-US" sz="1600" dirty="0"/>
            </a:br>
            <a:endParaRPr lang="en-US" sz="1600" dirty="0"/>
          </a:p>
          <a:p>
            <a:pPr algn="l" rtl="0">
              <a:lnSpc>
                <a:spcPct val="80000"/>
              </a:lnSpc>
            </a:pPr>
            <a:r>
              <a:rPr lang="en-US" dirty="0"/>
              <a:t>Error when sorting a list whose elements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/>
              <a:t>do not implement Comparable or 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/>
              <a:t>are not mutually comparable.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endParaRPr lang="en-US" sz="2400" dirty="0"/>
          </a:p>
          <a:p>
            <a:pPr algn="l" rtl="0">
              <a:lnSpc>
                <a:spcPct val="80000"/>
              </a:lnSpc>
            </a:pPr>
            <a:r>
              <a:rPr lang="en-US" dirty="0"/>
              <a:t>String implements the interface Comparable&lt;String&gt; so we are able to sort a list of strings. 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71700" y="255856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Comparable&lt;T&gt; { </a:t>
            </a:r>
          </a:p>
          <a:p>
            <a:pPr algn="l">
              <a:lnSpc>
                <a:spcPct val="80000"/>
              </a:lnSpc>
            </a:pPr>
            <a:r>
              <a:rPr lang="en-US" sz="7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this &lt; other       *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this.equals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(other) *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this &gt; other       *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 algn="l">
              <a:lnSpc>
                <a:spcPct val="80000"/>
              </a:lnSpc>
            </a:pPr>
            <a:r>
              <a:rPr lang="en-US" sz="3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public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compareTo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(T other);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l" rtl="0">
              <a:buAutoNum type="arabicPeriod"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marL="731520" lvl="1" indent="-457200" algn="l" rtl="0"/>
            <a:r>
              <a:rPr lang="en-US" dirty="0" err="1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/>
              <a:t>implement </a:t>
            </a:r>
            <a:r>
              <a:rPr lang="en-US" b="1" dirty="0"/>
              <a:t>Comparator&lt;T&gt;</a:t>
            </a:r>
            <a:r>
              <a:rPr lang="en-US" dirty="0"/>
              <a:t> interface. 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>
              <a:lnSpc>
                <a:spcPct val="80000"/>
              </a:lnSpc>
            </a:pPr>
            <a:r>
              <a:rPr lang="en-US" dirty="0"/>
              <a:t>The comparator interface enables us to sort a list of the same object by different </a:t>
            </a:r>
            <a:r>
              <a:rPr lang="en-US" dirty="0" err="1"/>
              <a:t>critiria</a:t>
            </a:r>
            <a:r>
              <a:rPr lang="en-US" dirty="0"/>
              <a:t>, using different comparators.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35696" y="2888940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Comparator&lt;T&gt;{ </a:t>
            </a:r>
          </a:p>
          <a:p>
            <a:pPr algn="l">
              <a:lnSpc>
                <a:spcPct val="80000"/>
              </a:lnSpc>
            </a:pPr>
            <a:r>
              <a:rPr lang="en-US" sz="7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o1 &lt; o2       *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o1.equals(o2) *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o1 &gt; o2       *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 algn="l">
              <a:lnSpc>
                <a:spcPct val="80000"/>
              </a:lnSpc>
            </a:pPr>
            <a:r>
              <a:rPr lang="en-US" sz="3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public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compare(T o1, T o2);</a:t>
            </a:r>
          </a:p>
          <a:p>
            <a:pPr algn="l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latin typeface="Consolas" pitchFamily="49" charset="0"/>
                <a:cs typeface="Consolas" pitchFamily="49" charset="0"/>
              </a:rPr>
              <a:t>Comparable</a:t>
            </a:r>
            <a:r>
              <a:rPr lang="en-US" sz="3200" dirty="0"/>
              <a:t> and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Comparator</a:t>
            </a:r>
            <a:r>
              <a:rPr lang="en-US" sz="3200" dirty="0"/>
              <a:t> Example</a:t>
            </a:r>
            <a:endParaRPr lang="he-IL" sz="3200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Write the class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/>
              <a:t> that represents a point in the plane</a:t>
            </a:r>
          </a:p>
          <a:p>
            <a:pPr algn="l" rtl="0"/>
            <a:r>
              <a:rPr lang="en-US" dirty="0"/>
              <a:t>How to sort List&lt;Point&gt;?</a:t>
            </a:r>
          </a:p>
          <a:p>
            <a:pPr algn="l" rtl="0"/>
            <a:endParaRPr lang="en-US" dirty="0"/>
          </a:p>
          <a:p>
            <a:pPr algn="l" rtl="0"/>
            <a:r>
              <a:rPr lang="en-US" sz="2700" dirty="0">
                <a:latin typeface="Calibri"/>
                <a:ea typeface="Calibri"/>
              </a:rPr>
              <a:t>Two options:</a:t>
            </a:r>
          </a:p>
          <a:p>
            <a:pPr lvl="1" algn="l" rtl="0"/>
            <a:r>
              <a:rPr lang="en-US" sz="2300" dirty="0">
                <a:latin typeface="Calibri"/>
                <a:ea typeface="Calibri"/>
              </a:rPr>
              <a:t>Make Point implement </a:t>
            </a:r>
            <a:r>
              <a:rPr lang="en-US" sz="1900" dirty="0">
                <a:latin typeface="Consolas" pitchFamily="49" charset="0"/>
                <a:ea typeface="Calibri"/>
                <a:cs typeface="Consolas" pitchFamily="49" charset="0"/>
              </a:rPr>
              <a:t>Comparable&lt;Point&gt;</a:t>
            </a:r>
            <a:r>
              <a:rPr lang="en-US" sz="2300" dirty="0">
                <a:latin typeface="Calibri"/>
                <a:ea typeface="Calibri"/>
              </a:rPr>
              <a:t>, and use </a:t>
            </a:r>
            <a:r>
              <a:rPr lang="en-US" sz="1900" dirty="0" err="1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endParaRPr lang="en-US" sz="19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lvl="1" algn="l" rtl="0"/>
            <a:r>
              <a:rPr lang="en-US" sz="2300" dirty="0">
                <a:latin typeface="Calibri"/>
                <a:ea typeface="Calibri"/>
              </a:rPr>
              <a:t>Write a class that implements </a:t>
            </a:r>
            <a:r>
              <a:rPr lang="en-US" sz="1900" dirty="0">
                <a:latin typeface="Consolas" pitchFamily="49" charset="0"/>
                <a:ea typeface="Calibri"/>
                <a:cs typeface="Consolas" pitchFamily="49" charset="0"/>
              </a:rPr>
              <a:t>Comparator&lt;Point&gt;</a:t>
            </a:r>
            <a:r>
              <a:rPr lang="en-US" sz="2300" dirty="0">
                <a:latin typeface="Calibri"/>
                <a:ea typeface="Calibri"/>
              </a:rPr>
              <a:t>, and pass it as an argument to </a:t>
            </a:r>
            <a:r>
              <a:rPr lang="en-US" sz="1900" dirty="0" err="1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r>
              <a:rPr lang="en-US" sz="2300" dirty="0">
                <a:latin typeface="Calibri"/>
                <a:ea typeface="Calibri"/>
              </a:rPr>
              <a:t>.</a:t>
            </a:r>
          </a:p>
          <a:p>
            <a:pPr lvl="1" algn="l" rtl="0"/>
            <a:r>
              <a:rPr lang="en-US" sz="2300" b="1" dirty="0">
                <a:solidFill>
                  <a:srgbClr val="FF0000"/>
                </a:solidFill>
                <a:latin typeface="Calibri"/>
                <a:ea typeface="Calibri"/>
              </a:rPr>
              <a:t>Don’t:</a:t>
            </a:r>
            <a:r>
              <a:rPr lang="en-US" sz="2300" dirty="0">
                <a:solidFill>
                  <a:srgbClr val="FF0000"/>
                </a:solidFill>
                <a:latin typeface="Calibri"/>
                <a:ea typeface="Calibri"/>
              </a:rPr>
              <a:t> write a sorting algorithm yourselves!</a:t>
            </a:r>
          </a:p>
          <a:p>
            <a:pPr lvl="1" algn="l" rtl="0"/>
            <a:endParaRPr lang="en-US" sz="2300" dirty="0">
              <a:solidFill>
                <a:srgbClr val="FF0000"/>
              </a:solidFill>
              <a:latin typeface="Calibri"/>
              <a:ea typeface="Calibri"/>
            </a:endParaRPr>
          </a:p>
          <a:p>
            <a:pPr algn="l" rtl="0"/>
            <a:r>
              <a:rPr lang="en-US" sz="2700" b="1" dirty="0">
                <a:latin typeface="Calibri"/>
                <a:ea typeface="Calibri"/>
              </a:rPr>
              <a:t>Recommended Tutorial: </a:t>
            </a:r>
            <a:r>
              <a:rPr lang="en-US" sz="2200" dirty="0">
                <a:latin typeface="Calibri"/>
                <a:ea typeface="Calibri"/>
                <a:hlinkClick r:id="rId2"/>
              </a:rPr>
              <a:t>http://docs.oracle.com/javase/tutorial/collections/interfaces/order.html</a:t>
            </a:r>
            <a:endParaRPr lang="en-US" sz="2700" dirty="0">
              <a:solidFill>
                <a:srgbClr val="FF0000"/>
              </a:solidFill>
              <a:latin typeface="Calibri"/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99538" y="2118518"/>
            <a:ext cx="3700431" cy="1169551"/>
          </a:xfrm>
          <a:prstGeom prst="rect">
            <a:avLst/>
          </a:prstGeom>
          <a:solidFill>
            <a:srgbClr val="CCE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Point {</a:t>
            </a:r>
            <a:endParaRPr lang="en-US" sz="1400" b="0" dirty="0">
              <a:latin typeface="Calibri"/>
              <a:ea typeface="Calibri"/>
            </a:endParaRPr>
          </a:p>
          <a:p>
            <a:pPr algn="l">
              <a:spcAft>
                <a:spcPts val="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>
              <a:latin typeface="Calibri"/>
              <a:ea typeface="Calibri"/>
            </a:endParaRPr>
          </a:p>
          <a:p>
            <a:pPr algn="l">
              <a:spcAft>
                <a:spcPts val="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0000C0"/>
                </a:solidFill>
                <a:latin typeface="Consolas"/>
                <a:ea typeface="Calibri"/>
              </a:rPr>
              <a:t>y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>
              <a:latin typeface="Calibri"/>
              <a:ea typeface="Calibri"/>
            </a:endParaRPr>
          </a:p>
          <a:p>
            <a:pPr algn="l">
              <a:spcAft>
                <a:spcPts val="0"/>
              </a:spcAft>
            </a:pPr>
            <a:r>
              <a:rPr lang="en-US" sz="1400" b="0" dirty="0">
                <a:latin typeface="Consolas"/>
                <a:ea typeface="Calibri"/>
              </a:rPr>
              <a:t> 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latin typeface="Consolas"/>
                <a:ea typeface="Calibri"/>
              </a:rPr>
              <a:t>...</a:t>
            </a:r>
            <a:endParaRPr lang="en-US" sz="1400" b="0" dirty="0">
              <a:latin typeface="Calibri"/>
              <a:ea typeface="Calibri"/>
            </a:endParaRPr>
          </a:p>
          <a:p>
            <a:pPr algn="l">
              <a:spcAft>
                <a:spcPts val="100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Online Resources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3200" dirty="0"/>
              <a:t>Java 8 API Specification of the Collections Framework:</a:t>
            </a:r>
            <a:br>
              <a:rPr lang="en-US" sz="3200" dirty="0"/>
            </a:br>
            <a:r>
              <a:rPr lang="en-US" sz="2500" dirty="0">
                <a:hlinkClick r:id="rId3"/>
              </a:rPr>
              <a:t>https://docs.oracle.com/javase/8/docs/technotes/guides/collections/reference.html</a:t>
            </a:r>
            <a:endParaRPr lang="en-US" sz="25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r>
              <a:rPr lang="en-US" sz="3200" dirty="0"/>
              <a:t>Oracle Tutorial: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sz="2500" dirty="0">
                <a:hlinkClick r:id="rId4"/>
              </a:rPr>
              <a:t>http://docs.oracle.com/javase/tutorial/collections/</a:t>
            </a:r>
            <a:endParaRPr lang="en-US" sz="2500" dirty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24EFDC-9A0C-443C-9DE5-E7F8B2B93C3B}" type="slidenum">
              <a:rPr lang="he-IL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  <a:ea typeface="Calibri"/>
              </a:rPr>
              <a:t>The program:</a:t>
            </a:r>
            <a:endParaRPr lang="he-IL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2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</a:rPr>
              <a:t>Output:</a:t>
            </a:r>
            <a:r>
              <a:rPr lang="he-IL" sz="3100" dirty="0">
                <a:latin typeface="Calibri"/>
              </a:rPr>
              <a:t>   </a:t>
            </a:r>
            <a:r>
              <a:rPr lang="en-US" sz="3100" dirty="0"/>
              <a:t>[(0,6), (1,3)]</a:t>
            </a:r>
            <a:endParaRPr lang="he-IL" sz="3100" dirty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Implementing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Comparable</a:t>
            </a:r>
            <a:endParaRPr lang="he-IL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420813"/>
            <a:ext cx="6986954" cy="2338754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Point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Comparable&lt;Point&gt;{</a:t>
            </a:r>
            <a:endParaRPr lang="en-US" sz="1600" dirty="0">
              <a:latin typeface="Calibri"/>
              <a:ea typeface="Calibri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…</a:t>
            </a:r>
          </a:p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compareTo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(Point other) {</a:t>
            </a:r>
            <a:endParaRPr lang="en-US" sz="1600" dirty="0">
              <a:latin typeface="Calibri"/>
              <a:ea typeface="Calibri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008000"/>
                </a:solidFill>
                <a:latin typeface="Consolas"/>
                <a:ea typeface="Calibri"/>
              </a:rPr>
              <a:t>//comparison by the x axis</a:t>
            </a:r>
          </a:p>
          <a:p>
            <a:pPr algn="l">
              <a:lnSpc>
                <a:spcPct val="115000"/>
              </a:lnSpc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Integer.c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ompare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 	}</a:t>
            </a:r>
            <a:endParaRPr lang="en-US" dirty="0">
              <a:latin typeface="Calibri"/>
              <a:ea typeface="Calibri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sz="1600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008" y="1415562"/>
            <a:ext cx="8009792" cy="4876800"/>
          </a:xfrm>
        </p:spPr>
        <p:txBody>
          <a:bodyPr>
            <a:normAutofit fontScale="6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endParaRPr lang="en-US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  <a:ea typeface="Calibri"/>
              </a:rPr>
              <a:t>The program:</a:t>
            </a:r>
            <a:endParaRPr lang="he-IL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4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</a:p>
          <a:p>
            <a:pPr algn="l" rtl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</a:p>
          <a:p>
            <a:pPr algn="l" rtl="0">
              <a:buNone/>
            </a:pPr>
            <a:endParaRPr lang="he-IL" sz="24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/>
            <a:r>
              <a:rPr lang="en-US" sz="3100" dirty="0">
                <a:latin typeface="Calibri"/>
              </a:rPr>
              <a:t>The output: </a:t>
            </a:r>
            <a:r>
              <a:rPr lang="en-US" sz="3100" dirty="0"/>
              <a:t>[(1,3), (0,6)]</a:t>
            </a:r>
            <a:endParaRPr lang="he-IL" sz="3100" dirty="0"/>
          </a:p>
          <a:p>
            <a:pPr algn="l" rtl="0"/>
            <a:r>
              <a:rPr lang="en-US" sz="3100" dirty="0">
                <a:latin typeface="Calibri"/>
              </a:rPr>
              <a:t>Useful for sorting existing classes (e.g., String)</a:t>
            </a:r>
            <a:endParaRPr lang="he-IL" sz="3100" dirty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a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Comparator</a:t>
            </a:r>
            <a:endParaRPr lang="he-IL" sz="4000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77008" y="1455319"/>
            <a:ext cx="8009792" cy="1969476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Comparator&lt;Point&gt; {</a:t>
            </a:r>
            <a:endParaRPr lang="en-US" sz="1400" dirty="0">
              <a:latin typeface="Calibri"/>
              <a:ea typeface="Calibri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compare(Point p1, Point p2) {</a:t>
            </a:r>
            <a:endParaRPr lang="en-US" sz="1400" dirty="0">
              <a:latin typeface="Calibri"/>
              <a:ea typeface="Calibri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008000"/>
                </a:solidFill>
                <a:latin typeface="Consolas"/>
                <a:ea typeface="Calibri"/>
              </a:rPr>
              <a:t> //comparison by the y axis</a:t>
            </a: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Integer.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compare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(p1.getY(), p2.getY()); 	}</a:t>
            </a:r>
            <a:endParaRPr lang="en-US" sz="1400" dirty="0">
              <a:latin typeface="Calibri"/>
              <a:ea typeface="Calibri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71900" y="4733575"/>
            <a:ext cx="2787162" cy="25497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Best Practice &lt;with generics&gt;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/>
              <a:t>Specify an element type only when a collection is instantiated:</a:t>
            </a:r>
          </a:p>
          <a:p>
            <a:pPr algn="l" rtl="0" eaLnBrk="1" hangingPunct="1">
              <a:buClr>
                <a:srgbClr val="FFCC00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 = new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(); </a:t>
            </a: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s){…}</a:t>
            </a:r>
            <a:endParaRPr lang="en-US" sz="2400" b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 {…}</a:t>
            </a: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 err="1">
                <a:latin typeface="Consolas" pitchFamily="49" charset="0"/>
                <a:cs typeface="Consolas" pitchFamily="49" charset="0"/>
              </a:rPr>
              <a:t>s.add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  <a:r>
              <a:rPr lang="en-US" sz="2400" dirty="0"/>
              <a:t> invokes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5ACD19-8332-447B-887B-141297003E4E}" type="slidenum">
              <a:rPr lang="he-IL" smtClean="0"/>
              <a:pPr/>
              <a:t>32</a:t>
            </a:fld>
            <a:endParaRPr lang="en-US"/>
          </a:p>
        </p:txBody>
      </p:sp>
      <p:sp>
        <p:nvSpPr>
          <p:cNvPr id="608260" name="AutoShape 4" descr="‎30%‎"/>
          <p:cNvSpPr>
            <a:spLocks noChangeArrowheads="1"/>
          </p:cNvSpPr>
          <p:nvPr/>
        </p:nvSpPr>
        <p:spPr bwMode="auto">
          <a:xfrm>
            <a:off x="6804025" y="3716338"/>
            <a:ext cx="1800225" cy="431800"/>
          </a:xfrm>
          <a:prstGeom prst="wedgeRectCallout">
            <a:avLst>
              <a:gd name="adj1" fmla="val -129806"/>
              <a:gd name="adj2" fmla="val 88602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Works, but…</a:t>
            </a:r>
          </a:p>
        </p:txBody>
      </p:sp>
      <p:sp>
        <p:nvSpPr>
          <p:cNvPr id="608261" name="AutoShape 5" descr="‎30%‎"/>
          <p:cNvSpPr>
            <a:spLocks noChangeArrowheads="1"/>
          </p:cNvSpPr>
          <p:nvPr/>
        </p:nvSpPr>
        <p:spPr bwMode="auto">
          <a:xfrm>
            <a:off x="7559675" y="5373688"/>
            <a:ext cx="1008063" cy="466725"/>
          </a:xfrm>
          <a:prstGeom prst="wedgeRectCallout">
            <a:avLst>
              <a:gd name="adj1" fmla="val -185435"/>
              <a:gd name="adj2" fmla="val -104764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rgbClr val="008000"/>
                </a:solidFill>
                <a:sym typeface="Wingdings" pitchFamily="2" charset="2"/>
              </a:rPr>
              <a:t>Better!</a:t>
            </a:r>
          </a:p>
        </p:txBody>
      </p:sp>
      <p:sp>
        <p:nvSpPr>
          <p:cNvPr id="608262" name="AutoShape 6" descr="‎30%‎"/>
          <p:cNvSpPr>
            <a:spLocks noChangeArrowheads="1"/>
          </p:cNvSpPr>
          <p:nvPr/>
        </p:nvSpPr>
        <p:spPr bwMode="auto">
          <a:xfrm>
            <a:off x="3743325" y="5734050"/>
            <a:ext cx="2508250" cy="746125"/>
          </a:xfrm>
          <a:prstGeom prst="cloudCallout">
            <a:avLst>
              <a:gd name="adj1" fmla="val -64162"/>
              <a:gd name="adj2" fmla="val -6510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en-US" b="0" dirty="0"/>
              <a:t>polymorphism</a:t>
            </a:r>
          </a:p>
        </p:txBody>
      </p:sp>
      <p:sp>
        <p:nvSpPr>
          <p:cNvPr id="39944" name="AutoShape 7"/>
          <p:cNvSpPr>
            <a:spLocks/>
          </p:cNvSpPr>
          <p:nvPr/>
        </p:nvSpPr>
        <p:spPr bwMode="auto">
          <a:xfrm rot="5400000">
            <a:off x="5182171" y="1428527"/>
            <a:ext cx="252413" cy="2991295"/>
          </a:xfrm>
          <a:prstGeom prst="rightBrace">
            <a:avLst>
              <a:gd name="adj1" fmla="val 1200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5" name="AutoShape 8"/>
          <p:cNvSpPr>
            <a:spLocks/>
          </p:cNvSpPr>
          <p:nvPr/>
        </p:nvSpPr>
        <p:spPr bwMode="auto">
          <a:xfrm rot="5400000">
            <a:off x="1770855" y="2044630"/>
            <a:ext cx="252413" cy="1836738"/>
          </a:xfrm>
          <a:prstGeom prst="rightBrace">
            <a:avLst>
              <a:gd name="adj1" fmla="val 6063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1312067" y="3085306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 dirty="0"/>
              <a:t>Interface</a:t>
            </a:r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4332287" y="3085306"/>
            <a:ext cx="191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 dirty="0"/>
              <a:t>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0" grpId="0" animBg="1"/>
      <p:bldP spid="608261" grpId="0" animBg="1"/>
      <p:bldP spid="60826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5613717" y="2286190"/>
            <a:ext cx="305598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380312" y="4401108"/>
            <a:ext cx="352897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Diamond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981" y="1717675"/>
            <a:ext cx="7772400" cy="4530725"/>
          </a:xfrm>
        </p:spPr>
        <p:txBody>
          <a:bodyPr>
            <a:normAutofit fontScale="92500" lnSpcReduction="10000"/>
          </a:bodyPr>
          <a:lstStyle/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&lt;String&gt;();</a:t>
            </a:r>
          </a:p>
          <a:p>
            <a:pPr marL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</a:p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buNone/>
            </a:pPr>
            <a:endParaRPr lang="en-US" dirty="0"/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b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&lt;String, List&lt;String&gt;&gt;();</a:t>
            </a:r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  <a:endParaRPr lang="en-US" sz="24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dirty="0"/>
              <a:t>Not the same as:</a:t>
            </a: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</a:p>
          <a:p>
            <a:pPr algn="l" rtl="0">
              <a:buNone/>
            </a:pPr>
            <a:r>
              <a:rPr lang="en-US" sz="2600" dirty="0"/>
              <a:t>(Compilation warning)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AutoShape 6" descr="‎30%‎"/>
          <p:cNvSpPr>
            <a:spLocks noChangeArrowheads="1"/>
          </p:cNvSpPr>
          <p:nvPr/>
        </p:nvSpPr>
        <p:spPr bwMode="auto">
          <a:xfrm>
            <a:off x="5471566" y="2674637"/>
            <a:ext cx="3817491" cy="1044116"/>
          </a:xfrm>
          <a:prstGeom prst="cloudCallout">
            <a:avLst>
              <a:gd name="adj1" fmla="val -22468"/>
              <a:gd name="adj2" fmla="val -77054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/>
          <a:p>
            <a:pPr algn="ctr" rtl="1"/>
            <a:r>
              <a:rPr lang="en-US" b="0" dirty="0"/>
              <a:t>No need to specify the generic type in a “new”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" grpId="0" uiExpand="1" build="p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34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34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591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87925-AB55-49BF-8B64-53E574DA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37702"/>
            <a:ext cx="8229600" cy="990600"/>
          </a:xfrm>
        </p:spPr>
        <p:txBody>
          <a:bodyPr/>
          <a:lstStyle/>
          <a:p>
            <a:pPr algn="ctr"/>
            <a:r>
              <a:rPr lang="en-US" sz="4000" b="0" dirty="0"/>
              <a:t>Interfaces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047E3-92B5-415D-967F-D380EF3723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37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Collection Interfaces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EB3EE8-4A71-4BDA-8CAF-3BA718D5E715}" type="slidenum">
              <a:rPr lang="he-IL" smtClean="0"/>
              <a:pPr/>
              <a:t>5</a:t>
            </a:fld>
            <a:endParaRPr lang="en-US"/>
          </a:p>
        </p:txBody>
      </p:sp>
      <p:sp>
        <p:nvSpPr>
          <p:cNvPr id="17412" name="AutoShape 3" descr="30%"/>
          <p:cNvSpPr>
            <a:spLocks noChangeArrowheads="1"/>
          </p:cNvSpPr>
          <p:nvPr/>
        </p:nvSpPr>
        <p:spPr bwMode="auto">
          <a:xfrm>
            <a:off x="6710363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 dirty="0"/>
              <a:t>Map&lt;K,V&gt;</a:t>
            </a:r>
          </a:p>
        </p:txBody>
      </p:sp>
      <p:sp>
        <p:nvSpPr>
          <p:cNvPr id="17413" name="AutoShape 4" descr="30%"/>
          <p:cNvSpPr>
            <a:spLocks noChangeArrowheads="1"/>
          </p:cNvSpPr>
          <p:nvPr/>
        </p:nvSpPr>
        <p:spPr bwMode="auto">
          <a:xfrm>
            <a:off x="6732588" y="386715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/>
              <a:t>SortedMap&lt;K,V&gt;</a:t>
            </a:r>
          </a:p>
        </p:txBody>
      </p:sp>
      <p:sp>
        <p:nvSpPr>
          <p:cNvPr id="17414" name="AutoShape 5" descr="30%"/>
          <p:cNvSpPr>
            <a:spLocks noChangeArrowheads="1"/>
          </p:cNvSpPr>
          <p:nvPr/>
        </p:nvSpPr>
        <p:spPr bwMode="auto">
          <a:xfrm>
            <a:off x="2429670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Collection&lt;E&gt;</a:t>
            </a:r>
          </a:p>
        </p:txBody>
      </p:sp>
      <p:sp>
        <p:nvSpPr>
          <p:cNvPr id="17415" name="AutoShape 6" descr="30%"/>
          <p:cNvSpPr>
            <a:spLocks noChangeArrowheads="1"/>
          </p:cNvSpPr>
          <p:nvPr/>
        </p:nvSpPr>
        <p:spPr bwMode="auto">
          <a:xfrm>
            <a:off x="323850" y="3860800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Set&lt;E&gt;</a:t>
            </a:r>
          </a:p>
        </p:txBody>
      </p:sp>
      <p:sp>
        <p:nvSpPr>
          <p:cNvPr id="17416" name="AutoShape 7" descr="30%"/>
          <p:cNvSpPr>
            <a:spLocks noChangeArrowheads="1"/>
          </p:cNvSpPr>
          <p:nvPr/>
        </p:nvSpPr>
        <p:spPr bwMode="auto">
          <a:xfrm>
            <a:off x="2429670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List&lt;E&gt;</a:t>
            </a:r>
          </a:p>
        </p:txBody>
      </p:sp>
      <p:sp>
        <p:nvSpPr>
          <p:cNvPr id="17417" name="AutoShape 8" descr="30%"/>
          <p:cNvSpPr>
            <a:spLocks noChangeArrowheads="1"/>
          </p:cNvSpPr>
          <p:nvPr/>
        </p:nvSpPr>
        <p:spPr bwMode="auto">
          <a:xfrm>
            <a:off x="323850" y="534352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 dirty="0" err="1"/>
              <a:t>SortedSet</a:t>
            </a:r>
            <a:r>
              <a:rPr lang="en-US" sz="2000" b="0" dirty="0"/>
              <a:t>&lt;E&gt;</a:t>
            </a:r>
          </a:p>
        </p:txBody>
      </p:sp>
      <p:sp>
        <p:nvSpPr>
          <p:cNvPr id="17418" name="AutoShape 9"/>
          <p:cNvSpPr>
            <a:spLocks noChangeArrowheads="1"/>
          </p:cNvSpPr>
          <p:nvPr/>
        </p:nvSpPr>
        <p:spPr bwMode="auto">
          <a:xfrm rot="3600000">
            <a:off x="2612766" y="2999494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19" name="AutoShape 10"/>
          <p:cNvCxnSpPr>
            <a:cxnSpLocks noChangeShapeType="1"/>
            <a:stCxn id="17415" idx="0"/>
            <a:endCxn id="17418" idx="2"/>
          </p:cNvCxnSpPr>
          <p:nvPr/>
        </p:nvCxnSpPr>
        <p:spPr bwMode="auto">
          <a:xfrm flipV="1">
            <a:off x="1313657" y="3109032"/>
            <a:ext cx="1343817" cy="75176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0" name="AutoShape 12"/>
          <p:cNvCxnSpPr>
            <a:cxnSpLocks noChangeShapeType="1"/>
            <a:stCxn id="17430" idx="2"/>
            <a:endCxn id="17416" idx="0"/>
          </p:cNvCxnSpPr>
          <p:nvPr/>
        </p:nvCxnSpPr>
        <p:spPr bwMode="auto">
          <a:xfrm>
            <a:off x="3419476" y="3152331"/>
            <a:ext cx="0" cy="70846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665163" y="4621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2" name="AutoShape 14"/>
          <p:cNvCxnSpPr>
            <a:cxnSpLocks noChangeShapeType="1"/>
            <a:endCxn id="17421" idx="2"/>
          </p:cNvCxnSpPr>
          <p:nvPr/>
        </p:nvCxnSpPr>
        <p:spPr bwMode="auto">
          <a:xfrm flipV="1">
            <a:off x="755650" y="4776788"/>
            <a:ext cx="17463" cy="5667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7610475" y="30218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4" name="AutoShape 16"/>
          <p:cNvCxnSpPr>
            <a:cxnSpLocks noChangeShapeType="1"/>
            <a:stCxn id="17413" idx="0"/>
            <a:endCxn id="17423" idx="2"/>
          </p:cNvCxnSpPr>
          <p:nvPr/>
        </p:nvCxnSpPr>
        <p:spPr bwMode="auto">
          <a:xfrm flipH="1" flipV="1">
            <a:off x="7718425" y="3167888"/>
            <a:ext cx="3969" cy="6992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881063" y="4618038"/>
            <a:ext cx="1481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dup.</a:t>
            </a:r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2411413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r>
              <a:rPr lang="en-US" b="0"/>
              <a:t>Allows duplicates</a:t>
            </a:r>
          </a:p>
        </p:txBody>
      </p:sp>
      <p:sp>
        <p:nvSpPr>
          <p:cNvPr id="17427" name="Text Box 20"/>
          <p:cNvSpPr txBox="1">
            <a:spLocks noChangeArrowheads="1"/>
          </p:cNvSpPr>
          <p:nvPr/>
        </p:nvSpPr>
        <p:spPr bwMode="auto">
          <a:xfrm>
            <a:off x="287338" y="60642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6710363" y="462280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6710363" y="15938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30" name="AutoShape 23"/>
          <p:cNvSpPr>
            <a:spLocks noChangeArrowheads="1"/>
          </p:cNvSpPr>
          <p:nvPr/>
        </p:nvSpPr>
        <p:spPr bwMode="auto">
          <a:xfrm>
            <a:off x="3311526" y="300628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7431" name="AutoShape 24" descr="30%"/>
          <p:cNvSpPr>
            <a:spLocks noChangeArrowheads="1"/>
          </p:cNvSpPr>
          <p:nvPr/>
        </p:nvSpPr>
        <p:spPr bwMode="auto">
          <a:xfrm>
            <a:off x="4535488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Queue&lt;E&gt;</a:t>
            </a:r>
          </a:p>
        </p:txBody>
      </p:sp>
      <p:cxnSp>
        <p:nvCxnSpPr>
          <p:cNvPr id="17432" name="AutoShape 25"/>
          <p:cNvCxnSpPr>
            <a:cxnSpLocks noChangeShapeType="1"/>
          </p:cNvCxnSpPr>
          <p:nvPr/>
        </p:nvCxnSpPr>
        <p:spPr bwMode="auto">
          <a:xfrm>
            <a:off x="3971925" y="3119438"/>
            <a:ext cx="744538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4535488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/>
              <a:t>FIFO Order</a:t>
            </a:r>
          </a:p>
          <a:p>
            <a:r>
              <a:rPr lang="en-US" b="0" dirty="0"/>
              <a:t>Allows duplicates</a:t>
            </a:r>
          </a:p>
        </p:txBody>
      </p:sp>
      <p:sp>
        <p:nvSpPr>
          <p:cNvPr id="17434" name="AutoShape 27"/>
          <p:cNvSpPr>
            <a:spLocks noChangeArrowheads="1"/>
          </p:cNvSpPr>
          <p:nvPr/>
        </p:nvSpPr>
        <p:spPr bwMode="auto">
          <a:xfrm rot="-2400000">
            <a:off x="3816350" y="29956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7" name="Line Callout 2 26"/>
          <p:cNvSpPr/>
          <p:nvPr/>
        </p:nvSpPr>
        <p:spPr bwMode="auto">
          <a:xfrm rot="2713128">
            <a:off x="3674269" y="3196432"/>
            <a:ext cx="1606550" cy="328612"/>
          </a:xfrm>
          <a:prstGeom prst="roundRect">
            <a:avLst>
              <a:gd name="adj" fmla="val 50000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defRPr/>
            </a:pPr>
            <a:r>
              <a:rPr lang="en-US" b="0" dirty="0">
                <a:solidFill>
                  <a:schemeClr val="accent1">
                    <a:lumMod val="75000"/>
                  </a:schemeClr>
                </a:solidFill>
              </a:rPr>
              <a:t>extends</a:t>
            </a:r>
            <a:endParaRPr lang="he-IL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C59249B-D00C-4A84-A22D-A032C0D55C9F}"/>
              </a:ext>
            </a:extLst>
          </p:cNvPr>
          <p:cNvCxnSpPr>
            <a:cxnSpLocks/>
          </p:cNvCxnSpPr>
          <p:nvPr/>
        </p:nvCxnSpPr>
        <p:spPr>
          <a:xfrm>
            <a:off x="6627984" y="1696995"/>
            <a:ext cx="0" cy="4744994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</a:t>
            </a:r>
          </a:p>
          <a:p>
            <a:pPr algn="l" rtl="0">
              <a:lnSpc>
                <a:spcPct val="115000"/>
              </a:lnSpc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D2E6AE-9BF2-4B2C-8FEE-5F87170E53D7}"/>
              </a:ext>
            </a:extLst>
          </p:cNvPr>
          <p:cNvSpPr txBox="1"/>
          <p:nvPr/>
        </p:nvSpPr>
        <p:spPr>
          <a:xfrm>
            <a:off x="579965" y="2913671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DA7621-9305-4EDF-BA04-24B0F0021973}"/>
              </a:ext>
            </a:extLst>
          </p:cNvPr>
          <p:cNvSpPr txBox="1"/>
          <p:nvPr/>
        </p:nvSpPr>
        <p:spPr>
          <a:xfrm>
            <a:off x="579964" y="3304038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Reminder- Autoboxing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600200"/>
            <a:ext cx="8450062" cy="4876800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sz="3200" dirty="0"/>
              <a:t>It is sometimes useful to treat primitive values as objects.</a:t>
            </a:r>
          </a:p>
          <a:p>
            <a:pPr algn="l" rtl="0"/>
            <a:endParaRPr lang="en-US" sz="3200" dirty="0"/>
          </a:p>
          <a:p>
            <a:pPr algn="l" rtl="0"/>
            <a:r>
              <a:rPr lang="en-US" sz="3200" dirty="0"/>
              <a:t>Wrapper classes: for each of the primitive types. Boolean, Byte, Short, Character, Integer, Long, Float and Double.</a:t>
            </a:r>
          </a:p>
          <a:p>
            <a:pPr lvl="1" algn="l" rtl="0"/>
            <a:r>
              <a:rPr lang="en-US" sz="2800" dirty="0"/>
              <a:t>Immutable final classes.</a:t>
            </a:r>
          </a:p>
          <a:p>
            <a:pPr lvl="1" algn="l" rtl="0"/>
            <a:r>
              <a:rPr lang="en-US" sz="2800" dirty="0"/>
              <a:t>Instances hold a single primitive value.</a:t>
            </a:r>
          </a:p>
          <a:p>
            <a:pPr marL="274320" lvl="1" indent="0" algn="l" rtl="0">
              <a:buNone/>
            </a:pPr>
            <a:endParaRPr lang="en-US" sz="2800" dirty="0"/>
          </a:p>
          <a:p>
            <a:pPr algn="l" rtl="0" eaLnBrk="1" hangingPunct="1"/>
            <a:r>
              <a:rPr lang="en-US" sz="3200" dirty="0"/>
              <a:t>Boxing conversion: </a:t>
            </a:r>
            <a:r>
              <a:rPr lang="en-US" sz="3200" b="1" dirty="0"/>
              <a:t>primitive</a:t>
            </a:r>
            <a:r>
              <a:rPr lang="en-US" sz="3200" dirty="0"/>
              <a:t> to </a:t>
            </a:r>
            <a:r>
              <a:rPr lang="en-US" sz="3200" b="1" dirty="0"/>
              <a:t>wrapper object</a:t>
            </a:r>
            <a:r>
              <a:rPr lang="en-US" sz="3200" dirty="0"/>
              <a:t>.</a:t>
            </a:r>
          </a:p>
          <a:p>
            <a:pPr algn="l" rtl="0" eaLnBrk="1" hangingPunct="1"/>
            <a:r>
              <a:rPr lang="en-US" sz="3200" dirty="0"/>
              <a:t>Unboxing conversion:</a:t>
            </a:r>
            <a:r>
              <a:rPr lang="en-US" sz="3200" b="1" dirty="0"/>
              <a:t> wrapper object </a:t>
            </a:r>
            <a:r>
              <a:rPr lang="en-US" sz="3200" dirty="0"/>
              <a:t>to</a:t>
            </a:r>
            <a:r>
              <a:rPr lang="en-US" sz="3200" b="1" dirty="0"/>
              <a:t> primitive</a:t>
            </a:r>
            <a:r>
              <a:rPr lang="en-US" sz="3200" dirty="0"/>
              <a:t>.</a:t>
            </a:r>
            <a:endParaRPr lang="en-US" sz="2500" dirty="0"/>
          </a:p>
          <a:p>
            <a:pPr lvl="1" algn="l" rtl="0"/>
            <a:r>
              <a:rPr lang="en-US" sz="2800" dirty="0"/>
              <a:t>Both work explicitly (with cast operator) and implicitly.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24EFDC-9A0C-443C-9DE5-E7F8B2B93C3B}" type="slidenum">
              <a:rPr lang="he-IL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92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</a:t>
            </a:r>
          </a:p>
          <a:p>
            <a:pPr algn="l" rtl="0">
              <a:lnSpc>
                <a:spcPct val="115000"/>
              </a:lnSpc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D2E6AE-9BF2-4B2C-8FEE-5F87170E53D7}"/>
              </a:ext>
            </a:extLst>
          </p:cNvPr>
          <p:cNvSpPr txBox="1"/>
          <p:nvPr/>
        </p:nvSpPr>
        <p:spPr>
          <a:xfrm>
            <a:off x="579965" y="2913671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DA7621-9305-4EDF-BA04-24B0F0021973}"/>
              </a:ext>
            </a:extLst>
          </p:cNvPr>
          <p:cNvSpPr txBox="1"/>
          <p:nvPr/>
        </p:nvSpPr>
        <p:spPr>
          <a:xfrm>
            <a:off x="579964" y="32958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972DAC-EC15-491F-926D-ED4CC7C6A6C9}"/>
              </a:ext>
            </a:extLst>
          </p:cNvPr>
          <p:cNvSpPr txBox="1"/>
          <p:nvPr/>
        </p:nvSpPr>
        <p:spPr>
          <a:xfrm>
            <a:off x="579963" y="3694405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464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("Hello");	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 Integer(6));	 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(5);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						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55A09FB-3318-4B1F-9B3A-E99AC75CCAA2}" type="slidenum">
              <a:rPr lang="he-IL" smtClean="0"/>
              <a:pPr/>
              <a:t>9</a:t>
            </a:fld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5580063" y="2781300"/>
            <a:ext cx="504825" cy="3603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5543550" y="3284538"/>
            <a:ext cx="504825" cy="36036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2527300" y="2625725"/>
            <a:ext cx="5951538" cy="120015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מצביעים ל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של מחרוזות ושל מספרים</a:t>
            </a:r>
            <a:endParaRPr lang="en-US" b="0" dirty="0">
              <a:latin typeface="Arial" pitchFamily="34" charset="0"/>
              <a:cs typeface="Arial" pitchFamily="34" charset="0"/>
            </a:endParaRP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אינו מחזיק טיפוסים פרימיטיביים, לכן נשתמש ב </a:t>
            </a:r>
            <a:br>
              <a:rPr lang="en-US" b="0" dirty="0">
                <a:latin typeface="Arial" pitchFamily="34" charset="0"/>
                <a:cs typeface="Arial" pitchFamily="34" charset="0"/>
              </a:rPr>
            </a:br>
            <a:r>
              <a:rPr lang="he-IL" b="0" dirty="0">
                <a:latin typeface="Arial" pitchFamily="34" charset="0"/>
                <a:cs typeface="Arial" pitchFamily="34" charset="0"/>
              </a:rPr>
              <a:t> 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Integer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Double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Float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וכדומה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נראה בהמשך אילו מחלקות מממשות מנשק זה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5C4F2C-92DF-4364-97C7-94E725F8F05C}"/>
              </a:ext>
            </a:extLst>
          </p:cNvPr>
          <p:cNvSpPr txBox="1"/>
          <p:nvPr/>
        </p:nvSpPr>
        <p:spPr>
          <a:xfrm>
            <a:off x="579965" y="2913671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A4B6A0"/>
                </a:solidFill>
                <a:sym typeface="Wingdings"/>
              </a:rPr>
              <a:t></a:t>
            </a:r>
            <a:endParaRPr lang="en-US" dirty="0">
              <a:solidFill>
                <a:srgbClr val="A4B6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4894F7-B11D-4CA6-B3CA-FF07CB5407BD}"/>
              </a:ext>
            </a:extLst>
          </p:cNvPr>
          <p:cNvSpPr txBox="1"/>
          <p:nvPr/>
        </p:nvSpPr>
        <p:spPr>
          <a:xfrm>
            <a:off x="579964" y="32958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A4B6A0"/>
                </a:solidFill>
                <a:sym typeface="Wingdings"/>
              </a:rPr>
              <a:t></a:t>
            </a:r>
            <a:endParaRPr lang="en-US" dirty="0">
              <a:solidFill>
                <a:srgbClr val="A4B6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BF1982-3B7C-4EC7-9772-A8AD62FA5AB7}"/>
              </a:ext>
            </a:extLst>
          </p:cNvPr>
          <p:cNvSpPr txBox="1"/>
          <p:nvPr/>
        </p:nvSpPr>
        <p:spPr>
          <a:xfrm>
            <a:off x="287524" y="3689897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A4B6A0"/>
                </a:solidFill>
                <a:sym typeface="Wingdings"/>
              </a:rPr>
              <a:t></a:t>
            </a:r>
            <a:endParaRPr lang="en-US" dirty="0">
              <a:solidFill>
                <a:srgbClr val="A4B6A0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16133</TotalTime>
  <Words>2647</Words>
  <Application>Microsoft Macintosh PowerPoint</Application>
  <PresentationFormat>On-screen Show (4:3)</PresentationFormat>
  <Paragraphs>548</Paragraphs>
  <Slides>34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Comic Sans MS</vt:lpstr>
      <vt:lpstr>Consolas</vt:lpstr>
      <vt:lpstr>Courier New</vt:lpstr>
      <vt:lpstr>Times New Roman</vt:lpstr>
      <vt:lpstr>Wingdings</vt:lpstr>
      <vt:lpstr>Layers</vt:lpstr>
      <vt:lpstr>תוכנה 1 </vt:lpstr>
      <vt:lpstr>Java Collections Framework</vt:lpstr>
      <vt:lpstr>Online Resources</vt:lpstr>
      <vt:lpstr>Interfaces</vt:lpstr>
      <vt:lpstr>Collection Interfaces</vt:lpstr>
      <vt:lpstr>A Simple Example</vt:lpstr>
      <vt:lpstr>Reminder- Autoboxing</vt:lpstr>
      <vt:lpstr>A Simple Example</vt:lpstr>
      <vt:lpstr>A Simple Example</vt:lpstr>
      <vt:lpstr>A Simple Example</vt:lpstr>
      <vt:lpstr>Implementations</vt:lpstr>
      <vt:lpstr>General Purpose Implementations </vt:lpstr>
      <vt:lpstr>Adding Implementations to the Picture</vt:lpstr>
      <vt:lpstr>Collection interface</vt:lpstr>
      <vt:lpstr>Map interface</vt:lpstr>
      <vt:lpstr>List Example</vt:lpstr>
      <vt:lpstr>Set Example</vt:lpstr>
      <vt:lpstr>Map Example</vt:lpstr>
      <vt:lpstr>LinkedHashMap Example</vt:lpstr>
      <vt:lpstr>SortedMap Example</vt:lpstr>
      <vt:lpstr>Map Collection Views</vt:lpstr>
      <vt:lpstr>Iterating Over the Keys of a Map</vt:lpstr>
      <vt:lpstr>Iterating Over the Key-Value Pairs of a Map</vt:lpstr>
      <vt:lpstr>Algorithms</vt:lpstr>
      <vt:lpstr>Collection Algorithms</vt:lpstr>
      <vt:lpstr>Sorting</vt:lpstr>
      <vt:lpstr>How can we sort a list of objects?</vt:lpstr>
      <vt:lpstr>How can we sort a list of objects?</vt:lpstr>
      <vt:lpstr>Comparable and Comparator Example</vt:lpstr>
      <vt:lpstr>Implementing Comparable</vt:lpstr>
      <vt:lpstr>Writing a Comparator</vt:lpstr>
      <vt:lpstr>Best Practice &lt;with generics&gt;</vt:lpstr>
      <vt:lpstr>Diamond Notation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DN</dc:creator>
  <cp:lastModifiedBy>Michael Moshe Bilevich</cp:lastModifiedBy>
  <cp:revision>1626</cp:revision>
  <cp:lastPrinted>1601-01-01T00:00:00Z</cp:lastPrinted>
  <dcterms:created xsi:type="dcterms:W3CDTF">1601-01-01T00:00:00Z</dcterms:created>
  <dcterms:modified xsi:type="dcterms:W3CDTF">2024-02-20T11:05:03Z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