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30"/>
  </p:notesMasterIdLst>
  <p:handoutMasterIdLst>
    <p:handoutMasterId r:id="rId31"/>
  </p:handoutMasterIdLst>
  <p:sldIdLst>
    <p:sldId id="348" r:id="rId2"/>
    <p:sldId id="429" r:id="rId3"/>
    <p:sldId id="430" r:id="rId4"/>
    <p:sldId id="431" r:id="rId5"/>
    <p:sldId id="432" r:id="rId6"/>
    <p:sldId id="433" r:id="rId7"/>
    <p:sldId id="435" r:id="rId8"/>
    <p:sldId id="436" r:id="rId9"/>
    <p:sldId id="437" r:id="rId10"/>
    <p:sldId id="439" r:id="rId11"/>
    <p:sldId id="440" r:id="rId12"/>
    <p:sldId id="441" r:id="rId13"/>
    <p:sldId id="403" r:id="rId14"/>
    <p:sldId id="404" r:id="rId15"/>
    <p:sldId id="405" r:id="rId16"/>
    <p:sldId id="427" r:id="rId17"/>
    <p:sldId id="443" r:id="rId18"/>
    <p:sldId id="444" r:id="rId19"/>
    <p:sldId id="445" r:id="rId20"/>
    <p:sldId id="446" r:id="rId21"/>
    <p:sldId id="406" r:id="rId22"/>
    <p:sldId id="407" r:id="rId23"/>
    <p:sldId id="408" r:id="rId24"/>
    <p:sldId id="409" r:id="rId25"/>
    <p:sldId id="410" r:id="rId26"/>
    <p:sldId id="428" r:id="rId27"/>
    <p:sldId id="447" r:id="rId28"/>
    <p:sldId id="401" r:id="rId29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FFCC66"/>
    <a:srgbClr val="CCECFF"/>
    <a:srgbClr val="FF9933"/>
    <a:srgbClr val="C9DBB7"/>
    <a:srgbClr val="006600"/>
    <a:srgbClr val="D60093"/>
    <a:srgbClr val="0000FF"/>
    <a:srgbClr val="FFFFFF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27" autoAdjust="0"/>
    <p:restoredTop sz="87042" autoAdjust="0"/>
  </p:normalViewPr>
  <p:slideViewPr>
    <p:cSldViewPr snapToGrid="0" snapToObjects="1">
      <p:cViewPr varScale="1">
        <p:scale>
          <a:sx n="124" d="100"/>
          <a:sy n="124" d="100"/>
        </p:scale>
        <p:origin x="341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4032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34821418-9BA2-467F-ADEF-5E352C458B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521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/>
              <a:t>לחץ כדי לערוך סגנונות טקסט של תבנית בסיס</a:t>
            </a:r>
          </a:p>
          <a:p>
            <a:pPr lvl="1"/>
            <a:r>
              <a:rPr lang="he-IL" noProof="0"/>
              <a:t>רמה שנייה</a:t>
            </a:r>
          </a:p>
          <a:p>
            <a:pPr lvl="2"/>
            <a:r>
              <a:rPr lang="he-IL" noProof="0"/>
              <a:t>רמה שלישית</a:t>
            </a:r>
          </a:p>
          <a:p>
            <a:pPr lvl="3"/>
            <a:r>
              <a:rPr lang="he-IL" noProof="0"/>
              <a:t>רמה רביעית</a:t>
            </a:r>
          </a:p>
          <a:p>
            <a:pPr lvl="4"/>
            <a:r>
              <a:rPr lang="he-IL" noProof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C389542B-A589-4D7D-9E57-A16AAB84789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2063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562771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74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536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997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baseline="0" dirty="0">
              <a:cs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5976F2-4503-4151-8859-8BC764EA4FB3}" type="slidenum">
              <a:rPr lang="ar-SA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5026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450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8681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153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743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619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629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IL" dirty="0"/>
          </a:p>
          <a:p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257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Arial" charset="0"/>
              </a:rPr>
              <a:t>Compiler knows that all such</a:t>
            </a:r>
            <a:endParaRPr lang="he-IL" dirty="0">
              <a:cs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A2C087-E619-47DB-9316-E8C397B0C90E}" type="slidenum">
              <a:rPr lang="ar-SA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470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5390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dirty="0">
              <a:cs typeface="Arial" pitchFamily="34" charset="0"/>
            </a:endParaRPr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EC80ED6-19BA-45F9-A3D7-638EDBF40014}" type="slidenum">
              <a:rPr lang="ar-SA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6561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>
                <a:cs typeface="Arial" pitchFamily="34" charset="0"/>
              </a:rPr>
              <a:t>Dynamic</a:t>
            </a:r>
            <a:r>
              <a:rPr lang="en-US" baseline="0">
                <a:cs typeface="Arial" pitchFamily="34" charset="0"/>
              </a:rPr>
              <a:t> binding</a:t>
            </a:r>
            <a:endParaRPr lang="he-IL" baseline="0">
              <a:cs typeface="Arial" pitchFamily="34" charset="0"/>
            </a:endParaRP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52B1F0-AA3C-4ECE-ADD8-3C5577D7D69E}" type="slidenum">
              <a:rPr lang="ar-SA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6550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r" defTabSz="914400" rtl="1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5427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07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12</a:t>
            </a:r>
            <a:endParaRPr lang="en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966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124A2B-1790-43E4-B29D-D0F20E487F29}" type="slidenum">
              <a:rPr lang="he-IL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81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401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22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947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Tx/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881851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89542B-A589-4D7D-9E57-A16AAB84789A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3257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he-IL" dirty="0"/>
              <a:t>יש</a:t>
            </a:r>
            <a:r>
              <a:rPr lang="he-IL" baseline="0" dirty="0"/>
              <a:t>.</a:t>
            </a:r>
          </a:p>
          <a:p>
            <a:pPr eaLnBrk="1" hangingPunct="1">
              <a:spcBef>
                <a:spcPct val="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053161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537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5CAC8-73F3-4E93-8867-F508E21F3AC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1E61B-3BFD-41B4-A2EB-0EE11B0DC97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965F2-EE08-4115-B1DD-4AD1D042180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he-IL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04CEA-88EF-43B4-8948-F9D89F540B9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3F673-F234-49C5-9393-686355F9BC6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1600D0-8F24-43FC-B38E-64491354DFB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2B667-802F-4EB3-B8B6-5F5670B4F4D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FD66F-6904-48FD-AC7C-32D8C6E5EC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D6F154-8009-40BB-B5C7-32B34A76EBB0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49F6-6BD3-4739-8FF9-A0F58162DC7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8D4A5-4CB2-4FC3-B40B-A898187F504A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98099-F30E-4349-8947-C5B4180EA0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D0BCD90-852B-47C6-BC99-B4B4B7C08C2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2" r:id="rId2"/>
    <p:sldLayoutId id="2147483821" r:id="rId3"/>
    <p:sldLayoutId id="2147483820" r:id="rId4"/>
    <p:sldLayoutId id="2147483819" r:id="rId5"/>
    <p:sldLayoutId id="2147483818" r:id="rId6"/>
    <p:sldLayoutId id="2147483817" r:id="rId7"/>
    <p:sldLayoutId id="2147483816" r:id="rId8"/>
    <p:sldLayoutId id="2147483815" r:id="rId9"/>
    <p:sldLayoutId id="2147483814" r:id="rId10"/>
    <p:sldLayoutId id="2147483813" r:id="rId11"/>
    <p:sldLayoutId id="2147483812" r:id="rId12"/>
  </p:sldLayoutIdLst>
  <p:hf hdr="0" ft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he-IL" dirty="0">
                <a:latin typeface="Comic Sans MS" pitchFamily="66" charset="0"/>
              </a:rPr>
              <a:t>תוכנה 1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284371"/>
            <a:ext cx="6858000" cy="1600200"/>
          </a:xfrm>
        </p:spPr>
        <p:txBody>
          <a:bodyPr/>
          <a:lstStyle/>
          <a:p>
            <a:r>
              <a:rPr lang="he-IL" dirty="0">
                <a:solidFill>
                  <a:srgbClr val="0066CC"/>
                </a:solidFill>
              </a:rPr>
              <a:t>תרגול מס׳ 9</a:t>
            </a:r>
            <a:endParaRPr lang="en-US" dirty="0">
              <a:solidFill>
                <a:srgbClr val="0066CC"/>
              </a:solidFill>
            </a:endParaRPr>
          </a:p>
          <a:p>
            <a:r>
              <a:rPr lang="he-IL" dirty="0">
                <a:solidFill>
                  <a:srgbClr val="0066CC"/>
                </a:solidFill>
              </a:rPr>
              <a:t>מחלקות מקוננות </a:t>
            </a:r>
            <a:r>
              <a:rPr lang="en-US" dirty="0">
                <a:solidFill>
                  <a:srgbClr val="0066CC"/>
                </a:solidFill>
              </a:rPr>
              <a:t>Nested Classes</a:t>
            </a:r>
            <a:br>
              <a:rPr lang="en-US" i="1" dirty="0">
                <a:solidFill>
                  <a:srgbClr val="0066CC"/>
                </a:solidFill>
              </a:rPr>
            </a:br>
            <a:r>
              <a:rPr lang="en-US" i="1" dirty="0">
                <a:solidFill>
                  <a:srgbClr val="0066CC"/>
                </a:solidFill>
              </a:rPr>
              <a:t>Static vs. Dynamic Binding</a:t>
            </a:r>
            <a:endParaRPr lang="he-IL" i="1" dirty="0">
              <a:solidFill>
                <a:srgbClr val="0066CC"/>
              </a:solidFill>
            </a:endParaRPr>
          </a:p>
          <a:p>
            <a:pPr eaLnBrk="1" hangingPunct="1"/>
            <a:endParaRPr lang="he-IL" dirty="0">
              <a:solidFill>
                <a:srgbClr val="0066CC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500" b="1" kern="1200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List&lt;Room&gt; rooms;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House(String  add){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address = add;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rooms = new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&lt;Room&gt;();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addRoom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(double width, double height){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Room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width,height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rooms.add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(room);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buNone/>
            </a:pPr>
            <a:endParaRPr lang="he-IL" sz="15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buNone/>
            </a:pP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Room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getRoom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rooms.get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5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 algn="l" rtl="0">
              <a:buNone/>
            </a:pPr>
            <a:r>
              <a:rPr lang="he-IL" sz="15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6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endParaRPr lang="he-IL" sz="16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4663440"/>
            <a:ext cx="2092325" cy="776514"/>
          </a:xfrm>
          <a:prstGeom prst="wedgeRectCallout">
            <a:avLst>
              <a:gd name="adj1" fmla="val -178327"/>
              <a:gd name="adj2" fmla="val -5702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Create new Room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10800000">
            <a:off x="1321309" y="2755391"/>
            <a:ext cx="195942" cy="1085161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2824" y="3176799"/>
            <a:ext cx="6046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בנאי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ight Brace 7"/>
          <p:cNvSpPr/>
          <p:nvPr/>
        </p:nvSpPr>
        <p:spPr bwMode="auto">
          <a:xfrm rot="10800000">
            <a:off x="1321309" y="5380962"/>
            <a:ext cx="195942" cy="1085161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2783" y="5642775"/>
            <a:ext cx="1046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פונקציית </a:t>
            </a:r>
            <a:r>
              <a:rPr lang="en-US" dirty="0">
                <a:solidFill>
                  <a:srgbClr val="FF0000"/>
                </a:solidFill>
              </a:rPr>
              <a:t>get</a:t>
            </a:r>
          </a:p>
        </p:txBody>
      </p:sp>
      <p:sp>
        <p:nvSpPr>
          <p:cNvPr id="10" name="Right Brace 9"/>
          <p:cNvSpPr/>
          <p:nvPr/>
        </p:nvSpPr>
        <p:spPr bwMode="auto">
          <a:xfrm rot="10800000">
            <a:off x="1321309" y="4146793"/>
            <a:ext cx="195942" cy="1085161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861" y="4396985"/>
            <a:ext cx="924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e-IL" sz="1600" dirty="0">
                <a:solidFill>
                  <a:srgbClr val="FF0000"/>
                </a:solidFill>
              </a:rPr>
              <a:t>פונקציית מופע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399" y="1600200"/>
            <a:ext cx="8135257" cy="4530725"/>
          </a:xfrm>
        </p:spPr>
        <p:txBody>
          <a:bodyPr/>
          <a:lstStyle/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public static void main(String []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House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House("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Hashlom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6");</a:t>
            </a: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house.addRoom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(1.5,3.8); 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 =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house.getRoom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algn="l" rtl="0">
              <a:buNone/>
            </a:pPr>
            <a:endParaRPr lang="en-US" sz="1800" b="1" kern="12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room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new Room(1.5,3.8);</a:t>
            </a:r>
          </a:p>
          <a:p>
            <a:pPr algn="l" rtl="0">
              <a:buNone/>
            </a:pP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	Room room1 = new House("</a:t>
            </a:r>
            <a:r>
              <a:rPr lang="en-US" sz="1800" b="1" kern="12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Hashalom</a:t>
            </a:r>
            <a:r>
              <a:rPr lang="en-US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7").new Room(1.5,3.8);</a:t>
            </a:r>
          </a:p>
          <a:p>
            <a:pPr algn="l" rtl="0">
              <a:buNone/>
            </a:pPr>
            <a:r>
              <a:rPr lang="he-IL" sz="1800" b="1" kern="12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6594475" y="2185271"/>
            <a:ext cx="2092325" cy="776514"/>
          </a:xfrm>
          <a:prstGeom prst="wedgeRectCallout">
            <a:avLst>
              <a:gd name="adj1" fmla="val -132002"/>
              <a:gd name="adj2" fmla="val 170245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Compilation error</a:t>
            </a:r>
            <a:endParaRPr lang="en-US" sz="2000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2971800" y="4206240"/>
            <a:ext cx="239572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Inner Classes: static </a:t>
            </a:r>
            <a:r>
              <a:rPr lang="en-US" dirty="0" err="1"/>
              <a:t>vs</a:t>
            </a:r>
            <a:r>
              <a:rPr lang="en-US" dirty="0"/>
              <a:t> non-static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5105400"/>
          </a:xfrm>
        </p:spPr>
        <p:txBody>
          <a:bodyPr/>
          <a:lstStyle/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public class Parent {</a:t>
            </a:r>
          </a:p>
          <a:p>
            <a:pPr algn="l" rtl="0">
              <a:buNone/>
            </a:pPr>
            <a:endParaRPr lang="he-IL" sz="14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static class Nested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public Nested()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"Nested constructed"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Inner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public Inner()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"Inner constructed"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  <a:r>
              <a:rPr lang="he-IL" sz="1400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public static void main(String[]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)  {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	Nested </a:t>
            </a:r>
            <a:r>
              <a:rPr lang="en-US" sz="1400" b="1" dirty="0" err="1">
                <a:latin typeface="Courier New" pitchFamily="49" charset="0"/>
                <a:cs typeface="Courier New" pitchFamily="49" charset="0"/>
              </a:rPr>
              <a:t>nested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 = new Nested();</a:t>
            </a:r>
            <a:endParaRPr lang="he-IL" sz="14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nn-NO" sz="1400" b="1" dirty="0">
                <a:latin typeface="Courier New" pitchFamily="49" charset="0"/>
                <a:cs typeface="Courier New" pitchFamily="49" charset="0"/>
              </a:rPr>
              <a:t>	    	Inner inner = new Parent().new Inner();  </a:t>
            </a:r>
          </a:p>
          <a:p>
            <a:pPr algn="l" rtl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he-IL" sz="1400" b="1" dirty="0">
                <a:latin typeface="Courier New" pitchFamily="49" charset="0"/>
                <a:cs typeface="Courier New" pitchFamily="49" charset="0"/>
              </a:rPr>
              <a:t>{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594475" y="4503421"/>
            <a:ext cx="2092325" cy="612648"/>
          </a:xfrm>
          <a:prstGeom prst="wedgeRectCallout">
            <a:avLst>
              <a:gd name="adj1" fmla="val -123700"/>
              <a:gd name="adj2" fmla="val 37366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/>
              <a:t>Construct nested  static class 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807208" y="5884164"/>
            <a:ext cx="2459736" cy="728472"/>
          </a:xfrm>
          <a:prstGeom prst="wedgeRectCallout">
            <a:avLst>
              <a:gd name="adj1" fmla="val 24697"/>
              <a:gd name="adj2" fmla="val -109018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/>
              <a:t>Construct nested class </a:t>
            </a:r>
            <a:endParaRPr lang="en-US" i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899920" y="5191760"/>
            <a:ext cx="4206240" cy="30480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22313" y="3044825"/>
            <a:ext cx="7772400" cy="1362075"/>
          </a:xfrm>
        </p:spPr>
        <p:txBody>
          <a:bodyPr>
            <a:normAutofit/>
          </a:bodyPr>
          <a:lstStyle/>
          <a:p>
            <a:r>
              <a:rPr lang="en-US" i="1" dirty="0"/>
              <a:t>Static vs. Dynamic Binding</a:t>
            </a:r>
            <a:br>
              <a:rPr lang="en-US" i="1" dirty="0"/>
            </a:br>
            <a:endParaRPr lang="he-I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727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C72DB78-3606-4313-B9F8-0EA1CADD5254}" type="slidenum">
              <a:rPr lang="ar-SA" smtClean="0">
                <a:latin typeface="Arial" pitchFamily="34" charset="0"/>
                <a:cs typeface="Arial" pitchFamily="34" charset="0"/>
              </a:rPr>
              <a:pPr/>
              <a:t>14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 dirty="0">
                <a:ea typeface="PMingLiU" pitchFamily="18" charset="-120"/>
              </a:rPr>
              <a:t>Static versus Dynamic Binding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600200"/>
            <a:ext cx="8050213" cy="4968875"/>
          </a:xfrm>
        </p:spPr>
        <p:txBody>
          <a:bodyPr/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{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	public String </a:t>
            </a:r>
            <a:r>
              <a:rPr lang="en-US" altLang="zh-TW" sz="1700" b="1" dirty="0" err="1">
                <a:latin typeface="Courier New" pitchFamily="49" charset="0"/>
                <a:ea typeface="PMingLiU" pitchFamily="18" charset="-120"/>
              </a:rPr>
              <a:t>getName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(){...};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amount) {...};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>
              <a:latin typeface="Courier New" pitchFamily="49" charset="0"/>
              <a:ea typeface="PMingLiU" pitchFamily="18" charset="-120"/>
            </a:endParaRP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public class </a:t>
            </a:r>
            <a:r>
              <a:rPr lang="en-US" altLang="zh-TW" sz="1700" b="1" dirty="0" err="1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extends Account {	</a:t>
            </a: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	public void deposit(</a:t>
            </a:r>
            <a:r>
              <a:rPr lang="en-US" altLang="zh-TW" sz="1700" b="1" dirty="0" err="1">
                <a:latin typeface="Courier New" pitchFamily="49" charset="0"/>
                <a:ea typeface="PMingLiU" pitchFamily="18" charset="-120"/>
              </a:rPr>
              <a:t>int</a:t>
            </a: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amount) {...};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900" b="1" dirty="0">
                <a:latin typeface="Courier New" pitchFamily="49" charset="0"/>
                <a:ea typeface="PMingLiU" pitchFamily="18" charset="-120"/>
              </a:rPr>
              <a:t>}</a:t>
            </a:r>
          </a:p>
          <a:p>
            <a:pPr lvl="1" algn="l" rtl="0">
              <a:lnSpc>
                <a:spcPct val="80000"/>
              </a:lnSpc>
              <a:buNone/>
            </a:pPr>
            <a:endParaRPr lang="en-US" altLang="zh-TW" sz="1700" b="1" dirty="0">
              <a:latin typeface="Courier New" pitchFamily="49" charset="0"/>
              <a:ea typeface="PMingLiU" pitchFamily="18" charset="-120"/>
            </a:endParaRPr>
          </a:p>
          <a:p>
            <a:pPr lvl="1" algn="l" rtl="0">
              <a:lnSpc>
                <a:spcPct val="80000"/>
              </a:lnSpc>
              <a:buNone/>
            </a:pPr>
            <a:r>
              <a:rPr lang="en-US" altLang="zh-TW" sz="1700" b="1" dirty="0">
                <a:latin typeface="Courier New" pitchFamily="49" charset="0"/>
                <a:ea typeface="PMingLiU" pitchFamily="18" charset="-120"/>
              </a:rPr>
              <a:t> 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(…);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>
                <a:solidFill>
                  <a:srgbClr val="0070C0"/>
                </a:solidFill>
                <a:latin typeface="Courier New" pitchFamily="49" charset="0"/>
                <a:ea typeface="PMingLiU" pitchFamily="18" charset="-120"/>
              </a:rPr>
              <a:t>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</a:t>
            </a: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 = new </a:t>
            </a:r>
            <a:r>
              <a:rPr lang="en-US" altLang="zh-TW" sz="1800" b="1" dirty="0" err="1">
                <a:solidFill>
                  <a:srgbClr val="FF0000"/>
                </a:solidFill>
                <a:latin typeface="Courier New" pitchFamily="49" charset="0"/>
                <a:ea typeface="PMingLiU" pitchFamily="18" charset="-120"/>
              </a:rPr>
              <a:t>SavingsAccount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obj.getName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();  	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sz="1800" b="1" dirty="0" err="1">
                <a:latin typeface="Courier New" pitchFamily="49" charset="0"/>
                <a:ea typeface="PMingLiU" pitchFamily="18" charset="-120"/>
              </a:rPr>
              <a:t>obj.deposit</a:t>
            </a:r>
            <a:r>
              <a:rPr lang="en-US" altLang="zh-TW" sz="1800" b="1" dirty="0">
                <a:latin typeface="Courier New" pitchFamily="49" charset="0"/>
                <a:ea typeface="PMingLiU" pitchFamily="18" charset="-120"/>
              </a:rPr>
              <a:t>(…);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28724" y="5989930"/>
            <a:ext cx="2941831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</a:t>
            </a:r>
            <a:r>
              <a:rPr 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called ?</a:t>
            </a:r>
          </a:p>
        </p:txBody>
      </p:sp>
    </p:spTree>
    <p:extLst>
      <p:ext uri="{BB962C8B-B14F-4D97-AF65-F5344CB8AC3E}">
        <p14:creationId xmlns:p14="http://schemas.microsoft.com/office/powerpoint/2010/main" val="36748470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lnSpc>
                <a:spcPct val="110000"/>
              </a:lnSpc>
            </a:pPr>
            <a:r>
              <a:rPr lang="en-US" sz="3200" dirty="0"/>
              <a:t>Binding is the process by which references are bound to specific classes. </a:t>
            </a:r>
          </a:p>
          <a:p>
            <a:pPr algn="l" rtl="0">
              <a:lnSpc>
                <a:spcPct val="110000"/>
              </a:lnSpc>
            </a:pPr>
            <a:r>
              <a:rPr lang="en-US" sz="3200" dirty="0"/>
              <a:t>Used to resolve which methods and variables are used at </a:t>
            </a:r>
            <a:r>
              <a:rPr lang="en-US" sz="3200" dirty="0">
                <a:solidFill>
                  <a:srgbClr val="FF0000"/>
                </a:solidFill>
              </a:rPr>
              <a:t>run time</a:t>
            </a:r>
            <a:r>
              <a:rPr lang="en-US" sz="3200" dirty="0"/>
              <a:t>.</a:t>
            </a:r>
          </a:p>
          <a:p>
            <a:pPr algn="l" rtl="0">
              <a:lnSpc>
                <a:spcPct val="110000"/>
              </a:lnSpc>
            </a:pPr>
            <a:r>
              <a:rPr lang="en-US" sz="3200" dirty="0"/>
              <a:t>There are two kind of bindings: static binding and dynamic binding.</a:t>
            </a:r>
          </a:p>
          <a:p>
            <a:pPr algn="l" rtl="0">
              <a:lnSpc>
                <a:spcPct val="110000"/>
              </a:lnSpc>
            </a:pPr>
            <a:endParaRPr lang="he-IL" sz="320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15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45605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Binding</a:t>
            </a:r>
            <a:r>
              <a:rPr lang="en-US" dirty="0"/>
              <a:t> in Java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3504" y="1600200"/>
            <a:ext cx="7772400" cy="4530725"/>
          </a:xfrm>
        </p:spPr>
        <p:txBody>
          <a:bodyPr/>
          <a:lstStyle/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Static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(Early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can resolve the binding at </a:t>
            </a:r>
            <a:r>
              <a:rPr lang="en-US" sz="2400" u="sng" dirty="0"/>
              <a:t>compile time</a:t>
            </a:r>
            <a:r>
              <a:rPr lang="en-US" sz="2400" dirty="0"/>
              <a:t>.  (As in the previous example)</a:t>
            </a:r>
          </a:p>
          <a:p>
            <a:pPr lvl="1" algn="l" rtl="0">
              <a:lnSpc>
                <a:spcPct val="110000"/>
              </a:lnSpc>
            </a:pPr>
            <a:r>
              <a:rPr lang="en-US" sz="2800" b="1" u="sng" dirty="0">
                <a:solidFill>
                  <a:schemeClr val="bg2">
                    <a:lumMod val="25000"/>
                  </a:schemeClr>
                </a:solidFill>
              </a:rPr>
              <a:t>Dynamic Binding</a:t>
            </a:r>
            <a:r>
              <a:rPr lang="en-US" sz="2800" b="1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2800" b="1" dirty="0"/>
              <a:t>(Late Binding)</a:t>
            </a:r>
          </a:p>
          <a:p>
            <a:pPr lvl="2" algn="l" rtl="0">
              <a:lnSpc>
                <a:spcPct val="110000"/>
              </a:lnSpc>
            </a:pPr>
            <a:r>
              <a:rPr lang="en-US" sz="2400" dirty="0"/>
              <a:t>The compiler is not able to resolve the call and the binding is done at </a:t>
            </a:r>
            <a:r>
              <a:rPr lang="en-US" sz="2400" u="sng" dirty="0"/>
              <a:t>runtime only.</a:t>
            </a:r>
          </a:p>
          <a:p>
            <a:pPr lvl="2" algn="l" rtl="0">
              <a:lnSpc>
                <a:spcPct val="110000"/>
              </a:lnSpc>
            </a:pPr>
            <a:r>
              <a:rPr lang="en-US" sz="2400" i="1" dirty="0"/>
              <a:t>Dynamic dispatch</a:t>
            </a:r>
          </a:p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03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AEDE3AE-F02D-4435-AC3C-B3AC15ED8DA2}"/>
              </a:ext>
            </a:extLst>
          </p:cNvPr>
          <p:cNvSpPr/>
          <p:nvPr/>
        </p:nvSpPr>
        <p:spPr bwMode="auto">
          <a:xfrm>
            <a:off x="670560" y="1573370"/>
            <a:ext cx="5222240" cy="26281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ACC0E4-EC00-4E59-90A5-EE0BE3315A6A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Static Binding</a:t>
            </a:r>
            <a:endParaRPr lang="he-IL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5CAEE4-8F32-4CF5-9BFC-15CEB6095212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static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    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F01B46E-F849-4B92-A566-D244BB9614D8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B2A5FD-6E0F-47ED-A8A7-7C102534E08D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973A11-3D88-472D-883B-94C91751B239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307469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24E440F-F8C3-479B-94FF-1EA921394EA8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208FDB-DA8C-4A95-A2E8-7E6FD72C4DBA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480D6D9-1F12-4835-99D7-1788CE841261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6B65AD-62AE-4B4B-918B-38EE0C0E7AD2}"/>
              </a:ext>
            </a:extLst>
          </p:cNvPr>
          <p:cNvSpPr/>
          <p:nvPr/>
        </p:nvSpPr>
        <p:spPr bwMode="auto">
          <a:xfrm>
            <a:off x="670560" y="1573370"/>
            <a:ext cx="5222240" cy="2628181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Static Binding</a:t>
            </a:r>
            <a:endParaRPr lang="he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700: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static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b="1" i="1" dirty="0" err="1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jumpTo</a:t>
            </a: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(700)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3" name="Arc 2">
            <a:extLst>
              <a:ext uri="{FF2B5EF4-FFF2-40B4-BE49-F238E27FC236}">
                <a16:creationId xmlns:a16="http://schemas.microsoft.com/office/drawing/2014/main" id="{4D4F5D7F-6336-4CC6-A212-4D5199355497}"/>
              </a:ext>
            </a:extLst>
          </p:cNvPr>
          <p:cNvSpPr/>
          <p:nvPr/>
        </p:nvSpPr>
        <p:spPr bwMode="auto">
          <a:xfrm rot="9606785">
            <a:off x="439855" y="1236809"/>
            <a:ext cx="3554143" cy="1946021"/>
          </a:xfrm>
          <a:prstGeom prst="arc">
            <a:avLst>
              <a:gd name="adj1" fmla="val 18658489"/>
              <a:gd name="adj2" fmla="val 1801758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lg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A7F07088-E8E9-419A-981F-48A21CBF07A3}"/>
              </a:ext>
            </a:extLst>
          </p:cNvPr>
          <p:cNvSpPr/>
          <p:nvPr/>
        </p:nvSpPr>
        <p:spPr bwMode="auto">
          <a:xfrm rot="10338414">
            <a:off x="6469301" y="5562045"/>
            <a:ext cx="863229" cy="522739"/>
          </a:xfrm>
          <a:prstGeom prst="arc">
            <a:avLst>
              <a:gd name="adj1" fmla="val 18875193"/>
              <a:gd name="adj2" fmla="val 3980192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sm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455DD68-6F38-4E8A-BD70-8F01CC4AFBEA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9C798D2-DB4F-4453-B8DA-C0815730F119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019213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56B65AD-62AE-4B4B-918B-38EE0C0E7AD2}"/>
              </a:ext>
            </a:extLst>
          </p:cNvPr>
          <p:cNvSpPr/>
          <p:nvPr/>
        </p:nvSpPr>
        <p:spPr bwMode="auto">
          <a:xfrm>
            <a:off x="670560" y="1573370"/>
            <a:ext cx="522224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746D0E6-CA19-4824-8EB5-C6CCA39DE4A0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A5B748-1344-4485-9865-B892AFCA390E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Dynamic Binding</a:t>
            </a:r>
            <a:endParaRPr lang="he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Shape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foo(){…}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Shape c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Circle();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8D3A8DF-5AED-44DC-9686-8EE42AB08631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2EBC79C-4AC6-4B67-B4E0-4C4EEA2F58CD}"/>
              </a:ext>
            </a:extLst>
          </p:cNvPr>
          <p:cNvSpPr/>
          <p:nvPr/>
        </p:nvSpPr>
        <p:spPr bwMode="auto">
          <a:xfrm>
            <a:off x="6609080" y="4686741"/>
            <a:ext cx="864602" cy="452697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240A2BF-5022-4CE5-9DA0-850610B9A6A6}"/>
              </a:ext>
            </a:extLst>
          </p:cNvPr>
          <p:cNvCxnSpPr/>
          <p:nvPr/>
        </p:nvCxnSpPr>
        <p:spPr bwMode="auto">
          <a:xfrm>
            <a:off x="1494368" y="3860802"/>
            <a:ext cx="368300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32710367-3B06-4122-91B1-6E1F1E13A3A0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12C2AD-9830-4749-8DF7-D27F9DD5D400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3B8195-25E6-4A64-97C9-9A5A17BB7A77}"/>
              </a:ext>
            </a:extLst>
          </p:cNvPr>
          <p:cNvSpPr/>
          <p:nvPr/>
        </p:nvSpPr>
        <p:spPr bwMode="auto">
          <a:xfrm>
            <a:off x="5071803" y="5380634"/>
            <a:ext cx="663517" cy="282802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/>
              <a:t>c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C049C56-DF9B-4AB3-8633-D486934350CE}"/>
              </a:ext>
            </a:extLst>
          </p:cNvPr>
          <p:cNvCxnSpPr>
            <a:cxnSpLocks/>
          </p:cNvCxnSpPr>
          <p:nvPr/>
        </p:nvCxnSpPr>
        <p:spPr bwMode="auto">
          <a:xfrm flipV="1">
            <a:off x="5735320" y="4913090"/>
            <a:ext cx="864602" cy="46754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056F6EB-0765-4CDD-BD7A-E851B9D7FBE8}"/>
              </a:ext>
            </a:extLst>
          </p:cNvPr>
          <p:cNvSpPr txBox="1"/>
          <p:nvPr/>
        </p:nvSpPr>
        <p:spPr>
          <a:xfrm>
            <a:off x="6465248" y="4660521"/>
            <a:ext cx="1158240" cy="2616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sz="1100"/>
            </a:lvl1pPr>
          </a:lstStyle>
          <a:p>
            <a:r>
              <a:rPr lang="en-US" dirty="0"/>
              <a:t>Circle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472769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classes</a:t>
            </a:r>
            <a:endParaRPr lang="he-I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e-IL" sz="2800" dirty="0"/>
              <a:t>מחלקות מקוננות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</a:t>
            </a:fld>
            <a:endParaRPr lang="he-IL"/>
          </a:p>
        </p:txBody>
      </p:sp>
      <p:sp>
        <p:nvSpPr>
          <p:cNvPr id="8" name="TextBox 7"/>
          <p:cNvSpPr txBox="1"/>
          <p:nvPr/>
        </p:nvSpPr>
        <p:spPr>
          <a:xfrm>
            <a:off x="971600" y="1865372"/>
            <a:ext cx="5072098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class Outer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static class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NestedButNotInner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class Inner {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  ...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algn="l" rtl="0"/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  <a:endParaRPr lang="he-IL" sz="16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52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56B65AD-62AE-4B4B-918B-38EE0C0E7AD2}"/>
              </a:ext>
            </a:extLst>
          </p:cNvPr>
          <p:cNvSpPr/>
          <p:nvPr/>
        </p:nvSpPr>
        <p:spPr bwMode="auto">
          <a:xfrm>
            <a:off x="670560" y="1573370"/>
            <a:ext cx="5222240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FD0FA33-C4DC-4480-B0FD-A21E175FCF18}"/>
              </a:ext>
            </a:extLst>
          </p:cNvPr>
          <p:cNvSpPr/>
          <p:nvPr/>
        </p:nvSpPr>
        <p:spPr bwMode="auto">
          <a:xfrm>
            <a:off x="6451597" y="4455159"/>
            <a:ext cx="1554479" cy="1777067"/>
          </a:xfrm>
          <a:prstGeom prst="rect">
            <a:avLst/>
          </a:prstGeom>
          <a:solidFill>
            <a:srgbClr val="C9DBB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0B897B6-274F-408C-A191-02A7324A3E3E}"/>
              </a:ext>
            </a:extLst>
          </p:cNvPr>
          <p:cNvSpPr/>
          <p:nvPr/>
        </p:nvSpPr>
        <p:spPr bwMode="auto">
          <a:xfrm>
            <a:off x="4678683" y="4455159"/>
            <a:ext cx="1554479" cy="1777067"/>
          </a:xfrm>
          <a:prstGeom prst="rect">
            <a:avLst/>
          </a:prstGeom>
          <a:pattFill prst="pct75">
            <a:fgClr>
              <a:schemeClr val="tx2">
                <a:lumMod val="20000"/>
                <a:lumOff val="8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385469C-1877-4F1C-87E6-66FF4CF6C2A0}"/>
              </a:ext>
            </a:extLst>
          </p:cNvPr>
          <p:cNvSpPr/>
          <p:nvPr/>
        </p:nvSpPr>
        <p:spPr bwMode="auto">
          <a:xfrm>
            <a:off x="6609080" y="4686741"/>
            <a:ext cx="864602" cy="452697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CF2CD09-9772-4380-9CB2-C5FD11BF6780}"/>
              </a:ext>
            </a:extLst>
          </p:cNvPr>
          <p:cNvSpPr txBox="1"/>
          <p:nvPr/>
        </p:nvSpPr>
        <p:spPr>
          <a:xfrm>
            <a:off x="4661992" y="6212754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Stack</a:t>
            </a:r>
            <a:endParaRPr lang="en-IL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6EA0119-8926-401E-87DA-B1A8BB4C0102}"/>
              </a:ext>
            </a:extLst>
          </p:cNvPr>
          <p:cNvSpPr/>
          <p:nvPr/>
        </p:nvSpPr>
        <p:spPr bwMode="auto">
          <a:xfrm>
            <a:off x="5071803" y="5380634"/>
            <a:ext cx="663517" cy="282802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dirty="0"/>
              <a:t>c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0C49D5A-E90A-41DA-8950-C6FA2AE4F603}"/>
              </a:ext>
            </a:extLst>
          </p:cNvPr>
          <p:cNvCxnSpPr>
            <a:cxnSpLocks/>
          </p:cNvCxnSpPr>
          <p:nvPr/>
        </p:nvCxnSpPr>
        <p:spPr bwMode="auto">
          <a:xfrm flipV="1">
            <a:off x="5735320" y="4913090"/>
            <a:ext cx="864602" cy="46754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5400" cap="flat" cmpd="sng" algn="ctr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20C66-91FD-4A73-BCFF-61CF863B4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כותרת 4">
            <a:extLst>
              <a:ext uri="{FF2B5EF4-FFF2-40B4-BE49-F238E27FC236}">
                <a16:creationId xmlns:a16="http://schemas.microsoft.com/office/drawing/2014/main" id="{65387285-97A5-429B-A7C6-62C39540C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dirty="0"/>
              <a:t>Dynamic Binding</a:t>
            </a:r>
            <a:endParaRPr lang="he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A3E1C0-0FCA-45FD-90CC-9E9A6233B7F9}"/>
              </a:ext>
            </a:extLst>
          </p:cNvPr>
          <p:cNvSpPr txBox="1"/>
          <p:nvPr/>
        </p:nvSpPr>
        <p:spPr>
          <a:xfrm>
            <a:off x="761999" y="1573370"/>
            <a:ext cx="6074229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Shape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Shape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void foo(){…}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   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Shape c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Circle();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latin typeface="Courier New" pitchFamily="49" charset="0"/>
                <a:ea typeface="PMingLiU" pitchFamily="18" charset="-120"/>
                <a:cs typeface="Courier New" pitchFamily="49" charset="0"/>
              </a:rPr>
              <a:t>         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.foo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sz="1400" i="1" dirty="0" err="1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circle.foo</a:t>
            </a:r>
            <a:endParaRPr lang="en-US" sz="1400" i="1" dirty="0">
              <a:solidFill>
                <a:srgbClr val="FF9933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/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   </a:t>
            </a:r>
            <a:r>
              <a:rPr lang="en-US" sz="1400" i="1" dirty="0" err="1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jumpTo</a:t>
            </a:r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(x)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</a:t>
            </a:r>
            <a:r>
              <a:rPr lang="en-US" sz="1400" b="1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    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8D3A8DF-5AED-44DC-9686-8EE42AB08631}"/>
              </a:ext>
            </a:extLst>
          </p:cNvPr>
          <p:cNvSpPr/>
          <p:nvPr/>
        </p:nvSpPr>
        <p:spPr bwMode="auto">
          <a:xfrm>
            <a:off x="6609080" y="5492184"/>
            <a:ext cx="1270000" cy="66495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code</a:t>
            </a:r>
            <a:endParaRPr kumimoji="0" lang="en-IL" sz="11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C216D626-8240-4215-9FA1-B6D8E16EFBA0}"/>
              </a:ext>
            </a:extLst>
          </p:cNvPr>
          <p:cNvSpPr/>
          <p:nvPr/>
        </p:nvSpPr>
        <p:spPr bwMode="auto">
          <a:xfrm rot="20359035">
            <a:off x="6381551" y="5067269"/>
            <a:ext cx="942736" cy="685893"/>
          </a:xfrm>
          <a:prstGeom prst="arc">
            <a:avLst>
              <a:gd name="adj1" fmla="val 18875193"/>
              <a:gd name="adj2" fmla="val 3980192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sm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B1BA9DCD-51D5-42F2-BE39-B6096552AFEA}"/>
              </a:ext>
            </a:extLst>
          </p:cNvPr>
          <p:cNvSpPr/>
          <p:nvPr/>
        </p:nvSpPr>
        <p:spPr bwMode="auto">
          <a:xfrm rot="10365969">
            <a:off x="288972" y="2545385"/>
            <a:ext cx="4503823" cy="1955126"/>
          </a:xfrm>
          <a:prstGeom prst="arc">
            <a:avLst>
              <a:gd name="adj1" fmla="val 18699260"/>
              <a:gd name="adj2" fmla="val 2348857"/>
            </a:avLst>
          </a:prstGeom>
          <a:noFill/>
          <a:ln w="25400" cap="flat" cmpd="sng" algn="ctr">
            <a:solidFill>
              <a:srgbClr val="FF9933"/>
            </a:solidFill>
            <a:prstDash val="solid"/>
            <a:round/>
            <a:headEnd type="none" w="lg" len="lg"/>
            <a:tailEnd type="arrow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IL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E630FF-8ACB-4E81-8B4F-E503A6B235D7}"/>
              </a:ext>
            </a:extLst>
          </p:cNvPr>
          <p:cNvSpPr txBox="1"/>
          <p:nvPr/>
        </p:nvSpPr>
        <p:spPr>
          <a:xfrm>
            <a:off x="6441561" y="4857856"/>
            <a:ext cx="60244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i="1" dirty="0">
                <a:solidFill>
                  <a:srgbClr val="FF9933"/>
                </a:solidFill>
                <a:latin typeface="Courier New" pitchFamily="49" charset="0"/>
                <a:cs typeface="Courier New" pitchFamily="49" charset="0"/>
              </a:rPr>
              <a:t>foo</a:t>
            </a:r>
            <a:endParaRPr lang="en-IL" sz="14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43DB08B-CF8E-422D-93DD-173FB0AB19A0}"/>
              </a:ext>
            </a:extLst>
          </p:cNvPr>
          <p:cNvSpPr txBox="1"/>
          <p:nvPr/>
        </p:nvSpPr>
        <p:spPr>
          <a:xfrm>
            <a:off x="6465248" y="4660521"/>
            <a:ext cx="1158240" cy="26161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marR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sz="1100"/>
            </a:lvl1pPr>
          </a:lstStyle>
          <a:p>
            <a:r>
              <a:rPr lang="en-US" dirty="0"/>
              <a:t>Circle</a:t>
            </a:r>
            <a:endParaRPr lang="en-IL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FD84F35-D5CA-42B1-A582-BF039EA28BDC}"/>
              </a:ext>
            </a:extLst>
          </p:cNvPr>
          <p:cNvSpPr txBox="1"/>
          <p:nvPr/>
        </p:nvSpPr>
        <p:spPr>
          <a:xfrm>
            <a:off x="6451597" y="6196581"/>
            <a:ext cx="155447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Heap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85351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0" grpId="0" animBg="1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6016F3-EE06-44B2-8FD8-4D95AFA4BE7E}" type="slidenum">
              <a:rPr lang="ar-SA" smtClean="0">
                <a:latin typeface="Arial" pitchFamily="34" charset="0"/>
                <a:cs typeface="Arial" pitchFamily="34" charset="0"/>
              </a:rPr>
              <a:pPr/>
              <a:t>21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zh-TW">
                <a:ea typeface="PMingLiU" pitchFamily="18" charset="-120"/>
              </a:rPr>
              <a:t>Static binding (or early binding)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28216"/>
            <a:ext cx="8153400" cy="3819525"/>
          </a:xfrm>
        </p:spPr>
        <p:txBody>
          <a:bodyPr/>
          <a:lstStyle/>
          <a:p>
            <a:pPr algn="l" rtl="0"/>
            <a:r>
              <a:rPr lang="en-US" altLang="zh-TW" dirty="0">
                <a:ea typeface="PMingLiU" pitchFamily="18" charset="-120"/>
              </a:rPr>
              <a:t>Static binding: bind at </a:t>
            </a:r>
            <a:r>
              <a:rPr lang="en-US" altLang="zh-TW" u="sng" dirty="0">
                <a:ea typeface="PMingLiU" pitchFamily="18" charset="-120"/>
              </a:rPr>
              <a:t>compilation time</a:t>
            </a:r>
            <a:endParaRPr lang="en-US" altLang="zh-TW" dirty="0">
              <a:ea typeface="PMingLiU" pitchFamily="18" charset="-120"/>
            </a:endParaRPr>
          </a:p>
          <a:p>
            <a:pPr algn="l" rtl="0"/>
            <a:r>
              <a:rPr lang="en-US" altLang="zh-TW" dirty="0">
                <a:ea typeface="PMingLiU" pitchFamily="18" charset="-120"/>
              </a:rPr>
              <a:t>Performed if the compiler can resolve the binding at compile time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Applied for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Static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Private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Final methods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Fields </a:t>
            </a:r>
          </a:p>
        </p:txBody>
      </p:sp>
    </p:spTree>
    <p:extLst>
      <p:ext uri="{BB962C8B-B14F-4D97-AF65-F5344CB8AC3E}">
        <p14:creationId xmlns:p14="http://schemas.microsoft.com/office/powerpoint/2010/main" val="27846350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22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altLang="zh-TW" dirty="0">
                <a:ea typeface="PMingLiU" pitchFamily="18" charset="-120"/>
              </a:rPr>
              <a:t>Static binding example – Static methods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98974"/>
          </a:xfrm>
        </p:spPr>
        <p:txBody>
          <a:bodyPr>
            <a:normAutofit fontScale="47500" lnSpcReduction="20000"/>
          </a:bodyPr>
          <a:lstStyle/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"A"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m()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"B"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 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2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endParaRPr lang="en-US" sz="2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A b = </a:t>
            </a:r>
            <a:r>
              <a:rPr lang="en-US" sz="2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2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b.m</a:t>
            </a: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sz="2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altLang="zh-TW" sz="2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2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7" name="Vertical Scroll 6"/>
          <p:cNvSpPr/>
          <p:nvPr/>
        </p:nvSpPr>
        <p:spPr>
          <a:xfrm>
            <a:off x="6568800" y="3212976"/>
            <a:ext cx="1512168" cy="1713491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B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A</a:t>
            </a:r>
          </a:p>
          <a:p>
            <a:pPr algn="ctr" rtl="0">
              <a:lnSpc>
                <a:spcPct val="80000"/>
              </a:lnSpc>
              <a:buFont typeface="Wingdings" pitchFamily="2" charset="2"/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717203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1FD27-96C4-4838-94F2-F33560373E1F}" type="slidenum">
              <a:rPr lang="ar-SA" smtClean="0">
                <a:latin typeface="Arial" pitchFamily="34" charset="0"/>
                <a:cs typeface="Arial" pitchFamily="34" charset="0"/>
              </a:rPr>
              <a:pPr/>
              <a:t>23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rtl="0"/>
            <a:r>
              <a:rPr lang="en-US" altLang="zh-TW" dirty="0">
                <a:ea typeface="PMingLiU" pitchFamily="18" charset="-120"/>
              </a:rPr>
              <a:t> Static binding example - Fields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593850"/>
            <a:ext cx="8050213" cy="4975225"/>
          </a:xfrm>
        </p:spPr>
        <p:txBody>
          <a:bodyPr>
            <a:normAutofit fontScale="85000" lnSpcReduction="20000"/>
          </a:bodyPr>
          <a:lstStyle/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A"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>
              <a:solidFill>
                <a:srgbClr val="7F0055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"member of B"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9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StaticBindingTest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lnSpc>
                <a:spcPct val="80000"/>
              </a:lnSpc>
              <a:buNone/>
            </a:pPr>
            <a:endParaRPr lang="en-US" altLang="zh-TW" sz="1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A();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 b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B c = </a:t>
            </a:r>
            <a:r>
              <a:rPr lang="en-US" sz="19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B();</a:t>
            </a:r>
          </a:p>
          <a:p>
            <a:pPr algn="l" rtl="0">
              <a:buNone/>
            </a:pPr>
            <a:endParaRPr lang="en-US" sz="1900" b="1" dirty="0"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</a:t>
            </a:r>
            <a:r>
              <a:rPr lang="en-US" sz="1900" b="1" dirty="0" err="1">
                <a:solidFill>
                  <a:srgbClr val="0000C0"/>
                </a:solidFill>
                <a:latin typeface="Courier New" pitchFamily="49" charset="0"/>
                <a:cs typeface="Courier New" pitchFamily="49" charset="0"/>
              </a:rPr>
              <a:t>out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.println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9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c.someString</a:t>
            </a:r>
            <a:r>
              <a:rPr lang="en-US" sz="19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l" rtl="0">
              <a:buNone/>
            </a:pPr>
            <a:r>
              <a:rPr lang="en-US" altLang="zh-TW" sz="19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	}</a:t>
            </a:r>
          </a:p>
          <a:p>
            <a:pPr algn="l" rtl="0">
              <a:buNone/>
            </a:pPr>
            <a:r>
              <a:rPr lang="en-US" altLang="zh-TW" sz="19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9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  <a:p>
            <a:pPr algn="l" rtl="0">
              <a:lnSpc>
                <a:spcPct val="80000"/>
              </a:lnSpc>
              <a:buNone/>
            </a:pPr>
            <a:endParaRPr lang="en-US" altLang="zh-TW" sz="1800" b="1" dirty="0">
              <a:latin typeface="Courier New" pitchFamily="49" charset="0"/>
              <a:ea typeface="PMingLiU" pitchFamily="18" charset="-120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5868269" y="4271368"/>
            <a:ext cx="3096344" cy="1196435"/>
          </a:xfrm>
          <a:prstGeom prst="verticalScroll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l" rtl="0">
              <a:lnSpc>
                <a:spcPct val="80000"/>
              </a:lnSpc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Output:</a:t>
            </a:r>
          </a:p>
          <a:p>
            <a:pPr algn="l" rtl="0">
              <a:lnSpc>
                <a:spcPct val="80000"/>
              </a:lnSpc>
              <a:buNone/>
            </a:pP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A</a:t>
            </a:r>
            <a:br>
              <a:rPr lang="en-US" altLang="zh-TW" b="1" dirty="0">
                <a:latin typeface="Courier New" pitchFamily="49" charset="0"/>
                <a:ea typeface="PMingLiU" pitchFamily="18" charset="-120"/>
              </a:rPr>
            </a:br>
            <a:r>
              <a:rPr lang="en-US" altLang="zh-TW" b="1" dirty="0">
                <a:latin typeface="Courier New" pitchFamily="49" charset="0"/>
                <a:ea typeface="PMingLiU" pitchFamily="18" charset="-120"/>
              </a:rPr>
              <a:t>	member of B</a:t>
            </a:r>
          </a:p>
        </p:txBody>
      </p:sp>
    </p:spTree>
    <p:extLst>
      <p:ext uri="{BB962C8B-B14F-4D97-AF65-F5344CB8AC3E}">
        <p14:creationId xmlns:p14="http://schemas.microsoft.com/office/powerpoint/2010/main" val="301551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2CD8BCD-44E6-48A1-AEAD-808B17205974}" type="slidenum">
              <a:rPr lang="ar-SA" smtClean="0">
                <a:latin typeface="Arial" pitchFamily="34" charset="0"/>
                <a:cs typeface="Arial" pitchFamily="34" charset="0"/>
              </a:rPr>
              <a:pPr/>
              <a:t>24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Dynamic Binding</a:t>
            </a:r>
            <a:endParaRPr lang="en-US" altLang="zh-TW" dirty="0">
              <a:ea typeface="PMingLiU" pitchFamily="18" charset="-12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952625"/>
            <a:ext cx="8153400" cy="4645025"/>
          </a:xfrm>
        </p:spPr>
        <p:txBody>
          <a:bodyPr/>
          <a:lstStyle/>
          <a:p>
            <a:pPr algn="l" rtl="0"/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void 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func</a:t>
            </a: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(Account 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) { </a:t>
            </a:r>
          </a:p>
          <a:p>
            <a:pPr algn="l" rtl="0">
              <a:buNone/>
            </a:pP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		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obj.deposit</a:t>
            </a:r>
            <a:r>
              <a:rPr lang="en-US" altLang="zh-TW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();</a:t>
            </a:r>
          </a:p>
          <a:p>
            <a:pPr algn="l" rtl="0">
              <a:buFont typeface="Wingdings" pitchFamily="2" charset="2"/>
              <a:buNone/>
            </a:pPr>
            <a:r>
              <a:rPr lang="en-US" altLang="zh-TW" sz="2600" dirty="0">
                <a:latin typeface="Consolas" pitchFamily="49" charset="0"/>
                <a:ea typeface="PMingLiU" pitchFamily="18" charset="-120"/>
                <a:cs typeface="Consolas" pitchFamily="49" charset="0"/>
              </a:rPr>
              <a:t>	}</a:t>
            </a:r>
          </a:p>
          <a:p>
            <a:pPr algn="l" rtl="0"/>
            <a:r>
              <a:rPr lang="en-US" altLang="zh-TW" dirty="0">
                <a:ea typeface="PMingLiU" pitchFamily="18" charset="-120"/>
              </a:rPr>
              <a:t>What should the compiler do here? </a:t>
            </a:r>
            <a:r>
              <a:rPr lang="en-US" altLang="zh-TW" sz="2600" dirty="0">
                <a:ea typeface="PMingLiU" pitchFamily="18" charset="-120"/>
              </a:rPr>
              <a:t>	</a:t>
            </a:r>
          </a:p>
          <a:p>
            <a:pPr lvl="1" algn="l" rtl="0"/>
            <a:r>
              <a:rPr lang="en-US" altLang="zh-TW" dirty="0">
                <a:ea typeface="PMingLiU" pitchFamily="18" charset="-120"/>
              </a:rPr>
              <a:t>The compiler doesn’t know which concrete object type is referenced by </a:t>
            </a:r>
            <a:r>
              <a:rPr lang="en-US" altLang="zh-TW" dirty="0" err="1">
                <a:latin typeface="Consolas" pitchFamily="49" charset="0"/>
                <a:ea typeface="PMingLiU" pitchFamily="18" charset="-120"/>
                <a:cs typeface="Consolas" pitchFamily="49" charset="0"/>
              </a:rPr>
              <a:t>obj</a:t>
            </a:r>
            <a:endParaRPr lang="en-US" altLang="zh-TW" dirty="0">
              <a:latin typeface="Consolas" pitchFamily="49" charset="0"/>
              <a:ea typeface="PMingLiU" pitchFamily="18" charset="-120"/>
              <a:cs typeface="Consolas" pitchFamily="49" charset="0"/>
            </a:endParaRPr>
          </a:p>
          <a:p>
            <a:pPr lvl="1" algn="l" rtl="0"/>
            <a:r>
              <a:rPr lang="en-US" altLang="zh-TW" dirty="0">
                <a:ea typeface="PMingLiU" pitchFamily="18" charset="-120"/>
              </a:rPr>
              <a:t>The method to be called can only be known at run time (</a:t>
            </a:r>
            <a:r>
              <a:rPr lang="en-US" altLang="zh-TW" i="1" dirty="0">
                <a:solidFill>
                  <a:srgbClr val="FF3300"/>
                </a:solidFill>
                <a:ea typeface="PMingLiU" pitchFamily="18" charset="-120"/>
              </a:rPr>
              <a:t>because of polymorphism and method overriding</a:t>
            </a:r>
            <a:r>
              <a:rPr lang="en-US" altLang="zh-TW" dirty="0">
                <a:ea typeface="PMingLiU" pitchFamily="18" charset="-120"/>
              </a:rPr>
              <a:t>)</a:t>
            </a:r>
          </a:p>
          <a:p>
            <a:pPr lvl="1" algn="l" rtl="0"/>
            <a:r>
              <a:rPr lang="en-US" altLang="zh-TW" u="sng" dirty="0">
                <a:ea typeface="PMingLiU" pitchFamily="18" charset="-120"/>
              </a:rPr>
              <a:t>Run-time binding</a:t>
            </a:r>
          </a:p>
        </p:txBody>
      </p:sp>
    </p:spTree>
    <p:extLst>
      <p:ext uri="{BB962C8B-B14F-4D97-AF65-F5344CB8AC3E}">
        <p14:creationId xmlns:p14="http://schemas.microsoft.com/office/powerpoint/2010/main" val="40633653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/>
          <a:lstStyle/>
          <a:p>
            <a:r>
              <a:rPr lang="en-US" dirty="0"/>
              <a:t>Dynamic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8368" y="1517904"/>
            <a:ext cx="8485632" cy="5187696"/>
          </a:xfrm>
        </p:spPr>
        <p:txBody>
          <a:bodyPr>
            <a:noAutofit/>
          </a:bodyPr>
          <a:lstStyle/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DynamicBindingTest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[])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Vehicle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new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Car();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//The reference type is Vehicle but run-time object is Car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vehicle.start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();      	 	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			</a:t>
            </a:r>
            <a:r>
              <a:rPr lang="en-US" sz="1400" b="1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//Car's start called because start() is overridden method</a:t>
            </a: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Vehicle"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Car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extends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Vehicle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</a:t>
            </a:r>
            <a:r>
              <a:rPr lang="en-US" sz="1400" b="1" dirty="0">
                <a:solidFill>
                  <a:srgbClr val="646464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@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Override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start() {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(</a:t>
            </a:r>
            <a:r>
              <a:rPr lang="en-US" sz="1400" b="1" dirty="0">
                <a:solidFill>
                  <a:srgbClr val="0066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"Inside start method of Car"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);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spcAft>
                <a:spcPts val="0"/>
              </a:spcAft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     }</a:t>
            </a:r>
            <a:endParaRPr lang="en-US" sz="1400" b="1" dirty="0">
              <a:latin typeface="Courier New" pitchFamily="49" charset="0"/>
              <a:ea typeface="Times New Roman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ea typeface="Times New Roman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dirty="0">
              <a:latin typeface="Times New Roman"/>
              <a:ea typeface="Times New Roman"/>
              <a:cs typeface="David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25</a:t>
            </a:fld>
            <a:endParaRPr lang="he-IL"/>
          </a:p>
        </p:txBody>
      </p:sp>
      <p:sp>
        <p:nvSpPr>
          <p:cNvPr id="5" name="TextBox 4"/>
          <p:cNvSpPr txBox="1"/>
          <p:nvPr/>
        </p:nvSpPr>
        <p:spPr>
          <a:xfrm>
            <a:off x="3579888" y="6044088"/>
            <a:ext cx="4608512" cy="4086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 rtl="0"/>
            <a:r>
              <a:rPr lang="en-US" dirty="0"/>
              <a:t>Output: “</a:t>
            </a:r>
            <a:r>
              <a:rPr lang="en-US" b="1" dirty="0"/>
              <a:t>Inside start method of Car”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902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difference between static and dynamic binding 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400" dirty="0"/>
              <a:t>Static binding happens at compile-time while dynamic binding happens at runtime.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Binding of private, static and final methods always happen at compile time since these methods cannot be overridden. Binding of overridden methods happen at runtime.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Java uses static binding for overloaded methods and dynamic binding for overridden methods.</a:t>
            </a:r>
          </a:p>
          <a:p>
            <a:pPr algn="l" rtl="0"/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729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049F5B-7405-42D9-AF92-A3F8790AB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שאלה מבחינה (2021 ב', מועד א')</a:t>
            </a:r>
            <a:endParaRPr lang="en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B21EEF-DA01-4AE4-BDD2-7D0FE9F81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3F673-F234-49C5-9393-686355F9BC64}" type="slidenum">
              <a:rPr lang="he-IL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CB9339-CB6B-4BC6-88D3-102413E81D29}"/>
              </a:ext>
            </a:extLst>
          </p:cNvPr>
          <p:cNvSpPr txBox="1"/>
          <p:nvPr/>
        </p:nvSpPr>
        <p:spPr>
          <a:xfrm>
            <a:off x="761999" y="1573370"/>
            <a:ext cx="7323667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2 + foo();}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5 + moo();}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1;}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Sub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Base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{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goo{}{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 + foo();}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3;}</a:t>
            </a:r>
          </a:p>
          <a:p>
            <a:pPr algn="l" rtl="0">
              <a:buNone/>
            </a:pPr>
            <a:endParaRPr lang="en-US" sz="1400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/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	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moo{}{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2;}</a:t>
            </a:r>
            <a:endParaRPr lang="en-US" sz="14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main(String 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 algn="l" rtl="0">
              <a:buNone/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Sub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sub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Sub();</a:t>
            </a:r>
          </a:p>
          <a:p>
            <a:pPr algn="l" rtl="0">
              <a:buNone/>
            </a:pP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sub.goo</a:t>
            </a:r>
            <a:r>
              <a:rPr lang="en-US" sz="14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());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	   </a:t>
            </a:r>
          </a:p>
          <a:p>
            <a:pPr algn="l" rtl="0">
              <a:buNone/>
            </a:pPr>
            <a:r>
              <a:rPr lang="en-US" altLang="zh-TW" sz="1400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    </a:t>
            </a: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</a:p>
          <a:p>
            <a:pPr algn="l" rtl="0">
              <a:buNone/>
            </a:pPr>
            <a:r>
              <a:rPr lang="en-US" altLang="zh-TW" sz="1400" b="1" dirty="0">
                <a:solidFill>
                  <a:srgbClr val="000000"/>
                </a:solidFill>
                <a:latin typeface="Courier New" pitchFamily="49" charset="0"/>
                <a:ea typeface="PMingLiU" pitchFamily="18" charset="-120"/>
                <a:cs typeface="Courier New" pitchFamily="49" charset="0"/>
              </a:rPr>
              <a:t>}</a:t>
            </a:r>
            <a:endParaRPr lang="en-US" altLang="zh-TW" sz="1400" b="1" dirty="0">
              <a:latin typeface="Courier New" pitchFamily="49" charset="0"/>
              <a:ea typeface="PMingLiU" pitchFamily="18" charset="-120"/>
              <a:cs typeface="Courier New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8BC2E83-6985-4F7A-AD3D-777AD9233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7674" y="5810227"/>
            <a:ext cx="3168651" cy="633809"/>
          </a:xfrm>
          <a:ln>
            <a:solidFill>
              <a:srgbClr val="FF9933"/>
            </a:solidFill>
          </a:ln>
        </p:spPr>
        <p:txBody>
          <a:bodyPr anchor="ctr"/>
          <a:lstStyle/>
          <a:p>
            <a:pPr marL="0" indent="0" algn="ctr">
              <a:buNone/>
            </a:pPr>
            <a:r>
              <a:rPr lang="he-IL" sz="1800" dirty="0"/>
              <a:t>מה יודפס בהרצת התכנית </a:t>
            </a:r>
            <a:r>
              <a:rPr lang="en-US" sz="1800" dirty="0"/>
              <a:t>Sub</a:t>
            </a:r>
            <a:r>
              <a:rPr lang="he-IL" sz="1800" dirty="0"/>
              <a:t>?</a:t>
            </a:r>
            <a:endParaRPr lang="en-IL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C1F0C9-BC36-4045-9504-5033A92AAB0C}"/>
              </a:ext>
            </a:extLst>
          </p:cNvPr>
          <p:cNvSpPr txBox="1"/>
          <p:nvPr/>
        </p:nvSpPr>
        <p:spPr>
          <a:xfrm>
            <a:off x="4949253" y="1979577"/>
            <a:ext cx="4286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I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F184C2-9946-454D-B32E-DCC680E0C348}"/>
              </a:ext>
            </a:extLst>
          </p:cNvPr>
          <p:cNvSpPr txBox="1"/>
          <p:nvPr/>
        </p:nvSpPr>
        <p:spPr>
          <a:xfrm>
            <a:off x="4943157" y="1512962"/>
            <a:ext cx="37934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IL" sz="2400" dirty="0">
              <a:solidFill>
                <a:srgbClr val="0066CC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9318343-EAC9-4DD2-872C-1B9EE85CF186}"/>
              </a:ext>
            </a:extLst>
          </p:cNvPr>
          <p:cNvSpPr txBox="1"/>
          <p:nvPr/>
        </p:nvSpPr>
        <p:spPr>
          <a:xfrm>
            <a:off x="5390070" y="3242325"/>
            <a:ext cx="379349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IL" sz="2400" dirty="0">
              <a:solidFill>
                <a:srgbClr val="0066CC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7A38AE-CA2E-4BAA-9C91-39462E28DC91}"/>
              </a:ext>
            </a:extLst>
          </p:cNvPr>
          <p:cNvSpPr txBox="1"/>
          <p:nvPr/>
        </p:nvSpPr>
        <p:spPr>
          <a:xfrm>
            <a:off x="4458968" y="3222551"/>
            <a:ext cx="4286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I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F519C2F-F794-4E7A-9234-FEE9BA268E77}"/>
              </a:ext>
            </a:extLst>
          </p:cNvPr>
          <p:cNvSpPr txBox="1"/>
          <p:nvPr/>
        </p:nvSpPr>
        <p:spPr>
          <a:xfrm>
            <a:off x="4188839" y="4966007"/>
            <a:ext cx="428625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D</a:t>
            </a:r>
            <a:endParaRPr lang="en-I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CA6AAF9-AB4D-D0D0-B804-212FCE6EC018}"/>
              </a:ext>
            </a:extLst>
          </p:cNvPr>
          <p:cNvSpPr txBox="1"/>
          <p:nvPr/>
        </p:nvSpPr>
        <p:spPr>
          <a:xfrm>
            <a:off x="5190271" y="2020727"/>
            <a:ext cx="42862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I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E68A848-8935-ED84-B7FF-D64AD24A4F40}"/>
              </a:ext>
            </a:extLst>
          </p:cNvPr>
          <p:cNvSpPr txBox="1"/>
          <p:nvPr/>
        </p:nvSpPr>
        <p:spPr>
          <a:xfrm>
            <a:off x="5161243" y="1568875"/>
            <a:ext cx="42862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cs typeface="Courier New" pitchFamily="49" charset="0"/>
              </a:rPr>
              <a:t>7</a:t>
            </a:r>
            <a:endParaRPr lang="en-I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1819DE-16CA-045C-4682-19FAA7976B1A}"/>
              </a:ext>
            </a:extLst>
          </p:cNvPr>
          <p:cNvSpPr txBox="1"/>
          <p:nvPr/>
        </p:nvSpPr>
        <p:spPr>
          <a:xfrm>
            <a:off x="4673280" y="3258848"/>
            <a:ext cx="42862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cs typeface="Courier New" pitchFamily="49" charset="0"/>
              </a:rPr>
              <a:t>9</a:t>
            </a:r>
            <a:endParaRPr lang="en-I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914D80-F1A8-73A7-9E6C-A1B9C54784BF}"/>
              </a:ext>
            </a:extLst>
          </p:cNvPr>
          <p:cNvSpPr txBox="1"/>
          <p:nvPr/>
        </p:nvSpPr>
        <p:spPr>
          <a:xfrm>
            <a:off x="5628959" y="3280608"/>
            <a:ext cx="428625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cs typeface="Courier New" pitchFamily="49" charset="0"/>
              </a:rPr>
              <a:t>3</a:t>
            </a:r>
            <a:endParaRPr lang="en-I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BFDEE7-7A7C-5304-C233-77233D80E50E}"/>
              </a:ext>
            </a:extLst>
          </p:cNvPr>
          <p:cNvSpPr txBox="1"/>
          <p:nvPr/>
        </p:nvSpPr>
        <p:spPr>
          <a:xfrm>
            <a:off x="4446721" y="5014976"/>
            <a:ext cx="502532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Courier New" pitchFamily="49" charset="0"/>
                <a:cs typeface="Courier New" pitchFamily="49" charset="0"/>
              </a:rPr>
              <a:t>12</a:t>
            </a:r>
            <a:endParaRPr lang="en-I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1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4" grpId="0"/>
      <p:bldP spid="15" grpId="0"/>
      <p:bldP spid="13" grpId="0"/>
      <p:bldP spid="16" grpId="0"/>
      <p:bldP spid="17" grpId="0"/>
      <p:bldP spid="18" grpId="0"/>
      <p:bldP spid="1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>
                <a:cs typeface="Guttman Yad-Brush" pitchFamily="2" charset="-79"/>
              </a:rPr>
              <a:t>הסוף...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מחלקה מקוננת </a:t>
            </a:r>
            <a:r>
              <a:rPr lang="en-US" dirty="0"/>
              <a:t>Nested Class)</a:t>
            </a:r>
            <a:r>
              <a:rPr lang="he-IL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r>
              <a:rPr lang="he-IL" dirty="0"/>
              <a:t>מחלקה מקוננת היא מחלקה המוגדרת בתוך מחלקה אחרת.</a:t>
            </a:r>
          </a:p>
          <a:p>
            <a:r>
              <a:rPr lang="he-IL" dirty="0"/>
              <a:t> סוגים: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סטטית (</a:t>
            </a:r>
            <a:r>
              <a:rPr lang="en-US" sz="2800" dirty="0"/>
              <a:t>static member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לא סטטית (</a:t>
            </a:r>
            <a:r>
              <a:rPr lang="en-US" sz="2800" dirty="0"/>
              <a:t>non-static member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אנונימית (</a:t>
            </a:r>
            <a:r>
              <a:rPr lang="en-US" sz="2800" dirty="0"/>
              <a:t>anonymous</a:t>
            </a:r>
            <a:r>
              <a:rPr lang="he-IL" sz="2800" dirty="0"/>
              <a:t>)</a:t>
            </a:r>
          </a:p>
          <a:p>
            <a:pPr marL="914400" lvl="1" indent="-514350">
              <a:buFont typeface="+mj-lt"/>
              <a:buAutoNum type="arabicPeriod"/>
            </a:pPr>
            <a:r>
              <a:rPr lang="he-IL" sz="2800" dirty="0"/>
              <a:t>מקומית (</a:t>
            </a:r>
            <a:r>
              <a:rPr lang="en-US" sz="2800" dirty="0"/>
              <a:t>local</a:t>
            </a:r>
            <a:r>
              <a:rPr lang="he-IL" sz="2800" dirty="0"/>
              <a:t>)</a:t>
            </a:r>
            <a:endParaRPr lang="he-IL" sz="2800" u="sng" dirty="0"/>
          </a:p>
        </p:txBody>
      </p:sp>
      <p:sp>
        <p:nvSpPr>
          <p:cNvPr id="5" name="Left Brace 4"/>
          <p:cNvSpPr/>
          <p:nvPr/>
        </p:nvSpPr>
        <p:spPr bwMode="auto">
          <a:xfrm>
            <a:off x="2714612" y="3633191"/>
            <a:ext cx="285752" cy="1500198"/>
          </a:xfrm>
          <a:prstGeom prst="leftBrace">
            <a:avLst>
              <a:gd name="adj1" fmla="val 8333"/>
              <a:gd name="adj2" fmla="val 50508"/>
            </a:avLst>
          </a:prstGeom>
          <a:noFill/>
          <a:ln w="127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594000" rIns="1872000" bIns="45720" numCol="1" rtlCol="1" anchor="t" anchorCtr="0" compatLnSpc="1">
            <a:prstTxWarp prst="textNoShape">
              <a:avLst/>
            </a:prstTxWarp>
          </a:bodyPr>
          <a:lstStyle/>
          <a:p>
            <a:pPr marL="358775" marR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20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מחלקות </a:t>
            </a:r>
            <a:r>
              <a:rPr kumimoji="0" lang="he-IL" sz="2000" b="1" i="0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פנימיות</a:t>
            </a:r>
            <a:br>
              <a:rPr kumimoji="0" lang="en-US" sz="20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</a:br>
            <a:r>
              <a:rPr lang="he-IL" sz="2000" dirty="0"/>
              <a:t> (</a:t>
            </a:r>
            <a:r>
              <a:rPr lang="en-US" sz="2000" dirty="0"/>
              <a:t>inner</a:t>
            </a:r>
            <a:r>
              <a:rPr lang="he-IL" sz="2000" dirty="0"/>
              <a:t>)</a:t>
            </a:r>
            <a:endParaRPr kumimoji="0" lang="he-IL" sz="2000" b="0" i="0" u="none" strike="noStrike" cap="none" normalizeH="0" baseline="0" dirty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864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בשביל מה זה טוב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/>
              <a:t>קיבוץ לוגי</a:t>
            </a:r>
          </a:p>
          <a:p>
            <a:pPr marL="450850" lvl="1" indent="6350">
              <a:buNone/>
            </a:pPr>
            <a:r>
              <a:rPr lang="he-IL" sz="2400" dirty="0"/>
              <a:t>אם משתמשים בטיפוס מסוים רק בהקשר של טיפוס אחר, נטמיע את הטיפוס כדי לשמר את הקשר הלוגי.</a:t>
            </a:r>
          </a:p>
          <a:p>
            <a:r>
              <a:rPr lang="he-IL" b="1" dirty="0" err="1"/>
              <a:t>הכמסה</a:t>
            </a:r>
            <a:r>
              <a:rPr lang="he-IL" b="1" dirty="0"/>
              <a:t> מוגברת</a:t>
            </a:r>
          </a:p>
          <a:p>
            <a:pPr marL="450850" lvl="1" indent="-17463">
              <a:buNone/>
            </a:pPr>
            <a:r>
              <a:rPr lang="he-IL" sz="2400" dirty="0"/>
              <a:t>על ידי הטמעת טיפוס אחד באחר אנו חושפים את המידע הפרטי רק לטיפוס המוטמע ולא לכולם.</a:t>
            </a:r>
          </a:p>
          <a:p>
            <a:r>
              <a:rPr lang="he-IL" b="1" dirty="0"/>
              <a:t>קריאות</a:t>
            </a:r>
          </a:p>
          <a:p>
            <a:pPr lvl="1">
              <a:buNone/>
            </a:pPr>
            <a:r>
              <a:rPr lang="he-IL" sz="2400" dirty="0"/>
              <a:t>מיקום הגדרת טיפוס בסמוך למקום השימוש בו.</a:t>
            </a:r>
          </a:p>
          <a:p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4791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he-IL" dirty="0"/>
              <a:t>מחלקות מקוננות - תכונות משותפות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למחלקה מקוננת יש גישה לשדות הפרטיים של המחלקה העוטפת ולהיפך	</a:t>
            </a:r>
          </a:p>
          <a:p>
            <a:pPr lvl="1"/>
            <a:r>
              <a:rPr lang="he-IL" sz="2400" dirty="0"/>
              <a:t>הנראות של המחלקה היא עבור "צד שלישי"</a:t>
            </a:r>
          </a:p>
          <a:p>
            <a:r>
              <a:rPr lang="he-IL" dirty="0"/>
              <a:t>אלו הן מחלקות (כמעט)</a:t>
            </a:r>
            <a:r>
              <a:rPr lang="en-US" dirty="0"/>
              <a:t> </a:t>
            </a:r>
            <a:r>
              <a:rPr lang="he-IL" dirty="0"/>
              <a:t>רגילות לכל דבר ועניין</a:t>
            </a:r>
          </a:p>
          <a:p>
            <a:pPr lvl="1"/>
            <a:r>
              <a:rPr lang="he-IL" sz="2400" dirty="0"/>
              <a:t>יכולות להיות אבסטרקטיות, לממש מנשקים, לרשת ממחלקות אחרות וכדומה</a:t>
            </a:r>
          </a:p>
          <a:p>
            <a:pPr lvl="1"/>
            <a:endParaRPr lang="he-I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43565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Static Member Class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600200"/>
            <a:ext cx="8270688" cy="4876800"/>
          </a:xfrm>
        </p:spPr>
        <p:txBody>
          <a:bodyPr/>
          <a:lstStyle/>
          <a:p>
            <a:r>
              <a:rPr lang="he-IL" dirty="0"/>
              <a:t>מחלקה רגילה ש"במקרה" מוגדרת בתוך מחלקה אחרת</a:t>
            </a:r>
          </a:p>
          <a:p>
            <a:r>
              <a:rPr lang="he-IL" dirty="0"/>
              <a:t>החוקים החלים על איברים סטטיים אחרים חלים גם על מחלקות סטטיות</a:t>
            </a:r>
          </a:p>
          <a:p>
            <a:pPr lvl="1"/>
            <a:r>
              <a:rPr lang="he-IL" sz="2400" dirty="0"/>
              <a:t>גישה לשדות / פונקציות סטטיים בלבד</a:t>
            </a:r>
          </a:p>
          <a:p>
            <a:pPr lvl="1"/>
            <a:r>
              <a:rPr lang="he-IL" sz="2400" dirty="0"/>
              <a:t>גישה לאיברים לא סטטיים רק בעזרת הפניה לאובייקט</a:t>
            </a:r>
          </a:p>
          <a:p>
            <a:r>
              <a:rPr lang="he-IL" dirty="0"/>
              <a:t>גישה לטיפוס בעזרת שם המחלקה העוטפת</a:t>
            </a:r>
          </a:p>
          <a:p>
            <a:pPr algn="l" rtl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  <a:p>
            <a:r>
              <a:rPr lang="he-IL" dirty="0"/>
              <a:t>יצירת אובייקט</a:t>
            </a:r>
          </a:p>
          <a:p>
            <a:pPr algn="l" rtl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nested = </a:t>
            </a:r>
          </a:p>
          <a:p>
            <a:pPr algn="l" rtl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	   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OuterClass.StaticNestedClass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  <a:endParaRPr lang="he-IL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4" name="Right Brace 3"/>
          <p:cNvSpPr/>
          <p:nvPr/>
        </p:nvSpPr>
        <p:spPr bwMode="auto">
          <a:xfrm rot="16200000">
            <a:off x="2748643" y="3134723"/>
            <a:ext cx="195942" cy="4278086"/>
          </a:xfrm>
          <a:prstGeom prst="rightBrace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3536" y="4786143"/>
            <a:ext cx="706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Type</a:t>
            </a:r>
          </a:p>
        </p:txBody>
      </p:sp>
    </p:spTree>
    <p:extLst>
      <p:ext uri="{BB962C8B-B14F-4D97-AF65-F5344CB8AC3E}">
        <p14:creationId xmlns:p14="http://schemas.microsoft.com/office/powerpoint/2010/main" val="476012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dirty="0"/>
              <a:t>Non-static Member Class</a:t>
            </a:r>
            <a:endParaRPr lang="he-IL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כל מופע של המחלקה הפנימית משויך למופע של המחלקה החיצונית</a:t>
            </a:r>
          </a:p>
          <a:p>
            <a:endParaRPr lang="he-IL" dirty="0"/>
          </a:p>
          <a:p>
            <a:endParaRPr lang="he-IL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he-IL" dirty="0"/>
              <a:t>השיוך מבוצע בזמן יצירת האובייקט ואינו ניתן לשינוי</a:t>
            </a:r>
          </a:p>
          <a:p>
            <a:pPr lvl="1"/>
            <a:r>
              <a:rPr lang="he-IL" sz="2400" dirty="0"/>
              <a:t>באובייקט הפנימי קיימת הפניה לאובייקט החיצוני (</a:t>
            </a:r>
            <a:r>
              <a:rPr lang="en-US" sz="2400" dirty="0"/>
              <a:t>qualified this</a:t>
            </a:r>
            <a:r>
              <a:rPr lang="he-IL" sz="2400" dirty="0"/>
              <a:t>)</a:t>
            </a:r>
            <a:endParaRPr lang="he-IL" dirty="0"/>
          </a:p>
          <a:p>
            <a:pPr>
              <a:buNone/>
            </a:pPr>
            <a:endParaRPr lang="he-IL" dirty="0"/>
          </a:p>
        </p:txBody>
      </p:sp>
      <p:sp>
        <p:nvSpPr>
          <p:cNvPr id="6" name="Oval 5"/>
          <p:cNvSpPr/>
          <p:nvPr/>
        </p:nvSpPr>
        <p:spPr bwMode="auto">
          <a:xfrm>
            <a:off x="4000496" y="2285992"/>
            <a:ext cx="1357200" cy="1357322"/>
          </a:xfrm>
          <a:prstGeom prst="ellipse">
            <a:avLst/>
          </a:prstGeom>
          <a:solidFill>
            <a:schemeClr val="tx1">
              <a:lumMod val="25000"/>
              <a:lumOff val="75000"/>
            </a:schemeClr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714876" y="3000372"/>
            <a:ext cx="360000" cy="360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e-I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143636" y="2857496"/>
            <a:ext cx="2286016" cy="571504"/>
          </a:xfrm>
          <a:prstGeom prst="borderCallout1">
            <a:avLst>
              <a:gd name="adj1" fmla="val 50181"/>
              <a:gd name="adj2" fmla="val -416"/>
              <a:gd name="adj3" fmla="val 57817"/>
              <a:gd name="adj4" fmla="val -4795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הפנימית</a:t>
            </a:r>
          </a:p>
        </p:txBody>
      </p:sp>
      <p:sp>
        <p:nvSpPr>
          <p:cNvPr id="9" name="Line Callout 1 8"/>
          <p:cNvSpPr/>
          <p:nvPr/>
        </p:nvSpPr>
        <p:spPr bwMode="auto">
          <a:xfrm>
            <a:off x="1285852" y="2285992"/>
            <a:ext cx="2286016" cy="571504"/>
          </a:xfrm>
          <a:prstGeom prst="borderCallout1">
            <a:avLst>
              <a:gd name="adj1" fmla="val 42002"/>
              <a:gd name="adj2" fmla="val 100976"/>
              <a:gd name="adj3" fmla="val 71994"/>
              <a:gd name="adj4" fmla="val 139387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מופע של המחלקה החיצונית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7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43138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eaLnBrk="1" hangingPunct="1"/>
            <a:r>
              <a:rPr lang="en-US" dirty="0"/>
              <a:t>House Example</a:t>
            </a:r>
          </a:p>
        </p:txBody>
      </p:sp>
      <p:sp>
        <p:nvSpPr>
          <p:cNvPr id="17413" name="Text Box 4"/>
          <p:cNvSpPr txBox="1">
            <a:spLocks noChangeArrowheads="1"/>
          </p:cNvSpPr>
          <p:nvPr/>
        </p:nvSpPr>
        <p:spPr bwMode="auto">
          <a:xfrm>
            <a:off x="864272" y="1614488"/>
            <a:ext cx="6760184" cy="3693319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he-IL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he-IL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public class Room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576F2B"/>
                </a:solidFill>
                <a:latin typeface="Courier New" pitchFamily="49" charset="0"/>
                <a:cs typeface="Courier New" pitchFamily="49" charset="0"/>
              </a:rPr>
              <a:t>	    // implicit reference to a House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width;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private double height;</a:t>
            </a:r>
          </a:p>
          <a:p>
            <a:pPr marL="432000" lvl="1" algn="l" rtl="0">
              <a:spcBef>
                <a:spcPts val="0"/>
              </a:spcBef>
            </a:pP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    return "Room inside: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address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432000" lvl="1" algn="l" rtl="0">
              <a:spcBef>
                <a:spcPts val="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4071934" y="5000636"/>
            <a:ext cx="2928958" cy="357190"/>
          </a:xfrm>
          <a:prstGeom prst="borderCallout1">
            <a:avLst>
              <a:gd name="adj1" fmla="val -11630"/>
              <a:gd name="adj2" fmla="val 57490"/>
              <a:gd name="adj3" fmla="val -169017"/>
              <a:gd name="adj4" fmla="val 90903"/>
            </a:avLst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0" i="0" u="none" strike="noStrike" cap="none" normalizeH="0" baseline="0" dirty="0">
                <a:ln>
                  <a:noFill/>
                </a:ln>
                <a:effectLst/>
                <a:latin typeface="Arial" pitchFamily="34" charset="0"/>
                <a:cs typeface="Arial" pitchFamily="34" charset="0"/>
              </a:rPr>
              <a:t>גישה למשתנה פרטי לא סטטי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7945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0" name="Text Box 9"/>
          <p:cNvSpPr txBox="1">
            <a:spLocks noChangeArrowheads="1"/>
          </p:cNvSpPr>
          <p:nvPr/>
        </p:nvSpPr>
        <p:spPr bwMode="auto">
          <a:xfrm>
            <a:off x="182880" y="1641187"/>
            <a:ext cx="8388350" cy="5216813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House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String address;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	private double  </a:t>
            </a:r>
            <a:r>
              <a:rPr lang="en-US" b="1" dirty="0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 	</a:t>
            </a:r>
            <a:r>
              <a:rPr lang="en-US" b="1" dirty="0">
                <a:solidFill>
                  <a:srgbClr val="0066CC"/>
                </a:solidFill>
                <a:latin typeface="Courier New" pitchFamily="49" charset="0"/>
                <a:cs typeface="Courier New" pitchFamily="49" charset="0"/>
              </a:rPr>
              <a:t>public class Room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    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private double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implicit reference to a House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    	public String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	return  "Room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height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 " House height: " +</a:t>
            </a:r>
            <a:r>
              <a:rPr lang="en-US" b="1" dirty="0">
                <a:solidFill>
                  <a:srgbClr val="CCCCC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Courier New" pitchFamily="49" charset="0"/>
                <a:cs typeface="Courier New" pitchFamily="49" charset="0"/>
              </a:rPr>
              <a:t>House.this.height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}</a:t>
            </a:r>
          </a:p>
          <a:p>
            <a:pPr lvl="1" algn="l" rtl="0">
              <a:spcBef>
                <a:spcPct val="50000"/>
              </a:spcBef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algn="l" rtl="0"/>
            <a:endParaRPr lang="en-US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44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l" defTabSz="914400" rtl="0" eaLnBrk="1" hangingPunct="1"/>
            <a:r>
              <a:rPr lang="en-US" dirty="0"/>
              <a:t>Inner Classes</a:t>
            </a:r>
          </a:p>
        </p:txBody>
      </p:sp>
      <p:sp>
        <p:nvSpPr>
          <p:cNvPr id="394244" name="AutoShape 4"/>
          <p:cNvSpPr>
            <a:spLocks noChangeArrowheads="1"/>
          </p:cNvSpPr>
          <p:nvPr/>
        </p:nvSpPr>
        <p:spPr bwMode="auto">
          <a:xfrm>
            <a:off x="6268720" y="5791200"/>
            <a:ext cx="2092325" cy="457200"/>
          </a:xfrm>
          <a:prstGeom prst="wedgeRectCallout">
            <a:avLst>
              <a:gd name="adj1" fmla="val -14443"/>
              <a:gd name="adj2" fmla="val -171792"/>
            </a:avLst>
          </a:prstGeom>
          <a:solidFill>
            <a:srgbClr val="FFFF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House</a:t>
            </a:r>
          </a:p>
        </p:txBody>
      </p:sp>
      <p:sp>
        <p:nvSpPr>
          <p:cNvPr id="394245" name="AutoShape 5"/>
          <p:cNvSpPr>
            <a:spLocks noChangeArrowheads="1"/>
          </p:cNvSpPr>
          <p:nvPr/>
        </p:nvSpPr>
        <p:spPr bwMode="auto">
          <a:xfrm>
            <a:off x="6680200" y="3195403"/>
            <a:ext cx="2287588" cy="832521"/>
          </a:xfrm>
          <a:prstGeom prst="wedgeRectCallout">
            <a:avLst>
              <a:gd name="adj1" fmla="val -34328"/>
              <a:gd name="adj2" fmla="val 107133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Height of </a:t>
            </a:r>
            <a:r>
              <a:rPr lang="en-US" i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Room</a:t>
            </a:r>
          </a:p>
          <a:p>
            <a:pPr algn="ctr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Same as </a:t>
            </a:r>
            <a:r>
              <a:rPr lang="en-US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this.height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50000"/>
              </a:spcBef>
            </a:pPr>
            <a:endParaRPr lang="en-US" sz="20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4247" name="Line 7"/>
          <p:cNvSpPr>
            <a:spLocks noChangeShapeType="1"/>
          </p:cNvSpPr>
          <p:nvPr/>
        </p:nvSpPr>
        <p:spPr bwMode="auto">
          <a:xfrm flipV="1">
            <a:off x="7518400" y="4329113"/>
            <a:ext cx="1588" cy="296862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89D86-1AA1-4D6C-BBBC-7EAB5B60D3E1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336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44" grpId="0" animBg="1"/>
      <p:bldP spid="394245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13932</TotalTime>
  <Words>1834</Words>
  <Application>Microsoft Macintosh PowerPoint</Application>
  <PresentationFormat>On-screen Show (4:3)</PresentationFormat>
  <Paragraphs>428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PMingLiU</vt:lpstr>
      <vt:lpstr>Arial</vt:lpstr>
      <vt:lpstr>Comic Sans MS</vt:lpstr>
      <vt:lpstr>Consolas</vt:lpstr>
      <vt:lpstr>Courier New</vt:lpstr>
      <vt:lpstr>Guttman Yad-Brush</vt:lpstr>
      <vt:lpstr>Times New Roman</vt:lpstr>
      <vt:lpstr>Wingdings</vt:lpstr>
      <vt:lpstr>Layers</vt:lpstr>
      <vt:lpstr>תוכנה 1</vt:lpstr>
      <vt:lpstr>Nested classes</vt:lpstr>
      <vt:lpstr>מחלקה מקוננת Nested Class))</vt:lpstr>
      <vt:lpstr>בשביל מה זה טוב ?</vt:lpstr>
      <vt:lpstr>מחלקות מקוננות - תכונות משותפות</vt:lpstr>
      <vt:lpstr>Static Member Class</vt:lpstr>
      <vt:lpstr>Non-static Member Class</vt:lpstr>
      <vt:lpstr>House Example</vt:lpstr>
      <vt:lpstr>Inner Classes</vt:lpstr>
      <vt:lpstr>Inner Classes</vt:lpstr>
      <vt:lpstr>Inner Classes</vt:lpstr>
      <vt:lpstr>Inner Classes: static vs non-static</vt:lpstr>
      <vt:lpstr>Static vs. Dynamic Binding </vt:lpstr>
      <vt:lpstr>Static versus Dynamic Binding</vt:lpstr>
      <vt:lpstr>Binding in Java</vt:lpstr>
      <vt:lpstr>Binding in Java</vt:lpstr>
      <vt:lpstr>Static Binding</vt:lpstr>
      <vt:lpstr>Static Binding</vt:lpstr>
      <vt:lpstr>Dynamic Binding</vt:lpstr>
      <vt:lpstr>Dynamic Binding</vt:lpstr>
      <vt:lpstr>Static binding (or early binding)</vt:lpstr>
      <vt:lpstr>Static binding example – Static methods</vt:lpstr>
      <vt:lpstr> Static binding example - Fields</vt:lpstr>
      <vt:lpstr>Dynamic Binding</vt:lpstr>
      <vt:lpstr>Dynamic Binding</vt:lpstr>
      <vt:lpstr>difference between static and dynamic binding </vt:lpstr>
      <vt:lpstr>שאלה מבחינה (2021 ב', מועד א')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תוכנה 1</dc:title>
  <dc:creator>amster</dc:creator>
  <cp:lastModifiedBy>Michael Moshe Bilevich</cp:lastModifiedBy>
  <cp:revision>1427</cp:revision>
  <cp:lastPrinted>1601-01-01T00:00:00Z</cp:lastPrinted>
  <dcterms:created xsi:type="dcterms:W3CDTF">1601-01-01T00:00:00Z</dcterms:created>
  <dcterms:modified xsi:type="dcterms:W3CDTF">2024-03-05T10:57:10Z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