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2" r:id="rId4"/>
    <p:sldId id="257" r:id="rId5"/>
    <p:sldId id="258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3E9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8BE5B-0884-4036-850C-4DD37E4A1657}" type="datetimeFigureOut">
              <a:rPr lang="he-IL" smtClean="0"/>
              <a:pPr/>
              <a:t>י"ג/אדר/תשס"ט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3FE3-837D-42DA-B572-4018CD193C0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507"/>
          </a:xfrm>
        </p:spPr>
        <p:txBody>
          <a:bodyPr/>
          <a:lstStyle/>
          <a:p>
            <a:pPr rtl="0"/>
            <a:r>
              <a:rPr lang="en-US" b="1" dirty="0" smtClean="0"/>
              <a:t>Exercise 1 - Poisson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7" y="1167618"/>
            <a:ext cx="8454683" cy="5401994"/>
          </a:xfrm>
        </p:spPr>
        <p:txBody>
          <a:bodyPr/>
          <a:lstStyle/>
          <a:p>
            <a:pPr algn="l" rtl="0"/>
            <a:r>
              <a:rPr lang="en-US" dirty="0" smtClean="0"/>
              <a:t>Image completion </a:t>
            </a:r>
            <a:br>
              <a:rPr lang="en-US" dirty="0" smtClean="0"/>
            </a:br>
            <a:r>
              <a:rPr lang="en-US" dirty="0" smtClean="0"/>
              <a:t>using Discrete </a:t>
            </a:r>
            <a:br>
              <a:rPr lang="en-US" dirty="0" smtClean="0"/>
            </a:br>
            <a:r>
              <a:rPr lang="en-US" dirty="0" smtClean="0"/>
              <a:t>Poisson Linear </a:t>
            </a:r>
            <a:br>
              <a:rPr lang="en-US" dirty="0" smtClean="0"/>
            </a:br>
            <a:r>
              <a:rPr lang="en-US" dirty="0" smtClean="0"/>
              <a:t>Systems</a:t>
            </a:r>
            <a:endParaRPr lang="he-IL" dirty="0"/>
          </a:p>
        </p:txBody>
      </p:sp>
      <p:pic>
        <p:nvPicPr>
          <p:cNvPr id="1027" name="Picture 3" descr="C:\projects\eclipse\Poisson\resLi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683" y="1055101"/>
            <a:ext cx="4755963" cy="3170642"/>
          </a:xfrm>
          <a:prstGeom prst="rect">
            <a:avLst/>
          </a:prstGeom>
          <a:noFill/>
        </p:spPr>
      </p:pic>
      <p:pic>
        <p:nvPicPr>
          <p:cNvPr id="1028" name="Picture 4" descr="C:\projects\eclipse\Poisson\kitten_tex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0" y="3944228"/>
            <a:ext cx="5486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jects\eclipse\Poisson\test_o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680" y="1051560"/>
            <a:ext cx="4759452" cy="317296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507"/>
          </a:xfrm>
        </p:spPr>
        <p:txBody>
          <a:bodyPr/>
          <a:lstStyle/>
          <a:p>
            <a:pPr rtl="0"/>
            <a:r>
              <a:rPr lang="en-US" b="1" dirty="0" smtClean="0"/>
              <a:t>Exercise 1 - Poisson</a:t>
            </a:r>
            <a:endParaRPr lang="he-IL" b="1" dirty="0"/>
          </a:p>
        </p:txBody>
      </p:sp>
      <p:pic>
        <p:nvPicPr>
          <p:cNvPr id="2051" name="Picture 3" descr="C:\projects\eclipse\Poisson\test_out_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" y="3941064"/>
            <a:ext cx="5486401" cy="2857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5082" y="1086619"/>
            <a:ext cx="47337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if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x,y</a:t>
            </a:r>
            <a:r>
              <a:rPr lang="en-US" sz="2000" dirty="0" smtClean="0"/>
              <a:t> is not black</a:t>
            </a:r>
            <a:br>
              <a:rPr lang="en-US" sz="2000" dirty="0" smtClean="0"/>
            </a:br>
            <a:r>
              <a:rPr lang="en-US" sz="2000" dirty="0" smtClean="0"/>
              <a:t>   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x,y</a:t>
            </a:r>
            <a:r>
              <a:rPr lang="en-US" sz="2000" dirty="0" smtClean="0"/>
              <a:t> =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x,y</a:t>
            </a:r>
            <a:r>
              <a:rPr lang="en-US" sz="2000" baseline="-25000" dirty="0" smtClean="0"/>
              <a:t> </a:t>
            </a:r>
            <a:br>
              <a:rPr lang="en-US" sz="2000" baseline="-25000" dirty="0" smtClean="0"/>
            </a:br>
            <a:r>
              <a:rPr lang="en-US" sz="2000" dirty="0" smtClean="0"/>
              <a:t>else</a:t>
            </a:r>
            <a:br>
              <a:rPr lang="en-US" sz="2000" dirty="0" smtClean="0"/>
            </a:br>
            <a:r>
              <a:rPr lang="en-US" sz="2000" dirty="0" smtClean="0"/>
              <a:t>    </a:t>
            </a:r>
            <a:r>
              <a:rPr lang="es-ES" sz="2000" dirty="0" smtClean="0"/>
              <a:t>4P</a:t>
            </a:r>
            <a:r>
              <a:rPr lang="es-ES" sz="2000" baseline="-25000" dirty="0" smtClean="0"/>
              <a:t>x,y</a:t>
            </a:r>
            <a:r>
              <a:rPr lang="es-ES" sz="2000" dirty="0" smtClean="0"/>
              <a:t> - P</a:t>
            </a:r>
            <a:r>
              <a:rPr lang="es-ES" sz="2000" baseline="-25000" dirty="0" smtClean="0"/>
              <a:t>x-1,y</a:t>
            </a:r>
            <a:r>
              <a:rPr lang="es-ES" sz="2000" dirty="0" smtClean="0"/>
              <a:t> - P</a:t>
            </a:r>
            <a:r>
              <a:rPr lang="es-ES" sz="2000" baseline="-25000" dirty="0" smtClean="0"/>
              <a:t>x+1,y</a:t>
            </a:r>
            <a:r>
              <a:rPr lang="es-ES" sz="2000" dirty="0" smtClean="0"/>
              <a:t> - P</a:t>
            </a:r>
            <a:r>
              <a:rPr lang="es-ES" sz="2000" baseline="-25000" dirty="0" smtClean="0"/>
              <a:t>x,y-1</a:t>
            </a:r>
            <a:r>
              <a:rPr lang="es-ES" sz="2000" dirty="0" smtClean="0"/>
              <a:t> - P</a:t>
            </a:r>
            <a:r>
              <a:rPr lang="es-ES" sz="2000" baseline="-25000" dirty="0" smtClean="0"/>
              <a:t>x,y+1</a:t>
            </a:r>
            <a:r>
              <a:rPr lang="es-ES" sz="2000" dirty="0" smtClean="0"/>
              <a:t> = 0</a:t>
            </a:r>
          </a:p>
          <a:p>
            <a:pPr algn="l" rtl="0"/>
            <a:endParaRPr lang="es-ES" sz="2000" dirty="0" smtClean="0"/>
          </a:p>
          <a:p>
            <a:pPr algn="l" rtl="0"/>
            <a:r>
              <a:rPr lang="en-US" sz="2000" dirty="0" smtClean="0"/>
              <a:t>(m)x(n) image</a:t>
            </a:r>
          </a:p>
          <a:p>
            <a:pPr algn="l" rtl="0"/>
            <a:r>
              <a:rPr lang="en-US" sz="2000" dirty="0" smtClean="0"/>
              <a:t>(</a:t>
            </a:r>
            <a:r>
              <a:rPr lang="en-US" sz="2000" dirty="0" err="1" smtClean="0"/>
              <a:t>m·n</a:t>
            </a:r>
            <a:r>
              <a:rPr lang="en-US" sz="2000" dirty="0" smtClean="0"/>
              <a:t>)x(</a:t>
            </a:r>
            <a:r>
              <a:rPr lang="en-US" sz="2000" dirty="0" err="1" smtClean="0"/>
              <a:t>m·n</a:t>
            </a:r>
            <a:r>
              <a:rPr lang="en-US" sz="2000" dirty="0" smtClean="0"/>
              <a:t>) linear system</a:t>
            </a:r>
            <a:endParaRPr lang="he-IL" sz="2000" dirty="0"/>
          </a:p>
        </p:txBody>
      </p:sp>
      <p:sp>
        <p:nvSpPr>
          <p:cNvPr id="11" name="Rectangle 10"/>
          <p:cNvSpPr/>
          <p:nvPr/>
        </p:nvSpPr>
        <p:spPr>
          <a:xfrm>
            <a:off x="5725550" y="4251850"/>
            <a:ext cx="3854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Resolution: 480x320</a:t>
            </a:r>
          </a:p>
          <a:p>
            <a:pPr algn="l" rtl="0"/>
            <a:r>
              <a:rPr lang="en-US" sz="2000" dirty="0" smtClean="0"/>
              <a:t>Linear System: 153600x 153600</a:t>
            </a:r>
            <a:endParaRPr lang="he-IL" sz="2000" dirty="0"/>
          </a:p>
        </p:txBody>
      </p:sp>
      <p:sp>
        <p:nvSpPr>
          <p:cNvPr id="12" name="Rectangle 11"/>
          <p:cNvSpPr/>
          <p:nvPr/>
        </p:nvSpPr>
        <p:spPr>
          <a:xfrm>
            <a:off x="5638799" y="6007968"/>
            <a:ext cx="3854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Resolution: 576x300</a:t>
            </a:r>
          </a:p>
          <a:p>
            <a:pPr algn="l" rtl="0"/>
            <a:r>
              <a:rPr lang="en-US" sz="2000" dirty="0" smtClean="0"/>
              <a:t>Linear System: </a:t>
            </a:r>
            <a:r>
              <a:rPr lang="en-US" sz="2000" dirty="0" smtClean="0"/>
              <a:t>172800x172800</a:t>
            </a:r>
            <a:endParaRPr lang="he-I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71"/>
          </a:xfrm>
        </p:spPr>
        <p:txBody>
          <a:bodyPr/>
          <a:lstStyle/>
          <a:p>
            <a:pPr rtl="0"/>
            <a:r>
              <a:rPr lang="en-US" b="1" dirty="0" smtClean="0"/>
              <a:t>Exercise 1 - Poisson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91" y="1111348"/>
            <a:ext cx="2398542" cy="1814732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Image</a:t>
            </a:r>
          </a:p>
          <a:p>
            <a:pPr algn="l" rtl="0">
              <a:buNone/>
            </a:pPr>
            <a:r>
              <a:rPr lang="en-US" dirty="0" smtClean="0"/>
              <a:t>Cloning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4587" y="1017758"/>
            <a:ext cx="67294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568" y="3810000"/>
            <a:ext cx="8761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030"/>
            <a:ext cx="8610600" cy="868362"/>
          </a:xfrm>
        </p:spPr>
        <p:txBody>
          <a:bodyPr/>
          <a:lstStyle/>
          <a:p>
            <a:r>
              <a:rPr lang="en-US" b="1" dirty="0" smtClean="0"/>
              <a:t>Representing an image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marL="0" indent="4763" algn="l" rtl="0">
              <a:buNone/>
            </a:pPr>
            <a:r>
              <a:rPr lang="en-US" dirty="0" smtClean="0"/>
              <a:t>Using a 1D array to represent a 2D image.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index(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 y*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numOfColumns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x.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basically serializes the image row after row.</a:t>
            </a:r>
          </a:p>
          <a:p>
            <a:pPr marL="0" indent="4763" algn="l" rtl="0">
              <a:buNone/>
            </a:pPr>
            <a:endParaRPr lang="en-US" dirty="0"/>
          </a:p>
          <a:p>
            <a:pPr marL="0" indent="4763" algn="l" rtl="0">
              <a:buNone/>
            </a:pPr>
            <a:endParaRPr lang="en-US" dirty="0" smtClean="0"/>
          </a:p>
          <a:p>
            <a:pPr marL="0" indent="4763" algn="l" rtl="0">
              <a:buNone/>
            </a:pPr>
            <a:endParaRPr lang="en-US" dirty="0"/>
          </a:p>
          <a:p>
            <a:pPr marL="0" indent="4763" algn="l" rtl="0">
              <a:buNone/>
            </a:pPr>
            <a:endParaRPr lang="en-US" dirty="0" smtClean="0"/>
          </a:p>
          <a:p>
            <a:pPr marL="0" indent="4763" algn="l" rtl="0">
              <a:buNone/>
            </a:pPr>
            <a:r>
              <a:rPr lang="en-US" dirty="0"/>
              <a:t>C</a:t>
            </a:r>
            <a:r>
              <a:rPr lang="en-US" dirty="0" smtClean="0"/>
              <a:t>oordinate (0,0) is always the upper left corner.</a:t>
            </a:r>
            <a:br>
              <a:rPr lang="en-US" dirty="0" smtClean="0"/>
            </a:br>
            <a:r>
              <a:rPr lang="en-US" dirty="0" smtClean="0"/>
              <a:t>The y coordinates increment going down, as opposed to normal Cartesian coordinates.</a:t>
            </a:r>
          </a:p>
        </p:txBody>
      </p:sp>
      <p:pic>
        <p:nvPicPr>
          <p:cNvPr id="4" name="Picture 3" descr="con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971800"/>
            <a:ext cx="8231475" cy="1727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0913" y="4751108"/>
            <a:ext cx="446492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5578" y="4754158"/>
            <a:ext cx="416966" cy="304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924" y="4753660"/>
            <a:ext cx="447675" cy="304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030"/>
            <a:ext cx="8610600" cy="868362"/>
          </a:xfrm>
        </p:spPr>
        <p:txBody>
          <a:bodyPr/>
          <a:lstStyle/>
          <a:p>
            <a:r>
              <a:rPr lang="en-US" b="1" dirty="0" smtClean="0"/>
              <a:t>Representing Color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19008"/>
          </a:xfrm>
        </p:spPr>
        <p:txBody>
          <a:bodyPr>
            <a:normAutofit/>
          </a:bodyPr>
          <a:lstStyle/>
          <a:p>
            <a:pPr marL="0" indent="4763" algn="l" rtl="0">
              <a:buNone/>
            </a:pP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BufferedImage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 ...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1" dirty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img.getRGB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(x, y);</a:t>
            </a:r>
          </a:p>
          <a:p>
            <a:pPr marL="0" indent="4763" algn="l" rtl="0"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// c == 16597993 ???</a:t>
            </a:r>
          </a:p>
          <a:p>
            <a:pPr marL="0" indent="4763" algn="l" rtl="0">
              <a:buNone/>
            </a:pPr>
            <a:r>
              <a:rPr lang="en-US" sz="2800" dirty="0" smtClean="0"/>
              <a:t>A pixel is represented by 3 values for the 3 color channels.</a:t>
            </a:r>
            <a:br>
              <a:rPr lang="en-US" sz="2800" dirty="0" smtClean="0"/>
            </a:br>
            <a:r>
              <a:rPr lang="en-US" sz="2800" dirty="0" smtClean="0"/>
              <a:t>Each color value is a number in the range [0,255].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Fits a single </a:t>
            </a:r>
            <a:r>
              <a:rPr lang="en-US" sz="2800" b="1" dirty="0" smtClean="0"/>
              <a:t>unsigned</a:t>
            </a:r>
            <a:r>
              <a:rPr lang="en-US" sz="2800" dirty="0" smtClean="0"/>
              <a:t> byte.</a:t>
            </a:r>
            <a:br>
              <a:rPr lang="en-US" sz="2800" dirty="0" smtClean="0"/>
            </a:br>
            <a:r>
              <a:rPr lang="en-US" sz="2800" dirty="0" smtClean="0"/>
              <a:t>To extract the separate values, use bit operations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16597993 = 0x00FD43E9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blue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      E9=233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1" dirty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green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    43=67</a:t>
            </a:r>
            <a:br>
              <a:rPr lang="en-US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        FD=253</a:t>
            </a:r>
          </a:p>
          <a:p>
            <a:pPr marL="0" indent="4763" algn="l" rtl="0">
              <a:buNone/>
            </a:pP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170712" y="5617028"/>
            <a:ext cx="99753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04064" y="5421087"/>
            <a:ext cx="619499" cy="98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445332" y="5181601"/>
            <a:ext cx="227611" cy="1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5688282" y="5153891"/>
            <a:ext cx="201880" cy="1341912"/>
          </a:xfrm>
          <a:prstGeom prst="rightBrace">
            <a:avLst>
              <a:gd name="adj1" fmla="val 8774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056415" y="5355771"/>
            <a:ext cx="736270" cy="926275"/>
          </a:xfrm>
          <a:prstGeom prst="rect">
            <a:avLst/>
          </a:prstGeom>
          <a:solidFill>
            <a:srgbClr val="FD4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Exercise 1 - Poisson</vt:lpstr>
      <vt:lpstr>Exercise 1 - Poisson</vt:lpstr>
      <vt:lpstr>Exercise 1 - Poisson</vt:lpstr>
      <vt:lpstr>Representing an image</vt:lpstr>
      <vt:lpstr>Representing Color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an image</dc:title>
  <dc:creator>shoosh</dc:creator>
  <cp:lastModifiedBy>shoosh</cp:lastModifiedBy>
  <cp:revision>13</cp:revision>
  <dcterms:created xsi:type="dcterms:W3CDTF">2009-03-04T10:49:53Z</dcterms:created>
  <dcterms:modified xsi:type="dcterms:W3CDTF">2009-03-09T12:53:42Z</dcterms:modified>
</cp:coreProperties>
</file>