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5"/>
  </p:notesMasterIdLst>
  <p:sldIdLst>
    <p:sldId id="256" r:id="rId2"/>
    <p:sldId id="257" r:id="rId3"/>
    <p:sldId id="319" r:id="rId4"/>
    <p:sldId id="258" r:id="rId5"/>
    <p:sldId id="318" r:id="rId6"/>
    <p:sldId id="317" r:id="rId7"/>
    <p:sldId id="259" r:id="rId8"/>
    <p:sldId id="261" r:id="rId9"/>
    <p:sldId id="296" r:id="rId10"/>
    <p:sldId id="264" r:id="rId11"/>
    <p:sldId id="265" r:id="rId12"/>
    <p:sldId id="267" r:id="rId13"/>
    <p:sldId id="321" r:id="rId14"/>
    <p:sldId id="320" r:id="rId15"/>
    <p:sldId id="269" r:id="rId16"/>
    <p:sldId id="270" r:id="rId17"/>
    <p:sldId id="285" r:id="rId18"/>
    <p:sldId id="271" r:id="rId19"/>
    <p:sldId id="276" r:id="rId20"/>
    <p:sldId id="272" r:id="rId21"/>
    <p:sldId id="273" r:id="rId22"/>
    <p:sldId id="274" r:id="rId23"/>
    <p:sldId id="275" r:id="rId24"/>
    <p:sldId id="277" r:id="rId25"/>
    <p:sldId id="278" r:id="rId26"/>
    <p:sldId id="279" r:id="rId27"/>
    <p:sldId id="280" r:id="rId28"/>
    <p:sldId id="281" r:id="rId29"/>
    <p:sldId id="282" r:id="rId30"/>
    <p:sldId id="312" r:id="rId31"/>
    <p:sldId id="310" r:id="rId32"/>
    <p:sldId id="309" r:id="rId33"/>
    <p:sldId id="284" r:id="rId34"/>
    <p:sldId id="287" r:id="rId35"/>
    <p:sldId id="288" r:id="rId36"/>
    <p:sldId id="289" r:id="rId37"/>
    <p:sldId id="291" r:id="rId38"/>
    <p:sldId id="292" r:id="rId39"/>
    <p:sldId id="293" r:id="rId40"/>
    <p:sldId id="294" r:id="rId41"/>
    <p:sldId id="295" r:id="rId42"/>
    <p:sldId id="298" r:id="rId43"/>
    <p:sldId id="299" r:id="rId44"/>
    <p:sldId id="300" r:id="rId45"/>
    <p:sldId id="301" r:id="rId46"/>
    <p:sldId id="302" r:id="rId47"/>
    <p:sldId id="311" r:id="rId48"/>
    <p:sldId id="313" r:id="rId49"/>
    <p:sldId id="314" r:id="rId50"/>
    <p:sldId id="328" r:id="rId51"/>
    <p:sldId id="327" r:id="rId52"/>
    <p:sldId id="326" r:id="rId53"/>
    <p:sldId id="325" r:id="rId54"/>
    <p:sldId id="324" r:id="rId55"/>
    <p:sldId id="323" r:id="rId56"/>
    <p:sldId id="322" r:id="rId57"/>
    <p:sldId id="330" r:id="rId58"/>
    <p:sldId id="331" r:id="rId59"/>
    <p:sldId id="333" r:id="rId60"/>
    <p:sldId id="332" r:id="rId61"/>
    <p:sldId id="334" r:id="rId62"/>
    <p:sldId id="329" r:id="rId63"/>
    <p:sldId id="335" r:id="rId6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4908"/>
    <a:srgbClr val="5CA4E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273" autoAdjust="0"/>
  </p:normalViewPr>
  <p:slideViewPr>
    <p:cSldViewPr>
      <p:cViewPr>
        <p:scale>
          <a:sx n="66" d="100"/>
          <a:sy n="66" d="100"/>
        </p:scale>
        <p:origin x="-125" y="-2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B1F225-89BB-46B4-9503-C86AFF59C2DF}" type="datetimeFigureOut">
              <a:rPr lang="en-US" smtClean="0"/>
              <a:pPr/>
              <a:t>1/11/2010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F7B4D3-D3D0-44C6-8DD3-DCCF0CFCBC1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F7B4D3-D3D0-44C6-8DD3-DCCF0CFCBC17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F7B4D3-D3D0-44C6-8DD3-DCCF0CFCBC17}" type="slidenum">
              <a:rPr lang="en-US" smtClean="0"/>
              <a:pPr/>
              <a:t>33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8BB8-8BB2-4F1C-BC74-AB06AB328DD5}" type="datetimeFigureOut">
              <a:rPr lang="en-US" smtClean="0"/>
              <a:pPr/>
              <a:t>1/11/2010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929E1-A2EE-41BD-952F-473A3138E34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8BB8-8BB2-4F1C-BC74-AB06AB328DD5}" type="datetimeFigureOut">
              <a:rPr lang="en-US" smtClean="0"/>
              <a:pPr/>
              <a:t>1/11/2010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929E1-A2EE-41BD-952F-473A3138E34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8BB8-8BB2-4F1C-BC74-AB06AB328DD5}" type="datetimeFigureOut">
              <a:rPr lang="en-US" smtClean="0"/>
              <a:pPr/>
              <a:t>1/11/2010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929E1-A2EE-41BD-952F-473A3138E34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8BB8-8BB2-4F1C-BC74-AB06AB328DD5}" type="datetimeFigureOut">
              <a:rPr lang="en-US" smtClean="0"/>
              <a:pPr/>
              <a:t>1/11/2010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929E1-A2EE-41BD-952F-473A3138E34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8BB8-8BB2-4F1C-BC74-AB06AB328DD5}" type="datetimeFigureOut">
              <a:rPr lang="en-US" smtClean="0"/>
              <a:pPr/>
              <a:t>1/11/2010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929E1-A2EE-41BD-952F-473A3138E34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8BB8-8BB2-4F1C-BC74-AB06AB328DD5}" type="datetimeFigureOut">
              <a:rPr lang="en-US" smtClean="0"/>
              <a:pPr/>
              <a:t>1/11/2010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929E1-A2EE-41BD-952F-473A3138E34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8BB8-8BB2-4F1C-BC74-AB06AB328DD5}" type="datetimeFigureOut">
              <a:rPr lang="en-US" smtClean="0"/>
              <a:pPr/>
              <a:t>1/11/2010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929E1-A2EE-41BD-952F-473A3138E34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8BB8-8BB2-4F1C-BC74-AB06AB328DD5}" type="datetimeFigureOut">
              <a:rPr lang="en-US" smtClean="0"/>
              <a:pPr/>
              <a:t>1/11/2010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A929E1-A2EE-41BD-952F-473A3138E34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8BB8-8BB2-4F1C-BC74-AB06AB328DD5}" type="datetimeFigureOut">
              <a:rPr lang="en-US" smtClean="0"/>
              <a:pPr/>
              <a:t>1/11/2010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929E1-A2EE-41BD-952F-473A3138E34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8BB8-8BB2-4F1C-BC74-AB06AB328DD5}" type="datetimeFigureOut">
              <a:rPr lang="en-US" smtClean="0"/>
              <a:pPr/>
              <a:t>1/11/2010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10A929E1-A2EE-41BD-952F-473A3138E34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19108BB8-8BB2-4F1C-BC74-AB06AB328DD5}" type="datetimeFigureOut">
              <a:rPr lang="en-US" smtClean="0"/>
              <a:pPr/>
              <a:t>1/11/2010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929E1-A2EE-41BD-952F-473A3138E34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9108BB8-8BB2-4F1C-BC74-AB06AB328DD5}" type="datetimeFigureOut">
              <a:rPr lang="en-US" smtClean="0"/>
              <a:pPr/>
              <a:t>1/11/2010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0A929E1-A2EE-41BD-952F-473A3138E34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20.w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wmf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20.w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wmf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20.w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wmf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1.jpeg"/><Relationship Id="rId7" Type="http://schemas.openxmlformats.org/officeDocument/2006/relationships/image" Target="../media/image18.w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4.jpeg"/><Relationship Id="rId4" Type="http://schemas.openxmlformats.org/officeDocument/2006/relationships/image" Target="../media/image12.jpeg"/><Relationship Id="rId9" Type="http://schemas.openxmlformats.org/officeDocument/2006/relationships/image" Target="../media/image20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1.jpeg"/><Relationship Id="rId7" Type="http://schemas.openxmlformats.org/officeDocument/2006/relationships/image" Target="../media/image18.w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4.jpeg"/><Relationship Id="rId4" Type="http://schemas.openxmlformats.org/officeDocument/2006/relationships/image" Target="../media/image12.jpeg"/><Relationship Id="rId9" Type="http://schemas.openxmlformats.org/officeDocument/2006/relationships/image" Target="../media/image20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image" Target="../media/image11.jpeg"/><Relationship Id="rId7" Type="http://schemas.openxmlformats.org/officeDocument/2006/relationships/image" Target="../media/image1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4.jpeg"/><Relationship Id="rId4" Type="http://schemas.openxmlformats.org/officeDocument/2006/relationships/image" Target="../media/image12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XOw-ak2aJS8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IitD0hdOCvA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wmf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0.wmf"/><Relationship Id="rId7" Type="http://schemas.openxmlformats.org/officeDocument/2006/relationships/image" Target="../media/image27.wmf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image" Target="../media/image20.wmf"/><Relationship Id="rId7" Type="http://schemas.openxmlformats.org/officeDocument/2006/relationships/image" Target="../media/image30.pn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32.gif"/><Relationship Id="rId9" Type="http://schemas.openxmlformats.org/officeDocument/2006/relationships/image" Target="../media/image31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image" Target="../media/image20.wmf"/><Relationship Id="rId7" Type="http://schemas.openxmlformats.org/officeDocument/2006/relationships/image" Target="../media/image30.png"/><Relationship Id="rId12" Type="http://schemas.openxmlformats.org/officeDocument/2006/relationships/image" Target="../media/image35.jpe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jpeg"/><Relationship Id="rId5" Type="http://schemas.openxmlformats.org/officeDocument/2006/relationships/image" Target="../media/image28.png"/><Relationship Id="rId10" Type="http://schemas.openxmlformats.org/officeDocument/2006/relationships/image" Target="../media/image33.jpeg"/><Relationship Id="rId4" Type="http://schemas.openxmlformats.org/officeDocument/2006/relationships/image" Target="../media/image32.gif"/><Relationship Id="rId9" Type="http://schemas.openxmlformats.org/officeDocument/2006/relationships/image" Target="../media/image31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13" Type="http://schemas.openxmlformats.org/officeDocument/2006/relationships/image" Target="../media/image36.jpeg"/><Relationship Id="rId3" Type="http://schemas.openxmlformats.org/officeDocument/2006/relationships/image" Target="../media/image20.wmf"/><Relationship Id="rId7" Type="http://schemas.openxmlformats.org/officeDocument/2006/relationships/image" Target="../media/image30.png"/><Relationship Id="rId12" Type="http://schemas.openxmlformats.org/officeDocument/2006/relationships/image" Target="../media/image35.jpe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jpeg"/><Relationship Id="rId5" Type="http://schemas.openxmlformats.org/officeDocument/2006/relationships/image" Target="../media/image28.png"/><Relationship Id="rId10" Type="http://schemas.openxmlformats.org/officeDocument/2006/relationships/image" Target="../media/image33.jpeg"/><Relationship Id="rId4" Type="http://schemas.openxmlformats.org/officeDocument/2006/relationships/image" Target="../media/image32.gif"/><Relationship Id="rId9" Type="http://schemas.openxmlformats.org/officeDocument/2006/relationships/image" Target="../media/image31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13" Type="http://schemas.openxmlformats.org/officeDocument/2006/relationships/image" Target="../media/image36.jpeg"/><Relationship Id="rId3" Type="http://schemas.openxmlformats.org/officeDocument/2006/relationships/image" Target="../media/image20.wmf"/><Relationship Id="rId7" Type="http://schemas.openxmlformats.org/officeDocument/2006/relationships/image" Target="../media/image30.png"/><Relationship Id="rId12" Type="http://schemas.openxmlformats.org/officeDocument/2006/relationships/image" Target="../media/image35.jpe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jpeg"/><Relationship Id="rId5" Type="http://schemas.openxmlformats.org/officeDocument/2006/relationships/image" Target="../media/image28.png"/><Relationship Id="rId10" Type="http://schemas.openxmlformats.org/officeDocument/2006/relationships/image" Target="../media/image33.jpeg"/><Relationship Id="rId4" Type="http://schemas.openxmlformats.org/officeDocument/2006/relationships/image" Target="../media/image32.gif"/><Relationship Id="rId9" Type="http://schemas.openxmlformats.org/officeDocument/2006/relationships/image" Target="../media/image31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13" Type="http://schemas.openxmlformats.org/officeDocument/2006/relationships/image" Target="../media/image36.jpeg"/><Relationship Id="rId3" Type="http://schemas.openxmlformats.org/officeDocument/2006/relationships/image" Target="../media/image20.wmf"/><Relationship Id="rId7" Type="http://schemas.openxmlformats.org/officeDocument/2006/relationships/image" Target="../media/image30.png"/><Relationship Id="rId12" Type="http://schemas.openxmlformats.org/officeDocument/2006/relationships/image" Target="../media/image35.jpe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jpeg"/><Relationship Id="rId5" Type="http://schemas.openxmlformats.org/officeDocument/2006/relationships/image" Target="../media/image28.png"/><Relationship Id="rId10" Type="http://schemas.openxmlformats.org/officeDocument/2006/relationships/image" Target="../media/image33.jpeg"/><Relationship Id="rId4" Type="http://schemas.openxmlformats.org/officeDocument/2006/relationships/image" Target="../media/image32.gif"/><Relationship Id="rId9" Type="http://schemas.openxmlformats.org/officeDocument/2006/relationships/image" Target="../media/image3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7" Type="http://schemas.openxmlformats.org/officeDocument/2006/relationships/image" Target="../media/image36.jpe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2.gi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7" Type="http://schemas.openxmlformats.org/officeDocument/2006/relationships/image" Target="../media/image27.wmf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37.jpeg"/><Relationship Id="rId4" Type="http://schemas.openxmlformats.org/officeDocument/2006/relationships/image" Target="../media/image32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i="1" dirty="0" smtClean="0"/>
              <a:t>Collaborative </a:t>
            </a:r>
            <a:r>
              <a:rPr i="1" dirty="0" err="1" smtClean="0"/>
              <a:t>Fitlering</a:t>
            </a:r>
            <a:endParaRPr lang="en-US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925032" cy="17526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Content-Based</a:t>
            </a:r>
            <a:endParaRPr lang="en-US" dirty="0" smtClean="0">
              <a:sym typeface="Wingdings" pitchFamily="2" charset="2"/>
            </a:endParaRP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dirty="0" smtClean="0"/>
              <a:t>Collaborative Filtering (CF)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Content-Based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868" y="1600200"/>
            <a:ext cx="4352932" cy="4543444"/>
          </a:xfrm>
        </p:spPr>
        <p:txBody>
          <a:bodyPr/>
          <a:lstStyle/>
          <a:p>
            <a:r>
              <a:rPr lang="en-US" dirty="0" smtClean="0">
                <a:solidFill>
                  <a:srgbClr val="00B0F0"/>
                </a:solidFill>
              </a:rPr>
              <a:t>Actors: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Will Smith, Martin…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>
                <a:solidFill>
                  <a:srgbClr val="00B0F0"/>
                </a:solidFill>
              </a:rPr>
              <a:t>Genre: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Action / Comedy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>
                <a:solidFill>
                  <a:srgbClr val="00B0F0"/>
                </a:solidFill>
              </a:rPr>
              <a:t>Director: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Michael Bay</a:t>
            </a:r>
            <a:endParaRPr lang="en-US" dirty="0"/>
          </a:p>
        </p:txBody>
      </p:sp>
      <p:pic>
        <p:nvPicPr>
          <p:cNvPr id="1026" name="Picture 2" descr="C:\Documents and Settings\Rubi Boim\Desktop\bad_boys_tw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71612"/>
            <a:ext cx="3137978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Content-Based - VSM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868" y="1600200"/>
            <a:ext cx="4352932" cy="4543444"/>
          </a:xfrm>
        </p:spPr>
        <p:txBody>
          <a:bodyPr/>
          <a:lstStyle/>
          <a:p>
            <a:r>
              <a:rPr lang="en-US" dirty="0" smtClean="0"/>
              <a:t>Domain of Features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Describing Vector</a:t>
            </a:r>
            <a:br>
              <a:rPr lang="en-US" dirty="0" smtClean="0"/>
            </a:br>
            <a:endParaRPr lang="en-US" dirty="0" smtClean="0"/>
          </a:p>
        </p:txBody>
      </p:sp>
      <p:pic>
        <p:nvPicPr>
          <p:cNvPr id="1026" name="Picture 2" descr="C:\Documents and Settings\Rubi Boim\Desktop\bad_boys_tw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71612"/>
            <a:ext cx="3137978" cy="4572032"/>
          </a:xfrm>
          <a:prstGeom prst="rect">
            <a:avLst/>
          </a:prstGeom>
          <a:noFill/>
        </p:spPr>
      </p:pic>
      <p:grpSp>
        <p:nvGrpSpPr>
          <p:cNvPr id="21" name="Group 20"/>
          <p:cNvGrpSpPr/>
          <p:nvPr/>
        </p:nvGrpSpPr>
        <p:grpSpPr>
          <a:xfrm>
            <a:off x="4071934" y="3500438"/>
            <a:ext cx="2428892" cy="2869662"/>
            <a:chOff x="4071934" y="3500438"/>
            <a:chExt cx="2428892" cy="2869662"/>
          </a:xfrm>
        </p:grpSpPr>
        <p:sp>
          <p:nvSpPr>
            <p:cNvPr id="6" name="Rectangle 5"/>
            <p:cNvSpPr/>
            <p:nvPr/>
          </p:nvSpPr>
          <p:spPr>
            <a:xfrm>
              <a:off x="4071934" y="3500438"/>
              <a:ext cx="357190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4071934" y="3857628"/>
              <a:ext cx="357190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071934" y="4214818"/>
              <a:ext cx="357190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4071934" y="4572008"/>
              <a:ext cx="357190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071934" y="4929198"/>
              <a:ext cx="357190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071934" y="5286388"/>
              <a:ext cx="357190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071934" y="5643578"/>
              <a:ext cx="357190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071934" y="6000768"/>
              <a:ext cx="357190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500562" y="3845486"/>
              <a:ext cx="17859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Will Smith</a:t>
              </a:r>
              <a:endParaRPr 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500562" y="4917056"/>
              <a:ext cx="17859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Michael Bay</a:t>
              </a:r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500562" y="5643578"/>
              <a:ext cx="17859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Action</a:t>
              </a:r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500562" y="6000768"/>
              <a:ext cx="17859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Comedy</a:t>
              </a:r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500562" y="4214818"/>
              <a:ext cx="20002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Pamela Anderson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Comparing Two Vectors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Calculate the angle between the vectors</a:t>
            </a:r>
          </a:p>
          <a:p>
            <a:endParaRPr lang="en-US" dirty="0" smtClean="0"/>
          </a:p>
          <a:p>
            <a:r>
              <a:rPr lang="en-US" dirty="0" smtClean="0"/>
              <a:t>Easier to calculate the cosine</a:t>
            </a:r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123906" name="Content Placeholder 3"/>
          <p:cNvGraphicFramePr>
            <a:graphicFrameLocks noChangeAspect="1"/>
          </p:cNvGraphicFramePr>
          <p:nvPr/>
        </p:nvGraphicFramePr>
        <p:xfrm>
          <a:off x="2143108" y="3857628"/>
          <a:ext cx="3913188" cy="1184275"/>
        </p:xfrm>
        <a:graphic>
          <a:graphicData uri="http://schemas.openxmlformats.org/presentationml/2006/ole">
            <p:oleObj spid="_x0000_s123906" name="משוואה" r:id="rId3" imgW="1117440" imgH="431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VSM – “near” vectors</a:t>
            </a:r>
            <a:endParaRPr lang="en-US" dirty="0"/>
          </a:p>
        </p:txBody>
      </p:sp>
      <p:pic>
        <p:nvPicPr>
          <p:cNvPr id="6" name="Picture 2" descr="C:\Documents and Settings\Rubi Boim\Desktop\bad_boys_tw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03949" y="1572264"/>
            <a:ext cx="2255422" cy="3286148"/>
          </a:xfrm>
          <a:prstGeom prst="rect">
            <a:avLst/>
          </a:prstGeom>
          <a:noFill/>
        </p:spPr>
      </p:pic>
      <p:pic>
        <p:nvPicPr>
          <p:cNvPr id="2052" name="Picture 4" descr="C:\Documents and Settings\Rubi Boim\Desktop\transformers_movie_poster_optimus_prim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753" y="1571612"/>
            <a:ext cx="2220957" cy="3286800"/>
          </a:xfrm>
          <a:prstGeom prst="rect">
            <a:avLst/>
          </a:prstGeom>
          <a:noFill/>
        </p:spPr>
      </p:pic>
      <p:pic>
        <p:nvPicPr>
          <p:cNvPr id="2054" name="Picture 6" descr="C:\Documents and Settings\Rubi Boim\Desktop\hitc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71611" y="1571612"/>
            <a:ext cx="2258107" cy="3286800"/>
          </a:xfrm>
          <a:prstGeom prst="rect">
            <a:avLst/>
          </a:prstGeom>
          <a:noFill/>
        </p:spPr>
      </p:pic>
      <p:cxnSp>
        <p:nvCxnSpPr>
          <p:cNvPr id="11" name="Straight Arrow Connector 10"/>
          <p:cNvCxnSpPr>
            <a:stCxn id="2052" idx="3"/>
            <a:endCxn id="6" idx="1"/>
          </p:cNvCxnSpPr>
          <p:nvPr/>
        </p:nvCxnSpPr>
        <p:spPr>
          <a:xfrm>
            <a:off x="2391710" y="3215012"/>
            <a:ext cx="1012239" cy="326"/>
          </a:xfrm>
          <a:prstGeom prst="straightConnector1">
            <a:avLst/>
          </a:prstGeom>
          <a:ln w="50800"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643570" y="3214687"/>
            <a:ext cx="1012239" cy="326"/>
          </a:xfrm>
          <a:prstGeom prst="straightConnector1">
            <a:avLst/>
          </a:prstGeom>
          <a:ln w="50800"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14282" y="5000636"/>
            <a:ext cx="23574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- Michael Bay</a:t>
            </a:r>
          </a:p>
          <a:p>
            <a:r>
              <a:rPr lang="en-US" sz="2400" dirty="0" smtClean="0"/>
              <a:t> - Action</a:t>
            </a:r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6643702" y="5000636"/>
            <a:ext cx="23574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- Will Smith</a:t>
            </a:r>
          </a:p>
          <a:p>
            <a:r>
              <a:rPr lang="en-US" sz="2400" dirty="0" smtClean="0"/>
              <a:t> - Comedy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Content-Based - Disadvantages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Static</a:t>
            </a:r>
          </a:p>
          <a:p>
            <a:endParaRPr lang="en-US" dirty="0" smtClean="0"/>
          </a:p>
          <a:p>
            <a:r>
              <a:rPr lang="en-US" dirty="0" smtClean="0"/>
              <a:t>Can’t find “special” correlations</a:t>
            </a:r>
          </a:p>
          <a:p>
            <a:endParaRPr lang="en-US" dirty="0" smtClean="0"/>
          </a:p>
          <a:p>
            <a:r>
              <a:rPr lang="en-US" u="sng" dirty="0" smtClean="0"/>
              <a:t>Requires gathering external information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Collaborative Filtering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Relies  </a:t>
            </a:r>
            <a:r>
              <a:rPr lang="en-US" u="sng" dirty="0" smtClean="0"/>
              <a:t>just</a:t>
            </a:r>
            <a:r>
              <a:rPr lang="en-US" dirty="0" smtClean="0"/>
              <a:t> on users behavior</a:t>
            </a:r>
          </a:p>
          <a:p>
            <a:endParaRPr lang="en-US" dirty="0" smtClean="0"/>
          </a:p>
          <a:p>
            <a:r>
              <a:rPr lang="en-US" dirty="0" smtClean="0"/>
              <a:t>No profiles are required</a:t>
            </a:r>
          </a:p>
          <a:p>
            <a:endParaRPr lang="en-US" dirty="0" smtClean="0"/>
          </a:p>
          <a:p>
            <a:r>
              <a:rPr lang="en-US" dirty="0" smtClean="0"/>
              <a:t>Analyzes the relationships between users and items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CF - Levels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5CA4E6"/>
                </a:solidFill>
              </a:rPr>
              <a:t>Neighborhood Based</a:t>
            </a:r>
            <a:br>
              <a:rPr lang="en-US" dirty="0" smtClean="0">
                <a:solidFill>
                  <a:srgbClr val="5CA4E6"/>
                </a:solidFill>
              </a:rPr>
            </a:br>
            <a:r>
              <a:rPr lang="en-US" dirty="0" smtClean="0">
                <a:solidFill>
                  <a:srgbClr val="5CA4E6"/>
                </a:solidFill>
              </a:rPr>
              <a:t>(local area)</a:t>
            </a:r>
          </a:p>
          <a:p>
            <a:endParaRPr lang="en-US" dirty="0" smtClean="0"/>
          </a:p>
          <a:p>
            <a:r>
              <a:rPr lang="en-US" dirty="0" smtClean="0"/>
              <a:t>Factorization Based</a:t>
            </a:r>
            <a:br>
              <a:rPr lang="en-US" dirty="0" smtClean="0"/>
            </a:br>
            <a:r>
              <a:rPr lang="en-US" dirty="0" smtClean="0"/>
              <a:t>(regional area)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CF – Neighborhood Based</a:t>
            </a:r>
            <a:endParaRPr lang="en-US" dirty="0"/>
          </a:p>
        </p:txBody>
      </p:sp>
      <p:pic>
        <p:nvPicPr>
          <p:cNvPr id="9" name="Picture 2" descr="C:\Documents and Settings\Rubi Boim\Desktop\bad_boys_tw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285860"/>
            <a:ext cx="741250" cy="1080000"/>
          </a:xfrm>
          <a:prstGeom prst="rect">
            <a:avLst/>
          </a:prstGeom>
          <a:noFill/>
        </p:spPr>
      </p:pic>
      <p:pic>
        <p:nvPicPr>
          <p:cNvPr id="10" name="Picture 4" descr="C:\Documents and Settings\Rubi Boim\Desktop\transformers_movie_poster_optimus_prim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714620"/>
            <a:ext cx="729778" cy="1080000"/>
          </a:xfrm>
          <a:prstGeom prst="rect">
            <a:avLst/>
          </a:prstGeom>
          <a:noFill/>
        </p:spPr>
      </p:pic>
      <p:pic>
        <p:nvPicPr>
          <p:cNvPr id="11" name="Picture 6" descr="C:\Documents and Settings\Rubi Boim\Desktop\hitc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4000504"/>
            <a:ext cx="741985" cy="1080000"/>
          </a:xfrm>
          <a:prstGeom prst="rect">
            <a:avLst/>
          </a:prstGeom>
          <a:noFill/>
        </p:spPr>
      </p:pic>
      <p:pic>
        <p:nvPicPr>
          <p:cNvPr id="1026" name="Picture 2" descr="C:\Documents and Settings\Rubi Boim\Desktop\AMERICAN BEAUT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22" y="5643578"/>
            <a:ext cx="790244" cy="1080000"/>
          </a:xfrm>
          <a:prstGeom prst="rect">
            <a:avLst/>
          </a:prstGeom>
          <a:noFill/>
        </p:spPr>
      </p:pic>
      <p:pic>
        <p:nvPicPr>
          <p:cNvPr id="3" name="Picture 3" descr="C:\Documents and Settings\Rubi Boim\Desktop\austin_powers_fron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3108" y="1285860"/>
            <a:ext cx="796152" cy="1080000"/>
          </a:xfrm>
          <a:prstGeom prst="rect">
            <a:avLst/>
          </a:prstGeom>
          <a:noFill/>
        </p:spPr>
      </p:pic>
      <p:pic>
        <p:nvPicPr>
          <p:cNvPr id="1028" name="Picture 4" descr="C:\Documents and Settings\Rubi Boim\Desktop\million_dollar_baby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43834" y="5572140"/>
            <a:ext cx="729931" cy="1080000"/>
          </a:xfrm>
          <a:prstGeom prst="rect">
            <a:avLst/>
          </a:prstGeom>
          <a:noFill/>
        </p:spPr>
      </p:pic>
      <p:pic>
        <p:nvPicPr>
          <p:cNvPr id="1029" name="Picture 5" descr="C:\Documents and Settings\Rubi Boim\Desktop\forrest-gump-poster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43834" y="1285860"/>
            <a:ext cx="757964" cy="1080000"/>
          </a:xfrm>
          <a:prstGeom prst="rect">
            <a:avLst/>
          </a:prstGeom>
          <a:noFill/>
        </p:spPr>
      </p:pic>
      <p:pic>
        <p:nvPicPr>
          <p:cNvPr id="1030" name="Picture 6" descr="C:\Documents and Settings\Rubi Boim\Desktop\Movie_poster_the_shawshank_redemption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72396" y="4357694"/>
            <a:ext cx="742907" cy="1080000"/>
          </a:xfrm>
          <a:prstGeom prst="rect">
            <a:avLst/>
          </a:prstGeom>
          <a:noFill/>
        </p:spPr>
      </p:pic>
      <p:pic>
        <p:nvPicPr>
          <p:cNvPr id="12" name="Picture 3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715140" y="1285860"/>
            <a:ext cx="746404" cy="1428760"/>
          </a:xfrm>
          <a:prstGeom prst="rect">
            <a:avLst/>
          </a:prstGeom>
          <a:noFill/>
        </p:spPr>
      </p:pic>
      <p:pic>
        <p:nvPicPr>
          <p:cNvPr id="13" name="Picture 2" descr="C:\Documents and Settings\Rubi Boim\Desktop\bad_boys_tw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2643182"/>
            <a:ext cx="741250" cy="1080000"/>
          </a:xfrm>
          <a:prstGeom prst="rect">
            <a:avLst/>
          </a:prstGeom>
          <a:noFill/>
        </p:spPr>
      </p:pic>
      <p:pic>
        <p:nvPicPr>
          <p:cNvPr id="14" name="Picture 4" descr="C:\Documents and Settings\Rubi Boim\Desktop\transformers_movie_poster_optimus_prim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1285860"/>
            <a:ext cx="729778" cy="1080000"/>
          </a:xfrm>
          <a:prstGeom prst="rect">
            <a:avLst/>
          </a:prstGeom>
          <a:noFill/>
        </p:spPr>
      </p:pic>
      <p:pic>
        <p:nvPicPr>
          <p:cNvPr id="1031" name="Picture 7" descr="C:\Documents and Settings\Rubi Boim\Desktop\casino-royale1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500958" y="2571744"/>
            <a:ext cx="724823" cy="1080000"/>
          </a:xfrm>
          <a:prstGeom prst="rect">
            <a:avLst/>
          </a:prstGeom>
          <a:noFill/>
        </p:spPr>
      </p:pic>
      <p:pic>
        <p:nvPicPr>
          <p:cNvPr id="16" name="Picture 3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786578" y="4714884"/>
            <a:ext cx="746404" cy="1428760"/>
          </a:xfrm>
          <a:prstGeom prst="rect">
            <a:avLst/>
          </a:prstGeom>
          <a:noFill/>
        </p:spPr>
      </p:pic>
      <p:pic>
        <p:nvPicPr>
          <p:cNvPr id="1032" name="Picture 8" descr="C:\Documents and Settings\Rubi Boim\Local Settings\Temporary Internet Files\Content.IE5\C5MJW5EJ\MCj04402570000[1].wmf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928662" y="1643050"/>
            <a:ext cx="1184272" cy="1143008"/>
          </a:xfrm>
          <a:prstGeom prst="rect">
            <a:avLst/>
          </a:prstGeom>
          <a:noFill/>
        </p:spPr>
      </p:pic>
      <p:pic>
        <p:nvPicPr>
          <p:cNvPr id="18" name="Picture 4" descr="C:\Documents and Settings\Rubi Boim\Desktop\transformers_movie_poster_optimus_prim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4357694"/>
            <a:ext cx="729778" cy="1080000"/>
          </a:xfrm>
          <a:prstGeom prst="rect">
            <a:avLst/>
          </a:prstGeom>
          <a:noFill/>
        </p:spPr>
      </p:pic>
      <p:pic>
        <p:nvPicPr>
          <p:cNvPr id="19" name="Picture 3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071670" y="4714884"/>
            <a:ext cx="746404" cy="1428760"/>
          </a:xfrm>
          <a:prstGeom prst="rect">
            <a:avLst/>
          </a:prstGeom>
          <a:noFill/>
        </p:spPr>
      </p:pic>
      <p:pic>
        <p:nvPicPr>
          <p:cNvPr id="20" name="Picture 2" descr="C:\Documents and Settings\Rubi Boim\Desktop\bad_boys_tw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4000504"/>
            <a:ext cx="741250" cy="1080000"/>
          </a:xfrm>
          <a:prstGeom prst="rect">
            <a:avLst/>
          </a:prstGeom>
          <a:noFill/>
        </p:spPr>
      </p:pic>
      <p:pic>
        <p:nvPicPr>
          <p:cNvPr id="21" name="Picture 4" descr="C:\Documents and Settings\Rubi Boim\Desktop\transformers_movie_poster_optimus_prim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5286388"/>
            <a:ext cx="729778" cy="1080000"/>
          </a:xfrm>
          <a:prstGeom prst="rect">
            <a:avLst/>
          </a:prstGeom>
          <a:noFill/>
        </p:spPr>
      </p:pic>
      <p:pic>
        <p:nvPicPr>
          <p:cNvPr id="22" name="Picture 7" descr="C:\Documents and Settings\Rubi Boim\Desktop\casino-royale1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928926" y="5286388"/>
            <a:ext cx="724823" cy="10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CF – Neighborhood Based</a:t>
            </a:r>
            <a:endParaRPr lang="en-US" dirty="0"/>
          </a:p>
        </p:txBody>
      </p:sp>
      <p:pic>
        <p:nvPicPr>
          <p:cNvPr id="9" name="Picture 2" descr="C:\Documents and Settings\Rubi Boim\Desktop\bad_boys_tw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285860"/>
            <a:ext cx="741250" cy="108000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10" name="Picture 4" descr="C:\Documents and Settings\Rubi Boim\Desktop\transformers_movie_poster_optimus_prim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714620"/>
            <a:ext cx="729778" cy="108000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11" name="Picture 6" descr="C:\Documents and Settings\Rubi Boim\Desktop\hitc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4000504"/>
            <a:ext cx="741985" cy="1080000"/>
          </a:xfrm>
          <a:prstGeom prst="rect">
            <a:avLst/>
          </a:prstGeom>
          <a:noFill/>
        </p:spPr>
      </p:pic>
      <p:pic>
        <p:nvPicPr>
          <p:cNvPr id="1026" name="Picture 2" descr="C:\Documents and Settings\Rubi Boim\Desktop\AMERICAN BEAUT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22" y="5643578"/>
            <a:ext cx="790244" cy="1080000"/>
          </a:xfrm>
          <a:prstGeom prst="rect">
            <a:avLst/>
          </a:prstGeom>
          <a:noFill/>
        </p:spPr>
      </p:pic>
      <p:pic>
        <p:nvPicPr>
          <p:cNvPr id="3" name="Picture 3" descr="C:\Documents and Settings\Rubi Boim\Desktop\austin_powers_fron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3108" y="1285860"/>
            <a:ext cx="796152" cy="1080000"/>
          </a:xfrm>
          <a:prstGeom prst="rect">
            <a:avLst/>
          </a:prstGeom>
          <a:noFill/>
        </p:spPr>
      </p:pic>
      <p:pic>
        <p:nvPicPr>
          <p:cNvPr id="1028" name="Picture 4" descr="C:\Documents and Settings\Rubi Boim\Desktop\million_dollar_baby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43834" y="5572140"/>
            <a:ext cx="729931" cy="1080000"/>
          </a:xfrm>
          <a:prstGeom prst="rect">
            <a:avLst/>
          </a:prstGeom>
          <a:noFill/>
        </p:spPr>
      </p:pic>
      <p:pic>
        <p:nvPicPr>
          <p:cNvPr id="1029" name="Picture 5" descr="C:\Documents and Settings\Rubi Boim\Desktop\forrest-gump-poster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43834" y="1285860"/>
            <a:ext cx="757964" cy="1080000"/>
          </a:xfrm>
          <a:prstGeom prst="rect">
            <a:avLst/>
          </a:prstGeom>
          <a:noFill/>
        </p:spPr>
      </p:pic>
      <p:pic>
        <p:nvPicPr>
          <p:cNvPr id="1030" name="Picture 6" descr="C:\Documents and Settings\Rubi Boim\Desktop\Movie_poster_the_shawshank_redemption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72396" y="4357694"/>
            <a:ext cx="742907" cy="1080000"/>
          </a:xfrm>
          <a:prstGeom prst="rect">
            <a:avLst/>
          </a:prstGeom>
          <a:noFill/>
        </p:spPr>
      </p:pic>
      <p:pic>
        <p:nvPicPr>
          <p:cNvPr id="12" name="Picture 3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715140" y="1285860"/>
            <a:ext cx="746404" cy="1428760"/>
          </a:xfrm>
          <a:prstGeom prst="rect">
            <a:avLst/>
          </a:prstGeom>
          <a:noFill/>
        </p:spPr>
      </p:pic>
      <p:pic>
        <p:nvPicPr>
          <p:cNvPr id="13" name="Picture 2" descr="C:\Documents and Settings\Rubi Boim\Desktop\bad_boys_tw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2643182"/>
            <a:ext cx="741250" cy="108000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14" name="Picture 4" descr="C:\Documents and Settings\Rubi Boim\Desktop\transformers_movie_poster_optimus_prim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1285860"/>
            <a:ext cx="729778" cy="108000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1031" name="Picture 7" descr="C:\Documents and Settings\Rubi Boim\Desktop\casino-royale1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500958" y="2571744"/>
            <a:ext cx="724823" cy="1080000"/>
          </a:xfrm>
          <a:prstGeom prst="rect">
            <a:avLst/>
          </a:prstGeom>
          <a:noFill/>
        </p:spPr>
      </p:pic>
      <p:pic>
        <p:nvPicPr>
          <p:cNvPr id="16" name="Picture 3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786578" y="4714884"/>
            <a:ext cx="746404" cy="1428760"/>
          </a:xfrm>
          <a:prstGeom prst="rect">
            <a:avLst/>
          </a:prstGeom>
          <a:noFill/>
        </p:spPr>
      </p:pic>
      <p:pic>
        <p:nvPicPr>
          <p:cNvPr id="1032" name="Picture 8" descr="C:\Documents and Settings\Rubi Boim\Local Settings\Temporary Internet Files\Content.IE5\C5MJW5EJ\MCj04402570000[1].wmf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928662" y="1643050"/>
            <a:ext cx="1184272" cy="1143008"/>
          </a:xfrm>
          <a:prstGeom prst="rect">
            <a:avLst/>
          </a:prstGeom>
          <a:noFill/>
        </p:spPr>
      </p:pic>
      <p:pic>
        <p:nvPicPr>
          <p:cNvPr id="18" name="Picture 4" descr="C:\Documents and Settings\Rubi Boim\Desktop\transformers_movie_poster_optimus_prim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4357694"/>
            <a:ext cx="729778" cy="108000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19" name="Picture 3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071670" y="4714884"/>
            <a:ext cx="746404" cy="1428760"/>
          </a:xfrm>
          <a:prstGeom prst="rect">
            <a:avLst/>
          </a:prstGeom>
          <a:noFill/>
        </p:spPr>
      </p:pic>
      <p:pic>
        <p:nvPicPr>
          <p:cNvPr id="20" name="Picture 2" descr="C:\Documents and Settings\Rubi Boim\Desktop\bad_boys_tw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4000504"/>
            <a:ext cx="741250" cy="108000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21" name="Picture 4" descr="C:\Documents and Settings\Rubi Boim\Desktop\transformers_movie_poster_optimus_prim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5286388"/>
            <a:ext cx="729778" cy="108000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22" name="Picture 7" descr="C:\Documents and Settings\Rubi Boim\Desktop\casino-royale1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928926" y="5286388"/>
            <a:ext cx="724823" cy="10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Rubi’s</a:t>
            </a:r>
            <a:r>
              <a:rPr lang="en-US" dirty="0" smtClean="0"/>
              <a:t> Motivation for CF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Find a </a:t>
            </a:r>
            <a:r>
              <a:rPr lang="en-US" i="1" dirty="0" smtClean="0"/>
              <a:t>PhD</a:t>
            </a:r>
            <a:r>
              <a:rPr lang="en-US" dirty="0" smtClean="0"/>
              <a:t> problem</a:t>
            </a:r>
          </a:p>
          <a:p>
            <a:endParaRPr lang="en-US" dirty="0" smtClean="0"/>
          </a:p>
          <a:p>
            <a:r>
              <a:rPr lang="en-US" dirty="0" smtClean="0"/>
              <a:t>Find “real life” </a:t>
            </a:r>
            <a:r>
              <a:rPr lang="en-US" i="1" dirty="0" smtClean="0"/>
              <a:t>PhD</a:t>
            </a:r>
            <a:r>
              <a:rPr lang="en-US" dirty="0" smtClean="0"/>
              <a:t> problem</a:t>
            </a:r>
          </a:p>
          <a:p>
            <a:endParaRPr lang="en-US" dirty="0" smtClean="0"/>
          </a:p>
          <a:p>
            <a:r>
              <a:rPr lang="en-US" dirty="0" smtClean="0"/>
              <a:t>Find an interesting </a:t>
            </a:r>
            <a:r>
              <a:rPr lang="en-US" i="1" dirty="0" smtClean="0"/>
              <a:t>PhD</a:t>
            </a:r>
            <a:r>
              <a:rPr lang="en-US" dirty="0" smtClean="0"/>
              <a:t> problem</a:t>
            </a:r>
          </a:p>
          <a:p>
            <a:endParaRPr lang="en-US" dirty="0" smtClean="0"/>
          </a:p>
          <a:p>
            <a:r>
              <a:rPr lang="en-US" dirty="0" smtClean="0"/>
              <a:t>Make Money!</a:t>
            </a:r>
          </a:p>
        </p:txBody>
      </p:sp>
      <p:pic>
        <p:nvPicPr>
          <p:cNvPr id="1028" name="Picture 4" descr="C:\Documents and Settings\Rubi Boim\Desktop\money_mone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4643446"/>
            <a:ext cx="2500330" cy="19877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CF – Neighborhood Based</a:t>
            </a:r>
            <a:endParaRPr lang="en-US" dirty="0"/>
          </a:p>
        </p:txBody>
      </p:sp>
      <p:pic>
        <p:nvPicPr>
          <p:cNvPr id="9" name="Picture 2" descr="C:\Documents and Settings\Rubi Boim\Desktop\bad_boys_tw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285860"/>
            <a:ext cx="741250" cy="108000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10" name="Picture 4" descr="C:\Documents and Settings\Rubi Boim\Desktop\transformers_movie_poster_optimus_prim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714620"/>
            <a:ext cx="729778" cy="108000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11" name="Picture 6" descr="C:\Documents and Settings\Rubi Boim\Desktop\hitc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4000504"/>
            <a:ext cx="741985" cy="1080000"/>
          </a:xfrm>
          <a:prstGeom prst="rect">
            <a:avLst/>
          </a:prstGeom>
          <a:noFill/>
        </p:spPr>
      </p:pic>
      <p:pic>
        <p:nvPicPr>
          <p:cNvPr id="1026" name="Picture 2" descr="C:\Documents and Settings\Rubi Boim\Desktop\AMERICAN BEAUT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22" y="5643578"/>
            <a:ext cx="790244" cy="1080000"/>
          </a:xfrm>
          <a:prstGeom prst="rect">
            <a:avLst/>
          </a:prstGeom>
          <a:noFill/>
        </p:spPr>
      </p:pic>
      <p:pic>
        <p:nvPicPr>
          <p:cNvPr id="3" name="Picture 3" descr="C:\Documents and Settings\Rubi Boim\Desktop\austin_powers_fron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3108" y="1285860"/>
            <a:ext cx="796152" cy="1080000"/>
          </a:xfrm>
          <a:prstGeom prst="rect">
            <a:avLst/>
          </a:prstGeom>
          <a:noFill/>
        </p:spPr>
      </p:pic>
      <p:pic>
        <p:nvPicPr>
          <p:cNvPr id="1028" name="Picture 4" descr="C:\Documents and Settings\Rubi Boim\Desktop\million_dollar_baby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43834" y="5572140"/>
            <a:ext cx="729931" cy="1080000"/>
          </a:xfrm>
          <a:prstGeom prst="rect">
            <a:avLst/>
          </a:prstGeom>
          <a:noFill/>
        </p:spPr>
      </p:pic>
      <p:pic>
        <p:nvPicPr>
          <p:cNvPr id="1029" name="Picture 5" descr="C:\Documents and Settings\Rubi Boim\Desktop\forrest-gump-poster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43834" y="1285860"/>
            <a:ext cx="757964" cy="1080000"/>
          </a:xfrm>
          <a:prstGeom prst="rect">
            <a:avLst/>
          </a:prstGeom>
          <a:noFill/>
        </p:spPr>
      </p:pic>
      <p:pic>
        <p:nvPicPr>
          <p:cNvPr id="1030" name="Picture 6" descr="C:\Documents and Settings\Rubi Boim\Desktop\Movie_poster_the_shawshank_redemption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72396" y="4357694"/>
            <a:ext cx="742907" cy="1080000"/>
          </a:xfrm>
          <a:prstGeom prst="rect">
            <a:avLst/>
          </a:prstGeom>
          <a:noFill/>
        </p:spPr>
      </p:pic>
      <p:pic>
        <p:nvPicPr>
          <p:cNvPr id="12" name="Picture 3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715140" y="1285860"/>
            <a:ext cx="746404" cy="1428760"/>
          </a:xfrm>
          <a:prstGeom prst="rect">
            <a:avLst/>
          </a:prstGeom>
          <a:noFill/>
        </p:spPr>
      </p:pic>
      <p:pic>
        <p:nvPicPr>
          <p:cNvPr id="13" name="Picture 2" descr="C:\Documents and Settings\Rubi Boim\Desktop\bad_boys_tw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2643182"/>
            <a:ext cx="741250" cy="108000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14" name="Picture 4" descr="C:\Documents and Settings\Rubi Boim\Desktop\transformers_movie_poster_optimus_prim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1285860"/>
            <a:ext cx="729778" cy="108000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1031" name="Picture 7" descr="C:\Documents and Settings\Rubi Boim\Desktop\casino-royale1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500958" y="2571744"/>
            <a:ext cx="724823" cy="1080000"/>
          </a:xfrm>
          <a:prstGeom prst="rect">
            <a:avLst/>
          </a:prstGeom>
          <a:noFill/>
        </p:spPr>
      </p:pic>
      <p:pic>
        <p:nvPicPr>
          <p:cNvPr id="16" name="Picture 3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786578" y="4714884"/>
            <a:ext cx="746404" cy="1428760"/>
          </a:xfrm>
          <a:prstGeom prst="rect">
            <a:avLst/>
          </a:prstGeom>
          <a:noFill/>
        </p:spPr>
      </p:pic>
      <p:pic>
        <p:nvPicPr>
          <p:cNvPr id="1032" name="Picture 8" descr="C:\Documents and Settings\Rubi Boim\Local Settings\Temporary Internet Files\Content.IE5\C5MJW5EJ\MCj04402570000[1].wmf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928662" y="1643050"/>
            <a:ext cx="1184272" cy="1143008"/>
          </a:xfrm>
          <a:prstGeom prst="rect">
            <a:avLst/>
          </a:prstGeom>
          <a:noFill/>
        </p:spPr>
      </p:pic>
      <p:pic>
        <p:nvPicPr>
          <p:cNvPr id="18" name="Picture 4" descr="C:\Documents and Settings\Rubi Boim\Desktop\transformers_movie_poster_optimus_prim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4357694"/>
            <a:ext cx="729778" cy="108000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19" name="Picture 3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071670" y="4714884"/>
            <a:ext cx="746404" cy="1428760"/>
          </a:xfrm>
          <a:prstGeom prst="rect">
            <a:avLst/>
          </a:prstGeom>
          <a:noFill/>
        </p:spPr>
      </p:pic>
      <p:pic>
        <p:nvPicPr>
          <p:cNvPr id="20" name="Picture 2" descr="C:\Documents and Settings\Rubi Boim\Desktop\bad_boys_tw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4000504"/>
            <a:ext cx="741250" cy="108000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21" name="Picture 4" descr="C:\Documents and Settings\Rubi Boim\Desktop\transformers_movie_poster_optimus_prim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5286388"/>
            <a:ext cx="729778" cy="108000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22" name="Picture 7" descr="C:\Documents and Settings\Rubi Boim\Desktop\casino-royale1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928926" y="5286388"/>
            <a:ext cx="724823" cy="1080000"/>
          </a:xfrm>
          <a:prstGeom prst="rect">
            <a:avLst/>
          </a:prstGeom>
          <a:noFill/>
        </p:spPr>
      </p:pic>
      <p:cxnSp>
        <p:nvCxnSpPr>
          <p:cNvPr id="30" name="Straight Arrow Connector 29"/>
          <p:cNvCxnSpPr/>
          <p:nvPr/>
        </p:nvCxnSpPr>
        <p:spPr>
          <a:xfrm rot="16200000" flipH="1">
            <a:off x="1214414" y="3429000"/>
            <a:ext cx="1857388" cy="571504"/>
          </a:xfrm>
          <a:prstGeom prst="straightConnector1">
            <a:avLst/>
          </a:prstGeom>
          <a:ln w="5715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2143108" y="2357430"/>
            <a:ext cx="4714908" cy="214314"/>
          </a:xfrm>
          <a:prstGeom prst="straightConnector1">
            <a:avLst/>
          </a:prstGeom>
          <a:ln w="5715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CF – Neighborhood Based</a:t>
            </a:r>
            <a:endParaRPr lang="en-US" dirty="0"/>
          </a:p>
        </p:txBody>
      </p:sp>
      <p:pic>
        <p:nvPicPr>
          <p:cNvPr id="9" name="Picture 2" descr="C:\Documents and Settings\Rubi Boim\Desktop\bad_boys_tw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285860"/>
            <a:ext cx="741250" cy="108000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10" name="Picture 4" descr="C:\Documents and Settings\Rubi Boim\Desktop\transformers_movie_poster_optimus_prim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714620"/>
            <a:ext cx="729778" cy="108000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11" name="Picture 6" descr="C:\Documents and Settings\Rubi Boim\Desktop\hitc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4000504"/>
            <a:ext cx="741985" cy="1080000"/>
          </a:xfrm>
          <a:prstGeom prst="rect">
            <a:avLst/>
          </a:prstGeom>
          <a:noFill/>
        </p:spPr>
      </p:pic>
      <p:pic>
        <p:nvPicPr>
          <p:cNvPr id="3" name="Picture 3" descr="C:\Documents and Settings\Rubi Boim\Desktop\austin_powers_fron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08" y="1285860"/>
            <a:ext cx="796152" cy="1080000"/>
          </a:xfrm>
          <a:prstGeom prst="rect">
            <a:avLst/>
          </a:prstGeom>
          <a:noFill/>
        </p:spPr>
      </p:pic>
      <p:pic>
        <p:nvPicPr>
          <p:cNvPr id="1029" name="Picture 5" descr="C:\Documents and Settings\Rubi Boim\Desktop\forrest-gump-poste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43834" y="1285860"/>
            <a:ext cx="757964" cy="1080000"/>
          </a:xfrm>
          <a:prstGeom prst="rect">
            <a:avLst/>
          </a:prstGeom>
          <a:noFill/>
        </p:spPr>
      </p:pic>
      <p:pic>
        <p:nvPicPr>
          <p:cNvPr id="12" name="Picture 3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15140" y="1285860"/>
            <a:ext cx="746404" cy="1428760"/>
          </a:xfrm>
          <a:prstGeom prst="rect">
            <a:avLst/>
          </a:prstGeom>
          <a:noFill/>
        </p:spPr>
      </p:pic>
      <p:pic>
        <p:nvPicPr>
          <p:cNvPr id="13" name="Picture 2" descr="C:\Documents and Settings\Rubi Boim\Desktop\bad_boys_tw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2643182"/>
            <a:ext cx="741250" cy="108000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14" name="Picture 4" descr="C:\Documents and Settings\Rubi Boim\Desktop\transformers_movie_poster_optimus_prim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1285860"/>
            <a:ext cx="729778" cy="108000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1031" name="Picture 7" descr="C:\Documents and Settings\Rubi Boim\Desktop\casino-royale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00958" y="2571744"/>
            <a:ext cx="724823" cy="1080000"/>
          </a:xfrm>
          <a:prstGeom prst="rect">
            <a:avLst/>
          </a:prstGeom>
          <a:noFill/>
        </p:spPr>
      </p:pic>
      <p:pic>
        <p:nvPicPr>
          <p:cNvPr id="1032" name="Picture 8" descr="C:\Documents and Settings\Rubi Boim\Local Settings\Temporary Internet Files\Content.IE5\C5MJW5EJ\MCj04402570000[1].wm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28662" y="1643050"/>
            <a:ext cx="1184272" cy="1143008"/>
          </a:xfrm>
          <a:prstGeom prst="rect">
            <a:avLst/>
          </a:prstGeom>
          <a:noFill/>
        </p:spPr>
      </p:pic>
      <p:pic>
        <p:nvPicPr>
          <p:cNvPr id="19" name="Picture 3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71670" y="4714884"/>
            <a:ext cx="746404" cy="1428760"/>
          </a:xfrm>
          <a:prstGeom prst="rect">
            <a:avLst/>
          </a:prstGeom>
          <a:noFill/>
        </p:spPr>
      </p:pic>
      <p:pic>
        <p:nvPicPr>
          <p:cNvPr id="20" name="Picture 2" descr="C:\Documents and Settings\Rubi Boim\Desktop\bad_boys_tw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4000504"/>
            <a:ext cx="741250" cy="108000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21" name="Picture 4" descr="C:\Documents and Settings\Rubi Boim\Desktop\transformers_movie_poster_optimus_prim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5286388"/>
            <a:ext cx="729778" cy="108000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22" name="Picture 7" descr="C:\Documents and Settings\Rubi Boim\Desktop\casino-royale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28926" y="5286388"/>
            <a:ext cx="724823" cy="1080000"/>
          </a:xfrm>
          <a:prstGeom prst="rect">
            <a:avLst/>
          </a:prstGeom>
          <a:noFill/>
        </p:spPr>
      </p:pic>
      <p:cxnSp>
        <p:nvCxnSpPr>
          <p:cNvPr id="23" name="Straight Arrow Connector 22"/>
          <p:cNvCxnSpPr/>
          <p:nvPr/>
        </p:nvCxnSpPr>
        <p:spPr>
          <a:xfrm rot="16200000" flipH="1">
            <a:off x="1214414" y="3429000"/>
            <a:ext cx="1857388" cy="571504"/>
          </a:xfrm>
          <a:prstGeom prst="straightConnector1">
            <a:avLst/>
          </a:prstGeom>
          <a:ln w="5715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2143108" y="2357430"/>
            <a:ext cx="4714908" cy="214314"/>
          </a:xfrm>
          <a:prstGeom prst="straightConnector1">
            <a:avLst/>
          </a:prstGeom>
          <a:ln w="5715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CF – Neighborhood Based</a:t>
            </a:r>
            <a:endParaRPr lang="en-US" dirty="0"/>
          </a:p>
        </p:txBody>
      </p:sp>
      <p:pic>
        <p:nvPicPr>
          <p:cNvPr id="9" name="Picture 2" descr="C:\Documents and Settings\Rubi Boim\Desktop\bad_boys_tw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285860"/>
            <a:ext cx="741250" cy="108000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10" name="Picture 4" descr="C:\Documents and Settings\Rubi Boim\Desktop\transformers_movie_poster_optimus_prim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714620"/>
            <a:ext cx="729778" cy="108000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11" name="Picture 6" descr="C:\Documents and Settings\Rubi Boim\Desktop\hitc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4000504"/>
            <a:ext cx="741985" cy="1080000"/>
          </a:xfrm>
          <a:prstGeom prst="rect">
            <a:avLst/>
          </a:prstGeom>
          <a:noFill/>
        </p:spPr>
      </p:pic>
      <p:pic>
        <p:nvPicPr>
          <p:cNvPr id="3" name="Picture 3" descr="C:\Documents and Settings\Rubi Boim\Desktop\austin_powers_fron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08" y="1285860"/>
            <a:ext cx="796152" cy="1080000"/>
          </a:xfrm>
          <a:prstGeom prst="rect">
            <a:avLst/>
          </a:prstGeom>
          <a:noFill/>
        </p:spPr>
      </p:pic>
      <p:pic>
        <p:nvPicPr>
          <p:cNvPr id="1029" name="Picture 5" descr="C:\Documents and Settings\Rubi Boim\Desktop\forrest-gump-poste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43834" y="1285860"/>
            <a:ext cx="757964" cy="1080000"/>
          </a:xfrm>
          <a:prstGeom prst="rect">
            <a:avLst/>
          </a:prstGeom>
          <a:noFill/>
        </p:spPr>
      </p:pic>
      <p:pic>
        <p:nvPicPr>
          <p:cNvPr id="12" name="Picture 3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15140" y="1285860"/>
            <a:ext cx="746404" cy="1428760"/>
          </a:xfrm>
          <a:prstGeom prst="rect">
            <a:avLst/>
          </a:prstGeom>
          <a:noFill/>
        </p:spPr>
      </p:pic>
      <p:pic>
        <p:nvPicPr>
          <p:cNvPr id="13" name="Picture 2" descr="C:\Documents and Settings\Rubi Boim\Desktop\bad_boys_tw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2643182"/>
            <a:ext cx="741250" cy="108000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14" name="Picture 4" descr="C:\Documents and Settings\Rubi Boim\Desktop\transformers_movie_poster_optimus_prim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1285860"/>
            <a:ext cx="729778" cy="108000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1031" name="Picture 7" descr="C:\Documents and Settings\Rubi Boim\Desktop\casino-royale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00958" y="2571744"/>
            <a:ext cx="724823" cy="1080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1032" name="Picture 8" descr="C:\Documents and Settings\Rubi Boim\Local Settings\Temporary Internet Files\Content.IE5\C5MJW5EJ\MCj04402570000[1].wm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28662" y="1643050"/>
            <a:ext cx="1184272" cy="1143008"/>
          </a:xfrm>
          <a:prstGeom prst="rect">
            <a:avLst/>
          </a:prstGeom>
          <a:noFill/>
        </p:spPr>
      </p:pic>
      <p:pic>
        <p:nvPicPr>
          <p:cNvPr id="19" name="Picture 3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71670" y="4714884"/>
            <a:ext cx="746404" cy="1428760"/>
          </a:xfrm>
          <a:prstGeom prst="rect">
            <a:avLst/>
          </a:prstGeom>
          <a:noFill/>
        </p:spPr>
      </p:pic>
      <p:pic>
        <p:nvPicPr>
          <p:cNvPr id="20" name="Picture 2" descr="C:\Documents and Settings\Rubi Boim\Desktop\bad_boys_tw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4000504"/>
            <a:ext cx="741250" cy="108000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21" name="Picture 4" descr="C:\Documents and Settings\Rubi Boim\Desktop\transformers_movie_poster_optimus_prim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5286388"/>
            <a:ext cx="729778" cy="108000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22" name="Picture 7" descr="C:\Documents and Settings\Rubi Boim\Desktop\casino-royale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28926" y="5286388"/>
            <a:ext cx="724823" cy="1080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cxnSp>
        <p:nvCxnSpPr>
          <p:cNvPr id="17" name="Straight Arrow Connector 16"/>
          <p:cNvCxnSpPr/>
          <p:nvPr/>
        </p:nvCxnSpPr>
        <p:spPr>
          <a:xfrm rot="16200000" flipH="1">
            <a:off x="1214414" y="3429000"/>
            <a:ext cx="1857388" cy="571504"/>
          </a:xfrm>
          <a:prstGeom prst="straightConnector1">
            <a:avLst/>
          </a:prstGeom>
          <a:ln w="5715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2143108" y="2357430"/>
            <a:ext cx="4714908" cy="214314"/>
          </a:xfrm>
          <a:prstGeom prst="straightConnector1">
            <a:avLst/>
          </a:prstGeom>
          <a:ln w="5715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CF – Neighborhood Based</a:t>
            </a:r>
            <a:endParaRPr lang="en-US" dirty="0"/>
          </a:p>
        </p:txBody>
      </p:sp>
      <p:pic>
        <p:nvPicPr>
          <p:cNvPr id="9" name="Picture 2" descr="C:\Documents and Settings\Rubi Boim\Desktop\bad_boys_tw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285860"/>
            <a:ext cx="741250" cy="1080000"/>
          </a:xfrm>
          <a:prstGeom prst="rect">
            <a:avLst/>
          </a:prstGeom>
          <a:noFill/>
          <a:ln w="57150">
            <a:noFill/>
          </a:ln>
        </p:spPr>
      </p:pic>
      <p:pic>
        <p:nvPicPr>
          <p:cNvPr id="10" name="Picture 4" descr="C:\Documents and Settings\Rubi Boim\Desktop\transformers_movie_poster_optimus_prim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714620"/>
            <a:ext cx="729778" cy="1080000"/>
          </a:xfrm>
          <a:prstGeom prst="rect">
            <a:avLst/>
          </a:prstGeom>
          <a:noFill/>
          <a:ln w="57150">
            <a:noFill/>
          </a:ln>
        </p:spPr>
      </p:pic>
      <p:pic>
        <p:nvPicPr>
          <p:cNvPr id="11" name="Picture 6" descr="C:\Documents and Settings\Rubi Boim\Desktop\hitc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1" y="4929198"/>
            <a:ext cx="989314" cy="1440000"/>
          </a:xfrm>
          <a:prstGeom prst="rect">
            <a:avLst/>
          </a:prstGeom>
          <a:noFill/>
        </p:spPr>
      </p:pic>
      <p:pic>
        <p:nvPicPr>
          <p:cNvPr id="3" name="Picture 3" descr="C:\Documents and Settings\Rubi Boim\Desktop\austin_powers_fron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08" y="1285860"/>
            <a:ext cx="796152" cy="1080000"/>
          </a:xfrm>
          <a:prstGeom prst="rect">
            <a:avLst/>
          </a:prstGeom>
          <a:noFill/>
        </p:spPr>
      </p:pic>
      <p:pic>
        <p:nvPicPr>
          <p:cNvPr id="1029" name="Picture 5" descr="C:\Documents and Settings\Rubi Boim\Desktop\forrest-gump-poste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3438" y="4929198"/>
            <a:ext cx="1010619" cy="1440000"/>
          </a:xfrm>
          <a:prstGeom prst="rect">
            <a:avLst/>
          </a:prstGeom>
          <a:noFill/>
        </p:spPr>
      </p:pic>
      <p:pic>
        <p:nvPicPr>
          <p:cNvPr id="1031" name="Picture 7" descr="C:\Documents and Settings\Rubi Boim\Desktop\casino-royale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43636" y="2071678"/>
            <a:ext cx="2439335" cy="3634655"/>
          </a:xfrm>
          <a:prstGeom prst="rect">
            <a:avLst/>
          </a:prstGeom>
          <a:noFill/>
          <a:ln w="57150">
            <a:noFill/>
          </a:ln>
        </p:spPr>
      </p:pic>
      <p:pic>
        <p:nvPicPr>
          <p:cNvPr id="1032" name="Picture 8" descr="C:\Documents and Settings\Rubi Boim\Local Settings\Temporary Internet Files\Content.IE5\C5MJW5EJ\MCj04402570000[1]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28662" y="1643050"/>
            <a:ext cx="1184272" cy="1143008"/>
          </a:xfrm>
          <a:prstGeom prst="rect">
            <a:avLst/>
          </a:prstGeom>
          <a:noFill/>
        </p:spPr>
      </p:pic>
      <p:cxnSp>
        <p:nvCxnSpPr>
          <p:cNvPr id="23" name="Straight Arrow Connector 22"/>
          <p:cNvCxnSpPr/>
          <p:nvPr/>
        </p:nvCxnSpPr>
        <p:spPr>
          <a:xfrm rot="10800000">
            <a:off x="2071674" y="2786062"/>
            <a:ext cx="785815" cy="714377"/>
          </a:xfrm>
          <a:prstGeom prst="straightConnector1">
            <a:avLst/>
          </a:prstGeom>
          <a:ln w="50800">
            <a:headEnd type="arrow"/>
            <a:tailEnd type="non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2857488" y="3500438"/>
            <a:ext cx="2500330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CF Algorithms</a:t>
            </a:r>
            <a:endParaRPr lang="en-US" dirty="0"/>
          </a:p>
        </p:txBody>
      </p:sp>
      <p:cxnSp>
        <p:nvCxnSpPr>
          <p:cNvPr id="28" name="Straight Arrow Connector 27"/>
          <p:cNvCxnSpPr>
            <a:stCxn id="11" idx="0"/>
          </p:cNvCxnSpPr>
          <p:nvPr/>
        </p:nvCxnSpPr>
        <p:spPr>
          <a:xfrm rot="16200000" flipV="1">
            <a:off x="3211975" y="4574714"/>
            <a:ext cx="500065" cy="208903"/>
          </a:xfrm>
          <a:prstGeom prst="straightConnector1">
            <a:avLst/>
          </a:prstGeom>
          <a:ln w="50800">
            <a:headEnd type="arrow"/>
            <a:tailEnd type="non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029" idx="0"/>
          </p:cNvCxnSpPr>
          <p:nvPr/>
        </p:nvCxnSpPr>
        <p:spPr>
          <a:xfrm rot="16200000" flipV="1">
            <a:off x="4860376" y="4640825"/>
            <a:ext cx="500065" cy="76681"/>
          </a:xfrm>
          <a:prstGeom prst="straightConnector1">
            <a:avLst/>
          </a:prstGeom>
          <a:ln w="50800">
            <a:headEnd type="arrow"/>
            <a:tailEnd type="non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10800000" flipV="1">
            <a:off x="5357820" y="4000503"/>
            <a:ext cx="857255" cy="1"/>
          </a:xfrm>
          <a:prstGeom prst="straightConnector1">
            <a:avLst/>
          </a:prstGeom>
          <a:ln w="50800">
            <a:headEnd type="arrow"/>
            <a:tailEnd type="non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Little more formally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901014" cy="4525963"/>
          </a:xfrm>
        </p:spPr>
        <p:txBody>
          <a:bodyPr/>
          <a:lstStyle/>
          <a:p>
            <a:r>
              <a:rPr lang="en-US" dirty="0" smtClean="0">
                <a:solidFill>
                  <a:srgbClr val="5CA4E6"/>
                </a:solidFill>
              </a:rPr>
              <a:t>Missing value estimation</a:t>
            </a:r>
          </a:p>
          <a:p>
            <a:endParaRPr lang="en-US" dirty="0" smtClean="0"/>
          </a:p>
          <a:p>
            <a:r>
              <a:rPr lang="en-US" dirty="0" smtClean="0"/>
              <a:t>User-Item matrix of scores</a:t>
            </a:r>
          </a:p>
          <a:p>
            <a:endParaRPr lang="en-US" dirty="0" smtClean="0"/>
          </a:p>
          <a:p>
            <a:r>
              <a:rPr lang="en-US" dirty="0" smtClean="0"/>
              <a:t>Predict unknown scores within the matrix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Scores??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According to:</a:t>
            </a:r>
          </a:p>
          <a:p>
            <a:r>
              <a:rPr lang="en-US" dirty="0" smtClean="0"/>
              <a:t>Purchases</a:t>
            </a:r>
          </a:p>
          <a:p>
            <a:endParaRPr lang="en-US" dirty="0" smtClean="0"/>
          </a:p>
          <a:p>
            <a:r>
              <a:rPr lang="en-US" dirty="0" smtClean="0"/>
              <a:t>Rating</a:t>
            </a:r>
          </a:p>
          <a:p>
            <a:endParaRPr lang="en-US" dirty="0" smtClean="0"/>
          </a:p>
          <a:p>
            <a:r>
              <a:rPr lang="en-US" dirty="0" smtClean="0"/>
              <a:t>Browsing history</a:t>
            </a:r>
          </a:p>
          <a:p>
            <a:endParaRPr lang="en-US" dirty="0" smtClean="0"/>
          </a:p>
          <a:p>
            <a:r>
              <a:rPr lang="en-US" dirty="0" smtClean="0"/>
              <a:t>…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Formally..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829576" cy="4525963"/>
          </a:xfrm>
        </p:spPr>
        <p:txBody>
          <a:bodyPr/>
          <a:lstStyle/>
          <a:p>
            <a:r>
              <a:rPr lang="en-US" dirty="0" smtClean="0"/>
              <a:t>M	(|M|=m)	users</a:t>
            </a:r>
          </a:p>
          <a:p>
            <a:endParaRPr lang="en-US" dirty="0" smtClean="0"/>
          </a:p>
          <a:p>
            <a:r>
              <a:rPr lang="en-US" dirty="0" smtClean="0"/>
              <a:t>N (|N|=n)	items</a:t>
            </a:r>
          </a:p>
          <a:p>
            <a:endParaRPr lang="en-US" dirty="0" smtClean="0"/>
          </a:p>
          <a:p>
            <a:r>
              <a:rPr lang="en-US" dirty="0" smtClean="0"/>
              <a:t>R			mXn matrix</a:t>
            </a:r>
          </a:p>
          <a:p>
            <a:endParaRPr lang="en-US" dirty="0" smtClean="0"/>
          </a:p>
          <a:p>
            <a:r>
              <a:rPr lang="en-US" dirty="0" smtClean="0"/>
              <a:t>r</a:t>
            </a:r>
            <a:r>
              <a:rPr lang="en-US" baseline="-25000" dirty="0" smtClean="0"/>
              <a:t>u,i</a:t>
            </a:r>
            <a:r>
              <a:rPr lang="en-US" dirty="0" smtClean="0"/>
              <a:t>			the rating of user u of item 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186766" cy="4525963"/>
          </a:xfrm>
        </p:spPr>
        <p:txBody>
          <a:bodyPr/>
          <a:lstStyle/>
          <a:p>
            <a:r>
              <a:rPr lang="en-US" dirty="0" smtClean="0"/>
              <a:t>Massive amount of Data</a:t>
            </a:r>
          </a:p>
          <a:p>
            <a:endParaRPr lang="en-US" dirty="0" smtClean="0"/>
          </a:p>
          <a:p>
            <a:r>
              <a:rPr lang="en-US" dirty="0" smtClean="0"/>
              <a:t>99% of the matrix R is unknown</a:t>
            </a:r>
            <a:br>
              <a:rPr lang="en-US" dirty="0" smtClean="0"/>
            </a:br>
            <a:r>
              <a:rPr lang="en-US" dirty="0" smtClean="0"/>
              <a:t>(sparse matrix)</a:t>
            </a:r>
          </a:p>
          <a:p>
            <a:endParaRPr lang="en-US" dirty="0" smtClean="0"/>
          </a:p>
          <a:p>
            <a:r>
              <a:rPr lang="en-US" dirty="0" smtClean="0"/>
              <a:t>Data is NOT uniform across users &amp; items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Netflix Real-Life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17,700 Movies</a:t>
            </a:r>
          </a:p>
          <a:p>
            <a:endParaRPr lang="en-US" dirty="0" smtClean="0"/>
          </a:p>
          <a:p>
            <a:r>
              <a:rPr lang="en-US" dirty="0" smtClean="0"/>
              <a:t>480,000 Users</a:t>
            </a:r>
          </a:p>
          <a:p>
            <a:endParaRPr lang="en-US" dirty="0" smtClean="0"/>
          </a:p>
          <a:p>
            <a:r>
              <a:rPr lang="en-US" dirty="0" smtClean="0"/>
              <a:t>(rating in a scale of 1-5)</a:t>
            </a:r>
          </a:p>
          <a:p>
            <a:pPr>
              <a:buNone/>
            </a:pPr>
            <a:endParaRPr lang="en-US" u="sng" dirty="0" smtClean="0"/>
          </a:p>
          <a:p>
            <a:r>
              <a:rPr lang="en-US" u="sng" dirty="0" smtClean="0"/>
              <a:t>Over 100,000,000 Ratings!!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Netflix – How to Win??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Quality is measured by RMSE</a:t>
            </a:r>
            <a:br>
              <a:rPr lang="en-US" dirty="0" smtClean="0"/>
            </a:br>
            <a:r>
              <a:rPr lang="en-US" dirty="0" smtClean="0"/>
              <a:t>(more emphasis on large errors)</a:t>
            </a:r>
          </a:p>
          <a:p>
            <a:endParaRPr lang="en-US" dirty="0" smtClean="0"/>
          </a:p>
          <a:p>
            <a:r>
              <a:rPr lang="en-US" dirty="0" smtClean="0"/>
              <a:t>Predict unknown 1,400,000 rating and compare them to real rating</a:t>
            </a:r>
          </a:p>
          <a:p>
            <a:endParaRPr lang="en-US" dirty="0" smtClean="0"/>
          </a:p>
          <a:p>
            <a:r>
              <a:rPr lang="en-US" dirty="0" smtClean="0"/>
              <a:t>Improve Netflix’s system (Cinematch) by 10%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Recommender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Basic implementations:</a:t>
            </a:r>
          </a:p>
          <a:p>
            <a:r>
              <a:rPr lang="en-US" dirty="0" smtClean="0">
                <a:sym typeface="Wingdings" pitchFamily="2" charset="2"/>
              </a:rPr>
              <a:t>Most popular / cheap / etc.</a:t>
            </a:r>
          </a:p>
          <a:p>
            <a:r>
              <a:rPr lang="en-US" dirty="0" smtClean="0">
                <a:sym typeface="Wingdings" pitchFamily="2" charset="2"/>
              </a:rPr>
              <a:t>New items</a:t>
            </a:r>
          </a:p>
          <a:p>
            <a:r>
              <a:rPr lang="en-US" dirty="0" smtClean="0"/>
              <a:t>Can they go shopping together?</a:t>
            </a:r>
            <a:endParaRPr lang="en-US" dirty="0"/>
          </a:p>
        </p:txBody>
      </p:sp>
      <p:pic>
        <p:nvPicPr>
          <p:cNvPr id="122882" name="Picture 2" descr="C:\Users\Rubi Boim\Desktop\bar-refaeli-pictur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3929066"/>
            <a:ext cx="2065328" cy="26917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883" name="Picture 3" descr="C:\Users\Rubi Boim\Desktop\Avshalomko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3929066"/>
            <a:ext cx="2784494" cy="2087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Netflix – How to Win??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RMSE</a:t>
            </a:r>
            <a:br>
              <a:rPr lang="en-US" dirty="0" smtClean="0"/>
            </a:br>
            <a:endParaRPr lang="en-US" dirty="0" smtClean="0"/>
          </a:p>
        </p:txBody>
      </p:sp>
      <p:graphicFrame>
        <p:nvGraphicFramePr>
          <p:cNvPr id="63490" name="Content Placeholder 3"/>
          <p:cNvGraphicFramePr>
            <a:graphicFrameLocks noChangeAspect="1"/>
          </p:cNvGraphicFramePr>
          <p:nvPr/>
        </p:nvGraphicFramePr>
        <p:xfrm>
          <a:off x="427038" y="2714625"/>
          <a:ext cx="7812087" cy="2174875"/>
        </p:xfrm>
        <a:graphic>
          <a:graphicData uri="http://schemas.openxmlformats.org/presentationml/2006/ole">
            <p:oleObj spid="_x0000_s63490" name="משוואה" r:id="rId3" imgW="1714320" imgH="609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Netflix – Leaderboard</a:t>
            </a:r>
            <a:endParaRPr lang="en-US" dirty="0"/>
          </a:p>
        </p:txBody>
      </p:sp>
      <p:pic>
        <p:nvPicPr>
          <p:cNvPr id="110593" name="Picture 1" descr="C:\Users\Rubi Boim\Desktop\netfli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714488"/>
            <a:ext cx="8334840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Netflix – Statistics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51,051 contestants, 41,305 teams</a:t>
            </a:r>
          </a:p>
          <a:p>
            <a:endParaRPr lang="en-US" dirty="0" smtClean="0"/>
          </a:p>
          <a:p>
            <a:r>
              <a:rPr lang="en-US" dirty="0" smtClean="0"/>
              <a:t>186 countries</a:t>
            </a:r>
          </a:p>
          <a:p>
            <a:endParaRPr lang="en-US" dirty="0" smtClean="0"/>
          </a:p>
          <a:p>
            <a:r>
              <a:rPr lang="en-US" dirty="0" smtClean="0"/>
              <a:t>44,014 valid submissions from 5169 different teams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OK, so what's the plan?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Find a “good” neighborhood</a:t>
            </a:r>
            <a:br>
              <a:rPr lang="en-US" dirty="0" smtClean="0"/>
            </a:br>
            <a:r>
              <a:rPr lang="en-US" sz="2000" dirty="0" smtClean="0">
                <a:hlinkClick r:id="rId3"/>
              </a:rPr>
              <a:t>http://www.youtube.com/watch?v=XOw-ak2aJS8</a:t>
            </a:r>
            <a:endParaRPr lang="en-US" dirty="0" smtClean="0"/>
          </a:p>
          <a:p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(p.s. what about YouTube's related videos?)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Take a weighted average on the neighbors rate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Specifically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User-Based:</a:t>
            </a:r>
          </a:p>
          <a:p>
            <a:r>
              <a:rPr lang="en-US" dirty="0" smtClean="0"/>
              <a:t>N(</a:t>
            </a:r>
            <a:r>
              <a:rPr lang="en-US" dirty="0" err="1" smtClean="0"/>
              <a:t>u;i</a:t>
            </a:r>
            <a:r>
              <a:rPr lang="en-US" dirty="0" smtClean="0"/>
              <a:t>) – set of users who rate similarly to u and actually rated </a:t>
            </a:r>
            <a:r>
              <a:rPr lang="en-US" dirty="0" err="1" smtClean="0"/>
              <a:t>i</a:t>
            </a:r>
            <a:endParaRPr lang="en-US" dirty="0"/>
          </a:p>
        </p:txBody>
      </p:sp>
      <p:graphicFrame>
        <p:nvGraphicFramePr>
          <p:cNvPr id="2050" name="Content Placeholder 3"/>
          <p:cNvGraphicFramePr>
            <a:graphicFrameLocks noChangeAspect="1"/>
          </p:cNvGraphicFramePr>
          <p:nvPr/>
        </p:nvGraphicFramePr>
        <p:xfrm>
          <a:off x="1500166" y="3714752"/>
          <a:ext cx="5728519" cy="2428892"/>
        </p:xfrm>
        <a:graphic>
          <a:graphicData uri="http://schemas.openxmlformats.org/presentationml/2006/ole">
            <p:oleObj spid="_x0000_s2050" name="משוואה" r:id="rId3" imgW="1257120" imgH="53316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</a:t>
            </a:r>
            <a:r>
              <a:rPr lang="en-US" baseline="-25000" dirty="0" err="1" smtClean="0"/>
              <a:t>u,v</a:t>
            </a:r>
            <a:endParaRPr lang="en-US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Key role! Used for:</a:t>
            </a:r>
          </a:p>
          <a:p>
            <a:r>
              <a:rPr lang="en-US" dirty="0" smtClean="0"/>
              <a:t>Selecting N(</a:t>
            </a:r>
            <a:r>
              <a:rPr lang="en-US" dirty="0" err="1" smtClean="0"/>
              <a:t>u;i</a:t>
            </a:r>
            <a:r>
              <a:rPr lang="en-US" dirty="0" smtClean="0"/>
              <a:t>)</a:t>
            </a:r>
          </a:p>
          <a:p>
            <a:r>
              <a:rPr lang="en-US" dirty="0" smtClean="0"/>
              <a:t>Weighting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Most popular implementations:</a:t>
            </a:r>
          </a:p>
          <a:p>
            <a:r>
              <a:rPr lang="en-US" dirty="0" smtClean="0"/>
              <a:t>Pearson correlation coefficient</a:t>
            </a:r>
          </a:p>
          <a:p>
            <a:r>
              <a:rPr lang="en-US" dirty="0" smtClean="0"/>
              <a:t>Cosine similarity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Pearson correlation coefficient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I(</a:t>
            </a:r>
            <a:r>
              <a:rPr lang="en-US" dirty="0" err="1" smtClean="0"/>
              <a:t>u,v</a:t>
            </a:r>
            <a:r>
              <a:rPr lang="en-US" dirty="0" smtClean="0"/>
              <a:t>) – Set of all items rated by both u and v</a:t>
            </a:r>
            <a:endParaRPr lang="en-US" dirty="0"/>
          </a:p>
        </p:txBody>
      </p:sp>
      <p:graphicFrame>
        <p:nvGraphicFramePr>
          <p:cNvPr id="46082" name="Content Placeholder 3"/>
          <p:cNvGraphicFramePr>
            <a:graphicFrameLocks noChangeAspect="1"/>
          </p:cNvGraphicFramePr>
          <p:nvPr/>
        </p:nvGraphicFramePr>
        <p:xfrm>
          <a:off x="285720" y="3214686"/>
          <a:ext cx="8501122" cy="1761261"/>
        </p:xfrm>
        <a:graphic>
          <a:graphicData uri="http://schemas.openxmlformats.org/presentationml/2006/ole">
            <p:oleObj spid="_x0000_s46082" name="משוואה" r:id="rId3" imgW="2755800" imgH="57132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N(</a:t>
            </a:r>
            <a:r>
              <a:rPr lang="en-US" dirty="0" err="1" smtClean="0"/>
              <a:t>u;i</a:t>
            </a:r>
            <a:r>
              <a:rPr lang="en-US" dirty="0" smtClean="0"/>
              <a:t>)</a:t>
            </a:r>
            <a:endParaRPr lang="en-US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Most popular / easiest ways:</a:t>
            </a:r>
          </a:p>
          <a:p>
            <a:r>
              <a:rPr lang="en-US" dirty="0" smtClean="0"/>
              <a:t>Correlation Threshold</a:t>
            </a:r>
          </a:p>
          <a:p>
            <a:r>
              <a:rPr lang="en-US" dirty="0" smtClean="0"/>
              <a:t>Best – n – neighbors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What about external data?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Networks!</a:t>
            </a:r>
            <a:endParaRPr lang="en-US" dirty="0"/>
          </a:p>
        </p:txBody>
      </p:sp>
      <p:grpSp>
        <p:nvGrpSpPr>
          <p:cNvPr id="38" name="Group 37"/>
          <p:cNvGrpSpPr/>
          <p:nvPr/>
        </p:nvGrpSpPr>
        <p:grpSpPr>
          <a:xfrm>
            <a:off x="928662" y="1928802"/>
            <a:ext cx="6986021" cy="3643338"/>
            <a:chOff x="928662" y="1928802"/>
            <a:chExt cx="6986021" cy="3643338"/>
          </a:xfrm>
        </p:grpSpPr>
        <p:pic>
          <p:nvPicPr>
            <p:cNvPr id="4" name="Picture 3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00364" y="2428868"/>
              <a:ext cx="485163" cy="928694"/>
            </a:xfrm>
            <a:prstGeom prst="rect">
              <a:avLst/>
            </a:prstGeom>
            <a:noFill/>
          </p:spPr>
        </p:pic>
        <p:pic>
          <p:nvPicPr>
            <p:cNvPr id="12" name="Picture 11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500430" y="4572008"/>
              <a:ext cx="485163" cy="928694"/>
            </a:xfrm>
            <a:prstGeom prst="rect">
              <a:avLst/>
            </a:prstGeom>
            <a:noFill/>
          </p:spPr>
        </p:pic>
        <p:pic>
          <p:nvPicPr>
            <p:cNvPr id="13" name="Picture 12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14810" y="2214554"/>
              <a:ext cx="485163" cy="928694"/>
            </a:xfrm>
            <a:prstGeom prst="rect">
              <a:avLst/>
            </a:prstGeom>
            <a:noFill/>
          </p:spPr>
        </p:pic>
        <p:pic>
          <p:nvPicPr>
            <p:cNvPr id="14" name="Picture 13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143504" y="3214686"/>
              <a:ext cx="485163" cy="928694"/>
            </a:xfrm>
            <a:prstGeom prst="rect">
              <a:avLst/>
            </a:prstGeom>
            <a:noFill/>
          </p:spPr>
        </p:pic>
        <p:pic>
          <p:nvPicPr>
            <p:cNvPr id="15" name="Picture 14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286380" y="4643446"/>
              <a:ext cx="485163" cy="928694"/>
            </a:xfrm>
            <a:prstGeom prst="rect">
              <a:avLst/>
            </a:prstGeom>
            <a:noFill/>
          </p:spPr>
        </p:pic>
        <p:pic>
          <p:nvPicPr>
            <p:cNvPr id="16" name="Picture 15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286512" y="3643314"/>
              <a:ext cx="485163" cy="928694"/>
            </a:xfrm>
            <a:prstGeom prst="rect">
              <a:avLst/>
            </a:prstGeom>
            <a:noFill/>
          </p:spPr>
        </p:pic>
        <p:pic>
          <p:nvPicPr>
            <p:cNvPr id="17" name="Picture 16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429520" y="3500438"/>
              <a:ext cx="485163" cy="928694"/>
            </a:xfrm>
            <a:prstGeom prst="rect">
              <a:avLst/>
            </a:prstGeom>
            <a:noFill/>
          </p:spPr>
        </p:pic>
        <p:pic>
          <p:nvPicPr>
            <p:cNvPr id="18" name="Picture 17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857884" y="2214554"/>
              <a:ext cx="485163" cy="928694"/>
            </a:xfrm>
            <a:prstGeom prst="rect">
              <a:avLst/>
            </a:prstGeom>
            <a:noFill/>
          </p:spPr>
        </p:pic>
        <p:pic>
          <p:nvPicPr>
            <p:cNvPr id="19" name="Picture 18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072330" y="1928802"/>
              <a:ext cx="485163" cy="928694"/>
            </a:xfrm>
            <a:prstGeom prst="rect">
              <a:avLst/>
            </a:prstGeom>
            <a:noFill/>
          </p:spPr>
        </p:pic>
        <p:pic>
          <p:nvPicPr>
            <p:cNvPr id="20" name="Picture 19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143108" y="2500306"/>
              <a:ext cx="485163" cy="928694"/>
            </a:xfrm>
            <a:prstGeom prst="rect">
              <a:avLst/>
            </a:prstGeom>
            <a:noFill/>
          </p:spPr>
        </p:pic>
        <p:pic>
          <p:nvPicPr>
            <p:cNvPr id="21" name="Picture 20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143372" y="3643314"/>
              <a:ext cx="485163" cy="928694"/>
            </a:xfrm>
            <a:prstGeom prst="rect">
              <a:avLst/>
            </a:prstGeom>
            <a:noFill/>
          </p:spPr>
        </p:pic>
        <p:pic>
          <p:nvPicPr>
            <p:cNvPr id="22" name="Picture 21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357422" y="3857628"/>
              <a:ext cx="485163" cy="928694"/>
            </a:xfrm>
            <a:prstGeom prst="rect">
              <a:avLst/>
            </a:prstGeom>
            <a:noFill/>
          </p:spPr>
        </p:pic>
        <p:pic>
          <p:nvPicPr>
            <p:cNvPr id="23" name="Picture 22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00100" y="3714752"/>
              <a:ext cx="485163" cy="928694"/>
            </a:xfrm>
            <a:prstGeom prst="rect">
              <a:avLst/>
            </a:prstGeom>
            <a:noFill/>
          </p:spPr>
        </p:pic>
        <p:pic>
          <p:nvPicPr>
            <p:cNvPr id="24" name="Picture 23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28662" y="2071678"/>
              <a:ext cx="485163" cy="928694"/>
            </a:xfrm>
            <a:prstGeom prst="rect">
              <a:avLst/>
            </a:prstGeom>
            <a:noFill/>
          </p:spPr>
        </p:pic>
      </p:grpSp>
      <p:grpSp>
        <p:nvGrpSpPr>
          <p:cNvPr id="39" name="Group 38"/>
          <p:cNvGrpSpPr/>
          <p:nvPr/>
        </p:nvGrpSpPr>
        <p:grpSpPr>
          <a:xfrm>
            <a:off x="1142976" y="2571744"/>
            <a:ext cx="6572296" cy="2643206"/>
            <a:chOff x="1142976" y="2571744"/>
            <a:chExt cx="6572296" cy="2643206"/>
          </a:xfrm>
        </p:grpSpPr>
        <p:cxnSp>
          <p:nvCxnSpPr>
            <p:cNvPr id="25" name="Straight Arrow Connector 24"/>
            <p:cNvCxnSpPr/>
            <p:nvPr/>
          </p:nvCxnSpPr>
          <p:spPr>
            <a:xfrm>
              <a:off x="1428728" y="2643182"/>
              <a:ext cx="785818" cy="142876"/>
            </a:xfrm>
            <a:prstGeom prst="straightConnector1">
              <a:avLst/>
            </a:prstGeom>
            <a:ln w="57150">
              <a:solidFill>
                <a:srgbClr val="DA4908"/>
              </a:solidFill>
              <a:headEnd type="arrow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 rot="16200000" flipH="1">
              <a:off x="6000760" y="3429000"/>
              <a:ext cx="500066" cy="214314"/>
            </a:xfrm>
            <a:prstGeom prst="straightConnector1">
              <a:avLst/>
            </a:prstGeom>
            <a:ln w="57150">
              <a:solidFill>
                <a:srgbClr val="DA4908"/>
              </a:solidFill>
              <a:headEnd type="arrow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>
              <a:off x="4714876" y="2571744"/>
              <a:ext cx="1000132" cy="71438"/>
            </a:xfrm>
            <a:prstGeom prst="straightConnector1">
              <a:avLst/>
            </a:prstGeom>
            <a:ln w="57150">
              <a:solidFill>
                <a:srgbClr val="DA4908"/>
              </a:solidFill>
              <a:headEnd type="arrow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>
              <a:off x="3500430" y="2928934"/>
              <a:ext cx="785818" cy="142876"/>
            </a:xfrm>
            <a:prstGeom prst="straightConnector1">
              <a:avLst/>
            </a:prstGeom>
            <a:ln w="57150">
              <a:solidFill>
                <a:srgbClr val="DA4908"/>
              </a:solidFill>
              <a:headEnd type="arrow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>
              <a:off x="2643174" y="4857760"/>
              <a:ext cx="785818" cy="142876"/>
            </a:xfrm>
            <a:prstGeom prst="straightConnector1">
              <a:avLst/>
            </a:prstGeom>
            <a:ln w="57150">
              <a:solidFill>
                <a:srgbClr val="DA4908"/>
              </a:solidFill>
              <a:headEnd type="arrow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>
              <a:off x="1643042" y="4143380"/>
              <a:ext cx="785818" cy="142876"/>
            </a:xfrm>
            <a:prstGeom prst="straightConnector1">
              <a:avLst/>
            </a:prstGeom>
            <a:ln w="57150">
              <a:solidFill>
                <a:srgbClr val="DA4908"/>
              </a:solidFill>
              <a:headEnd type="arrow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 flipV="1">
              <a:off x="2857488" y="4002092"/>
              <a:ext cx="1214446" cy="69850"/>
            </a:xfrm>
            <a:prstGeom prst="straightConnector1">
              <a:avLst/>
            </a:prstGeom>
            <a:ln w="57150">
              <a:solidFill>
                <a:srgbClr val="DA4908"/>
              </a:solidFill>
              <a:headEnd type="arrow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/>
            <p:nvPr/>
          </p:nvCxnSpPr>
          <p:spPr>
            <a:xfrm rot="16200000" flipH="1">
              <a:off x="7286644" y="3000372"/>
              <a:ext cx="500066" cy="357190"/>
            </a:xfrm>
            <a:prstGeom prst="straightConnector1">
              <a:avLst/>
            </a:prstGeom>
            <a:ln w="57150">
              <a:solidFill>
                <a:srgbClr val="DA4908"/>
              </a:solidFill>
              <a:headEnd type="arrow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/>
            <p:nvPr/>
          </p:nvCxnSpPr>
          <p:spPr>
            <a:xfrm rot="5400000" flipH="1" flipV="1">
              <a:off x="6572264" y="3143248"/>
              <a:ext cx="714380" cy="428628"/>
            </a:xfrm>
            <a:prstGeom prst="straightConnector1">
              <a:avLst/>
            </a:prstGeom>
            <a:ln w="57150">
              <a:solidFill>
                <a:srgbClr val="DA4908"/>
              </a:solidFill>
              <a:headEnd type="arrow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/>
            <p:nvPr/>
          </p:nvCxnSpPr>
          <p:spPr>
            <a:xfrm>
              <a:off x="6286512" y="2643182"/>
              <a:ext cx="785818" cy="142876"/>
            </a:xfrm>
            <a:prstGeom prst="straightConnector1">
              <a:avLst/>
            </a:prstGeom>
            <a:ln w="57150">
              <a:solidFill>
                <a:srgbClr val="DA4908"/>
              </a:solidFill>
              <a:headEnd type="arrow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 flipV="1">
              <a:off x="5857884" y="4500570"/>
              <a:ext cx="1500198" cy="500066"/>
            </a:xfrm>
            <a:prstGeom prst="straightConnector1">
              <a:avLst/>
            </a:prstGeom>
            <a:ln w="57150">
              <a:solidFill>
                <a:srgbClr val="DA4908"/>
              </a:solidFill>
              <a:headEnd type="arrow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/>
            <p:nvPr/>
          </p:nvCxnSpPr>
          <p:spPr>
            <a:xfrm rot="5400000" flipH="1" flipV="1">
              <a:off x="3821901" y="4321975"/>
              <a:ext cx="428628" cy="214314"/>
            </a:xfrm>
            <a:prstGeom prst="straightConnector1">
              <a:avLst/>
            </a:prstGeom>
            <a:ln w="57150">
              <a:solidFill>
                <a:srgbClr val="DA4908"/>
              </a:solidFill>
              <a:headEnd type="arrow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>
              <a:stCxn id="14" idx="2"/>
            </p:cNvCxnSpPr>
            <p:nvPr/>
          </p:nvCxnSpPr>
          <p:spPr>
            <a:xfrm rot="16200000" flipH="1">
              <a:off x="5193357" y="4336109"/>
              <a:ext cx="500066" cy="114608"/>
            </a:xfrm>
            <a:prstGeom prst="straightConnector1">
              <a:avLst/>
            </a:prstGeom>
            <a:ln w="57150">
              <a:solidFill>
                <a:srgbClr val="DA4908"/>
              </a:solidFill>
              <a:headEnd type="arrow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/>
            <p:nvPr/>
          </p:nvCxnSpPr>
          <p:spPr>
            <a:xfrm rot="5400000" flipH="1" flipV="1">
              <a:off x="4643438" y="3929066"/>
              <a:ext cx="428628" cy="428628"/>
            </a:xfrm>
            <a:prstGeom prst="straightConnector1">
              <a:avLst/>
            </a:prstGeom>
            <a:ln w="57150">
              <a:solidFill>
                <a:srgbClr val="DA4908"/>
              </a:solidFill>
              <a:headEnd type="arrow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>
              <a:off x="4071934" y="5072074"/>
              <a:ext cx="1143008" cy="142876"/>
            </a:xfrm>
            <a:prstGeom prst="straightConnector1">
              <a:avLst/>
            </a:prstGeom>
            <a:ln w="57150">
              <a:solidFill>
                <a:srgbClr val="DA4908"/>
              </a:solidFill>
              <a:headEnd type="arrow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/>
            <p:nvPr/>
          </p:nvCxnSpPr>
          <p:spPr>
            <a:xfrm flipV="1">
              <a:off x="1500166" y="3357562"/>
              <a:ext cx="642942" cy="500066"/>
            </a:xfrm>
            <a:prstGeom prst="straightConnector1">
              <a:avLst/>
            </a:prstGeom>
            <a:ln w="57150">
              <a:solidFill>
                <a:srgbClr val="DA4908"/>
              </a:solidFill>
              <a:headEnd type="arrow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/>
            <p:cNvCxnSpPr/>
            <p:nvPr/>
          </p:nvCxnSpPr>
          <p:spPr>
            <a:xfrm rot="5400000" flipH="1" flipV="1">
              <a:off x="857224" y="3357562"/>
              <a:ext cx="642942" cy="71438"/>
            </a:xfrm>
            <a:prstGeom prst="straightConnector1">
              <a:avLst/>
            </a:prstGeom>
            <a:ln w="57150">
              <a:solidFill>
                <a:srgbClr val="DA4908"/>
              </a:solidFill>
              <a:headEnd type="arrow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/>
            <p:cNvCxnSpPr/>
            <p:nvPr/>
          </p:nvCxnSpPr>
          <p:spPr>
            <a:xfrm rot="5400000" flipH="1" flipV="1">
              <a:off x="2750331" y="3464719"/>
              <a:ext cx="500066" cy="428628"/>
            </a:xfrm>
            <a:prstGeom prst="straightConnector1">
              <a:avLst/>
            </a:prstGeom>
            <a:ln w="57150">
              <a:solidFill>
                <a:srgbClr val="DA4908"/>
              </a:solidFill>
              <a:headEnd type="arrow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/>
            <p:cNvCxnSpPr/>
            <p:nvPr/>
          </p:nvCxnSpPr>
          <p:spPr>
            <a:xfrm rot="16200000" flipH="1">
              <a:off x="4607719" y="2893215"/>
              <a:ext cx="642942" cy="428628"/>
            </a:xfrm>
            <a:prstGeom prst="straightConnector1">
              <a:avLst/>
            </a:prstGeom>
            <a:ln w="57150">
              <a:solidFill>
                <a:srgbClr val="DA4908"/>
              </a:solidFill>
              <a:headEnd type="arrow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Social Networks, Hot Topics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Facebook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MySpace</a:t>
            </a:r>
          </a:p>
          <a:p>
            <a:endParaRPr lang="en-US" dirty="0" smtClean="0"/>
          </a:p>
          <a:p>
            <a:r>
              <a:rPr lang="en-US" dirty="0" smtClean="0"/>
              <a:t>Delicious</a:t>
            </a:r>
          </a:p>
          <a:p>
            <a:endParaRPr lang="en-US" dirty="0" smtClean="0"/>
          </a:p>
          <a:p>
            <a:r>
              <a:rPr lang="en-US" dirty="0" smtClean="0"/>
              <a:t>Flicker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Live Demonstrations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Amazon</a:t>
            </a:r>
          </a:p>
          <a:p>
            <a:endParaRPr lang="en-US" dirty="0" smtClean="0"/>
          </a:p>
          <a:p>
            <a:r>
              <a:rPr lang="en-US" dirty="0" smtClean="0"/>
              <a:t>Netflix</a:t>
            </a:r>
            <a:br>
              <a:rPr lang="en-US" dirty="0" smtClean="0"/>
            </a:br>
            <a:r>
              <a:rPr lang="en-US" sz="2000" dirty="0" smtClean="0"/>
              <a:t>XBOX360 usage:</a:t>
            </a:r>
            <a:br>
              <a:rPr lang="en-US" sz="2000" dirty="0" smtClean="0"/>
            </a:br>
            <a:r>
              <a:rPr lang="en-US" sz="2000" dirty="0" smtClean="0">
                <a:hlinkClick r:id="rId2"/>
              </a:rPr>
              <a:t>http://www.youtube.com/watch?v=IitD0hdOCvA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Two main parameters:</a:t>
            </a:r>
          </a:p>
          <a:p>
            <a:r>
              <a:rPr lang="en-US" dirty="0" smtClean="0"/>
              <a:t>How to choose the neighbors</a:t>
            </a:r>
          </a:p>
          <a:p>
            <a:endParaRPr lang="en-US" dirty="0" smtClean="0"/>
          </a:p>
          <a:p>
            <a:r>
              <a:rPr lang="en-US" dirty="0" smtClean="0"/>
              <a:t>How to choose the </a:t>
            </a:r>
            <a:r>
              <a:rPr lang="en-US" dirty="0" smtClean="0"/>
              <a:t>weights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performance?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Netflix Data:</a:t>
            </a:r>
          </a:p>
          <a:p>
            <a:r>
              <a:rPr lang="en-US" dirty="0" smtClean="0"/>
              <a:t>N = 17,700</a:t>
            </a:r>
          </a:p>
          <a:p>
            <a:r>
              <a:rPr lang="en-US" dirty="0" smtClean="0"/>
              <a:t>M = 480,000</a:t>
            </a:r>
          </a:p>
          <a:p>
            <a:endParaRPr lang="en-US" dirty="0" smtClean="0"/>
          </a:p>
          <a:p>
            <a:r>
              <a:rPr lang="en-US" dirty="0" smtClean="0"/>
              <a:t>Calculating N(</a:t>
            </a:r>
            <a:r>
              <a:rPr lang="en-US" dirty="0" err="1" smtClean="0"/>
              <a:t>u;i</a:t>
            </a:r>
            <a:r>
              <a:rPr lang="en-US" dirty="0" smtClean="0"/>
              <a:t>) is expensive</a:t>
            </a:r>
          </a:p>
          <a:p>
            <a:endParaRPr lang="en-US" dirty="0" smtClean="0"/>
          </a:p>
          <a:p>
            <a:r>
              <a:rPr lang="en-US" u="sng" dirty="0" smtClean="0"/>
              <a:t>M &gt;&gt; N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Item-Based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Instead of “users” neighbors,</a:t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dirty="0" smtClean="0">
                <a:sym typeface="Wingdings" pitchFamily="2" charset="2"/>
              </a:rPr>
              <a:t> “items” neighbors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Estimate using known rating made by the user on similar items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Specifically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Item-Based:</a:t>
            </a:r>
          </a:p>
          <a:p>
            <a:r>
              <a:rPr lang="en-US" dirty="0" smtClean="0"/>
              <a:t>N(</a:t>
            </a:r>
            <a:r>
              <a:rPr lang="en-US" dirty="0" err="1" smtClean="0"/>
              <a:t>i;u</a:t>
            </a:r>
            <a:r>
              <a:rPr lang="en-US" dirty="0" smtClean="0"/>
              <a:t>) – set of items who other users rate similar to </a:t>
            </a:r>
            <a:r>
              <a:rPr lang="en-US" dirty="0" err="1" smtClean="0"/>
              <a:t>i</a:t>
            </a:r>
            <a:r>
              <a:rPr lang="en-US" dirty="0" smtClean="0"/>
              <a:t>. Similarly, all items needs to be rated by u as well</a:t>
            </a:r>
            <a:endParaRPr lang="en-US" dirty="0"/>
          </a:p>
        </p:txBody>
      </p:sp>
      <p:graphicFrame>
        <p:nvGraphicFramePr>
          <p:cNvPr id="2050" name="Content Placeholder 3"/>
          <p:cNvGraphicFramePr>
            <a:graphicFrameLocks noChangeAspect="1"/>
          </p:cNvGraphicFramePr>
          <p:nvPr/>
        </p:nvGraphicFramePr>
        <p:xfrm>
          <a:off x="1500166" y="3714752"/>
          <a:ext cx="5728519" cy="2428892"/>
        </p:xfrm>
        <a:graphic>
          <a:graphicData uri="http://schemas.openxmlformats.org/presentationml/2006/ole">
            <p:oleObj spid="_x0000_s49154" name="משוואה" r:id="rId3" imgW="1257120" imgH="53316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Reminder..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User-Based:</a:t>
            </a:r>
          </a:p>
          <a:p>
            <a:r>
              <a:rPr lang="en-US" dirty="0" smtClean="0"/>
              <a:t>N(</a:t>
            </a:r>
            <a:r>
              <a:rPr lang="en-US" dirty="0" err="1" smtClean="0"/>
              <a:t>u;i</a:t>
            </a:r>
            <a:r>
              <a:rPr lang="en-US" dirty="0" smtClean="0"/>
              <a:t>) – set of users who rate similarly to u and actually rated </a:t>
            </a:r>
            <a:r>
              <a:rPr lang="en-US" dirty="0" err="1" smtClean="0"/>
              <a:t>i</a:t>
            </a:r>
            <a:endParaRPr lang="en-US" dirty="0"/>
          </a:p>
        </p:txBody>
      </p:sp>
      <p:graphicFrame>
        <p:nvGraphicFramePr>
          <p:cNvPr id="2050" name="Content Placeholder 3"/>
          <p:cNvGraphicFramePr>
            <a:graphicFrameLocks noChangeAspect="1"/>
          </p:cNvGraphicFramePr>
          <p:nvPr/>
        </p:nvGraphicFramePr>
        <p:xfrm>
          <a:off x="1500166" y="3714752"/>
          <a:ext cx="5728519" cy="2428892"/>
        </p:xfrm>
        <a:graphic>
          <a:graphicData uri="http://schemas.openxmlformats.org/presentationml/2006/ole">
            <p:oleObj spid="_x0000_s50178" name="משוואה" r:id="rId3" imgW="1257120" imgH="53316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is it better?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Similarities is between Items (not Users) 	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smtClean="0"/>
              <a:t>Pre-compute all </a:t>
            </a:r>
            <a:r>
              <a:rPr lang="en-US" dirty="0" err="1" smtClean="0"/>
              <a:t>S</a:t>
            </a:r>
            <a:r>
              <a:rPr lang="en-US" baseline="-25000" dirty="0" err="1" smtClean="0"/>
              <a:t>i,j</a:t>
            </a:r>
            <a:endParaRPr lang="en-US" baseline="-25000" dirty="0" smtClean="0"/>
          </a:p>
          <a:p>
            <a:endParaRPr lang="en-US" dirty="0" smtClean="0"/>
          </a:p>
          <a:p>
            <a:r>
              <a:rPr lang="en-US" dirty="0" smtClean="0"/>
              <a:t>Provide better recommendations?</a:t>
            </a:r>
          </a:p>
          <a:p>
            <a:endParaRPr lang="en-US" dirty="0" smtClean="0"/>
          </a:p>
          <a:p>
            <a:r>
              <a:rPr lang="en-US" dirty="0" smtClean="0"/>
              <a:t>Easier Justification</a:t>
            </a:r>
          </a:p>
          <a:p>
            <a:endParaRPr lang="en-US" dirty="0" smtClean="0"/>
          </a:p>
          <a:p>
            <a:r>
              <a:rPr lang="en-US" dirty="0" smtClean="0"/>
              <a:t>Most industry systems use it (Amazon)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Checkpoint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know the basics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Can we “Tweak” the basic algorithm?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“Tweaks” - Normalized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 rate 3 and some 5 for movies they liked</a:t>
            </a:r>
          </a:p>
          <a:p>
            <a:endParaRPr lang="en-US" dirty="0" smtClean="0"/>
          </a:p>
          <a:p>
            <a:r>
              <a:rPr lang="en-US" dirty="0" smtClean="0"/>
              <a:t>Old solution: normalize the dataset</a:t>
            </a:r>
          </a:p>
          <a:p>
            <a:endParaRPr lang="en-US" dirty="0" smtClean="0"/>
          </a:p>
          <a:p>
            <a:r>
              <a:rPr lang="en-US" dirty="0" smtClean="0"/>
              <a:t>New solution: predict the change from the average rating instead of the rating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“Tweaks” - Remove Global Effects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user rates 5 all the times</a:t>
            </a:r>
          </a:p>
          <a:p>
            <a:endParaRPr lang="en-US" dirty="0" smtClean="0"/>
          </a:p>
          <a:p>
            <a:r>
              <a:rPr lang="en-US" dirty="0" smtClean="0"/>
              <a:t>A user rated 10,000 movies</a:t>
            </a:r>
          </a:p>
          <a:p>
            <a:endParaRPr lang="en-US" dirty="0" smtClean="0"/>
          </a:p>
          <a:p>
            <a:r>
              <a:rPr lang="en-US" dirty="0" smtClean="0"/>
              <a:t>Remove old rating?</a:t>
            </a:r>
          </a:p>
          <a:p>
            <a:endParaRPr lang="en-US" dirty="0" smtClean="0"/>
          </a:p>
          <a:p>
            <a:r>
              <a:rPr lang="en-US" dirty="0" smtClean="0"/>
              <a:t>Using the Time variable is not “Tweak”..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TAU’s Current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Distributed CF!!!</a:t>
            </a:r>
          </a:p>
          <a:p>
            <a:endParaRPr lang="en-US" dirty="0" smtClean="0"/>
          </a:p>
          <a:p>
            <a:r>
              <a:rPr lang="en-US" dirty="0" smtClean="0"/>
              <a:t>“Server”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Netflix Example</a:t>
            </a:r>
            <a:endParaRPr lang="en-US" dirty="0"/>
          </a:p>
        </p:txBody>
      </p:sp>
      <p:pic>
        <p:nvPicPr>
          <p:cNvPr id="88065" name="Picture 1" descr="C:\Documents and Settings\Rubi Boim\Desktop\untitl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5" y="1341452"/>
            <a:ext cx="4970337" cy="51593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Distributed CF</a:t>
            </a:r>
            <a:endParaRPr lang="en-US" dirty="0"/>
          </a:p>
        </p:txBody>
      </p:sp>
      <p:pic>
        <p:nvPicPr>
          <p:cNvPr id="124930" name="Picture 2" descr="C:\Users\Rubi Boim\Desktop\amazon-logo-001-540x16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428736"/>
            <a:ext cx="1500198" cy="463950"/>
          </a:xfrm>
          <a:prstGeom prst="rect">
            <a:avLst/>
          </a:prstGeom>
          <a:noFill/>
        </p:spPr>
      </p:pic>
      <p:pic>
        <p:nvPicPr>
          <p:cNvPr id="6" name="Picture 8" descr="C:\Documents and Settings\Rubi Boim\Local Settings\Temporary Internet Files\Content.IE5\C5MJW5EJ\MCj0440257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2643182"/>
            <a:ext cx="1184272" cy="1143008"/>
          </a:xfrm>
          <a:prstGeom prst="rect">
            <a:avLst/>
          </a:prstGeom>
          <a:noFill/>
        </p:spPr>
      </p:pic>
      <p:pic>
        <p:nvPicPr>
          <p:cNvPr id="124937" name="Picture 9" descr="C:\Users\Rubi Boim\AppData\Local\Microsoft\Windows\Temporary Internet Files\Content.IE5\X4RJCZ2Q\MCj0424750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2786058"/>
            <a:ext cx="927870" cy="785818"/>
          </a:xfrm>
          <a:prstGeom prst="rect">
            <a:avLst/>
          </a:prstGeom>
          <a:noFill/>
        </p:spPr>
      </p:pic>
      <p:cxnSp>
        <p:nvCxnSpPr>
          <p:cNvPr id="32" name="Straight Arrow Connector 31"/>
          <p:cNvCxnSpPr/>
          <p:nvPr/>
        </p:nvCxnSpPr>
        <p:spPr>
          <a:xfrm>
            <a:off x="3428992" y="3357562"/>
            <a:ext cx="642942" cy="214314"/>
          </a:xfrm>
          <a:prstGeom prst="straightConnector1">
            <a:avLst/>
          </a:prstGeom>
          <a:ln w="50800"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Distributed CF</a:t>
            </a:r>
            <a:endParaRPr lang="en-US" dirty="0"/>
          </a:p>
        </p:txBody>
      </p:sp>
      <p:pic>
        <p:nvPicPr>
          <p:cNvPr id="124930" name="Picture 2" descr="C:\Users\Rubi Boim\Desktop\amazon-logo-001-540x16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428736"/>
            <a:ext cx="1500198" cy="463950"/>
          </a:xfrm>
          <a:prstGeom prst="rect">
            <a:avLst/>
          </a:prstGeom>
          <a:noFill/>
        </p:spPr>
      </p:pic>
      <p:pic>
        <p:nvPicPr>
          <p:cNvPr id="6" name="Picture 8" descr="C:\Documents and Settings\Rubi Boim\Local Settings\Temporary Internet Files\Content.IE5\C5MJW5EJ\MCj0440257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2643182"/>
            <a:ext cx="1184272" cy="1143008"/>
          </a:xfrm>
          <a:prstGeom prst="rect">
            <a:avLst/>
          </a:prstGeom>
          <a:noFill/>
        </p:spPr>
      </p:pic>
      <p:pic>
        <p:nvPicPr>
          <p:cNvPr id="124933" name="Picture 5" descr="C:\Users\Rubi Boim\AppData\Local\Microsoft\Windows\Temporary Internet Files\Content.IE5\95HM7MJC\MCj0441734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3357562"/>
            <a:ext cx="928694" cy="928694"/>
          </a:xfrm>
          <a:prstGeom prst="rect">
            <a:avLst/>
          </a:prstGeom>
          <a:noFill/>
        </p:spPr>
      </p:pic>
      <p:pic>
        <p:nvPicPr>
          <p:cNvPr id="124934" name="Picture 6" descr="C:\Users\Rubi Boim\AppData\Local\Microsoft\Windows\Temporary Internet Files\Content.IE5\X4RJCZ2Q\MCj04352330000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2428868"/>
            <a:ext cx="699038" cy="285752"/>
          </a:xfrm>
          <a:prstGeom prst="rect">
            <a:avLst/>
          </a:prstGeom>
          <a:noFill/>
        </p:spPr>
      </p:pic>
      <p:pic>
        <p:nvPicPr>
          <p:cNvPr id="124935" name="Picture 7" descr="C:\Users\Rubi Boim\AppData\Local\Microsoft\Windows\Temporary Internet Files\Content.IE5\HKF3FH73\MCj04398190000[1]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2643182"/>
            <a:ext cx="717529" cy="717529"/>
          </a:xfrm>
          <a:prstGeom prst="rect">
            <a:avLst/>
          </a:prstGeom>
          <a:noFill/>
        </p:spPr>
      </p:pic>
      <p:pic>
        <p:nvPicPr>
          <p:cNvPr id="124937" name="Picture 9" descr="C:\Users\Rubi Boim\AppData\Local\Microsoft\Windows\Temporary Internet Files\Content.IE5\X4RJCZ2Q\MCj04247500000[1]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43174" y="2786058"/>
            <a:ext cx="927870" cy="785818"/>
          </a:xfrm>
          <a:prstGeom prst="rect">
            <a:avLst/>
          </a:prstGeom>
          <a:noFill/>
        </p:spPr>
      </p:pic>
      <p:pic>
        <p:nvPicPr>
          <p:cNvPr id="124938" name="Picture 10" descr="C:\Users\Rubi Boim\AppData\Local\Microsoft\Windows\Temporary Internet Files\Content.IE5\HKF3FH73\MCj04326450000[1]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57290" y="2571744"/>
            <a:ext cx="571516" cy="571516"/>
          </a:xfrm>
          <a:prstGeom prst="rect">
            <a:avLst/>
          </a:prstGeom>
          <a:noFill/>
        </p:spPr>
      </p:pic>
      <p:cxnSp>
        <p:nvCxnSpPr>
          <p:cNvPr id="16" name="Straight Arrow Connector 15"/>
          <p:cNvCxnSpPr/>
          <p:nvPr/>
        </p:nvCxnSpPr>
        <p:spPr>
          <a:xfrm flipV="1">
            <a:off x="1500166" y="3571876"/>
            <a:ext cx="1000132" cy="357190"/>
          </a:xfrm>
          <a:prstGeom prst="straightConnector1">
            <a:avLst/>
          </a:prstGeom>
          <a:ln w="3810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1928794" y="3000372"/>
            <a:ext cx="642942" cy="1588"/>
          </a:xfrm>
          <a:prstGeom prst="straightConnector1">
            <a:avLst/>
          </a:prstGeom>
          <a:ln w="3810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1428728" y="2428868"/>
            <a:ext cx="1143008" cy="214314"/>
          </a:xfrm>
          <a:prstGeom prst="straightConnector1">
            <a:avLst/>
          </a:prstGeom>
          <a:ln w="3810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857224" y="3214686"/>
            <a:ext cx="1714512" cy="71438"/>
          </a:xfrm>
          <a:prstGeom prst="straightConnector1">
            <a:avLst/>
          </a:prstGeom>
          <a:ln w="3810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3428992" y="3357562"/>
            <a:ext cx="642942" cy="214314"/>
          </a:xfrm>
          <a:prstGeom prst="straightConnector1">
            <a:avLst/>
          </a:prstGeom>
          <a:ln w="50800"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49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49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4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49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49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4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49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49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4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4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4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4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Distributed CF</a:t>
            </a:r>
            <a:endParaRPr lang="en-US" dirty="0"/>
          </a:p>
        </p:txBody>
      </p:sp>
      <p:pic>
        <p:nvPicPr>
          <p:cNvPr id="124930" name="Picture 2" descr="C:\Users\Rubi Boim\Desktop\amazon-logo-001-540x16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428736"/>
            <a:ext cx="1500198" cy="463950"/>
          </a:xfrm>
          <a:prstGeom prst="rect">
            <a:avLst/>
          </a:prstGeom>
          <a:noFill/>
        </p:spPr>
      </p:pic>
      <p:pic>
        <p:nvPicPr>
          <p:cNvPr id="6" name="Picture 8" descr="C:\Documents and Settings\Rubi Boim\Local Settings\Temporary Internet Files\Content.IE5\C5MJW5EJ\MCj0440257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2643182"/>
            <a:ext cx="1184272" cy="1143008"/>
          </a:xfrm>
          <a:prstGeom prst="rect">
            <a:avLst/>
          </a:prstGeom>
          <a:noFill/>
        </p:spPr>
      </p:pic>
      <p:pic>
        <p:nvPicPr>
          <p:cNvPr id="124931" name="Picture 3" descr="C:\Users\Rubi Boim\Desktop\netflix_logo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40" y="1428736"/>
            <a:ext cx="1685925" cy="523875"/>
          </a:xfrm>
          <a:prstGeom prst="rect">
            <a:avLst/>
          </a:prstGeom>
          <a:noFill/>
        </p:spPr>
      </p:pic>
      <p:pic>
        <p:nvPicPr>
          <p:cNvPr id="124933" name="Picture 5" descr="C:\Users\Rubi Boim\AppData\Local\Microsoft\Windows\Temporary Internet Files\Content.IE5\95HM7MJC\MCj04417340000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3357562"/>
            <a:ext cx="928694" cy="928694"/>
          </a:xfrm>
          <a:prstGeom prst="rect">
            <a:avLst/>
          </a:prstGeom>
          <a:noFill/>
        </p:spPr>
      </p:pic>
      <p:pic>
        <p:nvPicPr>
          <p:cNvPr id="124934" name="Picture 6" descr="C:\Users\Rubi Boim\AppData\Local\Microsoft\Windows\Temporary Internet Files\Content.IE5\X4RJCZ2Q\MCj04352330000[1]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48" y="2428868"/>
            <a:ext cx="699038" cy="285752"/>
          </a:xfrm>
          <a:prstGeom prst="rect">
            <a:avLst/>
          </a:prstGeom>
          <a:noFill/>
        </p:spPr>
      </p:pic>
      <p:pic>
        <p:nvPicPr>
          <p:cNvPr id="124935" name="Picture 7" descr="C:\Users\Rubi Boim\AppData\Local\Microsoft\Windows\Temporary Internet Files\Content.IE5\HKF3FH73\MCj04398190000[1]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2643182"/>
            <a:ext cx="717529" cy="717529"/>
          </a:xfrm>
          <a:prstGeom prst="rect">
            <a:avLst/>
          </a:prstGeom>
          <a:noFill/>
        </p:spPr>
      </p:pic>
      <p:pic>
        <p:nvPicPr>
          <p:cNvPr id="124937" name="Picture 9" descr="C:\Users\Rubi Boim\AppData\Local\Microsoft\Windows\Temporary Internet Files\Content.IE5\X4RJCZ2Q\MCj04247500000[1]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43174" y="2786058"/>
            <a:ext cx="927870" cy="785818"/>
          </a:xfrm>
          <a:prstGeom prst="rect">
            <a:avLst/>
          </a:prstGeom>
          <a:noFill/>
        </p:spPr>
      </p:pic>
      <p:pic>
        <p:nvPicPr>
          <p:cNvPr id="124938" name="Picture 10" descr="C:\Users\Rubi Boim\AppData\Local\Microsoft\Windows\Temporary Internet Files\Content.IE5\HKF3FH73\MCj04326450000[1]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57290" y="2571744"/>
            <a:ext cx="571516" cy="571516"/>
          </a:xfrm>
          <a:prstGeom prst="rect">
            <a:avLst/>
          </a:prstGeom>
          <a:noFill/>
        </p:spPr>
      </p:pic>
      <p:cxnSp>
        <p:nvCxnSpPr>
          <p:cNvPr id="16" name="Straight Arrow Connector 15"/>
          <p:cNvCxnSpPr/>
          <p:nvPr/>
        </p:nvCxnSpPr>
        <p:spPr>
          <a:xfrm flipV="1">
            <a:off x="1500166" y="3571876"/>
            <a:ext cx="1000132" cy="357190"/>
          </a:xfrm>
          <a:prstGeom prst="straightConnector1">
            <a:avLst/>
          </a:prstGeom>
          <a:ln w="3810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1928794" y="3000372"/>
            <a:ext cx="642942" cy="1588"/>
          </a:xfrm>
          <a:prstGeom prst="straightConnector1">
            <a:avLst/>
          </a:prstGeom>
          <a:ln w="3810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1428728" y="2428868"/>
            <a:ext cx="1143008" cy="214314"/>
          </a:xfrm>
          <a:prstGeom prst="straightConnector1">
            <a:avLst/>
          </a:prstGeom>
          <a:ln w="3810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857224" y="3214686"/>
            <a:ext cx="1714512" cy="71438"/>
          </a:xfrm>
          <a:prstGeom prst="straightConnector1">
            <a:avLst/>
          </a:prstGeom>
          <a:ln w="3810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3428992" y="3357562"/>
            <a:ext cx="642942" cy="214314"/>
          </a:xfrm>
          <a:prstGeom prst="straightConnector1">
            <a:avLst/>
          </a:prstGeom>
          <a:ln w="50800"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49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49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4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Distributed CF</a:t>
            </a:r>
            <a:endParaRPr lang="en-US" dirty="0"/>
          </a:p>
        </p:txBody>
      </p:sp>
      <p:pic>
        <p:nvPicPr>
          <p:cNvPr id="124930" name="Picture 2" descr="C:\Users\Rubi Boim\Desktop\amazon-logo-001-540x16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428736"/>
            <a:ext cx="1500198" cy="463950"/>
          </a:xfrm>
          <a:prstGeom prst="rect">
            <a:avLst/>
          </a:prstGeom>
          <a:noFill/>
        </p:spPr>
      </p:pic>
      <p:pic>
        <p:nvPicPr>
          <p:cNvPr id="6" name="Picture 8" descr="C:\Documents and Settings\Rubi Boim\Local Settings\Temporary Internet Files\Content.IE5\C5MJW5EJ\MCj0440257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2643182"/>
            <a:ext cx="1184272" cy="1143008"/>
          </a:xfrm>
          <a:prstGeom prst="rect">
            <a:avLst/>
          </a:prstGeom>
          <a:noFill/>
        </p:spPr>
      </p:pic>
      <p:pic>
        <p:nvPicPr>
          <p:cNvPr id="124931" name="Picture 3" descr="C:\Users\Rubi Boim\Desktop\netflix_logo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40" y="1428736"/>
            <a:ext cx="1685925" cy="523875"/>
          </a:xfrm>
          <a:prstGeom prst="rect">
            <a:avLst/>
          </a:prstGeom>
          <a:noFill/>
        </p:spPr>
      </p:pic>
      <p:pic>
        <p:nvPicPr>
          <p:cNvPr id="124933" name="Picture 5" descr="C:\Users\Rubi Boim\AppData\Local\Microsoft\Windows\Temporary Internet Files\Content.IE5\95HM7MJC\MCj04417340000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3357562"/>
            <a:ext cx="928694" cy="928694"/>
          </a:xfrm>
          <a:prstGeom prst="rect">
            <a:avLst/>
          </a:prstGeom>
          <a:noFill/>
        </p:spPr>
      </p:pic>
      <p:pic>
        <p:nvPicPr>
          <p:cNvPr id="124934" name="Picture 6" descr="C:\Users\Rubi Boim\AppData\Local\Microsoft\Windows\Temporary Internet Files\Content.IE5\X4RJCZ2Q\MCj04352330000[1]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48" y="2428868"/>
            <a:ext cx="699038" cy="285752"/>
          </a:xfrm>
          <a:prstGeom prst="rect">
            <a:avLst/>
          </a:prstGeom>
          <a:noFill/>
        </p:spPr>
      </p:pic>
      <p:pic>
        <p:nvPicPr>
          <p:cNvPr id="124935" name="Picture 7" descr="C:\Users\Rubi Boim\AppData\Local\Microsoft\Windows\Temporary Internet Files\Content.IE5\HKF3FH73\MCj04398190000[1]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2643182"/>
            <a:ext cx="717529" cy="717529"/>
          </a:xfrm>
          <a:prstGeom prst="rect">
            <a:avLst/>
          </a:prstGeom>
          <a:noFill/>
        </p:spPr>
      </p:pic>
      <p:pic>
        <p:nvPicPr>
          <p:cNvPr id="124937" name="Picture 9" descr="C:\Users\Rubi Boim\AppData\Local\Microsoft\Windows\Temporary Internet Files\Content.IE5\X4RJCZ2Q\MCj04247500000[1]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43174" y="2786058"/>
            <a:ext cx="927870" cy="785818"/>
          </a:xfrm>
          <a:prstGeom prst="rect">
            <a:avLst/>
          </a:prstGeom>
          <a:noFill/>
        </p:spPr>
      </p:pic>
      <p:pic>
        <p:nvPicPr>
          <p:cNvPr id="124938" name="Picture 10" descr="C:\Users\Rubi Boim\AppData\Local\Microsoft\Windows\Temporary Internet Files\Content.IE5\HKF3FH73\MCj04326450000[1]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57290" y="2571744"/>
            <a:ext cx="571516" cy="571516"/>
          </a:xfrm>
          <a:prstGeom prst="rect">
            <a:avLst/>
          </a:prstGeom>
          <a:noFill/>
        </p:spPr>
      </p:pic>
      <p:cxnSp>
        <p:nvCxnSpPr>
          <p:cNvPr id="16" name="Straight Arrow Connector 15"/>
          <p:cNvCxnSpPr/>
          <p:nvPr/>
        </p:nvCxnSpPr>
        <p:spPr>
          <a:xfrm flipV="1">
            <a:off x="1500166" y="3571876"/>
            <a:ext cx="1000132" cy="357190"/>
          </a:xfrm>
          <a:prstGeom prst="straightConnector1">
            <a:avLst/>
          </a:prstGeom>
          <a:ln w="3810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1928794" y="3000372"/>
            <a:ext cx="642942" cy="1588"/>
          </a:xfrm>
          <a:prstGeom prst="straightConnector1">
            <a:avLst/>
          </a:prstGeom>
          <a:ln w="3810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1428728" y="2428868"/>
            <a:ext cx="1143008" cy="214314"/>
          </a:xfrm>
          <a:prstGeom prst="straightConnector1">
            <a:avLst/>
          </a:prstGeom>
          <a:ln w="3810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857224" y="3214686"/>
            <a:ext cx="1714512" cy="71438"/>
          </a:xfrm>
          <a:prstGeom prst="straightConnector1">
            <a:avLst/>
          </a:prstGeom>
          <a:ln w="3810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4939" name="Picture 11" descr="C:\Users\Rubi Boim\Desktop\Star Wars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643834" y="2143116"/>
            <a:ext cx="1080000" cy="15088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4940" name="Picture 12" descr="C:\Users\Rubi Boim\Desktop\Star-Wars-Episode-III---Revenge-of-the-Sith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572396" y="3929066"/>
            <a:ext cx="1080000" cy="1540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4941" name="Picture 13" descr="C:\Users\Rubi Boim\Desktop\starwarsep2dvdcover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215074" y="2857496"/>
            <a:ext cx="1080000" cy="15451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32" name="Straight Arrow Connector 31"/>
          <p:cNvCxnSpPr/>
          <p:nvPr/>
        </p:nvCxnSpPr>
        <p:spPr>
          <a:xfrm>
            <a:off x="3428992" y="3357562"/>
            <a:ext cx="642942" cy="214314"/>
          </a:xfrm>
          <a:prstGeom prst="straightConnector1">
            <a:avLst/>
          </a:prstGeom>
          <a:ln w="50800"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V="1">
            <a:off x="5429256" y="3214686"/>
            <a:ext cx="785818" cy="142876"/>
          </a:xfrm>
          <a:prstGeom prst="straightConnector1">
            <a:avLst/>
          </a:prstGeom>
          <a:ln w="50800"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5429256" y="2571744"/>
            <a:ext cx="2214578" cy="357190"/>
          </a:xfrm>
          <a:prstGeom prst="straightConnector1">
            <a:avLst/>
          </a:prstGeom>
          <a:ln w="50800"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5214942" y="3929066"/>
            <a:ext cx="2214578" cy="1214446"/>
          </a:xfrm>
          <a:prstGeom prst="straightConnector1">
            <a:avLst/>
          </a:prstGeom>
          <a:ln w="50800"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49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49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4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49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49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4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49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49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4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Distributed CF</a:t>
            </a:r>
            <a:endParaRPr lang="en-US" dirty="0"/>
          </a:p>
        </p:txBody>
      </p:sp>
      <p:pic>
        <p:nvPicPr>
          <p:cNvPr id="124930" name="Picture 2" descr="C:\Users\Rubi Boim\Desktop\amazon-logo-001-540x16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428736"/>
            <a:ext cx="1500198" cy="463950"/>
          </a:xfrm>
          <a:prstGeom prst="rect">
            <a:avLst/>
          </a:prstGeom>
          <a:noFill/>
        </p:spPr>
      </p:pic>
      <p:pic>
        <p:nvPicPr>
          <p:cNvPr id="6" name="Picture 8" descr="C:\Documents and Settings\Rubi Boim\Local Settings\Temporary Internet Files\Content.IE5\C5MJW5EJ\MCj0440257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2643182"/>
            <a:ext cx="1184272" cy="1143008"/>
          </a:xfrm>
          <a:prstGeom prst="rect">
            <a:avLst/>
          </a:prstGeom>
          <a:noFill/>
        </p:spPr>
      </p:pic>
      <p:pic>
        <p:nvPicPr>
          <p:cNvPr id="124931" name="Picture 3" descr="C:\Users\Rubi Boim\Desktop\netflix_logo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40" y="1428736"/>
            <a:ext cx="1685925" cy="523875"/>
          </a:xfrm>
          <a:prstGeom prst="rect">
            <a:avLst/>
          </a:prstGeom>
          <a:noFill/>
        </p:spPr>
      </p:pic>
      <p:pic>
        <p:nvPicPr>
          <p:cNvPr id="124933" name="Picture 5" descr="C:\Users\Rubi Boim\AppData\Local\Microsoft\Windows\Temporary Internet Files\Content.IE5\95HM7MJC\MCj04417340000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3357562"/>
            <a:ext cx="928694" cy="928694"/>
          </a:xfrm>
          <a:prstGeom prst="rect">
            <a:avLst/>
          </a:prstGeom>
          <a:noFill/>
        </p:spPr>
      </p:pic>
      <p:pic>
        <p:nvPicPr>
          <p:cNvPr id="124934" name="Picture 6" descr="C:\Users\Rubi Boim\AppData\Local\Microsoft\Windows\Temporary Internet Files\Content.IE5\X4RJCZ2Q\MCj04352330000[1]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48" y="2428868"/>
            <a:ext cx="699038" cy="285752"/>
          </a:xfrm>
          <a:prstGeom prst="rect">
            <a:avLst/>
          </a:prstGeom>
          <a:noFill/>
        </p:spPr>
      </p:pic>
      <p:pic>
        <p:nvPicPr>
          <p:cNvPr id="124935" name="Picture 7" descr="C:\Users\Rubi Boim\AppData\Local\Microsoft\Windows\Temporary Internet Files\Content.IE5\HKF3FH73\MCj04398190000[1]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2643182"/>
            <a:ext cx="717529" cy="717529"/>
          </a:xfrm>
          <a:prstGeom prst="rect">
            <a:avLst/>
          </a:prstGeom>
          <a:noFill/>
        </p:spPr>
      </p:pic>
      <p:pic>
        <p:nvPicPr>
          <p:cNvPr id="124937" name="Picture 9" descr="C:\Users\Rubi Boim\AppData\Local\Microsoft\Windows\Temporary Internet Files\Content.IE5\X4RJCZ2Q\MCj04247500000[1]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43174" y="2786058"/>
            <a:ext cx="927870" cy="785818"/>
          </a:xfrm>
          <a:prstGeom prst="rect">
            <a:avLst/>
          </a:prstGeom>
          <a:noFill/>
        </p:spPr>
      </p:pic>
      <p:pic>
        <p:nvPicPr>
          <p:cNvPr id="124938" name="Picture 10" descr="C:\Users\Rubi Boim\AppData\Local\Microsoft\Windows\Temporary Internet Files\Content.IE5\HKF3FH73\MCj04326450000[1]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57290" y="2571744"/>
            <a:ext cx="571516" cy="571516"/>
          </a:xfrm>
          <a:prstGeom prst="rect">
            <a:avLst/>
          </a:prstGeom>
          <a:noFill/>
        </p:spPr>
      </p:pic>
      <p:cxnSp>
        <p:nvCxnSpPr>
          <p:cNvPr id="16" name="Straight Arrow Connector 15"/>
          <p:cNvCxnSpPr/>
          <p:nvPr/>
        </p:nvCxnSpPr>
        <p:spPr>
          <a:xfrm flipV="1">
            <a:off x="1500166" y="3571876"/>
            <a:ext cx="1000132" cy="357190"/>
          </a:xfrm>
          <a:prstGeom prst="straightConnector1">
            <a:avLst/>
          </a:prstGeom>
          <a:ln w="3810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1928794" y="3000372"/>
            <a:ext cx="642942" cy="1588"/>
          </a:xfrm>
          <a:prstGeom prst="straightConnector1">
            <a:avLst/>
          </a:prstGeom>
          <a:ln w="3810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1428728" y="2428868"/>
            <a:ext cx="1143008" cy="214314"/>
          </a:xfrm>
          <a:prstGeom prst="straightConnector1">
            <a:avLst/>
          </a:prstGeom>
          <a:ln w="3810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857224" y="3214686"/>
            <a:ext cx="1714512" cy="71438"/>
          </a:xfrm>
          <a:prstGeom prst="straightConnector1">
            <a:avLst/>
          </a:prstGeom>
          <a:ln w="3810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4939" name="Picture 11" descr="C:\Users\Rubi Boim\Desktop\Star Wars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643834" y="2143116"/>
            <a:ext cx="1080000" cy="15088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4940" name="Picture 12" descr="C:\Users\Rubi Boim\Desktop\Star-Wars-Episode-III---Revenge-of-the-Sith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572396" y="3929066"/>
            <a:ext cx="1080000" cy="1540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4941" name="Picture 13" descr="C:\Users\Rubi Boim\Desktop\starwarsep2dvdcover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215074" y="2857496"/>
            <a:ext cx="1080000" cy="15451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32" name="Straight Arrow Connector 31"/>
          <p:cNvCxnSpPr/>
          <p:nvPr/>
        </p:nvCxnSpPr>
        <p:spPr>
          <a:xfrm>
            <a:off x="3428992" y="3357562"/>
            <a:ext cx="642942" cy="214314"/>
          </a:xfrm>
          <a:prstGeom prst="straightConnector1">
            <a:avLst/>
          </a:prstGeom>
          <a:ln w="50800"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V="1">
            <a:off x="5429256" y="3214686"/>
            <a:ext cx="785818" cy="142876"/>
          </a:xfrm>
          <a:prstGeom prst="straightConnector1">
            <a:avLst/>
          </a:prstGeom>
          <a:ln w="50800"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5429256" y="2571744"/>
            <a:ext cx="2214578" cy="357190"/>
          </a:xfrm>
          <a:prstGeom prst="straightConnector1">
            <a:avLst/>
          </a:prstGeom>
          <a:ln w="50800"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5214942" y="3929066"/>
            <a:ext cx="2214578" cy="1214446"/>
          </a:xfrm>
          <a:prstGeom prst="straightConnector1">
            <a:avLst/>
          </a:prstGeom>
          <a:ln w="50800"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4944" name="Picture 16" descr="C:\Users\Rubi Boim\Desktop\Untitled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71472" y="4857760"/>
            <a:ext cx="1500198" cy="14722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4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49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4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Distributed CF</a:t>
            </a:r>
            <a:endParaRPr lang="en-US" dirty="0"/>
          </a:p>
        </p:txBody>
      </p:sp>
      <p:pic>
        <p:nvPicPr>
          <p:cNvPr id="124930" name="Picture 2" descr="C:\Users\Rubi Boim\Desktop\amazon-logo-001-540x16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428736"/>
            <a:ext cx="1500198" cy="463950"/>
          </a:xfrm>
          <a:prstGeom prst="rect">
            <a:avLst/>
          </a:prstGeom>
          <a:noFill/>
        </p:spPr>
      </p:pic>
      <p:pic>
        <p:nvPicPr>
          <p:cNvPr id="6" name="Picture 8" descr="C:\Documents and Settings\Rubi Boim\Local Settings\Temporary Internet Files\Content.IE5\C5MJW5EJ\MCj0440257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2643182"/>
            <a:ext cx="1184272" cy="1143008"/>
          </a:xfrm>
          <a:prstGeom prst="rect">
            <a:avLst/>
          </a:prstGeom>
          <a:noFill/>
        </p:spPr>
      </p:pic>
      <p:pic>
        <p:nvPicPr>
          <p:cNvPr id="124931" name="Picture 3" descr="C:\Users\Rubi Boim\Desktop\netflix_logo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40" y="1428736"/>
            <a:ext cx="1685925" cy="523875"/>
          </a:xfrm>
          <a:prstGeom prst="rect">
            <a:avLst/>
          </a:prstGeom>
          <a:noFill/>
        </p:spPr>
      </p:pic>
      <p:pic>
        <p:nvPicPr>
          <p:cNvPr id="124933" name="Picture 5" descr="C:\Users\Rubi Boim\AppData\Local\Microsoft\Windows\Temporary Internet Files\Content.IE5\95HM7MJC\MCj04417340000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3357562"/>
            <a:ext cx="928694" cy="928694"/>
          </a:xfrm>
          <a:prstGeom prst="rect">
            <a:avLst/>
          </a:prstGeom>
          <a:noFill/>
        </p:spPr>
      </p:pic>
      <p:pic>
        <p:nvPicPr>
          <p:cNvPr id="124934" name="Picture 6" descr="C:\Users\Rubi Boim\AppData\Local\Microsoft\Windows\Temporary Internet Files\Content.IE5\X4RJCZ2Q\MCj04352330000[1]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48" y="2428868"/>
            <a:ext cx="699038" cy="285752"/>
          </a:xfrm>
          <a:prstGeom prst="rect">
            <a:avLst/>
          </a:prstGeom>
          <a:noFill/>
        </p:spPr>
      </p:pic>
      <p:pic>
        <p:nvPicPr>
          <p:cNvPr id="124935" name="Picture 7" descr="C:\Users\Rubi Boim\AppData\Local\Microsoft\Windows\Temporary Internet Files\Content.IE5\HKF3FH73\MCj04398190000[1]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2643182"/>
            <a:ext cx="717529" cy="717529"/>
          </a:xfrm>
          <a:prstGeom prst="rect">
            <a:avLst/>
          </a:prstGeom>
          <a:noFill/>
        </p:spPr>
      </p:pic>
      <p:pic>
        <p:nvPicPr>
          <p:cNvPr id="124937" name="Picture 9" descr="C:\Users\Rubi Boim\AppData\Local\Microsoft\Windows\Temporary Internet Files\Content.IE5\X4RJCZ2Q\MCj04247500000[1]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43174" y="2786058"/>
            <a:ext cx="927870" cy="785818"/>
          </a:xfrm>
          <a:prstGeom prst="rect">
            <a:avLst/>
          </a:prstGeom>
          <a:noFill/>
        </p:spPr>
      </p:pic>
      <p:pic>
        <p:nvPicPr>
          <p:cNvPr id="124938" name="Picture 10" descr="C:\Users\Rubi Boim\AppData\Local\Microsoft\Windows\Temporary Internet Files\Content.IE5\HKF3FH73\MCj04326450000[1]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57290" y="2571744"/>
            <a:ext cx="571516" cy="571516"/>
          </a:xfrm>
          <a:prstGeom prst="rect">
            <a:avLst/>
          </a:prstGeom>
          <a:noFill/>
        </p:spPr>
      </p:pic>
      <p:cxnSp>
        <p:nvCxnSpPr>
          <p:cNvPr id="16" name="Straight Arrow Connector 15"/>
          <p:cNvCxnSpPr/>
          <p:nvPr/>
        </p:nvCxnSpPr>
        <p:spPr>
          <a:xfrm flipV="1">
            <a:off x="1500166" y="3571876"/>
            <a:ext cx="1000132" cy="357190"/>
          </a:xfrm>
          <a:prstGeom prst="straightConnector1">
            <a:avLst/>
          </a:prstGeom>
          <a:ln w="3810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1928794" y="3000372"/>
            <a:ext cx="642942" cy="1588"/>
          </a:xfrm>
          <a:prstGeom prst="straightConnector1">
            <a:avLst/>
          </a:prstGeom>
          <a:ln w="3810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1428728" y="2428868"/>
            <a:ext cx="1143008" cy="214314"/>
          </a:xfrm>
          <a:prstGeom prst="straightConnector1">
            <a:avLst/>
          </a:prstGeom>
          <a:ln w="3810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857224" y="3214686"/>
            <a:ext cx="1714512" cy="71438"/>
          </a:xfrm>
          <a:prstGeom prst="straightConnector1">
            <a:avLst/>
          </a:prstGeom>
          <a:ln w="3810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4939" name="Picture 11" descr="C:\Users\Rubi Boim\Desktop\Star Wars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643834" y="2143116"/>
            <a:ext cx="1080000" cy="15088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4940" name="Picture 12" descr="C:\Users\Rubi Boim\Desktop\Star-Wars-Episode-III---Revenge-of-the-Sith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572396" y="3929066"/>
            <a:ext cx="1080000" cy="1540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4941" name="Picture 13" descr="C:\Users\Rubi Boim\Desktop\starwarsep2dvdcover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215074" y="2857496"/>
            <a:ext cx="1080000" cy="15451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32" name="Straight Arrow Connector 31"/>
          <p:cNvCxnSpPr/>
          <p:nvPr/>
        </p:nvCxnSpPr>
        <p:spPr>
          <a:xfrm>
            <a:off x="3428992" y="3357562"/>
            <a:ext cx="642942" cy="214314"/>
          </a:xfrm>
          <a:prstGeom prst="straightConnector1">
            <a:avLst/>
          </a:prstGeom>
          <a:ln w="50800"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V="1">
            <a:off x="5429256" y="3214686"/>
            <a:ext cx="785818" cy="142876"/>
          </a:xfrm>
          <a:prstGeom prst="straightConnector1">
            <a:avLst/>
          </a:prstGeom>
          <a:ln w="50800"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5429256" y="2571744"/>
            <a:ext cx="2214578" cy="357190"/>
          </a:xfrm>
          <a:prstGeom prst="straightConnector1">
            <a:avLst/>
          </a:prstGeom>
          <a:ln w="50800"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5214942" y="3929066"/>
            <a:ext cx="2214578" cy="1214446"/>
          </a:xfrm>
          <a:prstGeom prst="straightConnector1">
            <a:avLst/>
          </a:prstGeom>
          <a:ln w="50800"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4944" name="Picture 16" descr="C:\Users\Rubi Boim\Desktop\Untitled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71472" y="4857760"/>
            <a:ext cx="1500198" cy="14722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49" name="Straight Arrow Connector 48"/>
          <p:cNvCxnSpPr/>
          <p:nvPr/>
        </p:nvCxnSpPr>
        <p:spPr>
          <a:xfrm flipV="1">
            <a:off x="2285984" y="5500702"/>
            <a:ext cx="5072098" cy="642942"/>
          </a:xfrm>
          <a:prstGeom prst="straightConnector1">
            <a:avLst/>
          </a:prstGeom>
          <a:ln w="3810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endCxn id="124941" idx="2"/>
          </p:cNvCxnSpPr>
          <p:nvPr/>
        </p:nvCxnSpPr>
        <p:spPr>
          <a:xfrm flipV="1">
            <a:off x="2214546" y="4402677"/>
            <a:ext cx="4540528" cy="1312339"/>
          </a:xfrm>
          <a:prstGeom prst="straightConnector1">
            <a:avLst/>
          </a:prstGeom>
          <a:ln w="3810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Distributed CF</a:t>
            </a:r>
            <a:endParaRPr lang="en-US" dirty="0"/>
          </a:p>
        </p:txBody>
      </p:sp>
      <p:pic>
        <p:nvPicPr>
          <p:cNvPr id="124930" name="Picture 2" descr="C:\Users\Rubi Boim\Desktop\amazon-logo-001-540x16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428736"/>
            <a:ext cx="1500198" cy="463950"/>
          </a:xfrm>
          <a:prstGeom prst="rect">
            <a:avLst/>
          </a:prstGeom>
          <a:noFill/>
        </p:spPr>
      </p:pic>
      <p:pic>
        <p:nvPicPr>
          <p:cNvPr id="6" name="Picture 8" descr="C:\Documents and Settings\Rubi Boim\Local Settings\Temporary Internet Files\Content.IE5\C5MJW5EJ\MCj0440257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2643182"/>
            <a:ext cx="1184272" cy="1143008"/>
          </a:xfrm>
          <a:prstGeom prst="rect">
            <a:avLst/>
          </a:prstGeom>
          <a:noFill/>
        </p:spPr>
      </p:pic>
      <p:pic>
        <p:nvPicPr>
          <p:cNvPr id="124931" name="Picture 3" descr="C:\Users\Rubi Boim\Desktop\netflix_logo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40" y="1428736"/>
            <a:ext cx="1685925" cy="523875"/>
          </a:xfrm>
          <a:prstGeom prst="rect">
            <a:avLst/>
          </a:prstGeom>
          <a:noFill/>
        </p:spPr>
      </p:pic>
      <p:pic>
        <p:nvPicPr>
          <p:cNvPr id="124933" name="Picture 5" descr="C:\Users\Rubi Boim\AppData\Local\Microsoft\Windows\Temporary Internet Files\Content.IE5\95HM7MJC\MCj04417340000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3357562"/>
            <a:ext cx="928694" cy="928694"/>
          </a:xfrm>
          <a:prstGeom prst="rect">
            <a:avLst/>
          </a:prstGeom>
          <a:noFill/>
        </p:spPr>
      </p:pic>
      <p:pic>
        <p:nvPicPr>
          <p:cNvPr id="124934" name="Picture 6" descr="C:\Users\Rubi Boim\AppData\Local\Microsoft\Windows\Temporary Internet Files\Content.IE5\X4RJCZ2Q\MCj04352330000[1]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48" y="2428868"/>
            <a:ext cx="699038" cy="285752"/>
          </a:xfrm>
          <a:prstGeom prst="rect">
            <a:avLst/>
          </a:prstGeom>
          <a:noFill/>
        </p:spPr>
      </p:pic>
      <p:pic>
        <p:nvPicPr>
          <p:cNvPr id="124935" name="Picture 7" descr="C:\Users\Rubi Boim\AppData\Local\Microsoft\Windows\Temporary Internet Files\Content.IE5\HKF3FH73\MCj04398190000[1]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2643182"/>
            <a:ext cx="717529" cy="717529"/>
          </a:xfrm>
          <a:prstGeom prst="rect">
            <a:avLst/>
          </a:prstGeom>
          <a:noFill/>
        </p:spPr>
      </p:pic>
      <p:pic>
        <p:nvPicPr>
          <p:cNvPr id="124937" name="Picture 9" descr="C:\Users\Rubi Boim\AppData\Local\Microsoft\Windows\Temporary Internet Files\Content.IE5\X4RJCZ2Q\MCj04247500000[1]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43174" y="2786058"/>
            <a:ext cx="927870" cy="785818"/>
          </a:xfrm>
          <a:prstGeom prst="rect">
            <a:avLst/>
          </a:prstGeom>
          <a:noFill/>
        </p:spPr>
      </p:pic>
      <p:pic>
        <p:nvPicPr>
          <p:cNvPr id="124938" name="Picture 10" descr="C:\Users\Rubi Boim\AppData\Local\Microsoft\Windows\Temporary Internet Files\Content.IE5\HKF3FH73\MCj04326450000[1]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57290" y="2571744"/>
            <a:ext cx="571516" cy="571516"/>
          </a:xfrm>
          <a:prstGeom prst="rect">
            <a:avLst/>
          </a:prstGeom>
          <a:noFill/>
        </p:spPr>
      </p:pic>
      <p:cxnSp>
        <p:nvCxnSpPr>
          <p:cNvPr id="16" name="Straight Arrow Connector 15"/>
          <p:cNvCxnSpPr/>
          <p:nvPr/>
        </p:nvCxnSpPr>
        <p:spPr>
          <a:xfrm flipV="1">
            <a:off x="1500166" y="3571876"/>
            <a:ext cx="1000132" cy="357190"/>
          </a:xfrm>
          <a:prstGeom prst="straightConnector1">
            <a:avLst/>
          </a:prstGeom>
          <a:ln w="3810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1928794" y="3000372"/>
            <a:ext cx="642942" cy="1588"/>
          </a:xfrm>
          <a:prstGeom prst="straightConnector1">
            <a:avLst/>
          </a:prstGeom>
          <a:ln w="3810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1428728" y="2428868"/>
            <a:ext cx="1143008" cy="214314"/>
          </a:xfrm>
          <a:prstGeom prst="straightConnector1">
            <a:avLst/>
          </a:prstGeom>
          <a:ln w="3810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857224" y="3214686"/>
            <a:ext cx="1714512" cy="71438"/>
          </a:xfrm>
          <a:prstGeom prst="straightConnector1">
            <a:avLst/>
          </a:prstGeom>
          <a:ln w="3810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4939" name="Picture 11" descr="C:\Users\Rubi Boim\Desktop\Star Wars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643834" y="2143116"/>
            <a:ext cx="1080000" cy="15088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4940" name="Picture 12" descr="C:\Users\Rubi Boim\Desktop\Star-Wars-Episode-III---Revenge-of-the-Sith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572396" y="3929066"/>
            <a:ext cx="1080000" cy="1540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4941" name="Picture 13" descr="C:\Users\Rubi Boim\Desktop\starwarsep2dvdcover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215074" y="2857496"/>
            <a:ext cx="1080000" cy="15451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32" name="Straight Arrow Connector 31"/>
          <p:cNvCxnSpPr/>
          <p:nvPr/>
        </p:nvCxnSpPr>
        <p:spPr>
          <a:xfrm>
            <a:off x="3428992" y="3357562"/>
            <a:ext cx="642942" cy="214314"/>
          </a:xfrm>
          <a:prstGeom prst="straightConnector1">
            <a:avLst/>
          </a:prstGeom>
          <a:ln w="50800"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V="1">
            <a:off x="5429256" y="3214686"/>
            <a:ext cx="785818" cy="142876"/>
          </a:xfrm>
          <a:prstGeom prst="straightConnector1">
            <a:avLst/>
          </a:prstGeom>
          <a:ln w="50800"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5429256" y="2571744"/>
            <a:ext cx="2214578" cy="357190"/>
          </a:xfrm>
          <a:prstGeom prst="straightConnector1">
            <a:avLst/>
          </a:prstGeom>
          <a:ln w="50800"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5214942" y="3929066"/>
            <a:ext cx="2214578" cy="1214446"/>
          </a:xfrm>
          <a:prstGeom prst="straightConnector1">
            <a:avLst/>
          </a:prstGeom>
          <a:ln w="50800"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4944" name="Picture 16" descr="C:\Users\Rubi Boim\Desktop\Untitled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71472" y="4857760"/>
            <a:ext cx="1500198" cy="14722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49" name="Straight Arrow Connector 48"/>
          <p:cNvCxnSpPr/>
          <p:nvPr/>
        </p:nvCxnSpPr>
        <p:spPr>
          <a:xfrm flipV="1">
            <a:off x="2285984" y="5500702"/>
            <a:ext cx="5072098" cy="642942"/>
          </a:xfrm>
          <a:prstGeom prst="straightConnector1">
            <a:avLst/>
          </a:prstGeom>
          <a:ln w="3810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endCxn id="124941" idx="2"/>
          </p:cNvCxnSpPr>
          <p:nvPr/>
        </p:nvCxnSpPr>
        <p:spPr>
          <a:xfrm flipV="1">
            <a:off x="2214546" y="4402677"/>
            <a:ext cx="4540528" cy="1312339"/>
          </a:xfrm>
          <a:prstGeom prst="straightConnector1">
            <a:avLst/>
          </a:prstGeom>
          <a:ln w="3810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flipV="1">
            <a:off x="2143108" y="3857628"/>
            <a:ext cx="2428892" cy="1071570"/>
          </a:xfrm>
          <a:prstGeom prst="straightConnector1">
            <a:avLst/>
          </a:prstGeom>
          <a:ln w="50800">
            <a:solidFill>
              <a:srgbClr val="92D050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Distributed CF</a:t>
            </a:r>
            <a:endParaRPr lang="en-US" dirty="0"/>
          </a:p>
        </p:txBody>
      </p:sp>
      <p:pic>
        <p:nvPicPr>
          <p:cNvPr id="124930" name="Picture 2" descr="C:\Users\Rubi Boim\Desktop\amazon-logo-001-540x16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428736"/>
            <a:ext cx="1500198" cy="463950"/>
          </a:xfrm>
          <a:prstGeom prst="rect">
            <a:avLst/>
          </a:prstGeom>
          <a:noFill/>
        </p:spPr>
      </p:pic>
      <p:pic>
        <p:nvPicPr>
          <p:cNvPr id="124931" name="Picture 3" descr="C:\Users\Rubi Boim\Desktop\netflix_logo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1428736"/>
            <a:ext cx="1685925" cy="523875"/>
          </a:xfrm>
          <a:prstGeom prst="rect">
            <a:avLst/>
          </a:prstGeom>
          <a:noFill/>
        </p:spPr>
      </p:pic>
      <p:pic>
        <p:nvPicPr>
          <p:cNvPr id="124939" name="Picture 11" descr="C:\Users\Rubi Boim\Desktop\Star War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43834" y="2143116"/>
            <a:ext cx="1080000" cy="15088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4940" name="Picture 12" descr="C:\Users\Rubi Boim\Desktop\Star-Wars-Episode-III---Revenge-of-the-Sith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72396" y="3929066"/>
            <a:ext cx="1080000" cy="1540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4941" name="Picture 13" descr="C:\Users\Rubi Boim\Desktop\starwarsep2dvdcove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15074" y="2857496"/>
            <a:ext cx="1080000" cy="15451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4944" name="Picture 16" descr="C:\Users\Rubi Boim\Desktop\Untitled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472" y="4857760"/>
            <a:ext cx="1500198" cy="14722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49" name="Straight Arrow Connector 48"/>
          <p:cNvCxnSpPr/>
          <p:nvPr/>
        </p:nvCxnSpPr>
        <p:spPr>
          <a:xfrm flipV="1">
            <a:off x="2285984" y="5500702"/>
            <a:ext cx="5072098" cy="642942"/>
          </a:xfrm>
          <a:prstGeom prst="straightConnector1">
            <a:avLst/>
          </a:prstGeom>
          <a:ln w="3810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endCxn id="124941" idx="2"/>
          </p:cNvCxnSpPr>
          <p:nvPr/>
        </p:nvCxnSpPr>
        <p:spPr>
          <a:xfrm flipV="1">
            <a:off x="2214546" y="4402677"/>
            <a:ext cx="4540528" cy="1312339"/>
          </a:xfrm>
          <a:prstGeom prst="straightConnector1">
            <a:avLst/>
          </a:prstGeom>
          <a:ln w="3810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214810" y="4429132"/>
            <a:ext cx="50006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?</a:t>
            </a:r>
            <a:endParaRPr lang="he-IL" sz="3200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714876" y="5214950"/>
            <a:ext cx="50006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?</a:t>
            </a:r>
            <a:endParaRPr lang="he-IL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Shared Users</a:t>
            </a:r>
            <a:endParaRPr lang="en-US" dirty="0"/>
          </a:p>
        </p:txBody>
      </p:sp>
      <p:grpSp>
        <p:nvGrpSpPr>
          <p:cNvPr id="38" name="Group 37"/>
          <p:cNvGrpSpPr/>
          <p:nvPr/>
        </p:nvGrpSpPr>
        <p:grpSpPr>
          <a:xfrm>
            <a:off x="3143240" y="2571744"/>
            <a:ext cx="3160285" cy="3246927"/>
            <a:chOff x="2428860" y="2500306"/>
            <a:chExt cx="3160285" cy="3246927"/>
          </a:xfrm>
        </p:grpSpPr>
        <p:pic>
          <p:nvPicPr>
            <p:cNvPr id="4" name="Picture 3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581086" y="3045196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12" name="Picture 11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714744" y="5000636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13" name="Picture 12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549748" y="2872904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14" name="Picture 13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90490" y="3676932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15" name="Picture 14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404450" y="4825543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16" name="Picture 15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202171" y="4021515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17" name="Picture 16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57752" y="4500570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18" name="Picture 17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86248" y="2714620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19" name="Picture 18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57752" y="3143248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20" name="Picture 19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00364" y="4786322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21" name="Picture 20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492768" y="4021515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22" name="Picture 21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00364" y="3857628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23" name="Picture 22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428860" y="3857628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24" name="Picture 23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71802" y="2500306"/>
              <a:ext cx="386974" cy="746597"/>
            </a:xfrm>
            <a:prstGeom prst="rect">
              <a:avLst/>
            </a:prstGeom>
            <a:noFill/>
          </p:spPr>
        </p:pic>
      </p:grpSp>
      <p:pic>
        <p:nvPicPr>
          <p:cNvPr id="39" name="Picture 2" descr="C:\Users\Rubi Boim\Desktop\amazon-logo-001-540x16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1714488"/>
            <a:ext cx="1500198" cy="463950"/>
          </a:xfrm>
          <a:prstGeom prst="rect">
            <a:avLst/>
          </a:prstGeom>
          <a:noFill/>
        </p:spPr>
      </p:pic>
      <p:pic>
        <p:nvPicPr>
          <p:cNvPr id="40" name="Picture 3" descr="C:\Users\Rubi Boim\Desktop\netflix_logo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86644" y="2000240"/>
            <a:ext cx="1685925" cy="523875"/>
          </a:xfrm>
          <a:prstGeom prst="rect">
            <a:avLst/>
          </a:prstGeom>
          <a:noFill/>
        </p:spPr>
      </p:pic>
      <p:pic>
        <p:nvPicPr>
          <p:cNvPr id="125955" name="Picture 3" descr="C:\Users\Rubi Boim\Desktop\ebay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5429264"/>
            <a:ext cx="1135671" cy="623888"/>
          </a:xfrm>
          <a:prstGeom prst="rect">
            <a:avLst/>
          </a:prstGeom>
          <a:noFill/>
        </p:spPr>
      </p:pic>
      <p:cxnSp>
        <p:nvCxnSpPr>
          <p:cNvPr id="47" name="Straight Arrow Connector 46"/>
          <p:cNvCxnSpPr/>
          <p:nvPr/>
        </p:nvCxnSpPr>
        <p:spPr>
          <a:xfrm flipV="1">
            <a:off x="6000760" y="2714620"/>
            <a:ext cx="1643074" cy="714380"/>
          </a:xfrm>
          <a:prstGeom prst="straightConnector1">
            <a:avLst/>
          </a:prstGeom>
          <a:ln w="50800"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V="1">
            <a:off x="6143636" y="2786058"/>
            <a:ext cx="1785950" cy="1071570"/>
          </a:xfrm>
          <a:prstGeom prst="straightConnector1">
            <a:avLst/>
          </a:prstGeom>
          <a:ln w="50800"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V="1">
            <a:off x="6286512" y="2714620"/>
            <a:ext cx="2071702" cy="1500198"/>
          </a:xfrm>
          <a:prstGeom prst="straightConnector1">
            <a:avLst/>
          </a:prstGeom>
          <a:ln w="50800"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>
            <a:off x="1857356" y="2357430"/>
            <a:ext cx="1857388" cy="500066"/>
          </a:xfrm>
          <a:prstGeom prst="straightConnector1">
            <a:avLst/>
          </a:prstGeom>
          <a:ln w="50800"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1428728" y="2285992"/>
            <a:ext cx="1785950" cy="1285884"/>
          </a:xfrm>
          <a:prstGeom prst="straightConnector1">
            <a:avLst/>
          </a:prstGeom>
          <a:ln w="50800"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V="1">
            <a:off x="1643042" y="5000636"/>
            <a:ext cx="2000264" cy="642942"/>
          </a:xfrm>
          <a:prstGeom prst="straightConnector1">
            <a:avLst/>
          </a:prstGeom>
          <a:ln w="50800"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 flipV="1">
            <a:off x="1571604" y="5500702"/>
            <a:ext cx="2071702" cy="428628"/>
          </a:xfrm>
          <a:prstGeom prst="straightConnector1">
            <a:avLst/>
          </a:prstGeom>
          <a:ln w="50800"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Shared Users</a:t>
            </a:r>
            <a:endParaRPr lang="en-US" dirty="0"/>
          </a:p>
        </p:txBody>
      </p:sp>
      <p:grpSp>
        <p:nvGrpSpPr>
          <p:cNvPr id="3" name="Group 37"/>
          <p:cNvGrpSpPr/>
          <p:nvPr/>
        </p:nvGrpSpPr>
        <p:grpSpPr>
          <a:xfrm>
            <a:off x="3143240" y="2571744"/>
            <a:ext cx="3160285" cy="3246927"/>
            <a:chOff x="2428860" y="2500306"/>
            <a:chExt cx="3160285" cy="3246927"/>
          </a:xfrm>
        </p:grpSpPr>
        <p:pic>
          <p:nvPicPr>
            <p:cNvPr id="4" name="Picture 3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581086" y="3045196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12" name="Picture 11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714744" y="5000636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13" name="Picture 12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549748" y="2872904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14" name="Picture 13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90490" y="3676932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15" name="Picture 14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404450" y="4825543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16" name="Picture 15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202171" y="4021515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17" name="Picture 16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57752" y="4500570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18" name="Picture 17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86248" y="2714620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19" name="Picture 18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57752" y="3143248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20" name="Picture 19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00364" y="4786322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21" name="Picture 20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492768" y="4021515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22" name="Picture 21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00364" y="3857628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23" name="Picture 22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428860" y="3857628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24" name="Picture 23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71802" y="2500306"/>
              <a:ext cx="386974" cy="746597"/>
            </a:xfrm>
            <a:prstGeom prst="rect">
              <a:avLst/>
            </a:prstGeom>
            <a:noFill/>
          </p:spPr>
        </p:pic>
      </p:grpSp>
      <p:pic>
        <p:nvPicPr>
          <p:cNvPr id="39" name="Picture 2" descr="C:\Users\Rubi Boim\Desktop\amazon-logo-001-540x16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1714488"/>
            <a:ext cx="1500198" cy="463950"/>
          </a:xfrm>
          <a:prstGeom prst="rect">
            <a:avLst/>
          </a:prstGeom>
          <a:noFill/>
        </p:spPr>
      </p:pic>
      <p:pic>
        <p:nvPicPr>
          <p:cNvPr id="40" name="Picture 3" descr="C:\Users\Rubi Boim\Desktop\netflix_logo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86644" y="2000240"/>
            <a:ext cx="1685925" cy="523875"/>
          </a:xfrm>
          <a:prstGeom prst="rect">
            <a:avLst/>
          </a:prstGeom>
          <a:noFill/>
        </p:spPr>
      </p:pic>
      <p:pic>
        <p:nvPicPr>
          <p:cNvPr id="125955" name="Picture 3" descr="C:\Users\Rubi Boim\Desktop\ebay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5429264"/>
            <a:ext cx="1135671" cy="623888"/>
          </a:xfrm>
          <a:prstGeom prst="rect">
            <a:avLst/>
          </a:prstGeom>
          <a:noFill/>
        </p:spPr>
      </p:pic>
      <p:cxnSp>
        <p:nvCxnSpPr>
          <p:cNvPr id="47" name="Straight Arrow Connector 46"/>
          <p:cNvCxnSpPr/>
          <p:nvPr/>
        </p:nvCxnSpPr>
        <p:spPr>
          <a:xfrm flipV="1">
            <a:off x="6000760" y="2714620"/>
            <a:ext cx="1643074" cy="714380"/>
          </a:xfrm>
          <a:prstGeom prst="straightConnector1">
            <a:avLst/>
          </a:prstGeom>
          <a:ln w="50800"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V="1">
            <a:off x="6143636" y="2786058"/>
            <a:ext cx="1785950" cy="1071570"/>
          </a:xfrm>
          <a:prstGeom prst="straightConnector1">
            <a:avLst/>
          </a:prstGeom>
          <a:ln w="50800"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V="1">
            <a:off x="6286512" y="2714620"/>
            <a:ext cx="2071702" cy="1500198"/>
          </a:xfrm>
          <a:prstGeom prst="straightConnector1">
            <a:avLst/>
          </a:prstGeom>
          <a:ln w="50800"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>
            <a:off x="1857356" y="2357430"/>
            <a:ext cx="1857388" cy="500066"/>
          </a:xfrm>
          <a:prstGeom prst="straightConnector1">
            <a:avLst/>
          </a:prstGeom>
          <a:ln w="50800"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1428728" y="2285992"/>
            <a:ext cx="1785950" cy="1285884"/>
          </a:xfrm>
          <a:prstGeom prst="straightConnector1">
            <a:avLst/>
          </a:prstGeom>
          <a:ln w="50800"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V="1">
            <a:off x="1643042" y="5000636"/>
            <a:ext cx="2000264" cy="642942"/>
          </a:xfrm>
          <a:prstGeom prst="straightConnector1">
            <a:avLst/>
          </a:prstGeom>
          <a:ln w="50800"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 flipV="1">
            <a:off x="1571604" y="5500702"/>
            <a:ext cx="2071702" cy="428628"/>
          </a:xfrm>
          <a:prstGeom prst="straightConnector1">
            <a:avLst/>
          </a:prstGeom>
          <a:ln w="50800"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" descr="C:\Documents and Settings\Rubi Boim\Desktop\bad_boys_tw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86710" y="3500438"/>
            <a:ext cx="1176741" cy="1714512"/>
          </a:xfrm>
          <a:prstGeom prst="rect">
            <a:avLst/>
          </a:prstGeom>
          <a:noFill/>
        </p:spPr>
      </p:pic>
      <p:pic>
        <p:nvPicPr>
          <p:cNvPr id="29" name="Picture 9" descr="C:\Users\Rubi Boim\AppData\Local\Microsoft\Windows\Temporary Internet Files\Content.IE5\X4RJCZ2Q\MCj04247500000[1]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844" y="2428868"/>
            <a:ext cx="1433981" cy="1214446"/>
          </a:xfrm>
          <a:prstGeom prst="rect">
            <a:avLst/>
          </a:prstGeom>
          <a:noFill/>
        </p:spPr>
      </p:pic>
      <p:cxnSp>
        <p:nvCxnSpPr>
          <p:cNvPr id="30" name="Straight Arrow Connector 29"/>
          <p:cNvCxnSpPr/>
          <p:nvPr/>
        </p:nvCxnSpPr>
        <p:spPr>
          <a:xfrm>
            <a:off x="1428728" y="3143248"/>
            <a:ext cx="6286544" cy="1500198"/>
          </a:xfrm>
          <a:prstGeom prst="straightConnector1">
            <a:avLst/>
          </a:prstGeom>
          <a:ln w="5080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Netflix Example</a:t>
            </a:r>
            <a:endParaRPr lang="en-US" dirty="0"/>
          </a:p>
        </p:txBody>
      </p:sp>
      <p:pic>
        <p:nvPicPr>
          <p:cNvPr id="87041" name="Picture 1" descr="C:\Documents and Settings\Rubi Boim\Desktop\untitl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1285860"/>
            <a:ext cx="5699142" cy="51377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Shared Items</a:t>
            </a:r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357158" y="1500174"/>
            <a:ext cx="3244494" cy="3318365"/>
            <a:chOff x="357158" y="1500174"/>
            <a:chExt cx="3244494" cy="3318365"/>
          </a:xfrm>
        </p:grpSpPr>
        <p:pic>
          <p:nvPicPr>
            <p:cNvPr id="4" name="Picture 3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28728" y="1571612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12" name="Picture 11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8596" y="3429000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13" name="Picture 12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214546" y="1500174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14" name="Picture 13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14678" y="2857496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18" name="Picture 17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143240" y="1785926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19" name="Picture 18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57158" y="2357430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20" name="Picture 19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28662" y="3929066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21" name="Picture 20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357422" y="4071942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22" name="Picture 21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643042" y="3929066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23" name="Picture 22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00364" y="3786190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24" name="Picture 23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85786" y="1500174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126978" name="Picture 2" descr="C:\Users\Rubi Boim\Desktop\blockbuster_video_store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00100" y="2428868"/>
              <a:ext cx="2030128" cy="1465261"/>
            </a:xfrm>
            <a:prstGeom prst="rect">
              <a:avLst/>
            </a:prstGeom>
            <a:noFill/>
          </p:spPr>
        </p:pic>
      </p:grpSp>
      <p:pic>
        <p:nvPicPr>
          <p:cNvPr id="32" name="Picture 31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642918"/>
            <a:ext cx="386974" cy="746597"/>
          </a:xfrm>
          <a:prstGeom prst="rect">
            <a:avLst/>
          </a:prstGeom>
          <a:noFill/>
        </p:spPr>
      </p:pic>
      <p:pic>
        <p:nvPicPr>
          <p:cNvPr id="33" name="Picture 32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2500306"/>
            <a:ext cx="386974" cy="746597"/>
          </a:xfrm>
          <a:prstGeom prst="rect">
            <a:avLst/>
          </a:prstGeom>
          <a:noFill/>
        </p:spPr>
      </p:pic>
      <p:pic>
        <p:nvPicPr>
          <p:cNvPr id="34" name="Picture 33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571480"/>
            <a:ext cx="386974" cy="746597"/>
          </a:xfrm>
          <a:prstGeom prst="rect">
            <a:avLst/>
          </a:prstGeom>
          <a:noFill/>
        </p:spPr>
      </p:pic>
      <p:pic>
        <p:nvPicPr>
          <p:cNvPr id="35" name="Picture 34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5338" y="1928802"/>
            <a:ext cx="386974" cy="746597"/>
          </a:xfrm>
          <a:prstGeom prst="rect">
            <a:avLst/>
          </a:prstGeom>
          <a:noFill/>
        </p:spPr>
      </p:pic>
      <p:pic>
        <p:nvPicPr>
          <p:cNvPr id="36" name="Picture 35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900" y="857232"/>
            <a:ext cx="386974" cy="746597"/>
          </a:xfrm>
          <a:prstGeom prst="rect">
            <a:avLst/>
          </a:prstGeom>
          <a:noFill/>
        </p:spPr>
      </p:pic>
      <p:pic>
        <p:nvPicPr>
          <p:cNvPr id="37" name="Picture 36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1428736"/>
            <a:ext cx="386974" cy="746597"/>
          </a:xfrm>
          <a:prstGeom prst="rect">
            <a:avLst/>
          </a:prstGeom>
          <a:noFill/>
        </p:spPr>
      </p:pic>
      <p:pic>
        <p:nvPicPr>
          <p:cNvPr id="44" name="Picture 43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571480"/>
            <a:ext cx="386974" cy="746597"/>
          </a:xfrm>
          <a:prstGeom prst="rect">
            <a:avLst/>
          </a:prstGeom>
          <a:noFill/>
        </p:spPr>
      </p:pic>
      <p:pic>
        <p:nvPicPr>
          <p:cNvPr id="45" name="Picture 2" descr="C:\Users\Rubi Boim\Desktop\blockbuster_video_sto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1500174"/>
            <a:ext cx="2030128" cy="1465261"/>
          </a:xfrm>
          <a:prstGeom prst="rect">
            <a:avLst/>
          </a:prstGeom>
          <a:noFill/>
        </p:spPr>
      </p:pic>
      <p:pic>
        <p:nvPicPr>
          <p:cNvPr id="48" name="Picture 47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4071942"/>
            <a:ext cx="386974" cy="746597"/>
          </a:xfrm>
          <a:prstGeom prst="rect">
            <a:avLst/>
          </a:prstGeom>
          <a:noFill/>
        </p:spPr>
      </p:pic>
      <p:pic>
        <p:nvPicPr>
          <p:cNvPr id="51" name="Picture 50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900" y="4071942"/>
            <a:ext cx="386974" cy="746597"/>
          </a:xfrm>
          <a:prstGeom prst="rect">
            <a:avLst/>
          </a:prstGeom>
          <a:noFill/>
        </p:spPr>
      </p:pic>
      <p:pic>
        <p:nvPicPr>
          <p:cNvPr id="53" name="Picture 52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57026" y="5357826"/>
            <a:ext cx="386974" cy="746597"/>
          </a:xfrm>
          <a:prstGeom prst="rect">
            <a:avLst/>
          </a:prstGeom>
          <a:noFill/>
        </p:spPr>
      </p:pic>
      <p:pic>
        <p:nvPicPr>
          <p:cNvPr id="54" name="Picture 53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85588" y="4286256"/>
            <a:ext cx="386974" cy="746597"/>
          </a:xfrm>
          <a:prstGeom prst="rect">
            <a:avLst/>
          </a:prstGeom>
          <a:noFill/>
        </p:spPr>
      </p:pic>
      <p:pic>
        <p:nvPicPr>
          <p:cNvPr id="56" name="Picture 55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5929330"/>
            <a:ext cx="386974" cy="746597"/>
          </a:xfrm>
          <a:prstGeom prst="rect">
            <a:avLst/>
          </a:prstGeom>
          <a:noFill/>
        </p:spPr>
      </p:pic>
      <p:pic>
        <p:nvPicPr>
          <p:cNvPr id="63" name="Picture 62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4714884"/>
            <a:ext cx="386974" cy="746597"/>
          </a:xfrm>
          <a:prstGeom prst="rect">
            <a:avLst/>
          </a:prstGeom>
          <a:noFill/>
        </p:spPr>
      </p:pic>
      <p:pic>
        <p:nvPicPr>
          <p:cNvPr id="65" name="Picture 2" descr="C:\Users\Rubi Boim\Desktop\blockbuster_video_sto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42448" y="4929198"/>
            <a:ext cx="2030128" cy="14652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Shared Items</a:t>
            </a:r>
            <a:endParaRPr lang="en-US" dirty="0"/>
          </a:p>
        </p:txBody>
      </p:sp>
      <p:grpSp>
        <p:nvGrpSpPr>
          <p:cNvPr id="3" name="Group 29"/>
          <p:cNvGrpSpPr/>
          <p:nvPr/>
        </p:nvGrpSpPr>
        <p:grpSpPr>
          <a:xfrm>
            <a:off x="357158" y="1500174"/>
            <a:ext cx="3244494" cy="3318365"/>
            <a:chOff x="357158" y="1500174"/>
            <a:chExt cx="3244494" cy="3318365"/>
          </a:xfrm>
        </p:grpSpPr>
        <p:pic>
          <p:nvPicPr>
            <p:cNvPr id="4" name="Picture 3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28728" y="1571612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12" name="Picture 11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8596" y="3429000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13" name="Picture 12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214546" y="1500174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14" name="Picture 13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14678" y="2857496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18" name="Picture 17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143240" y="1785926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19" name="Picture 18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57158" y="2357430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20" name="Picture 19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28662" y="3929066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21" name="Picture 20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357422" y="4071942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22" name="Picture 21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643042" y="3929066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23" name="Picture 22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00364" y="3786190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24" name="Picture 23" descr="C:\Documents and Settings\Rubi Boim\Local Settings\Temporary Internet Files\Content.IE5\C5MJW5EJ\MCj0440181000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85786" y="1500174"/>
              <a:ext cx="386974" cy="746597"/>
            </a:xfrm>
            <a:prstGeom prst="rect">
              <a:avLst/>
            </a:prstGeom>
            <a:noFill/>
          </p:spPr>
        </p:pic>
        <p:pic>
          <p:nvPicPr>
            <p:cNvPr id="126978" name="Picture 2" descr="C:\Users\Rubi Boim\Desktop\blockbuster_video_store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00100" y="2428868"/>
              <a:ext cx="2030128" cy="1465261"/>
            </a:xfrm>
            <a:prstGeom prst="rect">
              <a:avLst/>
            </a:prstGeom>
            <a:noFill/>
          </p:spPr>
        </p:pic>
      </p:grpSp>
      <p:pic>
        <p:nvPicPr>
          <p:cNvPr id="32" name="Picture 31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642918"/>
            <a:ext cx="386974" cy="746597"/>
          </a:xfrm>
          <a:prstGeom prst="rect">
            <a:avLst/>
          </a:prstGeom>
          <a:noFill/>
        </p:spPr>
      </p:pic>
      <p:pic>
        <p:nvPicPr>
          <p:cNvPr id="33" name="Picture 32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2500306"/>
            <a:ext cx="386974" cy="746597"/>
          </a:xfrm>
          <a:prstGeom prst="rect">
            <a:avLst/>
          </a:prstGeom>
          <a:noFill/>
        </p:spPr>
      </p:pic>
      <p:pic>
        <p:nvPicPr>
          <p:cNvPr id="34" name="Picture 33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571480"/>
            <a:ext cx="386974" cy="746597"/>
          </a:xfrm>
          <a:prstGeom prst="rect">
            <a:avLst/>
          </a:prstGeom>
          <a:noFill/>
        </p:spPr>
      </p:pic>
      <p:pic>
        <p:nvPicPr>
          <p:cNvPr id="35" name="Picture 34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5338" y="1928802"/>
            <a:ext cx="386974" cy="746597"/>
          </a:xfrm>
          <a:prstGeom prst="rect">
            <a:avLst/>
          </a:prstGeom>
          <a:noFill/>
        </p:spPr>
      </p:pic>
      <p:pic>
        <p:nvPicPr>
          <p:cNvPr id="36" name="Picture 35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900" y="857232"/>
            <a:ext cx="386974" cy="746597"/>
          </a:xfrm>
          <a:prstGeom prst="rect">
            <a:avLst/>
          </a:prstGeom>
          <a:noFill/>
        </p:spPr>
      </p:pic>
      <p:pic>
        <p:nvPicPr>
          <p:cNvPr id="37" name="Picture 36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1428736"/>
            <a:ext cx="386974" cy="746597"/>
          </a:xfrm>
          <a:prstGeom prst="rect">
            <a:avLst/>
          </a:prstGeom>
          <a:noFill/>
        </p:spPr>
      </p:pic>
      <p:pic>
        <p:nvPicPr>
          <p:cNvPr id="44" name="Picture 43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571480"/>
            <a:ext cx="386974" cy="746597"/>
          </a:xfrm>
          <a:prstGeom prst="rect">
            <a:avLst/>
          </a:prstGeom>
          <a:noFill/>
        </p:spPr>
      </p:pic>
      <p:pic>
        <p:nvPicPr>
          <p:cNvPr id="45" name="Picture 2" descr="C:\Users\Rubi Boim\Desktop\blockbuster_video_sto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1500174"/>
            <a:ext cx="2030128" cy="1465261"/>
          </a:xfrm>
          <a:prstGeom prst="rect">
            <a:avLst/>
          </a:prstGeom>
          <a:noFill/>
        </p:spPr>
      </p:pic>
      <p:pic>
        <p:nvPicPr>
          <p:cNvPr id="48" name="Picture 47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4071942"/>
            <a:ext cx="386974" cy="746597"/>
          </a:xfrm>
          <a:prstGeom prst="rect">
            <a:avLst/>
          </a:prstGeom>
          <a:noFill/>
        </p:spPr>
      </p:pic>
      <p:pic>
        <p:nvPicPr>
          <p:cNvPr id="51" name="Picture 50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900" y="4071942"/>
            <a:ext cx="386974" cy="746597"/>
          </a:xfrm>
          <a:prstGeom prst="rect">
            <a:avLst/>
          </a:prstGeom>
          <a:noFill/>
        </p:spPr>
      </p:pic>
      <p:pic>
        <p:nvPicPr>
          <p:cNvPr id="53" name="Picture 52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57026" y="5357826"/>
            <a:ext cx="386974" cy="746597"/>
          </a:xfrm>
          <a:prstGeom prst="rect">
            <a:avLst/>
          </a:prstGeom>
          <a:noFill/>
        </p:spPr>
      </p:pic>
      <p:pic>
        <p:nvPicPr>
          <p:cNvPr id="54" name="Picture 53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85588" y="4286256"/>
            <a:ext cx="386974" cy="746597"/>
          </a:xfrm>
          <a:prstGeom prst="rect">
            <a:avLst/>
          </a:prstGeom>
          <a:noFill/>
        </p:spPr>
      </p:pic>
      <p:pic>
        <p:nvPicPr>
          <p:cNvPr id="56" name="Picture 55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5929330"/>
            <a:ext cx="386974" cy="746597"/>
          </a:xfrm>
          <a:prstGeom prst="rect">
            <a:avLst/>
          </a:prstGeom>
          <a:noFill/>
        </p:spPr>
      </p:pic>
      <p:pic>
        <p:nvPicPr>
          <p:cNvPr id="63" name="Picture 62" descr="C:\Documents and Settings\Rubi Boim\Local Settings\Temporary Internet Files\Content.IE5\C5MJW5EJ\MCj0440181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4714884"/>
            <a:ext cx="386974" cy="746597"/>
          </a:xfrm>
          <a:prstGeom prst="rect">
            <a:avLst/>
          </a:prstGeom>
          <a:noFill/>
        </p:spPr>
      </p:pic>
      <p:pic>
        <p:nvPicPr>
          <p:cNvPr id="65" name="Picture 2" descr="C:\Users\Rubi Boim\Desktop\blockbuster_video_sto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42448" y="4929198"/>
            <a:ext cx="2030128" cy="1465261"/>
          </a:xfrm>
          <a:prstGeom prst="rect">
            <a:avLst/>
          </a:prstGeom>
          <a:noFill/>
        </p:spPr>
      </p:pic>
      <p:cxnSp>
        <p:nvCxnSpPr>
          <p:cNvPr id="31" name="Straight Arrow Connector 30"/>
          <p:cNvCxnSpPr/>
          <p:nvPr/>
        </p:nvCxnSpPr>
        <p:spPr>
          <a:xfrm>
            <a:off x="3428992" y="4214818"/>
            <a:ext cx="2357454" cy="1000132"/>
          </a:xfrm>
          <a:prstGeom prst="straightConnector1">
            <a:avLst/>
          </a:prstGeom>
          <a:ln w="50800">
            <a:solidFill>
              <a:srgbClr val="DA4908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Do It????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Copy all data to one server?</a:t>
            </a:r>
          </a:p>
          <a:p>
            <a:endParaRPr lang="en-US" dirty="0" smtClean="0"/>
          </a:p>
          <a:p>
            <a:r>
              <a:rPr lang="en-US" dirty="0" smtClean="0"/>
              <a:t>CF algorithm do not scale linear</a:t>
            </a:r>
          </a:p>
          <a:p>
            <a:r>
              <a:rPr lang="en-US" dirty="0" smtClean="0"/>
              <a:t>Privacy</a:t>
            </a:r>
          </a:p>
          <a:p>
            <a:r>
              <a:rPr lang="en-US" dirty="0" smtClean="0"/>
              <a:t>Bandwidth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TAU’s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Join TAU’s DB group for more info </a:t>
            </a:r>
            <a:r>
              <a:rPr lang="en-US" dirty="0" smtClean="0">
                <a:sym typeface="Wingdings" pitchFamily="2" charset="2"/>
              </a:rPr>
              <a:t></a:t>
            </a:r>
            <a:endParaRPr lang="en-US" dirty="0" smtClean="0"/>
          </a:p>
        </p:txBody>
      </p:sp>
      <p:pic>
        <p:nvPicPr>
          <p:cNvPr id="128002" name="Picture 2" descr="C:\Users\Rubi Boim\Desktop\Untitl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2571744"/>
            <a:ext cx="6638089" cy="39195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80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80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8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Netflix Prize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u="sng" dirty="0" smtClean="0"/>
              <a:t>Goal</a:t>
            </a:r>
            <a:r>
              <a:rPr lang="en-US" dirty="0" smtClean="0"/>
              <a:t>: Improve the accuracy of predictions about how much someone is going to love a movie by 10%</a:t>
            </a:r>
          </a:p>
          <a:p>
            <a:endParaRPr lang="en-US" dirty="0" smtClean="0"/>
          </a:p>
          <a:p>
            <a:r>
              <a:rPr lang="en-US" dirty="0" smtClean="0"/>
              <a:t>Started at 2006 (Max until 2011)</a:t>
            </a:r>
          </a:p>
          <a:p>
            <a:endParaRPr lang="en-US" dirty="0" smtClean="0"/>
          </a:p>
          <a:p>
            <a:r>
              <a:rPr lang="en-US" dirty="0" smtClean="0"/>
              <a:t>Prize: </a:t>
            </a:r>
            <a:r>
              <a:rPr lang="en-US" cap="all" dirty="0" smtClean="0">
                <a:ln w="5000" cmpd="sng">
                  <a:solidFill>
                    <a:srgbClr val="6EA0B0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6EA0B0">
                        <a:tint val="63000"/>
                        <a:satMod val="255000"/>
                      </a:srgbClr>
                    </a:gs>
                    <a:gs pos="9000">
                      <a:srgbClr val="6EA0B0">
                        <a:tint val="63000"/>
                        <a:satMod val="255000"/>
                      </a:srgbClr>
                    </a:gs>
                    <a:gs pos="53000">
                      <a:srgbClr val="6EA0B0">
                        <a:shade val="60000"/>
                        <a:satMod val="100000"/>
                      </a:srgbClr>
                    </a:gs>
                    <a:gs pos="90000">
                      <a:srgbClr val="6EA0B0">
                        <a:tint val="63000"/>
                        <a:satMod val="255000"/>
                      </a:srgbClr>
                    </a:gs>
                    <a:gs pos="100000">
                      <a:srgbClr val="6EA0B0">
                        <a:tint val="63000"/>
                        <a:satMod val="255000"/>
                      </a:srgb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latin typeface="Franklin Gothic Book"/>
                <a:ea typeface="+mj-ea"/>
                <a:cs typeface="+mj-cs"/>
              </a:rPr>
              <a:t>$1,000,000 </a:t>
            </a:r>
          </a:p>
          <a:p>
            <a:endParaRPr lang="en-US" cap="all" dirty="0" smtClean="0">
              <a:ln w="5000" cmpd="sng">
                <a:solidFill>
                  <a:srgbClr val="6EA0B0">
                    <a:tint val="80000"/>
                    <a:shade val="99000"/>
                    <a:satMod val="500000"/>
                  </a:srgbClr>
                </a:solidFill>
                <a:prstDash val="solid"/>
              </a:ln>
              <a:gradFill>
                <a:gsLst>
                  <a:gs pos="0">
                    <a:srgbClr val="6EA0B0">
                      <a:tint val="63000"/>
                      <a:satMod val="255000"/>
                    </a:srgbClr>
                  </a:gs>
                  <a:gs pos="9000">
                    <a:srgbClr val="6EA0B0">
                      <a:tint val="63000"/>
                      <a:satMod val="255000"/>
                    </a:srgbClr>
                  </a:gs>
                  <a:gs pos="53000">
                    <a:srgbClr val="6EA0B0">
                      <a:shade val="60000"/>
                      <a:satMod val="100000"/>
                    </a:srgbClr>
                  </a:gs>
                  <a:gs pos="90000">
                    <a:srgbClr val="6EA0B0">
                      <a:tint val="63000"/>
                      <a:satMod val="255000"/>
                    </a:srgbClr>
                  </a:gs>
                  <a:gs pos="100000">
                    <a:srgbClr val="6EA0B0">
                      <a:tint val="63000"/>
                      <a:satMod val="255000"/>
                    </a:srgb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  <a:latin typeface="Franklin Gothic Book"/>
              <a:ea typeface="+mj-ea"/>
              <a:cs typeface="+mj-cs"/>
            </a:endParaRPr>
          </a:p>
          <a:p>
            <a:r>
              <a:rPr lang="en-US" dirty="0" smtClean="0"/>
              <a:t>September 2009 - </a:t>
            </a:r>
            <a:r>
              <a:rPr lang="en-US" cap="all" dirty="0" smtClean="0">
                <a:ln w="5000" cmpd="sng">
                  <a:solidFill>
                    <a:srgbClr val="6EA0B0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6EA0B0">
                        <a:tint val="63000"/>
                        <a:satMod val="255000"/>
                      </a:srgbClr>
                    </a:gs>
                    <a:gs pos="9000">
                      <a:srgbClr val="6EA0B0">
                        <a:tint val="63000"/>
                        <a:satMod val="255000"/>
                      </a:srgbClr>
                    </a:gs>
                    <a:gs pos="53000">
                      <a:srgbClr val="6EA0B0">
                        <a:shade val="60000"/>
                        <a:satMod val="100000"/>
                      </a:srgbClr>
                    </a:gs>
                    <a:gs pos="90000">
                      <a:srgbClr val="6EA0B0">
                        <a:tint val="63000"/>
                        <a:satMod val="255000"/>
                      </a:srgbClr>
                    </a:gs>
                    <a:gs pos="100000">
                      <a:srgbClr val="6EA0B0">
                        <a:tint val="63000"/>
                        <a:satMod val="255000"/>
                      </a:srgb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latin typeface="Franklin Gothic Book"/>
              </a:rPr>
              <a:t>10.06%!! </a:t>
            </a:r>
            <a:r>
              <a:rPr lang="en-US" dirty="0" smtClean="0"/>
              <a:t>by </a:t>
            </a:r>
            <a:r>
              <a:rPr lang="en-US" dirty="0" err="1" smtClean="0"/>
              <a:t>Bellkor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Recommender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Personalized Recommendations!!!</a:t>
            </a:r>
          </a:p>
          <a:p>
            <a:endParaRPr lang="en-US" dirty="0" smtClean="0"/>
          </a:p>
          <a:p>
            <a:r>
              <a:rPr lang="en-US" dirty="0" smtClean="0"/>
              <a:t>Predicts user rating </a:t>
            </a:r>
            <a:r>
              <a:rPr lang="en-US" dirty="0" smtClean="0">
                <a:sym typeface="Wingdings" pitchFamily="2" charset="2"/>
              </a:rPr>
              <a:t></a:t>
            </a:r>
            <a:br>
              <a:rPr lang="en-US" dirty="0" smtClean="0">
                <a:sym typeface="Wingdings" pitchFamily="2" charset="2"/>
              </a:rPr>
            </a:br>
            <a:r>
              <a:rPr lang="en-US" dirty="0" smtClean="0">
                <a:sym typeface="Wingdings" pitchFamily="2" charset="2"/>
              </a:rPr>
              <a:t>	Provide Recommendations</a:t>
            </a: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dirty="0" smtClean="0"/>
              <a:t>Attempt to profile user preferences</a:t>
            </a:r>
          </a:p>
          <a:p>
            <a:endParaRPr lang="en-US" dirty="0" smtClean="0"/>
          </a:p>
          <a:p>
            <a:r>
              <a:rPr lang="en-US" dirty="0" smtClean="0"/>
              <a:t>Model interaction between users and product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Recommender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Requirements:</a:t>
            </a:r>
          </a:p>
          <a:p>
            <a:r>
              <a:rPr lang="en-US" dirty="0" smtClean="0"/>
              <a:t>Provide good recommendations (</a:t>
            </a:r>
            <a:r>
              <a:rPr lang="en-US" dirty="0" err="1" smtClean="0"/>
              <a:t>daaaa</a:t>
            </a:r>
            <a:r>
              <a:rPr lang="en-US" dirty="0" smtClean="0"/>
              <a:t>)</a:t>
            </a: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Justify the recommendation</a:t>
            </a: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Feasible in Run-Time </a:t>
            </a:r>
          </a:p>
          <a:p>
            <a:endParaRPr lang="en-US" dirty="0" smtClean="0"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1009</TotalTime>
  <Words>705</Words>
  <Application>Microsoft Office PowerPoint</Application>
  <PresentationFormat>On-screen Show (4:3)</PresentationFormat>
  <Paragraphs>264</Paragraphs>
  <Slides>63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5" baseType="lpstr">
      <vt:lpstr>Technic</vt:lpstr>
      <vt:lpstr>משוואה</vt:lpstr>
      <vt:lpstr>Collaborative Fitlering</vt:lpstr>
      <vt:lpstr>Rubi’s Motivation for CF</vt:lpstr>
      <vt:lpstr>Recommender Systems</vt:lpstr>
      <vt:lpstr>Live Demonstrations</vt:lpstr>
      <vt:lpstr>Netflix Example</vt:lpstr>
      <vt:lpstr>Netflix Example</vt:lpstr>
      <vt:lpstr>Netflix Prize</vt:lpstr>
      <vt:lpstr>Recommender Systems</vt:lpstr>
      <vt:lpstr>Recommender Systems</vt:lpstr>
      <vt:lpstr>Strategies</vt:lpstr>
      <vt:lpstr>Content-Based</vt:lpstr>
      <vt:lpstr>Content-Based - VSM</vt:lpstr>
      <vt:lpstr>Comparing Two Vectors</vt:lpstr>
      <vt:lpstr>VSM – “near” vectors</vt:lpstr>
      <vt:lpstr>Content-Based - Disadvantages</vt:lpstr>
      <vt:lpstr>Collaborative Filtering</vt:lpstr>
      <vt:lpstr>CF - Levels</vt:lpstr>
      <vt:lpstr>CF – Neighborhood Based</vt:lpstr>
      <vt:lpstr>CF – Neighborhood Based</vt:lpstr>
      <vt:lpstr>CF – Neighborhood Based</vt:lpstr>
      <vt:lpstr>CF – Neighborhood Based</vt:lpstr>
      <vt:lpstr>CF – Neighborhood Based</vt:lpstr>
      <vt:lpstr>CF – Neighborhood Based</vt:lpstr>
      <vt:lpstr>Little more formally</vt:lpstr>
      <vt:lpstr>Scores??</vt:lpstr>
      <vt:lpstr>Formally..</vt:lpstr>
      <vt:lpstr>More Problems</vt:lpstr>
      <vt:lpstr>Netflix Real-Life Data</vt:lpstr>
      <vt:lpstr>Netflix – How to Win??</vt:lpstr>
      <vt:lpstr>Netflix – How to Win??</vt:lpstr>
      <vt:lpstr>Netflix – Leaderboard</vt:lpstr>
      <vt:lpstr>Netflix – Statistics</vt:lpstr>
      <vt:lpstr>OK, so what's the plan?</vt:lpstr>
      <vt:lpstr>More Specifically</vt:lpstr>
      <vt:lpstr>Su,v</vt:lpstr>
      <vt:lpstr>Pearson correlation coefficient</vt:lpstr>
      <vt:lpstr>N(u;i)</vt:lpstr>
      <vt:lpstr>Social Networks!</vt:lpstr>
      <vt:lpstr>Social Networks, Hot Topics</vt:lpstr>
      <vt:lpstr>Quick Summary</vt:lpstr>
      <vt:lpstr>What about performance?</vt:lpstr>
      <vt:lpstr>Item-Based</vt:lpstr>
      <vt:lpstr>More Specifically</vt:lpstr>
      <vt:lpstr>Reminder..</vt:lpstr>
      <vt:lpstr>Why is it better?</vt:lpstr>
      <vt:lpstr>Checkpoint</vt:lpstr>
      <vt:lpstr>“Tweaks” - Normalized Data</vt:lpstr>
      <vt:lpstr>“Tweaks” - Remove Global Effects</vt:lpstr>
      <vt:lpstr>TAU’s Current Research</vt:lpstr>
      <vt:lpstr>Distributed CF</vt:lpstr>
      <vt:lpstr>Distributed CF</vt:lpstr>
      <vt:lpstr>Distributed CF</vt:lpstr>
      <vt:lpstr>Distributed CF</vt:lpstr>
      <vt:lpstr>Distributed CF</vt:lpstr>
      <vt:lpstr>Distributed CF</vt:lpstr>
      <vt:lpstr>Distributed CF</vt:lpstr>
      <vt:lpstr>Distributed CF</vt:lpstr>
      <vt:lpstr>Shared Users</vt:lpstr>
      <vt:lpstr>Shared Users</vt:lpstr>
      <vt:lpstr>Shared Items</vt:lpstr>
      <vt:lpstr>Shared Items</vt:lpstr>
      <vt:lpstr>How To Do It????</vt:lpstr>
      <vt:lpstr>TAU’s Solution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MAKE</dc:title>
  <dc:creator>Rubi Boim</dc:creator>
  <cp:lastModifiedBy>Rubi Boim</cp:lastModifiedBy>
  <cp:revision>215</cp:revision>
  <dcterms:created xsi:type="dcterms:W3CDTF">2009-01-25T16:02:27Z</dcterms:created>
  <dcterms:modified xsi:type="dcterms:W3CDTF">2010-01-11T22:16:52Z</dcterms:modified>
</cp:coreProperties>
</file>