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61"/>
  </p:notesMasterIdLst>
  <p:handoutMasterIdLst>
    <p:handoutMasterId r:id="rId62"/>
  </p:handoutMasterIdLst>
  <p:sldIdLst>
    <p:sldId id="256" r:id="rId2"/>
    <p:sldId id="357" r:id="rId3"/>
    <p:sldId id="524" r:id="rId4"/>
    <p:sldId id="525" r:id="rId5"/>
    <p:sldId id="526" r:id="rId6"/>
    <p:sldId id="527" r:id="rId7"/>
    <p:sldId id="528" r:id="rId8"/>
    <p:sldId id="529" r:id="rId9"/>
    <p:sldId id="530" r:id="rId10"/>
    <p:sldId id="531" r:id="rId11"/>
    <p:sldId id="532" r:id="rId12"/>
    <p:sldId id="533" r:id="rId13"/>
    <p:sldId id="534" r:id="rId14"/>
    <p:sldId id="535" r:id="rId15"/>
    <p:sldId id="536" r:id="rId16"/>
    <p:sldId id="539" r:id="rId17"/>
    <p:sldId id="540" r:id="rId18"/>
    <p:sldId id="537" r:id="rId19"/>
    <p:sldId id="538" r:id="rId20"/>
    <p:sldId id="541" r:id="rId21"/>
    <p:sldId id="542" r:id="rId22"/>
    <p:sldId id="545" r:id="rId23"/>
    <p:sldId id="544" r:id="rId24"/>
    <p:sldId id="546" r:id="rId25"/>
    <p:sldId id="547" r:id="rId26"/>
    <p:sldId id="548" r:id="rId27"/>
    <p:sldId id="549" r:id="rId28"/>
    <p:sldId id="550" r:id="rId29"/>
    <p:sldId id="551" r:id="rId30"/>
    <p:sldId id="552" r:id="rId31"/>
    <p:sldId id="553" r:id="rId32"/>
    <p:sldId id="554" r:id="rId33"/>
    <p:sldId id="556" r:id="rId34"/>
    <p:sldId id="555" r:id="rId35"/>
    <p:sldId id="557" r:id="rId36"/>
    <p:sldId id="582" r:id="rId37"/>
    <p:sldId id="585" r:id="rId38"/>
    <p:sldId id="584" r:id="rId39"/>
    <p:sldId id="586" r:id="rId40"/>
    <p:sldId id="581" r:id="rId41"/>
    <p:sldId id="558" r:id="rId42"/>
    <p:sldId id="559" r:id="rId43"/>
    <p:sldId id="560" r:id="rId44"/>
    <p:sldId id="561" r:id="rId45"/>
    <p:sldId id="562" r:id="rId46"/>
    <p:sldId id="563" r:id="rId47"/>
    <p:sldId id="564" r:id="rId48"/>
    <p:sldId id="565" r:id="rId49"/>
    <p:sldId id="578" r:id="rId50"/>
    <p:sldId id="579" r:id="rId51"/>
    <p:sldId id="567" r:id="rId52"/>
    <p:sldId id="568" r:id="rId53"/>
    <p:sldId id="571" r:id="rId54"/>
    <p:sldId id="580" r:id="rId55"/>
    <p:sldId id="587" r:id="rId56"/>
    <p:sldId id="572" r:id="rId57"/>
    <p:sldId id="573" r:id="rId58"/>
    <p:sldId id="574" r:id="rId59"/>
    <p:sldId id="575" r:id="rId60"/>
  </p:sldIdLst>
  <p:sldSz cx="9144000" cy="6858000" type="screen4x3"/>
  <p:notesSz cx="69977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49" autoAdjust="0"/>
    <p:restoredTop sz="94660"/>
  </p:normalViewPr>
  <p:slideViewPr>
    <p:cSldViewPr>
      <p:cViewPr varScale="1">
        <p:scale>
          <a:sx n="61" d="100"/>
          <a:sy n="61" d="100"/>
        </p:scale>
        <p:origin x="-95" y="-53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1778" y="-85"/>
      </p:cViewPr>
      <p:guideLst>
        <p:guide orient="horz" pos="2924"/>
        <p:guide pos="220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63744" y="0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r">
              <a:defRPr sz="1200"/>
            </a:lvl1pPr>
          </a:lstStyle>
          <a:p>
            <a:fld id="{258732F0-30F2-49D5-8DBE-E254E4ECE92F}" type="datetimeFigureOut">
              <a:rPr lang="en-US" smtClean="0"/>
              <a:pPr/>
              <a:t>12/1/2009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7904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63744" y="8817904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r">
              <a:defRPr sz="1200"/>
            </a:lvl1pPr>
          </a:lstStyle>
          <a:p>
            <a:fld id="{3650566F-D07C-4AEE-937E-F8469BA9CA4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3744" y="0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r">
              <a:defRPr sz="1200"/>
            </a:lvl1pPr>
          </a:lstStyle>
          <a:p>
            <a:fld id="{A19BFEF2-9D48-4F4A-8283-E1201A1A986F}" type="datetimeFigureOut">
              <a:rPr lang="en-US" smtClean="0"/>
              <a:pPr/>
              <a:t>12/1/2009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31" tIns="46516" rIns="93031" bIns="4651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9770" y="4409758"/>
            <a:ext cx="5598160" cy="4177665"/>
          </a:xfrm>
          <a:prstGeom prst="rect">
            <a:avLst/>
          </a:prstGeom>
        </p:spPr>
        <p:txBody>
          <a:bodyPr vert="horz" lIns="93031" tIns="46516" rIns="93031" bIns="4651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3744" y="8817904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r">
              <a:defRPr sz="1200"/>
            </a:lvl1pPr>
          </a:lstStyle>
          <a:p>
            <a:fld id="{4AC8C77D-F682-4899-9E57-EF1051F9C9C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DB1D6B-A43B-4325-82A0-25CAEA6AACDF}" type="slidenum">
              <a:rPr lang="en-US"/>
              <a:pPr/>
              <a:t>49</a:t>
            </a:fld>
            <a:endParaRPr lang="en-US"/>
          </a:p>
        </p:txBody>
      </p:sp>
      <p:sp>
        <p:nvSpPr>
          <p:cNvPr id="23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DB1D6B-A43B-4325-82A0-25CAEA6AACDF}" type="slidenum">
              <a:rPr lang="en-US"/>
              <a:pPr/>
              <a:t>50</a:t>
            </a:fld>
            <a:endParaRPr lang="en-US"/>
          </a:p>
        </p:txBody>
      </p:sp>
      <p:sp>
        <p:nvSpPr>
          <p:cNvPr id="23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42844" y="171448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857224" y="928670"/>
            <a:ext cx="7358114" cy="1222375"/>
          </a:xfrm>
        </p:spPr>
        <p:txBody>
          <a:bodyPr anchor="t">
            <a:normAutofit/>
          </a:bodyPr>
          <a:lstStyle>
            <a:lvl1pPr algn="ctr">
              <a:defRPr sz="4000" cap="none" baseline="0"/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93009" y="3000372"/>
            <a:ext cx="6286544" cy="914400"/>
          </a:xfrm>
        </p:spPr>
        <p:txBody>
          <a:bodyPr anchor="b"/>
          <a:lstStyle>
            <a:lvl1pPr marL="0" indent="0" algn="ctr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12/1/2009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12/1/2009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12/1/2009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12/1/2009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12/1/2009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12/1/2009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12/1/2009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12/1/2009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12/1/2009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12/1/2009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12/1/2009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CA80ED8-6937-427F-B838-19BCB4CC8414}" type="datetimeFigureOut">
              <a:rPr lang="en-US" smtClean="0"/>
              <a:pPr/>
              <a:t>12/1/2009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9EE0FE4-385C-4972-A160-9CE2C4D815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none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eclipse.org/swt/widgets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www.eclipse.org/swt/widgets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clipse.org/articles/article.php?file=Article-Understanding-Layouts/index.html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www.eclipse.org/articles/article.php?file=Article-Understanding-Layouts/index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avabeginner.com/learn-java/java-threads-tutorial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java.sun.com/docs/books/tutorial/essential/concurrency/pools.html" TargetMode="External"/><Relationship Id="rId2" Type="http://schemas.openxmlformats.org/officeDocument/2006/relationships/hyperlink" Target="http://java.sun.com/docs/books/tutorial/essential/concurrency/exinter.html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racle.com/technology/products/database/sql_developer/howtos/export_intro.htm" TargetMode="Externa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clipse.org/swt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DB Programming - Cont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0100" y="3000372"/>
            <a:ext cx="6858048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Database Systems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000100" y="5572140"/>
            <a:ext cx="6858048" cy="9144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SWTUtill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85860"/>
            <a:ext cx="8686800" cy="542928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import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org.eclipse.swt.widgets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.*;</a:t>
            </a:r>
          </a:p>
          <a:p>
            <a:pPr>
              <a:buNone/>
            </a:pP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public class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SWTUtil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{</a:t>
            </a:r>
          </a:p>
          <a:p>
            <a:pPr>
              <a:buNone/>
            </a:pP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private static Display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display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 new Display();	</a:t>
            </a:r>
          </a:p>
          <a:p>
            <a:pPr>
              <a:buNone/>
            </a:pP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None/>
            </a:pP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public static Shell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getShell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(){</a:t>
            </a:r>
          </a:p>
          <a:p>
            <a:pPr>
              <a:buNone/>
            </a:pP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Shell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shell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 new Shell(display);		</a:t>
            </a:r>
          </a:p>
          <a:p>
            <a:pPr>
              <a:buNone/>
            </a:pP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return shell;</a:t>
            </a:r>
          </a:p>
          <a:p>
            <a:pPr>
              <a:buNone/>
            </a:pP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}</a:t>
            </a:r>
          </a:p>
          <a:p>
            <a:pPr>
              <a:buNone/>
            </a:pP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public static void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openShell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(Shell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shell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{</a:t>
            </a:r>
          </a:p>
          <a:p>
            <a:pPr>
              <a:buNone/>
            </a:pP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shell.open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();</a:t>
            </a:r>
          </a:p>
          <a:p>
            <a:pPr>
              <a:buNone/>
            </a:pP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while (!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shell.isDisposed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()) {</a:t>
            </a:r>
          </a:p>
          <a:p>
            <a:pPr>
              <a:buNone/>
            </a:pP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if (!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display.readAndDispatch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()) {</a:t>
            </a:r>
          </a:p>
          <a:p>
            <a:pPr>
              <a:buNone/>
            </a:pP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display.sleep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();</a:t>
            </a:r>
          </a:p>
          <a:p>
            <a:pPr>
              <a:buNone/>
            </a:pP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}</a:t>
            </a:r>
          </a:p>
          <a:p>
            <a:pPr>
              <a:buNone/>
            </a:pP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}</a:t>
            </a:r>
          </a:p>
          <a:p>
            <a:pPr>
              <a:buNone/>
            </a:pP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display.dispose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();		</a:t>
            </a:r>
          </a:p>
          <a:p>
            <a:pPr>
              <a:buNone/>
            </a:pP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}</a:t>
            </a:r>
          </a:p>
          <a:p>
            <a:pPr>
              <a:buNone/>
            </a:pP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Hello World (with </a:t>
            </a:r>
            <a:r>
              <a:rPr lang="en-US" dirty="0" err="1" smtClean="0"/>
              <a:t>SWTUtill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import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org.eclipse.swt.widgets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.*;</a:t>
            </a:r>
          </a:p>
          <a:p>
            <a:pPr>
              <a:buNone/>
            </a:pP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public class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HelloWorld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{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public static void main(String[]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args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{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Shell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shell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SWTUtil.getShell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();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shell.setText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("Hello World");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shell.setSize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(300, 100);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SWTUtil.openShell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(shell);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}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pPr>
              <a:buNone/>
            </a:pP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1714488"/>
            <a:ext cx="2857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on Widget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Widgets are created by:</a:t>
            </a:r>
            <a:br>
              <a:rPr lang="en-US" dirty="0" smtClean="0"/>
            </a:br>
            <a:r>
              <a:rPr lang="en-US" dirty="0" smtClean="0">
                <a:sym typeface="Wingdings" pitchFamily="2" charset="2"/>
              </a:rPr>
              <a:t> Specifying parent</a:t>
            </a:r>
            <a:br>
              <a:rPr lang="en-US" dirty="0" smtClean="0">
                <a:sym typeface="Wingdings" pitchFamily="2" charset="2"/>
              </a:rPr>
            </a:br>
            <a:r>
              <a:rPr lang="en-US" dirty="0" smtClean="0">
                <a:sym typeface="Wingdings" pitchFamily="2" charset="2"/>
              </a:rPr>
              <a:t> Specifying style</a:t>
            </a: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A parent is the container that the widget is created inside (e.g. Shell)</a:t>
            </a:r>
          </a:p>
          <a:p>
            <a:r>
              <a:rPr lang="en-US" dirty="0" smtClean="0"/>
              <a:t>A style is a constant from the SWT class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SWT.BORDER, SWT.LEFT, SWT.NONE …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smtClean="0"/>
              <a:t>Multiple styles can be joined with “|”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SWT.V_SCROLL|SWT.H_SCROLL| SWT.BORDER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Shell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shell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SWTUtil.getShell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();</a:t>
            </a:r>
          </a:p>
          <a:p>
            <a:pPr>
              <a:buNone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shell.setText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("Label World");</a:t>
            </a:r>
          </a:p>
          <a:p>
            <a:pPr>
              <a:buNone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shell.setLayout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(new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GridLayout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()); // layouts are explained later </a:t>
            </a: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// Create labels</a:t>
            </a: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new Label(shell, SWT.NONE).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setText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("Regular label");</a:t>
            </a: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new Label(shell, SWT.SEPARATOR);		</a:t>
            </a: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new Label(shell, SWT.SEPARATOR|SWT.HORIZONTAL);</a:t>
            </a: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// pack and show</a:t>
            </a:r>
          </a:p>
          <a:p>
            <a:pPr>
              <a:buNone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shell.pack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();</a:t>
            </a:r>
          </a:p>
          <a:p>
            <a:pPr>
              <a:buNone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SWTUtil.openShell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(shell);	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5" name="Picture 4" descr="LabelWorl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1357298"/>
            <a:ext cx="1381125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Button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shell.setText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("Button World");</a:t>
            </a:r>
          </a:p>
          <a:p>
            <a:pPr>
              <a:buNone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shell.setLayout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(new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GridLayout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(2, true)); // layouts are explained later </a:t>
            </a:r>
          </a:p>
          <a:p>
            <a:pPr>
              <a:buNone/>
            </a:pP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new Button(shell, SWT.PUSH | SWT.FLAT).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setText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("Flat Push Button");</a:t>
            </a: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new Button(shell, SWT.CHECK).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setText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("Check Button");</a:t>
            </a: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new Button(shell, SWT.TOGGLE).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setText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("Toggle Button");</a:t>
            </a: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new Button(shell, SWT.RADIO).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setText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("Radio Button");</a:t>
            </a:r>
          </a:p>
          <a:p>
            <a:pPr>
              <a:buNone/>
            </a:pP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" name="Picture 4" descr="ButtonWorl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1285860"/>
            <a:ext cx="24765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more Widgets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Take a look at the SWT Tutorial PPT (on the course slides page)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5" name="Picture 6" descr="TextWorl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000240"/>
            <a:ext cx="145732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ListWorl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9503" y="2000240"/>
            <a:ext cx="138112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omboWorl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3178" y="2000240"/>
            <a:ext cx="241935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GroupWorl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9256" y="4143380"/>
            <a:ext cx="2581275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BrowserWorl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785786" y="4214818"/>
            <a:ext cx="3813177" cy="2262158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5929322" y="5786454"/>
            <a:ext cx="2500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1F497D"/>
                </a:solidFill>
              </a:rPr>
              <a:t>Who’s your daddy?? 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rot="16200000" flipV="1">
            <a:off x="6143636" y="5072074"/>
            <a:ext cx="857256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more Widgets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>
                <a:hlinkClick r:id="rId2"/>
              </a:rPr>
              <a:t>http://www.eclipse.org/swt/widgets/</a:t>
            </a:r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2143116"/>
            <a:ext cx="6777056" cy="4258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more Widgets 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>
                <a:hlinkClick r:id="rId2"/>
              </a:rPr>
              <a:t>http://www.eclipse.org/swt/widgets/</a:t>
            </a:r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214554"/>
            <a:ext cx="7686675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Layouts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First introduced in AWT</a:t>
            </a:r>
          </a:p>
          <a:p>
            <a:r>
              <a:rPr lang="en-US" dirty="0" smtClean="0"/>
              <a:t>Ease burden of laying out components</a:t>
            </a:r>
          </a:p>
          <a:p>
            <a:r>
              <a:rPr lang="en-US" dirty="0" smtClean="0"/>
              <a:t>SWT offers 5 layouts:</a:t>
            </a:r>
            <a:br>
              <a:rPr lang="en-US" dirty="0" smtClean="0"/>
            </a:br>
            <a:r>
              <a:rPr lang="en-US" dirty="0" smtClean="0"/>
              <a:t> - </a:t>
            </a:r>
            <a:r>
              <a:rPr lang="en-US" dirty="0" err="1" smtClean="0"/>
              <a:t>FillLayout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- </a:t>
            </a:r>
            <a:r>
              <a:rPr lang="en-US" dirty="0" err="1" smtClean="0"/>
              <a:t>RowLayout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- </a:t>
            </a:r>
            <a:r>
              <a:rPr lang="en-US" dirty="0" err="1" smtClean="0"/>
              <a:t>GridLayout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- </a:t>
            </a:r>
            <a:r>
              <a:rPr lang="en-US" dirty="0" err="1" smtClean="0"/>
              <a:t>FormLayout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- (*) Stack Layout</a:t>
            </a:r>
          </a:p>
          <a:p>
            <a:endParaRPr lang="en-US" sz="1600" dirty="0" smtClean="0">
              <a:hlinkClick r:id="rId2"/>
            </a:endParaRPr>
          </a:p>
          <a:p>
            <a:r>
              <a:rPr lang="en-US" sz="1600" dirty="0" smtClean="0">
                <a:hlinkClick r:id="rId2"/>
              </a:rPr>
              <a:t>http://www.eclipse.org/articles/article.php?file=Article-Understanding-Layouts/index.html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FillLayout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Places all widgets in either a single column or row (SWT.VERTICAL,SWT.HORIZONTAL)</a:t>
            </a:r>
          </a:p>
          <a:p>
            <a:endParaRPr lang="en-US" dirty="0" smtClean="0"/>
          </a:p>
          <a:p>
            <a:r>
              <a:rPr lang="en-US" dirty="0" smtClean="0"/>
              <a:t>Makes all widgets the same size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6098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solidFill>
                  <a:srgbClr val="FF0000"/>
                </a:solidFill>
              </a:rPr>
              <a:t>SWT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folHlink"/>
                </a:solidFill>
              </a:rPr>
              <a:t>Updating UI (Why do we need Threads?) 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folHlink"/>
                </a:solidFill>
              </a:rPr>
              <a:t>Some Loose Ends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FillLayout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shell.setLayout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(new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FillLayout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(SWT.HORIZONTAL));</a:t>
            </a: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for(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 0;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&lt; 3;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++) </a:t>
            </a: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{</a:t>
            </a: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new Button(shell,</a:t>
            </a: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(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% 2 == 0) ? SWT.RADIO : SWT.PUSH).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setText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("Button " +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new Text(shell, SWT.BORDER).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setText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("same size");</a:t>
            </a: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}</a:t>
            </a:r>
          </a:p>
          <a:p>
            <a:pPr>
              <a:buNone/>
            </a:pP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5" name="Picture 4" descr="FillLayoutExamp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1643050"/>
            <a:ext cx="451485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RowLayout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Places all widgets in either a single column or row (SWT.VERTICAL,SWT.HORIZONTAL)</a:t>
            </a:r>
          </a:p>
          <a:p>
            <a:endParaRPr lang="en-US" dirty="0" smtClean="0"/>
          </a:p>
          <a:p>
            <a:r>
              <a:rPr lang="en-US" dirty="0" smtClean="0"/>
              <a:t>Doesn’t force all widgets to be the same size</a:t>
            </a:r>
          </a:p>
          <a:p>
            <a:pPr>
              <a:buNone/>
            </a:pPr>
            <a:endParaRPr lang="en-US" dirty="0" smtClean="0"/>
          </a:p>
          <a:p>
            <a:pPr>
              <a:lnSpc>
                <a:spcPct val="80000"/>
              </a:lnSpc>
              <a:defRPr/>
            </a:pPr>
            <a:r>
              <a:rPr lang="en-US" dirty="0" smtClean="0"/>
              <a:t>Can wrap to a new row or column if it runs out of space</a:t>
            </a:r>
          </a:p>
          <a:p>
            <a:pPr>
              <a:lnSpc>
                <a:spcPct val="80000"/>
              </a:lnSpc>
              <a:defRPr/>
            </a:pPr>
            <a:endParaRPr lang="en-US" dirty="0" smtClean="0"/>
          </a:p>
          <a:p>
            <a:pPr>
              <a:lnSpc>
                <a:spcPct val="80000"/>
              </a:lnSpc>
              <a:defRPr/>
            </a:pPr>
            <a:r>
              <a:rPr lang="en-US" dirty="0" smtClean="0"/>
              <a:t>Can use </a:t>
            </a:r>
            <a:r>
              <a:rPr lang="en-US" b="1" dirty="0" err="1" smtClean="0"/>
              <a:t>RowData</a:t>
            </a:r>
            <a:r>
              <a:rPr lang="en-US" b="1" dirty="0" smtClean="0"/>
              <a:t> </a:t>
            </a:r>
            <a:r>
              <a:rPr lang="en-US" dirty="0" smtClean="0"/>
              <a:t>objects to determine initial heights/widths for controls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RowLayout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shell.setLayout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(new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RowLayout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(SWT.HORIZONTAL));</a:t>
            </a: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for(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 0;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&lt; 3;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++) {</a:t>
            </a: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new Button(shell,</a:t>
            </a: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(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% 2 == 0) ? SWT.RADIO : SWT.PUSH).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setText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("Button " +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new Text(shell, SWT.BORDER);</a:t>
            </a: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}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428736"/>
            <a:ext cx="43434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1428736"/>
            <a:ext cx="31051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RowLayout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shell.setLayout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(new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RowLayout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(SWT.HORIZONTAL));</a:t>
            </a: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for(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 0;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&lt; 3;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++) {</a:t>
            </a: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new Button(shell,</a:t>
            </a: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(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% 2 == 0) ? SWT.RADIO : SWT.PUSH).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setText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("Button " +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new Text(shell, SWT.BORDER).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setLayoutData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(new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RowData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(5, 50));</a:t>
            </a: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}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428736"/>
            <a:ext cx="265747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1428736"/>
            <a:ext cx="1762125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GridLayout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Lays out controls in a grid</a:t>
            </a:r>
          </a:p>
          <a:p>
            <a:endParaRPr lang="en-US" dirty="0" smtClean="0"/>
          </a:p>
          <a:p>
            <a:r>
              <a:rPr lang="en-US" dirty="0" smtClean="0"/>
              <a:t>Added from left to right, new row is created when </a:t>
            </a:r>
            <a:r>
              <a:rPr lang="en-US" dirty="0" err="1" smtClean="0"/>
              <a:t>numColumns</a:t>
            </a:r>
            <a:r>
              <a:rPr lang="en-US" dirty="0" smtClean="0"/>
              <a:t> + 1 Widgets are added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4000504"/>
            <a:ext cx="5667375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GridLayout</a:t>
            </a:r>
            <a:r>
              <a:rPr lang="en-US" dirty="0" smtClean="0"/>
              <a:t> – Main 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horizontalSpacing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>– horizontal space in pixels between adjacent cells</a:t>
            </a:r>
          </a:p>
          <a:p>
            <a:endParaRPr lang="en-US" dirty="0" smtClean="0"/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verticalSpacing</a:t>
            </a:r>
            <a:r>
              <a:rPr lang="en-US" dirty="0" smtClean="0"/>
              <a:t> – vertical space in pixels between adjacent cells</a:t>
            </a:r>
          </a:p>
          <a:p>
            <a:endParaRPr lang="en-US" dirty="0" smtClean="0"/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boolean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makeColumnsEqualWidth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>– forces all columns to be same width</a:t>
            </a:r>
          </a:p>
          <a:p>
            <a:endParaRPr lang="en-US" dirty="0" smtClean="0"/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marginWidth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>– margin in pixels along right and left edges</a:t>
            </a:r>
          </a:p>
          <a:p>
            <a:endParaRPr lang="en-US" dirty="0" smtClean="0"/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marginHeight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>– margin in pixels along top and bottom edges</a:t>
            </a:r>
          </a:p>
          <a:p>
            <a:endParaRPr lang="en-US" dirty="0" smtClean="0"/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numColumns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>– number of columns for the layout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GridData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Provide better control..</a:t>
            </a:r>
            <a:br>
              <a:rPr lang="en-US" dirty="0" smtClean="0"/>
            </a:b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widget.setLayoutData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GridData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en-US" dirty="0" smtClean="0"/>
          </a:p>
          <a:p>
            <a:r>
              <a:rPr lang="en-US" dirty="0" smtClean="0"/>
              <a:t>Lots of options…check the API</a:t>
            </a:r>
            <a:endParaRPr lang="en-US" dirty="0" smtClean="0">
              <a:solidFill>
                <a:srgbClr val="FF3300"/>
              </a:solidFill>
            </a:endParaRPr>
          </a:p>
          <a:p>
            <a:endParaRPr lang="en-US" dirty="0" smtClean="0">
              <a:solidFill>
                <a:srgbClr val="FF3300"/>
              </a:solidFill>
            </a:endParaRPr>
          </a:p>
          <a:p>
            <a:r>
              <a:rPr lang="en-US" dirty="0" smtClean="0">
                <a:solidFill>
                  <a:srgbClr val="FF3300"/>
                </a:solidFill>
              </a:rPr>
              <a:t>Warning </a:t>
            </a:r>
            <a:r>
              <a:rPr lang="en-US" dirty="0" smtClean="0"/>
              <a:t>for Swing programmers – DO NOT TRY TO REUSE </a:t>
            </a:r>
            <a:r>
              <a:rPr lang="en-US" dirty="0" err="1" smtClean="0"/>
              <a:t>GridData</a:t>
            </a:r>
            <a:r>
              <a:rPr lang="en-US" dirty="0" smtClean="0"/>
              <a:t> objects</a:t>
            </a:r>
            <a:br>
              <a:rPr lang="en-US" dirty="0" smtClean="0"/>
            </a:br>
            <a:r>
              <a:rPr lang="en-US" dirty="0" smtClean="0"/>
              <a:t>(simply create new for each widget)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GridData</a:t>
            </a:r>
            <a:r>
              <a:rPr lang="en-US" dirty="0" smtClean="0"/>
              <a:t> - 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857364"/>
            <a:ext cx="6172200" cy="408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Another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6098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shell.setLayout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(new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GridLayout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(2, false)); 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new Label(shell, SWT.NONE).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setText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("Username:");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Combo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cmbUsername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 new Combo(shell, SWT.DROP_DOWN);</a:t>
            </a:r>
          </a:p>
          <a:p>
            <a:pPr>
              <a:buNone/>
            </a:pP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cmbUsername.setLayoutData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(new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GridData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GridData.FILL_HORIZONTAL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));</a:t>
            </a:r>
          </a:p>
          <a:p>
            <a:pPr>
              <a:buNone/>
            </a:pP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cmbUsername.setItems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(new String[]{"Howard", "Admin", "Kalman"});</a:t>
            </a:r>
          </a:p>
          <a:p>
            <a:pPr>
              <a:buNone/>
            </a:pP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cmbUsername.setText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("Admin");</a:t>
            </a:r>
          </a:p>
          <a:p>
            <a:pPr>
              <a:buNone/>
            </a:pP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new Label(shell, SWT.NONE).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setText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("Password:");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new Text(shell, SWT.BORDER | SWT.PASSWORD).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setLayoutData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(new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GridData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GridData.FILL_HORIZONTAL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));</a:t>
            </a:r>
          </a:p>
          <a:p>
            <a:pPr>
              <a:buNone/>
            </a:pP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Button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loginButton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 new Button(shell, SWT.PUSH | SWT.FLAT);</a:t>
            </a:r>
          </a:p>
          <a:p>
            <a:pPr>
              <a:buNone/>
            </a:pP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loginButton.setText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("Proceed to your account");</a:t>
            </a:r>
          </a:p>
          <a:p>
            <a:pPr>
              <a:buNone/>
            </a:pP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GridData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data = new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GridData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GridData.FILL_HORIZONTAL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>
              <a:buNone/>
            </a:pP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data.horizontalSpan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 2; // span 2 columns</a:t>
            </a:r>
          </a:p>
          <a:p>
            <a:pPr>
              <a:buNone/>
            </a:pP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loginButton.setLayoutData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(data);</a:t>
            </a:r>
          </a:p>
          <a:p>
            <a:pPr>
              <a:buNone/>
            </a:pP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1071546"/>
            <a:ext cx="283845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Another 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00174"/>
            <a:ext cx="44958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2857496"/>
            <a:ext cx="438150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786322"/>
            <a:ext cx="4152900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JAVA UI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89548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ym typeface="Wingdings" pitchFamily="2" charset="2"/>
              </a:rPr>
              <a:t>AWT (Abstract Windowing Toolkit)</a:t>
            </a:r>
            <a:br>
              <a:rPr lang="en-US" dirty="0" smtClean="0">
                <a:sym typeface="Wingdings" pitchFamily="2" charset="2"/>
              </a:rPr>
            </a:br>
            <a:r>
              <a:rPr lang="en-US" dirty="0" smtClean="0">
                <a:sym typeface="Wingdings" pitchFamily="2" charset="2"/>
              </a:rPr>
              <a:t> - standard for all platforms</a:t>
            </a:r>
            <a:br>
              <a:rPr lang="en-US" dirty="0" smtClean="0">
                <a:sym typeface="Wingdings" pitchFamily="2" charset="2"/>
              </a:rPr>
            </a:br>
            <a:r>
              <a:rPr lang="en-US" dirty="0" smtClean="0">
                <a:sym typeface="Wingdings" pitchFamily="2" charset="2"/>
              </a:rPr>
              <a:t> too simple..</a:t>
            </a:r>
            <a:br>
              <a:rPr lang="en-US" dirty="0" smtClean="0">
                <a:sym typeface="Wingdings" pitchFamily="2" charset="2"/>
              </a:rPr>
            </a:br>
            <a:r>
              <a:rPr lang="en-US" dirty="0" smtClean="0">
                <a:sym typeface="Wingdings" pitchFamily="2" charset="2"/>
              </a:rPr>
              <a:t> - “Least Common Denominator”</a:t>
            </a: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SWING</a:t>
            </a:r>
            <a:br>
              <a:rPr lang="en-US" dirty="0" smtClean="0">
                <a:sym typeface="Wingdings" pitchFamily="2" charset="2"/>
              </a:rPr>
            </a:br>
            <a:r>
              <a:rPr lang="en-US" dirty="0" smtClean="0">
                <a:sym typeface="Wingdings" pitchFamily="2" charset="2"/>
              </a:rPr>
              <a:t> - try to fix AWT’s problems</a:t>
            </a:r>
            <a:br>
              <a:rPr lang="en-US" dirty="0" smtClean="0">
                <a:sym typeface="Wingdings" pitchFamily="2" charset="2"/>
              </a:rPr>
            </a:br>
            <a:r>
              <a:rPr lang="en-US" dirty="0" smtClean="0">
                <a:sym typeface="Wingdings" pitchFamily="2" charset="2"/>
              </a:rPr>
              <a:t> - uses AWT</a:t>
            </a:r>
            <a:br>
              <a:rPr lang="en-US" dirty="0" smtClean="0">
                <a:sym typeface="Wingdings" pitchFamily="2" charset="2"/>
              </a:rPr>
            </a:br>
            <a:r>
              <a:rPr lang="en-US" dirty="0" smtClean="0">
                <a:sym typeface="Wingdings" pitchFamily="2" charset="2"/>
              </a:rPr>
              <a:t> - complicated to use and learn</a:t>
            </a:r>
            <a:br>
              <a:rPr lang="en-US" dirty="0" smtClean="0">
                <a:sym typeface="Wingdings" pitchFamily="2" charset="2"/>
              </a:rPr>
            </a:br>
            <a:r>
              <a:rPr lang="en-US" dirty="0" smtClean="0">
                <a:sym typeface="Wingdings" pitchFamily="2" charset="2"/>
              </a:rPr>
              <a:t> - looks the same on every platform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 for other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1600" dirty="0" smtClean="0">
                <a:hlinkClick r:id="rId2"/>
              </a:rPr>
              <a:t>http://www.eclipse.org/articles/article.php?file=Article-Understanding-Layouts/index.html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91080" y="1428736"/>
            <a:ext cx="4267200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428736"/>
            <a:ext cx="398145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FormLayout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dirty="0" smtClean="0"/>
              <a:t>Considered the most complex layout of SWT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Based on </a:t>
            </a:r>
            <a:r>
              <a:rPr lang="en-US" i="1" dirty="0" smtClean="0"/>
              <a:t>y = ax + b</a:t>
            </a:r>
            <a:r>
              <a:rPr lang="en-US" dirty="0" smtClean="0"/>
              <a:t> (not that most people who use it care)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MAXIMUM flexibility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People who understand it – love it </a:t>
            </a:r>
            <a:r>
              <a:rPr lang="en-US" dirty="0" smtClean="0">
                <a:sym typeface="Wingdings" pitchFamily="2" charset="2"/>
              </a:rPr>
              <a:t></a:t>
            </a:r>
          </a:p>
          <a:p>
            <a:pPr>
              <a:defRPr/>
            </a:pPr>
            <a:endParaRPr lang="en-US" dirty="0" smtClean="0">
              <a:sym typeface="Wingdings" pitchFamily="2" charset="2"/>
            </a:endParaRPr>
          </a:p>
          <a:p>
            <a:pPr>
              <a:defRPr/>
            </a:pPr>
            <a:r>
              <a:rPr lang="en-US" dirty="0" smtClean="0">
                <a:sym typeface="Wingdings" pitchFamily="2" charset="2"/>
              </a:rPr>
              <a:t>Needs a tutorial of its own and is therefore not covered here 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 Handling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Similar to Swing..</a:t>
            </a:r>
          </a:p>
          <a:p>
            <a:endParaRPr lang="en-US" b="1" dirty="0" smtClean="0"/>
          </a:p>
          <a:p>
            <a:r>
              <a:rPr lang="en-US" b="1" dirty="0" smtClean="0"/>
              <a:t>Listener</a:t>
            </a:r>
            <a:r>
              <a:rPr lang="en-US" i="1" dirty="0" smtClean="0"/>
              <a:t> </a:t>
            </a:r>
            <a:r>
              <a:rPr lang="en-US" dirty="0" smtClean="0"/>
              <a:t>is basically an interface that defines when certain behaviors happen</a:t>
            </a:r>
          </a:p>
          <a:p>
            <a:endParaRPr lang="en-US" b="1" dirty="0" smtClean="0"/>
          </a:p>
          <a:p>
            <a:r>
              <a:rPr lang="en-US" b="1" dirty="0" smtClean="0"/>
              <a:t>Listeners</a:t>
            </a:r>
            <a:r>
              <a:rPr lang="en-US" dirty="0" smtClean="0"/>
              <a:t> are attached to widgets</a:t>
            </a:r>
          </a:p>
          <a:p>
            <a:endParaRPr lang="en-US" dirty="0" smtClean="0"/>
          </a:p>
          <a:p>
            <a:r>
              <a:rPr lang="en-US" b="1" dirty="0" smtClean="0"/>
              <a:t>Adapters</a:t>
            </a:r>
            <a:r>
              <a:rPr lang="en-US" dirty="0" smtClean="0"/>
              <a:t> implements the interfaces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Popular Listeners / Adapters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89548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n-US" i="1" dirty="0" err="1" smtClean="0"/>
              <a:t>FocusListener</a:t>
            </a:r>
            <a:r>
              <a:rPr lang="en-US" i="1" dirty="0" smtClean="0"/>
              <a:t>/</a:t>
            </a:r>
            <a:r>
              <a:rPr lang="en-US" i="1" dirty="0" err="1" smtClean="0"/>
              <a:t>FocusAdapter</a:t>
            </a:r>
            <a:r>
              <a:rPr lang="en-US" dirty="0" smtClean="0"/>
              <a:t> – listens for focus gained and focus lost events</a:t>
            </a:r>
          </a:p>
          <a:p>
            <a:pPr>
              <a:defRPr/>
            </a:pPr>
            <a:endParaRPr lang="en-US" i="1" dirty="0" smtClean="0"/>
          </a:p>
          <a:p>
            <a:pPr>
              <a:defRPr/>
            </a:pPr>
            <a:r>
              <a:rPr lang="en-US" i="1" dirty="0" err="1" smtClean="0"/>
              <a:t>KeyListener</a:t>
            </a:r>
            <a:r>
              <a:rPr lang="en-US" i="1" dirty="0" smtClean="0"/>
              <a:t>/</a:t>
            </a:r>
            <a:r>
              <a:rPr lang="en-US" i="1" dirty="0" err="1" smtClean="0"/>
              <a:t>KeyAdapter</a:t>
            </a:r>
            <a:r>
              <a:rPr lang="en-US" dirty="0" smtClean="0"/>
              <a:t> – listens for key releases and key presses</a:t>
            </a:r>
          </a:p>
          <a:p>
            <a:pPr>
              <a:defRPr/>
            </a:pPr>
            <a:endParaRPr lang="en-US" i="1" dirty="0" smtClean="0"/>
          </a:p>
          <a:p>
            <a:pPr>
              <a:defRPr/>
            </a:pPr>
            <a:r>
              <a:rPr lang="en-US" i="1" dirty="0" err="1" smtClean="0"/>
              <a:t>ModifyListener</a:t>
            </a:r>
            <a:r>
              <a:rPr lang="en-US" dirty="0" smtClean="0"/>
              <a:t>(only has 1 method) – listens for text modifications</a:t>
            </a:r>
          </a:p>
          <a:p>
            <a:pPr>
              <a:defRPr/>
            </a:pPr>
            <a:endParaRPr lang="en-US" i="1" dirty="0" smtClean="0"/>
          </a:p>
          <a:p>
            <a:pPr>
              <a:defRPr/>
            </a:pPr>
            <a:r>
              <a:rPr lang="en-US" i="1" dirty="0" err="1" smtClean="0"/>
              <a:t>VerifyListener</a:t>
            </a:r>
            <a:r>
              <a:rPr lang="en-US" dirty="0" smtClean="0"/>
              <a:t> – listens for (and potentially intercepts) text modifications</a:t>
            </a:r>
          </a:p>
          <a:p>
            <a:pPr>
              <a:defRPr/>
            </a:pPr>
            <a:endParaRPr lang="en-US" i="1" dirty="0" smtClean="0"/>
          </a:p>
          <a:p>
            <a:pPr>
              <a:defRPr/>
            </a:pPr>
            <a:r>
              <a:rPr lang="en-US" b="1" i="1" dirty="0" err="1" smtClean="0"/>
              <a:t>MouseListener</a:t>
            </a:r>
            <a:r>
              <a:rPr lang="en-US" b="1" i="1" dirty="0" smtClean="0"/>
              <a:t>/</a:t>
            </a:r>
            <a:r>
              <a:rPr lang="en-US" b="1" i="1" dirty="0" err="1" smtClean="0"/>
              <a:t>MouseAdapter</a:t>
            </a:r>
            <a:r>
              <a:rPr lang="en-US" dirty="0" smtClean="0"/>
              <a:t> – listens for mouse button presses</a:t>
            </a:r>
          </a:p>
          <a:p>
            <a:pPr>
              <a:defRPr/>
            </a:pPr>
            <a:endParaRPr lang="en-US" i="1" dirty="0" smtClean="0"/>
          </a:p>
          <a:p>
            <a:pPr>
              <a:defRPr/>
            </a:pPr>
            <a:r>
              <a:rPr lang="en-US" i="1" dirty="0" err="1" smtClean="0"/>
              <a:t>SelectionListener</a:t>
            </a:r>
            <a:r>
              <a:rPr lang="en-US" i="1" dirty="0" smtClean="0"/>
              <a:t>/</a:t>
            </a:r>
            <a:r>
              <a:rPr lang="en-US" i="1" dirty="0" err="1" smtClean="0"/>
              <a:t>SelectionAdapter</a:t>
            </a:r>
            <a:r>
              <a:rPr lang="en-US" dirty="0" smtClean="0"/>
              <a:t> – listens for selection events (similar to </a:t>
            </a:r>
            <a:r>
              <a:rPr lang="en-US" dirty="0" err="1" smtClean="0"/>
              <a:t>ActionListener</a:t>
            </a:r>
            <a:r>
              <a:rPr lang="en-US" dirty="0" smtClean="0"/>
              <a:t> in Swing)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Button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loginButton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 new Button(shell, SWT.PUSH | SWT.FLAT);</a:t>
            </a:r>
          </a:p>
          <a:p>
            <a:pPr>
              <a:buNone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loginButton.addSelectionListener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(new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SelectionAdapter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 {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public void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widgetSelected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SelectionEvent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e) {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System.out.println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(“Clicked!");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}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});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6098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SWT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rgbClr val="FF0000"/>
                </a:solidFill>
              </a:rPr>
              <a:t>Updating UI (Why do we need Threads?) 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folHlink"/>
                </a:solidFill>
              </a:rPr>
              <a:t>Some Loose Ends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 do we need threads??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We need threads to support:</a:t>
            </a:r>
            <a:endParaRPr lang="en-US" dirty="0" smtClean="0"/>
          </a:p>
          <a:p>
            <a:r>
              <a:rPr lang="en-US" dirty="0" smtClean="0"/>
              <a:t>Multitask applications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Long task applications (with GUI)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36</a:t>
            </a:fld>
            <a:endParaRPr lang="en-US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5572140"/>
            <a:ext cx="34956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Rubi Boim\Desktop\aUntitl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2714620"/>
            <a:ext cx="6886576" cy="2130425"/>
          </a:xfrm>
          <a:prstGeom prst="rect">
            <a:avLst/>
          </a:prstGeom>
          <a:noFill/>
        </p:spPr>
      </p:pic>
      <p:cxnSp>
        <p:nvCxnSpPr>
          <p:cNvPr id="8" name="Straight Arrow Connector 7"/>
          <p:cNvCxnSpPr/>
          <p:nvPr/>
        </p:nvCxnSpPr>
        <p:spPr>
          <a:xfrm rot="16200000" flipH="1">
            <a:off x="1285852" y="4000504"/>
            <a:ext cx="1143008" cy="285752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>
            <a:off x="3036083" y="4179099"/>
            <a:ext cx="1143008" cy="71438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>
            <a:off x="4822033" y="4036223"/>
            <a:ext cx="1285884" cy="500066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Context Switch / Interrupt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Threads </a:t>
            </a:r>
            <a:r>
              <a:rPr lang="en-US" dirty="0" err="1" smtClean="0"/>
              <a:t>vs</a:t>
            </a:r>
            <a:r>
              <a:rPr lang="en-US" dirty="0" smtClean="0"/>
              <a:t> Cores (CPUs)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Threads </a:t>
            </a:r>
            <a:r>
              <a:rPr lang="en-US" dirty="0" err="1" smtClean="0"/>
              <a:t>vs</a:t>
            </a:r>
            <a:r>
              <a:rPr lang="en-US" dirty="0" smtClean="0"/>
              <a:t> Processes</a:t>
            </a:r>
            <a:br>
              <a:rPr lang="en-US" dirty="0" smtClean="0"/>
            </a:br>
            <a:r>
              <a:rPr lang="en-US" dirty="0" smtClean="0"/>
              <a:t>(Memory space, “Locking”, Lightweight)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Implementing Threads in Java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2 Options:</a:t>
            </a:r>
          </a:p>
          <a:p>
            <a:r>
              <a:rPr lang="en-US" dirty="0" smtClean="0"/>
              <a:t>Implement the </a:t>
            </a:r>
            <a:r>
              <a:rPr lang="en-US" dirty="0" err="1" smtClean="0"/>
              <a:t>Runnable</a:t>
            </a:r>
            <a:r>
              <a:rPr lang="en-US" dirty="0" smtClean="0"/>
              <a:t> interface: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sym typeface="Wingdings" pitchFamily="2" charset="2"/>
              </a:rPr>
              <a:t>myImpl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ym typeface="Wingdings" pitchFamily="2" charset="2"/>
              </a:rPr>
              <a:t>	</a:t>
            </a:r>
            <a:r>
              <a:rPr lang="en-US" dirty="0" smtClean="0"/>
              <a:t>“create a ‘thread class’ and pass </a:t>
            </a:r>
            <a:r>
              <a:rPr lang="en-US" dirty="0" err="1" smtClean="0">
                <a:solidFill>
                  <a:srgbClr val="FF0000"/>
                </a:solidFill>
              </a:rPr>
              <a:t>myImpl</a:t>
            </a:r>
            <a:r>
              <a:rPr lang="en-US" dirty="0" smtClean="0"/>
              <a:t>”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Extend the Thread class: </a:t>
            </a:r>
            <a:r>
              <a:rPr lang="en-US" dirty="0" err="1" smtClean="0">
                <a:solidFill>
                  <a:srgbClr val="FF0000"/>
                </a:solidFill>
              </a:rPr>
              <a:t>myClass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ym typeface="Wingdings" pitchFamily="2" charset="2"/>
              </a:rPr>
              <a:t>	“create your </a:t>
            </a:r>
            <a:r>
              <a:rPr lang="en-US" dirty="0" err="1" smtClean="0">
                <a:solidFill>
                  <a:srgbClr val="FF0000"/>
                </a:solidFill>
              </a:rPr>
              <a:t>myClass</a:t>
            </a:r>
            <a:r>
              <a:rPr lang="en-US" dirty="0" smtClean="0"/>
              <a:t> and start() it</a:t>
            </a: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Locks??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do we need them??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No “</a:t>
            </a:r>
            <a:r>
              <a:rPr lang="en-US" dirty="0" err="1" smtClean="0"/>
              <a:t>Mutex</a:t>
            </a:r>
            <a:r>
              <a:rPr lang="en-US" dirty="0" smtClean="0"/>
              <a:t>”..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Define a function </a:t>
            </a:r>
            <a:r>
              <a:rPr lang="en-US" dirty="0" smtClean="0"/>
              <a:t>as </a:t>
            </a:r>
            <a:r>
              <a:rPr lang="en-US" dirty="0" smtClean="0">
                <a:solidFill>
                  <a:srgbClr val="FF0000"/>
                </a:solidFill>
              </a:rPr>
              <a:t>synchronized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ym typeface="Wingdings" pitchFamily="2" charset="2"/>
              </a:rPr>
              <a:t>	only one thread at a time can “enter it”</a:t>
            </a: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SWT (Standard Widget Toolkit)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Developed by IBM, maintained today by Eclipse</a:t>
            </a:r>
          </a:p>
          <a:p>
            <a:endParaRPr lang="en-US" dirty="0" smtClean="0"/>
          </a:p>
          <a:p>
            <a:r>
              <a:rPr lang="en-US" dirty="0" smtClean="0"/>
              <a:t>Easy implementation</a:t>
            </a:r>
          </a:p>
          <a:p>
            <a:endParaRPr lang="en-US" dirty="0" smtClean="0"/>
          </a:p>
          <a:p>
            <a:r>
              <a:rPr lang="en-US" u="sng" dirty="0" smtClean="0"/>
              <a:t>Not portable</a:t>
            </a:r>
            <a:r>
              <a:rPr lang="en-US" dirty="0" smtClean="0"/>
              <a:t> – requires implementation for each platform. BUT, all major ones has </a:t>
            </a:r>
            <a:r>
              <a:rPr lang="en-US" dirty="0" smtClean="0">
                <a:sym typeface="Wingdings" pitchFamily="2" charset="2"/>
              </a:rPr>
              <a:t></a:t>
            </a:r>
            <a:br>
              <a:rPr lang="en-US" dirty="0" smtClean="0">
                <a:sym typeface="Wingdings" pitchFamily="2" charset="2"/>
              </a:rPr>
            </a:br>
            <a:r>
              <a:rPr lang="en-US" dirty="0" smtClean="0">
                <a:sym typeface="Wingdings" pitchFamily="2" charset="2"/>
              </a:rPr>
              <a:t>  “LCD” fixed </a:t>
            </a: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Had performance issues, but today its fixed 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More on Java &amp; Threads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Really not complicated..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Read link!!</a:t>
            </a:r>
          </a:p>
          <a:p>
            <a:r>
              <a:rPr lang="en-US" sz="1900" dirty="0" smtClean="0">
                <a:hlinkClick r:id="rId2"/>
              </a:rPr>
              <a:t>http://www.javabeginner.com/learn-java/java-threads-tutorial</a:t>
            </a:r>
            <a:endParaRPr lang="en-US" sz="1900" dirty="0" smtClean="0"/>
          </a:p>
          <a:p>
            <a:endParaRPr lang="en-US" dirty="0" smtClean="0"/>
          </a:p>
          <a:p>
            <a:r>
              <a:rPr lang="en-US" dirty="0" smtClean="0"/>
              <a:t>“</a:t>
            </a:r>
            <a:r>
              <a:rPr lang="en-US" dirty="0" err="1" smtClean="0"/>
              <a:t>ThreadPooling</a:t>
            </a:r>
            <a:r>
              <a:rPr lang="en-US" dirty="0" smtClean="0"/>
              <a:t> PDF” on the course site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Lets start from the end..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Update the UI from the UI thread</a:t>
            </a:r>
          </a:p>
          <a:p>
            <a:endParaRPr lang="en-US" dirty="0" smtClean="0"/>
          </a:p>
          <a:p>
            <a:r>
              <a:rPr lang="en-US" dirty="0" smtClean="0"/>
              <a:t>For any other thread, use:</a:t>
            </a:r>
            <a:br>
              <a:rPr lang="en-US" dirty="0" smtClean="0"/>
            </a:br>
            <a:r>
              <a:rPr lang="en-US" dirty="0" smtClean="0"/>
              <a:t> - </a:t>
            </a:r>
            <a:r>
              <a:rPr lang="en-US" dirty="0" err="1" smtClean="0"/>
              <a:t>syncExec</a:t>
            </a:r>
            <a:r>
              <a:rPr lang="en-US" dirty="0" smtClean="0"/>
              <a:t>(</a:t>
            </a:r>
            <a:r>
              <a:rPr lang="en-US" dirty="0" err="1" smtClean="0"/>
              <a:t>Runnable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smtClean="0"/>
              <a:t> - </a:t>
            </a:r>
            <a:r>
              <a:rPr lang="en-US" dirty="0" err="1" smtClean="0"/>
              <a:t>asyncExec</a:t>
            </a:r>
            <a:r>
              <a:rPr lang="en-US" dirty="0" smtClean="0"/>
              <a:t>(</a:t>
            </a:r>
            <a:r>
              <a:rPr lang="en-US" dirty="0" err="1" smtClean="0"/>
              <a:t>Runnable</a:t>
            </a:r>
            <a:r>
              <a:rPr lang="en-US" dirty="0" smtClean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Going Back, Example for updating UI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final Text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text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=	new Text(shell, SWT.BORDER);</a:t>
            </a:r>
          </a:p>
          <a:p>
            <a:pPr>
              <a:buNone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text.setLayoutData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(new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GridData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GridData.FILL_HORIZONTAL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));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Button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button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 new Button(shell, SWT.PUSH | SWT.FLAT);</a:t>
            </a:r>
          </a:p>
          <a:p>
            <a:pPr>
              <a:buNone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button.setText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("Click Me");</a:t>
            </a:r>
          </a:p>
          <a:p>
            <a:pPr>
              <a:buNone/>
            </a:pP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button.addSelectionListener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(new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SelectionAdapter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 {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public void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widgetSelected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SelectionEvent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e) {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text.setText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getName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());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}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});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Blocking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“A function that takes long time to return..”</a:t>
            </a:r>
          </a:p>
          <a:p>
            <a:endParaRPr lang="en-US" dirty="0" smtClean="0"/>
          </a:p>
          <a:p>
            <a:r>
              <a:rPr lang="en-US" dirty="0" smtClean="0"/>
              <a:t>Example:</a:t>
            </a:r>
            <a:br>
              <a:rPr lang="en-US" dirty="0" smtClean="0"/>
            </a:br>
            <a:r>
              <a:rPr lang="en-US" dirty="0" smtClean="0"/>
              <a:t> - While (</a:t>
            </a:r>
            <a:r>
              <a:rPr lang="en-US" dirty="0" err="1" smtClean="0"/>
              <a:t>i</a:t>
            </a:r>
            <a:r>
              <a:rPr lang="en-US" dirty="0" smtClean="0"/>
              <a:t>&lt;100000000){…}</a:t>
            </a:r>
            <a:br>
              <a:rPr lang="en-US" dirty="0" smtClean="0"/>
            </a:br>
            <a:r>
              <a:rPr lang="en-US" dirty="0" smtClean="0"/>
              <a:t> - Massive DB functions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smtClean="0"/>
              <a:t>- “Slow bandwidth..”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Blocking Function + UI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Drawing a UI never ends..</a:t>
            </a:r>
          </a:p>
          <a:p>
            <a:endParaRPr lang="en-US" dirty="0" smtClean="0"/>
          </a:p>
          <a:p>
            <a:r>
              <a:rPr lang="en-US" dirty="0" smtClean="0"/>
              <a:t>The triggered events (e.g. button click) are executed by the drawing thread</a:t>
            </a:r>
          </a:p>
          <a:p>
            <a:endParaRPr lang="en-US" dirty="0" smtClean="0"/>
          </a:p>
          <a:p>
            <a:r>
              <a:rPr lang="en-US" dirty="0" smtClean="0"/>
              <a:t>If the thread is </a:t>
            </a:r>
            <a:r>
              <a:rPr lang="en-US" b="1" dirty="0" smtClean="0"/>
              <a:t>blocked</a:t>
            </a:r>
            <a:r>
              <a:rPr lang="en-US" dirty="0" smtClean="0"/>
              <a:t> for a while, then it can’t “draw” the UI and the program “</a:t>
            </a:r>
            <a:r>
              <a:rPr lang="en-US" dirty="0" err="1" smtClean="0"/>
              <a:t>stucks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Blocking Function + UI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45</a:t>
            </a:fld>
            <a:endParaRPr lang="en-US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428736"/>
            <a:ext cx="34956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3286124"/>
            <a:ext cx="34956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5214950"/>
            <a:ext cx="34956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 – Threads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Use a different thread to calculate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getName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</a:t>
            </a:r>
            <a:endParaRPr lang="en-US" dirty="0" smtClean="0"/>
          </a:p>
          <a:p>
            <a:pPr>
              <a:buNone/>
            </a:pP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public void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widgetSelected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SelectionEvent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e) {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//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text.setText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getName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());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“create thread to calculate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getName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But who will call “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text.setText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(“answer”)</a:t>
            </a:r>
            <a:r>
              <a:rPr lang="en-US" dirty="0" smtClean="0"/>
              <a:t>”?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Setting UI from different Thread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You </a:t>
            </a:r>
            <a:r>
              <a:rPr lang="en-US" dirty="0" smtClean="0">
                <a:solidFill>
                  <a:srgbClr val="FF3300"/>
                </a:solidFill>
              </a:rPr>
              <a:t>CANNOT</a:t>
            </a:r>
            <a:r>
              <a:rPr lang="en-US" dirty="0" smtClean="0"/>
              <a:t> call “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text.setText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(“answer”)</a:t>
            </a:r>
            <a:r>
              <a:rPr lang="en-US" dirty="0" smtClean="0"/>
              <a:t>”</a:t>
            </a:r>
            <a:br>
              <a:rPr lang="en-US" dirty="0" smtClean="0"/>
            </a:br>
            <a:r>
              <a:rPr lang="en-US" dirty="0" smtClean="0"/>
              <a:t>(Exception..)</a:t>
            </a:r>
          </a:p>
          <a:p>
            <a:endParaRPr lang="en-US" dirty="0" smtClean="0"/>
          </a:p>
          <a:p>
            <a:r>
              <a:rPr lang="en-US" dirty="0" smtClean="0"/>
              <a:t>Use:</a:t>
            </a:r>
            <a:br>
              <a:rPr lang="en-US" dirty="0" smtClean="0"/>
            </a:br>
            <a:r>
              <a:rPr lang="en-US" dirty="0" smtClean="0"/>
              <a:t> - </a:t>
            </a:r>
            <a:r>
              <a:rPr lang="en-US" dirty="0" err="1" smtClean="0"/>
              <a:t>syncExec</a:t>
            </a:r>
            <a:r>
              <a:rPr lang="en-US" dirty="0" smtClean="0"/>
              <a:t>(</a:t>
            </a:r>
            <a:r>
              <a:rPr lang="en-US" dirty="0" err="1" smtClean="0"/>
              <a:t>Runnable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smtClean="0"/>
              <a:t> - </a:t>
            </a:r>
            <a:r>
              <a:rPr lang="en-US" dirty="0" err="1" smtClean="0"/>
              <a:t>asyncExec</a:t>
            </a:r>
            <a:r>
              <a:rPr lang="en-US" dirty="0" smtClean="0"/>
              <a:t>(</a:t>
            </a:r>
            <a:r>
              <a:rPr lang="en-US" dirty="0" err="1" smtClean="0"/>
              <a:t>Runnable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smtClean="0"/>
              <a:t>The “sync” blocks until the UI thread updates the UI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Setting UI from different Thread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display.asyncExec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(new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Runnable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 {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public void run() {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text.setText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(“answer”);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}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});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NoneBlocking</a:t>
            </a:r>
            <a:r>
              <a:rPr lang="en-US" dirty="0" smtClean="0"/>
              <a:t> Layering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715140" y="1714488"/>
            <a:ext cx="1571636" cy="24288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Kernel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85786" y="1714488"/>
            <a:ext cx="1571636" cy="24288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mtClean="0"/>
              <a:t>GUI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2357422" y="2214554"/>
            <a:ext cx="4357718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 rot="5400000">
            <a:off x="4792385" y="2208483"/>
            <a:ext cx="1928826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Kernel Interface</a:t>
            </a:r>
            <a:endParaRPr lang="en-U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214678" y="1785926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GUI Thread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2357422" y="3857628"/>
            <a:ext cx="4357718" cy="1588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 rot="5400000">
            <a:off x="2220617" y="3851557"/>
            <a:ext cx="1928826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GUI Interface</a:t>
            </a:r>
            <a:endParaRPr lang="en-US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4214810" y="3500438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Kernel Thread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SWT - Takes the look of the OS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500174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500174"/>
            <a:ext cx="20574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4000504"/>
            <a:ext cx="20193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19666" y="4000504"/>
            <a:ext cx="220980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NoneBlocking</a:t>
            </a:r>
            <a:r>
              <a:rPr lang="en-US" dirty="0" smtClean="0"/>
              <a:t> Layering – Updating GUI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85786" y="1714488"/>
            <a:ext cx="1571636" cy="24288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mtClean="0"/>
              <a:t>GUI</a:t>
            </a:r>
            <a:endParaRPr lang="en-US" dirty="0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2357422" y="3857628"/>
            <a:ext cx="4357718" cy="1588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 rot="5400000">
            <a:off x="2220617" y="3851557"/>
            <a:ext cx="1928826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GUI Interface</a:t>
            </a:r>
            <a:endParaRPr lang="en-US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4214810" y="3500438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Kernel Thread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214810" y="1428736"/>
            <a:ext cx="4095993" cy="1200329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b="1" dirty="0" err="1" smtClean="0"/>
              <a:t>gui.returnOperationResults</a:t>
            </a:r>
            <a:r>
              <a:rPr lang="en-US" b="1" dirty="0" smtClean="0"/>
              <a:t>(results)</a:t>
            </a:r>
          </a:p>
          <a:p>
            <a:r>
              <a:rPr lang="en-US" dirty="0" smtClean="0"/>
              <a:t>{</a:t>
            </a:r>
          </a:p>
          <a:p>
            <a:r>
              <a:rPr lang="en-US" dirty="0" smtClean="0"/>
              <a:t>	</a:t>
            </a:r>
            <a:r>
              <a:rPr lang="en-US" dirty="0" err="1" smtClean="0"/>
              <a:t>text.setText</a:t>
            </a:r>
            <a:r>
              <a:rPr lang="en-US" dirty="0" smtClean="0"/>
              <a:t>(results);</a:t>
            </a:r>
          </a:p>
          <a:p>
            <a:r>
              <a:rPr lang="en-US" dirty="0" smtClean="0"/>
              <a:t>}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214810" y="4214818"/>
            <a:ext cx="4599818" cy="2308324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b="1" dirty="0" err="1" smtClean="0"/>
              <a:t>gui.returnOperationResults</a:t>
            </a:r>
            <a:r>
              <a:rPr lang="en-US" b="1" dirty="0" smtClean="0"/>
              <a:t>(results)</a:t>
            </a:r>
          </a:p>
          <a:p>
            <a:r>
              <a:rPr lang="en-US" dirty="0" smtClean="0"/>
              <a:t>{</a:t>
            </a:r>
          </a:p>
          <a:p>
            <a:r>
              <a:rPr lang="en-US" dirty="0" smtClean="0"/>
              <a:t>     </a:t>
            </a:r>
            <a:r>
              <a:rPr lang="en-US" dirty="0" err="1" smtClean="0"/>
              <a:t>display.asyncExec</a:t>
            </a:r>
            <a:r>
              <a:rPr lang="en-US" dirty="0" smtClean="0"/>
              <a:t>(new </a:t>
            </a:r>
            <a:r>
              <a:rPr lang="en-US" dirty="0" err="1" smtClean="0"/>
              <a:t>Runnable</a:t>
            </a:r>
            <a:r>
              <a:rPr lang="en-US" dirty="0" smtClean="0"/>
              <a:t>() {</a:t>
            </a:r>
          </a:p>
          <a:p>
            <a:r>
              <a:rPr lang="en-US" dirty="0" smtClean="0"/>
              <a:t>	public void run() {</a:t>
            </a:r>
          </a:p>
          <a:p>
            <a:r>
              <a:rPr lang="en-US" dirty="0" smtClean="0"/>
              <a:t>		</a:t>
            </a:r>
            <a:r>
              <a:rPr lang="en-US" dirty="0" err="1" smtClean="0"/>
              <a:t>text.setText</a:t>
            </a:r>
            <a:r>
              <a:rPr lang="en-US" dirty="0" smtClean="0"/>
              <a:t>(results);</a:t>
            </a:r>
          </a:p>
          <a:p>
            <a:r>
              <a:rPr lang="en-US" dirty="0" smtClean="0"/>
              <a:t>		}</a:t>
            </a:r>
          </a:p>
          <a:p>
            <a:r>
              <a:rPr lang="en-US" dirty="0" smtClean="0"/>
              <a:t>	});</a:t>
            </a:r>
          </a:p>
          <a:p>
            <a:r>
              <a:rPr lang="en-US" dirty="0" smtClean="0"/>
              <a:t>}</a:t>
            </a:r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4071934" y="1214422"/>
            <a:ext cx="4286280" cy="171451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071934" y="1428736"/>
            <a:ext cx="4214842" cy="157163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</a:t>
            </a:r>
            <a:r>
              <a:rPr lang="en-US" dirty="0" err="1" smtClean="0"/>
              <a:t>NoneBlocking</a:t>
            </a:r>
            <a:r>
              <a:rPr lang="en-US" dirty="0" smtClean="0"/>
              <a:t> Functions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en-US" u="sng" dirty="0" smtClean="0"/>
              <a:t>(there are many ways, this is just one)</a:t>
            </a:r>
          </a:p>
          <a:p>
            <a:endParaRPr lang="en-US" dirty="0" smtClean="0"/>
          </a:p>
          <a:p>
            <a:r>
              <a:rPr lang="en-US" dirty="0" smtClean="0"/>
              <a:t>Use a “kernel” – i.e. thread manager</a:t>
            </a:r>
          </a:p>
          <a:p>
            <a:endParaRPr lang="en-US" dirty="0" smtClean="0"/>
          </a:p>
          <a:p>
            <a:r>
              <a:rPr lang="en-US" dirty="0" smtClean="0"/>
              <a:t>Implement a pool of Threads</a:t>
            </a:r>
          </a:p>
          <a:p>
            <a:endParaRPr lang="en-US" dirty="0" smtClean="0"/>
          </a:p>
          <a:p>
            <a:r>
              <a:rPr lang="en-US" dirty="0" smtClean="0"/>
              <a:t>Implement a queue of “requests”</a:t>
            </a:r>
          </a:p>
          <a:p>
            <a:endParaRPr lang="en-US" dirty="0" smtClean="0"/>
          </a:p>
          <a:p>
            <a:r>
              <a:rPr lang="en-US" u="sng" dirty="0" smtClean="0"/>
              <a:t>The results of the function will be return by the pooled thread</a:t>
            </a:r>
            <a:endParaRPr lang="en-US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</a:t>
            </a:r>
            <a:r>
              <a:rPr lang="en-US" dirty="0" err="1" smtClean="0"/>
              <a:t>NoneBlocking</a:t>
            </a:r>
            <a:r>
              <a:rPr lang="en-US" dirty="0" smtClean="0"/>
              <a:t> Functions (1)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52</a:t>
            </a:fld>
            <a:endParaRPr lang="en-US"/>
          </a:p>
        </p:txBody>
      </p:sp>
      <p:pic>
        <p:nvPicPr>
          <p:cNvPr id="1028" name="Picture 4" descr="C:\Documents and Settings\Rubi Boim\Local Settings\Temporary Internet Files\Content.IE5\QGYI00VF\MCj0141353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71612"/>
            <a:ext cx="857256" cy="174667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357290" y="2428868"/>
            <a:ext cx="32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function returns immediately with a request id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357290" y="2357430"/>
            <a:ext cx="3214710" cy="1588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2" name="Picture 8" descr="C:\Documents and Settings\Rubi Boim\Local Settings\Temporary Internet Files\Content.IE5\BEAZ1UEC\MCj0310902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714488"/>
            <a:ext cx="1816100" cy="1417638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1571604" y="2000240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getLongOperation1()</a:t>
            </a:r>
            <a:endParaRPr lang="en-US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14282" y="3429000"/>
            <a:ext cx="871543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 err="1" smtClean="0"/>
              <a:t>int</a:t>
            </a:r>
            <a:r>
              <a:rPr lang="en-US" sz="2200" u="sng" dirty="0" smtClean="0"/>
              <a:t> getLongOperation1()</a:t>
            </a:r>
            <a:endParaRPr lang="en-US" sz="2200" dirty="0" smtClean="0"/>
          </a:p>
          <a:p>
            <a:r>
              <a:rPr lang="en-US" sz="2200" dirty="0" smtClean="0"/>
              <a:t>	</a:t>
            </a:r>
            <a:r>
              <a:rPr lang="en-US" sz="2200" dirty="0" err="1" smtClean="0"/>
              <a:t>requestID</a:t>
            </a:r>
            <a:r>
              <a:rPr lang="en-US" sz="2200" dirty="0" smtClean="0"/>
              <a:t>	=	“Generate unique ID”</a:t>
            </a:r>
            <a:br>
              <a:rPr lang="en-US" sz="2200" dirty="0" smtClean="0"/>
            </a:br>
            <a:r>
              <a:rPr lang="en-US" sz="2200" dirty="0" smtClean="0"/>
              <a:t>	</a:t>
            </a:r>
            <a:r>
              <a:rPr lang="en-US" sz="2200" dirty="0" err="1" smtClean="0"/>
              <a:t>addRequestToQueue</a:t>
            </a:r>
            <a:r>
              <a:rPr lang="en-US" sz="2200" dirty="0" smtClean="0"/>
              <a:t>(“LongOperation1”, </a:t>
            </a:r>
            <a:r>
              <a:rPr lang="en-US" sz="2200" dirty="0" err="1" smtClean="0"/>
              <a:t>requestID</a:t>
            </a:r>
            <a:r>
              <a:rPr lang="en-US" sz="2200" dirty="0" smtClean="0"/>
              <a:t>)</a:t>
            </a:r>
          </a:p>
          <a:p>
            <a:r>
              <a:rPr lang="en-US" sz="2200" dirty="0" smtClean="0"/>
              <a:t>	return </a:t>
            </a:r>
            <a:r>
              <a:rPr lang="en-US" sz="2200" dirty="0" err="1" smtClean="0"/>
              <a:t>requestID</a:t>
            </a:r>
            <a:endParaRPr lang="en-US" sz="2200" dirty="0" smtClean="0"/>
          </a:p>
          <a:p>
            <a:endParaRPr lang="en-US" sz="2200" dirty="0" smtClean="0"/>
          </a:p>
          <a:p>
            <a:r>
              <a:rPr lang="en-US" sz="2200" u="sng" dirty="0" err="1" smtClean="0"/>
              <a:t>addRequestToQueue</a:t>
            </a:r>
            <a:r>
              <a:rPr lang="en-US" sz="2200" u="sng" dirty="0" smtClean="0"/>
              <a:t>(operation, </a:t>
            </a:r>
            <a:r>
              <a:rPr lang="en-US" sz="2200" u="sng" dirty="0" err="1" smtClean="0"/>
              <a:t>requestID</a:t>
            </a:r>
            <a:r>
              <a:rPr lang="en-US" sz="2200" u="sng" dirty="0" smtClean="0"/>
              <a:t>)</a:t>
            </a:r>
          </a:p>
          <a:p>
            <a:r>
              <a:rPr lang="en-US" sz="2200" dirty="0" smtClean="0"/>
              <a:t>	</a:t>
            </a:r>
            <a:r>
              <a:rPr lang="en-US" sz="2200" dirty="0" err="1" smtClean="0"/>
              <a:t>queue.add</a:t>
            </a:r>
            <a:r>
              <a:rPr lang="en-US" sz="2200" dirty="0" smtClean="0"/>
              <a:t>(</a:t>
            </a:r>
            <a:r>
              <a:rPr lang="en-US" sz="2200" dirty="0" err="1" smtClean="0"/>
              <a:t>opration</a:t>
            </a:r>
            <a:r>
              <a:rPr lang="en-US" sz="2200" dirty="0" smtClean="0"/>
              <a:t>)</a:t>
            </a:r>
            <a:br>
              <a:rPr lang="en-US" sz="2200" dirty="0" smtClean="0"/>
            </a:br>
            <a:r>
              <a:rPr lang="en-US" sz="2200" dirty="0" smtClean="0"/>
              <a:t>	</a:t>
            </a:r>
            <a:r>
              <a:rPr lang="en-US" sz="2200" dirty="0" err="1" smtClean="0"/>
              <a:t>wakeUpThreads</a:t>
            </a:r>
            <a:endParaRPr lang="en-US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</a:t>
            </a:r>
            <a:r>
              <a:rPr lang="en-US" dirty="0" err="1" smtClean="0"/>
              <a:t>NoneBlocking</a:t>
            </a:r>
            <a:r>
              <a:rPr lang="en-US" dirty="0" smtClean="0"/>
              <a:t> Functions (1)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53</a:t>
            </a:fld>
            <a:endParaRPr lang="en-US"/>
          </a:p>
        </p:txBody>
      </p:sp>
      <p:pic>
        <p:nvPicPr>
          <p:cNvPr id="1028" name="Picture 4" descr="C:\Documents and Settings\Rubi Boim\Local Settings\Temporary Internet Files\Content.IE5\QGYI00VF\MCj0141353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1643050"/>
            <a:ext cx="857256" cy="1746670"/>
          </a:xfrm>
          <a:prstGeom prst="rect">
            <a:avLst/>
          </a:prstGeom>
          <a:noFill/>
        </p:spPr>
      </p:pic>
      <p:cxnSp>
        <p:nvCxnSpPr>
          <p:cNvPr id="11" name="Straight Arrow Connector 10"/>
          <p:cNvCxnSpPr/>
          <p:nvPr/>
        </p:nvCxnSpPr>
        <p:spPr>
          <a:xfrm>
            <a:off x="2071670" y="2357430"/>
            <a:ext cx="4714908" cy="1588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2" name="Picture 8" descr="C:\Documents and Settings\Rubi Boim\Local Settings\Temporary Internet Files\Content.IE5\BEAZ1UEC\MCj0310902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714488"/>
            <a:ext cx="1816100" cy="1417638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2285984" y="2000240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returnLongOperation1Results()</a:t>
            </a:r>
            <a:endParaRPr lang="en-US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14282" y="3714752"/>
            <a:ext cx="87154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 err="1" smtClean="0"/>
              <a:t>AfterThreadIsAwake</a:t>
            </a:r>
            <a:r>
              <a:rPr lang="en-US" sz="2200" u="sng" dirty="0" smtClean="0"/>
              <a:t>()</a:t>
            </a:r>
            <a:endParaRPr lang="en-US" sz="2200" dirty="0" smtClean="0"/>
          </a:p>
          <a:p>
            <a:r>
              <a:rPr lang="en-US" sz="2200" dirty="0" smtClean="0"/>
              <a:t>	“Get top request from the queue”</a:t>
            </a:r>
          </a:p>
          <a:p>
            <a:r>
              <a:rPr lang="en-US" sz="2200" dirty="0" smtClean="0"/>
              <a:t>	“Process the request”</a:t>
            </a:r>
          </a:p>
          <a:p>
            <a:r>
              <a:rPr lang="en-US" sz="2200" dirty="0" smtClean="0"/>
              <a:t>	“return the results to the </a:t>
            </a:r>
            <a:r>
              <a:rPr lang="en-US" sz="2200" dirty="0" err="1" smtClean="0"/>
              <a:t>gui</a:t>
            </a:r>
            <a:r>
              <a:rPr lang="en-US" sz="2200" dirty="0" smtClean="0"/>
              <a:t>” </a:t>
            </a:r>
            <a:r>
              <a:rPr lang="en-US" sz="2200" dirty="0" smtClean="0">
                <a:sym typeface="Wingdings" pitchFamily="2" charset="2"/>
              </a:rPr>
              <a:t></a:t>
            </a:r>
            <a:r>
              <a:rPr lang="en-US" sz="2200" dirty="0" smtClean="0"/>
              <a:t>:</a:t>
            </a:r>
          </a:p>
          <a:p>
            <a:r>
              <a:rPr lang="en-US" sz="2200" dirty="0" smtClean="0"/>
              <a:t>		</a:t>
            </a:r>
            <a:r>
              <a:rPr lang="en-US" sz="2200" dirty="0" err="1" smtClean="0"/>
              <a:t>gui.</a:t>
            </a:r>
            <a:r>
              <a:rPr lang="en-US" sz="2400" dirty="0" err="1" smtClean="0"/>
              <a:t>returnOperationResults</a:t>
            </a:r>
            <a:r>
              <a:rPr lang="en-US" sz="2400" dirty="0" smtClean="0"/>
              <a:t>(operation, </a:t>
            </a:r>
            <a:r>
              <a:rPr lang="en-US" sz="2400" dirty="0" err="1" smtClean="0"/>
              <a:t>requestID</a:t>
            </a:r>
            <a:r>
              <a:rPr lang="en-US" sz="2400" dirty="0" smtClean="0"/>
              <a:t>)</a:t>
            </a:r>
            <a:endParaRPr lang="en-US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</a:t>
            </a:r>
            <a:r>
              <a:rPr lang="en-US" dirty="0" err="1" smtClean="0"/>
              <a:t>NoneBlocking</a:t>
            </a:r>
            <a:r>
              <a:rPr lang="en-US" dirty="0" smtClean="0"/>
              <a:t> Functions (2)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You can use Java’s thread </a:t>
            </a:r>
            <a:r>
              <a:rPr lang="en-US" dirty="0" smtClean="0"/>
              <a:t>pool / executor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900" dirty="0" smtClean="0">
                <a:hlinkClick r:id="rId2"/>
              </a:rPr>
              <a:t>http://java.sun.com/docs/books/tutorial/essential/concurrency/exinter.html</a:t>
            </a:r>
            <a:r>
              <a:rPr lang="en-US" sz="1900" dirty="0" smtClean="0"/>
              <a:t/>
            </a:r>
            <a:br>
              <a:rPr lang="en-US" sz="1900" dirty="0" smtClean="0"/>
            </a:br>
            <a:r>
              <a:rPr lang="en-US" sz="1900" dirty="0" smtClean="0">
                <a:hlinkClick r:id="rId3"/>
              </a:rPr>
              <a:t>http://java.sun.com/docs/books/tutorial/essential/concurrency/pools.html</a:t>
            </a:r>
            <a:endParaRPr lang="en-US" sz="19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Use a combination of example (1) and (2)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54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Interesting Questions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to return back the answer</a:t>
            </a:r>
            <a:br>
              <a:rPr lang="en-US" dirty="0" smtClean="0"/>
            </a:br>
            <a:r>
              <a:rPr lang="en-US" dirty="0" smtClean="0"/>
              <a:t>(How to notify back the “right” GUI)</a:t>
            </a:r>
          </a:p>
          <a:p>
            <a:endParaRPr lang="en-US" dirty="0" smtClean="0"/>
          </a:p>
          <a:p>
            <a:r>
              <a:rPr lang="en-US" dirty="0" smtClean="0"/>
              <a:t>How to represents tasks (</a:t>
            </a:r>
            <a:r>
              <a:rPr lang="en-US" dirty="0" err="1" smtClean="0"/>
              <a:t>Consts</a:t>
            </a:r>
            <a:r>
              <a:rPr lang="en-US" dirty="0" smtClean="0"/>
              <a:t> / Classes)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55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6098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SWT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Updating UI (Why do we need Threads?) 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rgbClr val="FF0000"/>
                </a:solidFill>
              </a:rPr>
              <a:t>Some Loose Ends..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56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Export Database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Very easy</a:t>
            </a:r>
          </a:p>
          <a:p>
            <a:endParaRPr lang="en-US" dirty="0" smtClean="0"/>
          </a:p>
          <a:p>
            <a:r>
              <a:rPr lang="en-US" dirty="0" smtClean="0"/>
              <a:t>Definition /+ Data (DDL/DML)</a:t>
            </a:r>
            <a:endParaRPr lang="en-US" sz="2400" dirty="0" smtClean="0"/>
          </a:p>
          <a:p>
            <a:endParaRPr lang="en-US" dirty="0" smtClean="0"/>
          </a:p>
          <a:p>
            <a:r>
              <a:rPr lang="en-US" dirty="0" smtClean="0"/>
              <a:t>Create a script by “Tools </a:t>
            </a:r>
            <a:r>
              <a:rPr lang="en-US" dirty="0" smtClean="0">
                <a:sym typeface="Wingdings" pitchFamily="2" charset="2"/>
              </a:rPr>
              <a:t> Database Export”</a:t>
            </a:r>
            <a:endParaRPr lang="en-US" dirty="0" smtClean="0"/>
          </a:p>
          <a:p>
            <a:endParaRPr lang="en-US" dirty="0" smtClean="0"/>
          </a:p>
          <a:p>
            <a:r>
              <a:rPr lang="en-US" sz="1400" dirty="0" smtClean="0">
                <a:hlinkClick r:id="rId2"/>
              </a:rPr>
              <a:t>http://www.oracle.com/technology/products/database/sql_developer/howtos/export_intro.htm</a:t>
            </a:r>
            <a:endParaRPr lang="en-US" sz="1400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57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Export Database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58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1714488"/>
            <a:ext cx="5088835" cy="3816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 Database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Simply run the script in your new environment (connection)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59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2714620"/>
            <a:ext cx="6528021" cy="3697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“Installing” SWT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Same as always:</a:t>
            </a:r>
            <a:br>
              <a:rPr lang="en-US" dirty="0" smtClean="0"/>
            </a:br>
            <a:r>
              <a:rPr lang="en-US" dirty="0" smtClean="0"/>
              <a:t> - Add the right swt.jar (windows/</a:t>
            </a:r>
            <a:r>
              <a:rPr lang="en-US" dirty="0" err="1" smtClean="0"/>
              <a:t>unix</a:t>
            </a:r>
            <a:r>
              <a:rPr lang="en-US" dirty="0" smtClean="0"/>
              <a:t>/</a:t>
            </a:r>
            <a:r>
              <a:rPr lang="en-US" dirty="0" err="1" smtClean="0"/>
              <a:t>osx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sz="2500" dirty="0" smtClean="0">
                <a:solidFill>
                  <a:srgbClr val="1F497D"/>
                </a:solidFill>
              </a:rPr>
              <a:t> (</a:t>
            </a:r>
            <a:r>
              <a:rPr lang="en-US" sz="2500" dirty="0" smtClean="0">
                <a:solidFill>
                  <a:srgbClr val="1F497D"/>
                </a:solidFill>
                <a:hlinkClick r:id="rId2"/>
              </a:rPr>
              <a:t>http://www.eclipse.org/swt/</a:t>
            </a:r>
            <a:r>
              <a:rPr lang="en-US" sz="2500" dirty="0" smtClean="0">
                <a:solidFill>
                  <a:srgbClr val="1F497D"/>
                </a:solidFill>
              </a:rPr>
              <a:t>)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-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import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org.eclipse.swt.widgets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.*</a:t>
            </a:r>
          </a:p>
          <a:p>
            <a:endParaRPr lang="en-US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/>
              <a:t>(same as “installing” JDBC)</a:t>
            </a:r>
          </a:p>
          <a:p>
            <a:endParaRPr lang="en-US" sz="2500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Widgets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Widget is the “UI element”</a:t>
            </a:r>
            <a:br>
              <a:rPr lang="en-US" dirty="0" smtClean="0"/>
            </a:br>
            <a:r>
              <a:rPr lang="en-US" dirty="0" smtClean="0"/>
              <a:t>(window, button, icon…)</a:t>
            </a:r>
          </a:p>
          <a:p>
            <a:endParaRPr lang="en-US" dirty="0" smtClean="0"/>
          </a:p>
          <a:p>
            <a:r>
              <a:rPr lang="en-US" dirty="0" smtClean="0"/>
              <a:t>When creating a Widget, we need to supply its parent</a:t>
            </a:r>
          </a:p>
          <a:p>
            <a:endParaRPr lang="en-US" dirty="0" smtClean="0"/>
          </a:p>
          <a:p>
            <a:r>
              <a:rPr lang="en-US" dirty="0" smtClean="0"/>
              <a:t>Every Widget needs to be disposed when done.</a:t>
            </a:r>
            <a:br>
              <a:rPr lang="en-US" dirty="0" smtClean="0"/>
            </a:br>
            <a:r>
              <a:rPr lang="en-US" dirty="0" smtClean="0">
                <a:sym typeface="Wingdings" pitchFamily="2" charset="2"/>
              </a:rPr>
              <a:t>Luckily, disposing the parents disposes of its Childs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Hello World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import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org.eclipse.swt.widgets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.*;</a:t>
            </a:r>
          </a:p>
          <a:p>
            <a:pPr>
              <a:buNone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import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org.eclipse.swt.widgets.Shell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public class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HelloWorldAlone</a:t>
            </a:r>
            <a:endParaRPr lang="en-US" sz="4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{</a:t>
            </a:r>
          </a:p>
          <a:p>
            <a:pPr>
              <a:buNone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public static void main(String[]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args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{	</a:t>
            </a:r>
          </a:p>
          <a:p>
            <a:pPr>
              <a:buNone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Display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display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 new Display();</a:t>
            </a:r>
          </a:p>
          <a:p>
            <a:pPr>
              <a:buNone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Shell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shell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 new Shell(display);</a:t>
            </a:r>
          </a:p>
          <a:p>
            <a:pPr>
              <a:buNone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shell.setText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("Hello World");</a:t>
            </a:r>
          </a:p>
          <a:p>
            <a:pPr>
              <a:buNone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shell.setSize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(300, 100);</a:t>
            </a:r>
          </a:p>
          <a:p>
            <a:pPr>
              <a:buNone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>
              <a:buNone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shell.open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();</a:t>
            </a:r>
          </a:p>
          <a:p>
            <a:pPr>
              <a:buNone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None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while (!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shell.isDisposed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()) {</a:t>
            </a:r>
          </a:p>
          <a:p>
            <a:pPr>
              <a:buNone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if (!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display.readAndDispatch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()) 	{</a:t>
            </a:r>
          </a:p>
          <a:p>
            <a:pPr>
              <a:buNone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display.sleep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();</a:t>
            </a:r>
          </a:p>
          <a:p>
            <a:pPr>
              <a:buNone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}</a:t>
            </a:r>
          </a:p>
          <a:p>
            <a:pPr>
              <a:buNone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}</a:t>
            </a:r>
          </a:p>
          <a:p>
            <a:pPr>
              <a:buNone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>
              <a:buNone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display.dispose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();</a:t>
            </a:r>
          </a:p>
          <a:p>
            <a:pPr>
              <a:buNone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}</a:t>
            </a:r>
          </a:p>
          <a:p>
            <a:pPr>
              <a:buNone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1428736"/>
            <a:ext cx="2857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Hello World – A few more words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Shell is the main window. As any widget, he must have a parent:</a:t>
            </a:r>
            <a:br>
              <a:rPr lang="en-US" dirty="0" smtClean="0"/>
            </a:br>
            <a:r>
              <a:rPr lang="en-US" dirty="0" smtClean="0">
                <a:sym typeface="Wingdings" pitchFamily="2" charset="2"/>
              </a:rPr>
              <a:t> Display (windows..)</a:t>
            </a: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If you wont keep the Shell open (listening to events) the program will immediately terminate</a:t>
            </a: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Can we have a more “swing” environment?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2662</TotalTime>
  <Words>1110</Words>
  <Application>Microsoft Office PowerPoint</Application>
  <PresentationFormat>On-screen Show (4:3)</PresentationFormat>
  <Paragraphs>489</Paragraphs>
  <Slides>59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0" baseType="lpstr">
      <vt:lpstr>Trek</vt:lpstr>
      <vt:lpstr>DB Programming - Cont</vt:lpstr>
      <vt:lpstr>Agenda</vt:lpstr>
      <vt:lpstr>Other JAVA UI</vt:lpstr>
      <vt:lpstr>SWT (Standard Widget Toolkit)</vt:lpstr>
      <vt:lpstr>SWT - Takes the look of the OS</vt:lpstr>
      <vt:lpstr>“Installing” SWT</vt:lpstr>
      <vt:lpstr>Widgets</vt:lpstr>
      <vt:lpstr>Hello World</vt:lpstr>
      <vt:lpstr>Hello World – A few more words</vt:lpstr>
      <vt:lpstr>SWTUtill</vt:lpstr>
      <vt:lpstr>Hello World (with SWTUtill)</vt:lpstr>
      <vt:lpstr>More on Widget</vt:lpstr>
      <vt:lpstr>Label</vt:lpstr>
      <vt:lpstr>Button</vt:lpstr>
      <vt:lpstr>Some more Widgets</vt:lpstr>
      <vt:lpstr>Some more Widgets (2)</vt:lpstr>
      <vt:lpstr>Some more Widgets (3)</vt:lpstr>
      <vt:lpstr>Layouts</vt:lpstr>
      <vt:lpstr>FillLayout</vt:lpstr>
      <vt:lpstr>FillLayout</vt:lpstr>
      <vt:lpstr>RowLayout</vt:lpstr>
      <vt:lpstr>RowLayout</vt:lpstr>
      <vt:lpstr>RowLayout</vt:lpstr>
      <vt:lpstr>GridLayout</vt:lpstr>
      <vt:lpstr>GridLayout – Main Properties</vt:lpstr>
      <vt:lpstr>GridData</vt:lpstr>
      <vt:lpstr>GridData - Example</vt:lpstr>
      <vt:lpstr>Another Example</vt:lpstr>
      <vt:lpstr>Another Example</vt:lpstr>
      <vt:lpstr>Google for other examples</vt:lpstr>
      <vt:lpstr>FormLayout</vt:lpstr>
      <vt:lpstr>Event Handling</vt:lpstr>
      <vt:lpstr>Popular Listeners / Adapters</vt:lpstr>
      <vt:lpstr>Simple Example</vt:lpstr>
      <vt:lpstr>Agenda</vt:lpstr>
      <vt:lpstr>Y do we need threads??</vt:lpstr>
      <vt:lpstr>Threads</vt:lpstr>
      <vt:lpstr>Implementing Threads in Java</vt:lpstr>
      <vt:lpstr>Locks??</vt:lpstr>
      <vt:lpstr>More on Java &amp; Threads</vt:lpstr>
      <vt:lpstr>Lets start from the end..</vt:lpstr>
      <vt:lpstr>Going Back, Example for updating UI</vt:lpstr>
      <vt:lpstr>Blocking function</vt:lpstr>
      <vt:lpstr>Blocking Function + UI</vt:lpstr>
      <vt:lpstr>Blocking Function + UI</vt:lpstr>
      <vt:lpstr>Solution – Threads</vt:lpstr>
      <vt:lpstr>Setting UI from different Thread</vt:lpstr>
      <vt:lpstr>Setting UI from different Thread</vt:lpstr>
      <vt:lpstr>NoneBlocking Layering</vt:lpstr>
      <vt:lpstr>NoneBlocking Layering – Updating GUI</vt:lpstr>
      <vt:lpstr>Example of NoneBlocking Functions (1)</vt:lpstr>
      <vt:lpstr>Example of NoneBlocking Functions (1)</vt:lpstr>
      <vt:lpstr>Example of NoneBlocking Functions (1)</vt:lpstr>
      <vt:lpstr>Example of NoneBlocking Functions (2)</vt:lpstr>
      <vt:lpstr>Interesting Questions</vt:lpstr>
      <vt:lpstr>Agenda</vt:lpstr>
      <vt:lpstr>Export Database</vt:lpstr>
      <vt:lpstr>Export Database</vt:lpstr>
      <vt:lpstr>Import Database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Rubi Boim</dc:creator>
  <cp:lastModifiedBy>Rubi Boim</cp:lastModifiedBy>
  <cp:revision>533</cp:revision>
  <dcterms:created xsi:type="dcterms:W3CDTF">2008-10-30T13:45:33Z</dcterms:created>
  <dcterms:modified xsi:type="dcterms:W3CDTF">2009-12-01T10:19:24Z</dcterms:modified>
</cp:coreProperties>
</file>