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9"/>
  </p:notesMasterIdLst>
  <p:handoutMasterIdLst>
    <p:handoutMasterId r:id="rId90"/>
  </p:handoutMasterIdLst>
  <p:sldIdLst>
    <p:sldId id="256" r:id="rId2"/>
    <p:sldId id="357" r:id="rId3"/>
    <p:sldId id="536" r:id="rId4"/>
    <p:sldId id="481" r:id="rId5"/>
    <p:sldId id="482" r:id="rId6"/>
    <p:sldId id="483" r:id="rId7"/>
    <p:sldId id="484" r:id="rId8"/>
    <p:sldId id="485" r:id="rId9"/>
    <p:sldId id="486" r:id="rId10"/>
    <p:sldId id="487" r:id="rId11"/>
    <p:sldId id="488" r:id="rId12"/>
    <p:sldId id="537" r:id="rId13"/>
    <p:sldId id="510" r:id="rId14"/>
    <p:sldId id="534" r:id="rId15"/>
    <p:sldId id="480" r:id="rId16"/>
    <p:sldId id="501" r:id="rId17"/>
    <p:sldId id="502" r:id="rId18"/>
    <p:sldId id="503" r:id="rId19"/>
    <p:sldId id="504" r:id="rId20"/>
    <p:sldId id="505" r:id="rId21"/>
    <p:sldId id="507" r:id="rId22"/>
    <p:sldId id="508" r:id="rId23"/>
    <p:sldId id="530" r:id="rId24"/>
    <p:sldId id="509" r:id="rId25"/>
    <p:sldId id="517" r:id="rId26"/>
    <p:sldId id="511" r:id="rId27"/>
    <p:sldId id="512" r:id="rId28"/>
    <p:sldId id="515" r:id="rId29"/>
    <p:sldId id="522" r:id="rId30"/>
    <p:sldId id="516" r:id="rId31"/>
    <p:sldId id="519" r:id="rId32"/>
    <p:sldId id="520" r:id="rId33"/>
    <p:sldId id="521" r:id="rId34"/>
    <p:sldId id="523" r:id="rId35"/>
    <p:sldId id="524" r:id="rId36"/>
    <p:sldId id="540" r:id="rId37"/>
    <p:sldId id="538" r:id="rId38"/>
    <p:sldId id="494" r:id="rId39"/>
    <p:sldId id="495" r:id="rId40"/>
    <p:sldId id="372" r:id="rId41"/>
    <p:sldId id="448" r:id="rId42"/>
    <p:sldId id="456" r:id="rId43"/>
    <p:sldId id="450" r:id="rId44"/>
    <p:sldId id="451" r:id="rId45"/>
    <p:sldId id="454" r:id="rId46"/>
    <p:sldId id="452" r:id="rId47"/>
    <p:sldId id="449" r:id="rId48"/>
    <p:sldId id="455" r:id="rId49"/>
    <p:sldId id="460" r:id="rId50"/>
    <p:sldId id="457" r:id="rId51"/>
    <p:sldId id="458" r:id="rId52"/>
    <p:sldId id="462" r:id="rId53"/>
    <p:sldId id="463" r:id="rId54"/>
    <p:sldId id="467" r:id="rId55"/>
    <p:sldId id="468" r:id="rId56"/>
    <p:sldId id="469" r:id="rId57"/>
    <p:sldId id="470" r:id="rId58"/>
    <p:sldId id="471" r:id="rId59"/>
    <p:sldId id="472" r:id="rId60"/>
    <p:sldId id="473" r:id="rId61"/>
    <p:sldId id="474" r:id="rId62"/>
    <p:sldId id="477" r:id="rId63"/>
    <p:sldId id="478" r:id="rId64"/>
    <p:sldId id="479" r:id="rId65"/>
    <p:sldId id="539" r:id="rId66"/>
    <p:sldId id="440" r:id="rId67"/>
    <p:sldId id="441" r:id="rId68"/>
    <p:sldId id="445" r:id="rId69"/>
    <p:sldId id="514" r:id="rId70"/>
    <p:sldId id="444" r:id="rId71"/>
    <p:sldId id="443" r:id="rId72"/>
    <p:sldId id="442" r:id="rId73"/>
    <p:sldId id="431" r:id="rId74"/>
    <p:sldId id="475" r:id="rId75"/>
    <p:sldId id="525" r:id="rId76"/>
    <p:sldId id="526" r:id="rId77"/>
    <p:sldId id="476" r:id="rId78"/>
    <p:sldId id="527" r:id="rId79"/>
    <p:sldId id="528" r:id="rId80"/>
    <p:sldId id="493" r:id="rId81"/>
    <p:sldId id="529" r:id="rId82"/>
    <p:sldId id="513" r:id="rId83"/>
    <p:sldId id="432" r:id="rId84"/>
    <p:sldId id="532" r:id="rId85"/>
    <p:sldId id="434" r:id="rId86"/>
    <p:sldId id="435" r:id="rId87"/>
    <p:sldId id="439" r:id="rId88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7" autoAdjust="0"/>
    <p:restoredTop sz="94660"/>
  </p:normalViewPr>
  <p:slideViewPr>
    <p:cSldViewPr>
      <p:cViewPr varScale="1">
        <p:scale>
          <a:sx n="56" d="100"/>
          <a:sy n="56" d="100"/>
        </p:scale>
        <p:origin x="-311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778" y="-85"/>
      </p:cViewPr>
      <p:guideLst>
        <p:guide orient="horz" pos="2924"/>
        <p:guide pos="22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258732F0-30F2-49D5-8DBE-E254E4ECE92F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3650566F-D07C-4AEE-937E-F8469BA9C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A19BFEF2-9D48-4F4A-8283-E1201A1A986F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4AC8C77D-F682-4899-9E57-EF1051F9C9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8FB48F-9671-4760-84B8-36ED4F5A24BF}" type="slidenum">
              <a:rPr lang="en-US"/>
              <a:pPr/>
              <a:t>38</a:t>
            </a:fld>
            <a:endParaRPr lang="en-US"/>
          </a:p>
        </p:txBody>
      </p:sp>
      <p:sp>
        <p:nvSpPr>
          <p:cNvPr id="643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8BFE12-3E5B-4F9D-B63D-3E1AC42C2510}" type="slidenum">
              <a:rPr lang="en-US"/>
              <a:pPr/>
              <a:t>73</a:t>
            </a:fld>
            <a:endParaRPr lang="en-US"/>
          </a:p>
        </p:txBody>
      </p:sp>
      <p:sp>
        <p:nvSpPr>
          <p:cNvPr id="634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4A2B1-8B80-49B3-9DC0-829C8145B03E}" type="slidenum">
              <a:rPr lang="en-US"/>
              <a:pPr/>
              <a:t>83</a:t>
            </a:fld>
            <a:endParaRPr lang="en-US"/>
          </a:p>
        </p:txBody>
      </p:sp>
      <p:sp>
        <p:nvSpPr>
          <p:cNvPr id="47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6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E3C126-615A-4D34-810D-BC320A20F258}" type="slidenum">
              <a:rPr lang="en-US"/>
              <a:pPr/>
              <a:t>85</a:t>
            </a:fld>
            <a:endParaRPr lang="en-US"/>
          </a:p>
        </p:txBody>
      </p:sp>
      <p:sp>
        <p:nvSpPr>
          <p:cNvPr id="480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B759B9-C733-4BF6-9A28-AE66C5D7B079}" type="slidenum">
              <a:rPr lang="en-US"/>
              <a:pPr/>
              <a:t>86</a:t>
            </a:fld>
            <a:endParaRPr lang="en-US"/>
          </a:p>
        </p:txBody>
      </p:sp>
      <p:sp>
        <p:nvSpPr>
          <p:cNvPr id="48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2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BE7F97-55A9-45CA-985B-51D3A7598C59}" type="slidenum">
              <a:rPr lang="en-US"/>
              <a:pPr/>
              <a:t>87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F913AA-B4CE-4CEB-9DF4-D65D8102F3BA}" type="slidenum">
              <a:rPr lang="en-US"/>
              <a:pPr/>
              <a:t>39</a:t>
            </a:fld>
            <a:endParaRPr lang="en-US"/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8A1599-C913-4921-8C2A-7076FC6078C9}" type="slidenum">
              <a:rPr lang="en-US"/>
              <a:pPr/>
              <a:t>40</a:t>
            </a:fld>
            <a:endParaRPr lang="en-US"/>
          </a:p>
        </p:txBody>
      </p:sp>
      <p:sp>
        <p:nvSpPr>
          <p:cNvPr id="594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B1D6B-A43B-4325-82A0-25CAEA6AACDF}" type="slidenum">
              <a:rPr lang="en-US"/>
              <a:pPr/>
              <a:t>66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B1D6B-A43B-4325-82A0-25CAEA6AACDF}" type="slidenum">
              <a:rPr lang="en-US"/>
              <a:pPr/>
              <a:t>67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B1D6B-A43B-4325-82A0-25CAEA6AACDF}" type="slidenum">
              <a:rPr lang="en-US"/>
              <a:pPr/>
              <a:t>68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B1D6B-A43B-4325-82A0-25CAEA6AACDF}" type="slidenum">
              <a:rPr lang="en-US"/>
              <a:pPr/>
              <a:t>70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B1D6B-A43B-4325-82A0-25CAEA6AACDF}" type="slidenum">
              <a:rPr lang="en-US"/>
              <a:pPr/>
              <a:t>71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B1D6B-A43B-4325-82A0-25CAEA6AACDF}" type="slidenum">
              <a:rPr lang="en-US"/>
              <a:pPr/>
              <a:t>72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42844" y="17144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57224" y="928670"/>
            <a:ext cx="7358114" cy="1222375"/>
          </a:xfrm>
        </p:spPr>
        <p:txBody>
          <a:bodyPr anchor="t">
            <a:normAutofit/>
          </a:bodyPr>
          <a:lstStyle>
            <a:lvl1pPr algn="ctr">
              <a:defRPr sz="4000" cap="none" baseline="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93009" y="3000372"/>
            <a:ext cx="6286544" cy="914400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CA80ED8-6937-427F-B838-19BCB4CC8414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EE0FE4-385C-4972-A160-9CE2C4D815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download.oracle.com/docs/cd/B28359_01/server.111/b28318/datatype.htm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racle.com/technology/software/tech/java/sqlj_jdbc/htdocs/jdbc_112010.html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chonthenet.com/oracle/functions/to_date.php" TargetMode="Externa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DB Programming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3000372"/>
            <a:ext cx="6858048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Database Systems</a:t>
            </a:r>
          </a:p>
          <a:p>
            <a:r>
              <a:rPr lang="en-US" dirty="0" smtClean="0"/>
              <a:t>Presented by Rubi Boim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00100" y="5572140"/>
            <a:ext cx="6858048" cy="9144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 Foreign keys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785926"/>
            <a:ext cx="5565913" cy="397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oracle usage -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Demo..</a:t>
            </a:r>
            <a:br>
              <a:rPr lang="en-US" dirty="0" smtClean="0"/>
            </a:br>
            <a:r>
              <a:rPr lang="en-US" dirty="0" smtClean="0"/>
              <a:t> - create table (data types)</a:t>
            </a:r>
            <a:br>
              <a:rPr lang="en-US" dirty="0" smtClean="0"/>
            </a:br>
            <a:r>
              <a:rPr lang="en-US" dirty="0" smtClean="0"/>
              <a:t> - define primary key</a:t>
            </a:r>
            <a:br>
              <a:rPr lang="en-US" dirty="0" smtClean="0"/>
            </a:br>
            <a:r>
              <a:rPr lang="en-US" dirty="0" smtClean="0"/>
              <a:t> - define foreign keys (insert / delete data)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Project Details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Basic Oracle Usage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Little More Complex Oracle stuff..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JDBC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Coding Tips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Index improves the speed of operations on a table</a:t>
            </a:r>
          </a:p>
          <a:p>
            <a:endParaRPr lang="en-US" dirty="0" smtClean="0"/>
          </a:p>
          <a:p>
            <a:r>
              <a:rPr lang="en-US" dirty="0" smtClean="0"/>
              <a:t>Can be created using one or more fields</a:t>
            </a:r>
          </a:p>
          <a:p>
            <a:endParaRPr lang="en-US" dirty="0" smtClean="0"/>
          </a:p>
          <a:p>
            <a:r>
              <a:rPr lang="en-US" dirty="0" smtClean="0"/>
              <a:t>You </a:t>
            </a:r>
            <a:r>
              <a:rPr lang="en-US" smtClean="0"/>
              <a:t>will later learn more..</a:t>
            </a:r>
            <a:endParaRPr lang="en-US" dirty="0" smtClean="0"/>
          </a:p>
          <a:p>
            <a:endParaRPr lang="en-US" dirty="0" smtClean="0"/>
          </a:p>
          <a:p>
            <a:r>
              <a:rPr lang="en-US" u="sng" dirty="0" smtClean="0"/>
              <a:t>But don’t forget, its important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 - </a:t>
            </a:r>
            <a:r>
              <a:rPr lang="en-US" dirty="0" err="1" smtClean="0"/>
              <a:t>HowTo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928802"/>
            <a:ext cx="5565913" cy="397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“AutoNumber”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do you know how to assign an ID??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4414" y="1857364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Rubi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Tova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Itay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Dvir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“AutoNumber” – Algorithm?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Lock table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new_id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=	1 + select max id from table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insert into table values(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new_id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”Rubi”);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Unlock table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Sequence - an object </a:t>
            </a:r>
            <a:r>
              <a:rPr lang="en-GB" dirty="0" smtClean="0"/>
              <a:t>from which </a:t>
            </a:r>
            <a:r>
              <a:rPr lang="en-GB" u="sng" dirty="0" smtClean="0"/>
              <a:t>multiple users</a:t>
            </a:r>
            <a:r>
              <a:rPr lang="en-GB" dirty="0" smtClean="0"/>
              <a:t> may generate unique integers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NEXTVAL()</a:t>
            </a:r>
            <a:r>
              <a:rPr lang="en-GB" dirty="0" smtClean="0"/>
              <a:t> -  increments</a:t>
            </a:r>
            <a:br>
              <a:rPr lang="en-GB" dirty="0" smtClean="0"/>
            </a:br>
            <a:r>
              <a:rPr lang="en-GB" dirty="0" smtClean="0"/>
              <a:t>the sequence and returns</a:t>
            </a:r>
            <a:br>
              <a:rPr lang="en-GB" dirty="0" smtClean="0"/>
            </a:br>
            <a:r>
              <a:rPr lang="en-GB" dirty="0" smtClean="0"/>
              <a:t>the new value.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214686"/>
            <a:ext cx="3180522" cy="3180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 – Insert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If we defined the sequence as TEST_SEQ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INSERT INTO test  values(TEST_SEQ.NEXTVAL, '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rubi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')</a:t>
            </a:r>
          </a:p>
          <a:p>
            <a:endParaRPr lang="en-GB" dirty="0" smtClean="0"/>
          </a:p>
          <a:p>
            <a:r>
              <a:rPr lang="en-US" dirty="0" smtClean="0"/>
              <a:t>Usually, sequence is defined as</a:t>
            </a:r>
            <a:br>
              <a:rPr lang="en-US" dirty="0" smtClean="0"/>
            </a:br>
            <a:r>
              <a:rPr lang="en-US" dirty="0" err="1" smtClean="0"/>
              <a:t>table_name</a:t>
            </a:r>
            <a:r>
              <a:rPr lang="en-US" dirty="0" smtClean="0"/>
              <a:t> +”_SEQ”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GB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 – 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Why are we complicating things??</a:t>
            </a:r>
          </a:p>
          <a:p>
            <a:endParaRPr lang="en-GB" dirty="0" smtClean="0"/>
          </a:p>
          <a:p>
            <a:r>
              <a:rPr lang="en-GB" dirty="0" smtClean="0"/>
              <a:t>Do all DBMS support sequences?</a:t>
            </a:r>
          </a:p>
          <a:p>
            <a:endParaRPr lang="en-GB" dirty="0" smtClean="0"/>
          </a:p>
          <a:p>
            <a:r>
              <a:rPr lang="en-GB" dirty="0" smtClean="0"/>
              <a:t>If we change a sequence name, we need to update all our queries</a:t>
            </a:r>
          </a:p>
          <a:p>
            <a:endParaRPr lang="en-GB" dirty="0" smtClean="0"/>
          </a:p>
          <a:p>
            <a:r>
              <a:rPr lang="en-GB" dirty="0" smtClean="0"/>
              <a:t>Can </a:t>
            </a:r>
            <a:r>
              <a:rPr lang="en-GB" smtClean="0"/>
              <a:t>we separate </a:t>
            </a:r>
            <a:r>
              <a:rPr lang="en-GB" dirty="0" smtClean="0"/>
              <a:t>it from the query?</a:t>
            </a:r>
            <a:br>
              <a:rPr lang="en-GB" dirty="0" smtClean="0"/>
            </a:br>
            <a:r>
              <a:rPr lang="en-GB" dirty="0" smtClean="0"/>
              <a:t>	</a:t>
            </a:r>
            <a:br>
              <a:rPr lang="en-GB" dirty="0" smtClean="0"/>
            </a:br>
            <a:r>
              <a:rPr lang="en-GB" dirty="0" smtClean="0"/>
              <a:t>	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INSERT INTO test(name) values('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rubi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')</a:t>
            </a:r>
          </a:p>
          <a:p>
            <a:pPr>
              <a:buNone/>
            </a:pPr>
            <a:endParaRPr lang="en-GB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Project Details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Basic Oracle Usage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Little More Complex Oracle stuff..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JDBC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Coding Tips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u="sng" dirty="0" smtClean="0"/>
              <a:t>database trigger</a:t>
            </a:r>
            <a:r>
              <a:rPr lang="en-US" dirty="0" smtClean="0"/>
              <a:t> is procedural code that is automatically executed in response to certain events on a particular table</a:t>
            </a:r>
          </a:p>
          <a:p>
            <a:endParaRPr lang="en-US" dirty="0" smtClean="0"/>
          </a:p>
          <a:p>
            <a:r>
              <a:rPr lang="en-US" dirty="0" smtClean="0"/>
              <a:t>Events:</a:t>
            </a:r>
          </a:p>
          <a:p>
            <a:pPr>
              <a:buNone/>
            </a:pPr>
            <a:r>
              <a:rPr lang="nb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BEFORE INSERT		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AFTER INSERT</a:t>
            </a:r>
          </a:p>
          <a:p>
            <a:pPr>
              <a:buNone/>
            </a:pPr>
            <a:r>
              <a:rPr lang="nb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BEFORE UPDATE		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AFTER UPDATE</a:t>
            </a:r>
            <a:endParaRPr lang="nb-NO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nb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BEFORE DELETE		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AFTER DELETE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Triggers – Statement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4F81BD"/>
              </a:buClr>
            </a:pPr>
            <a:r>
              <a:rPr lang="en-US" dirty="0" smtClean="0"/>
              <a:t>Occurs only once per Insert/Update/Delete</a:t>
            </a:r>
            <a:endParaRPr lang="en-US" dirty="0" smtClean="0">
              <a:solidFill>
                <a:srgbClr val="1F497D"/>
              </a:solidFill>
            </a:endParaRPr>
          </a:p>
          <a:p>
            <a:pPr>
              <a:buNone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CREATE OR REPLACE TRIGGER  &lt;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trigger_name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&lt;BEFORE | AFTER&gt; &lt;ACTION&gt;  ON  &lt;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table_name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BEGIN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&lt;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trigger_code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END;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Triggers – Row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4F81BD"/>
              </a:buClr>
            </a:pPr>
            <a:r>
              <a:rPr lang="en-US" dirty="0" smtClean="0"/>
              <a:t>Occurs for each row</a:t>
            </a:r>
          </a:p>
          <a:p>
            <a:pPr>
              <a:buNone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CREATE OR REPLACE TRIGGER  &lt;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trigger_name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&lt;BEFORE | AFTER&gt; &lt;ACTION&gt;  ON  &lt;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table_name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EACH ROW</a:t>
            </a:r>
          </a:p>
          <a:p>
            <a:pPr lvl="1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BEGIN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&lt;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trigger_code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lvl="1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END;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Triggers – Row Level –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4F81BD"/>
              </a:buClr>
            </a:pPr>
            <a:r>
              <a:rPr lang="en-US" dirty="0" smtClean="0">
                <a:solidFill>
                  <a:srgbClr val="1F497D"/>
                </a:solidFill>
              </a:rPr>
              <a:t>You can not “just use the GUI” -  you need to “code” the trigger”</a:t>
            </a:r>
          </a:p>
          <a:p>
            <a:pPr lvl="0">
              <a:buClr>
                <a:srgbClr val="4F81BD"/>
              </a:buClr>
            </a:pPr>
            <a:endParaRPr lang="en-US" dirty="0" smtClean="0">
              <a:solidFill>
                <a:srgbClr val="1F497D"/>
              </a:solidFill>
            </a:endParaRPr>
          </a:p>
          <a:p>
            <a:pPr lvl="0">
              <a:buClr>
                <a:srgbClr val="4F81BD"/>
              </a:buClr>
            </a:pPr>
            <a:endParaRPr lang="en-US" dirty="0" smtClean="0">
              <a:solidFill>
                <a:srgbClr val="1F497D"/>
              </a:solidFill>
            </a:endParaRPr>
          </a:p>
          <a:p>
            <a:pPr lvl="0">
              <a:buClr>
                <a:srgbClr val="4F81BD"/>
              </a:buClr>
            </a:pPr>
            <a:endParaRPr lang="en-US" dirty="0" smtClean="0">
              <a:solidFill>
                <a:srgbClr val="1F497D"/>
              </a:solidFill>
            </a:endParaRPr>
          </a:p>
          <a:p>
            <a:pPr lvl="0">
              <a:buClr>
                <a:srgbClr val="4F81BD"/>
              </a:buClr>
            </a:pPr>
            <a:endParaRPr lang="en-US" dirty="0" smtClean="0">
              <a:solidFill>
                <a:srgbClr val="1F497D"/>
              </a:solidFill>
            </a:endParaRPr>
          </a:p>
          <a:p>
            <a:pPr lvl="0">
              <a:buClr>
                <a:srgbClr val="4F81BD"/>
              </a:buClr>
            </a:pPr>
            <a:endParaRPr lang="en-US" dirty="0" smtClean="0">
              <a:solidFill>
                <a:srgbClr val="1F497D"/>
              </a:solidFill>
            </a:endParaRPr>
          </a:p>
          <a:p>
            <a:pPr lvl="0">
              <a:buClr>
                <a:srgbClr val="4F81BD"/>
              </a:buClr>
            </a:pPr>
            <a:endParaRPr lang="en-US" dirty="0" smtClean="0">
              <a:solidFill>
                <a:srgbClr val="1F497D"/>
              </a:solidFill>
            </a:endParaRPr>
          </a:p>
          <a:p>
            <a:pPr lvl="0">
              <a:buClr>
                <a:srgbClr val="4F81BD"/>
              </a:buClr>
            </a:pPr>
            <a:r>
              <a:rPr lang="en-US" dirty="0" smtClean="0">
                <a:solidFill>
                  <a:srgbClr val="1F497D"/>
                </a:solidFill>
              </a:rPr>
              <a:t>After you press “ok” you can edit the code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571744"/>
            <a:ext cx="4357718" cy="311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Triggers – Row Level –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4F81BD"/>
              </a:buClr>
            </a:pPr>
            <a:r>
              <a:rPr lang="en-US" dirty="0" smtClean="0">
                <a:solidFill>
                  <a:srgbClr val="1F497D"/>
                </a:solidFill>
              </a:rPr>
              <a:t>Use “NEW” to refer to the row</a:t>
            </a:r>
          </a:p>
          <a:p>
            <a:pPr lvl="0">
              <a:buClr>
                <a:srgbClr val="4F81BD"/>
              </a:buClr>
            </a:pPr>
            <a:r>
              <a:rPr lang="en-US" dirty="0" smtClean="0">
                <a:solidFill>
                  <a:srgbClr val="1F497D"/>
                </a:solidFill>
              </a:rPr>
              <a:t>dual – simply a </a:t>
            </a:r>
            <a:r>
              <a:rPr lang="en-US" dirty="0" smtClean="0"/>
              <a:t>scratch-pad</a:t>
            </a:r>
            <a:r>
              <a:rPr lang="en-US" dirty="0" smtClean="0">
                <a:solidFill>
                  <a:srgbClr val="1F497D"/>
                </a:solidFill>
              </a:rPr>
              <a:t/>
            </a:r>
            <a:br>
              <a:rPr lang="en-US" dirty="0" smtClean="0">
                <a:solidFill>
                  <a:srgbClr val="1F497D"/>
                </a:solidFill>
              </a:rPr>
            </a:br>
            <a:r>
              <a:rPr lang="en-US" dirty="0" smtClean="0">
                <a:solidFill>
                  <a:srgbClr val="1F497D"/>
                </a:solidFill>
              </a:rPr>
              <a:t/>
            </a:r>
            <a:br>
              <a:rPr lang="en-US" dirty="0" smtClean="0">
                <a:solidFill>
                  <a:srgbClr val="1F497D"/>
                </a:solidFill>
              </a:rPr>
            </a:br>
            <a:r>
              <a:rPr lang="en-US" dirty="0" smtClean="0"/>
              <a:t>select max(12,54,2,75,142) from dual</a:t>
            </a:r>
            <a:endParaRPr lang="en-US" dirty="0" smtClean="0">
              <a:solidFill>
                <a:srgbClr val="1F497D"/>
              </a:solidFill>
            </a:endParaRPr>
          </a:p>
          <a:p>
            <a:pPr>
              <a:buNone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CREATE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bi_test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BEFORE INSERT  ON  test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EACH ROW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BEGIN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SELECT 	TEST_SEQ.NEXTVAL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INTO		:NEW.id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FROM		dual;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END;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“Complex” Oracle Stuff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Demo..</a:t>
            </a:r>
            <a:br>
              <a:rPr lang="en-US" dirty="0" smtClean="0"/>
            </a:br>
            <a:r>
              <a:rPr lang="en-US" dirty="0" smtClean="0"/>
              <a:t> - Create index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 Create “</a:t>
            </a:r>
            <a:r>
              <a:rPr lang="en-US" dirty="0" err="1" smtClean="0"/>
              <a:t>Autonumber</a:t>
            </a:r>
            <a:r>
              <a:rPr lang="en-US" dirty="0" smtClean="0"/>
              <a:t>”:</a:t>
            </a:r>
            <a:br>
              <a:rPr lang="en-US" dirty="0" smtClean="0"/>
            </a:br>
            <a:r>
              <a:rPr lang="en-US" dirty="0" smtClean="0"/>
              <a:t>	- Create Sequence</a:t>
            </a:r>
            <a:br>
              <a:rPr lang="en-US" dirty="0" smtClean="0"/>
            </a:br>
            <a:r>
              <a:rPr lang="en-US" dirty="0" smtClean="0"/>
              <a:t>	- Create Trigger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 the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your query returns 1,000,000 results?</a:t>
            </a:r>
          </a:p>
          <a:p>
            <a:endParaRPr lang="en-US" dirty="0" smtClean="0"/>
          </a:p>
          <a:p>
            <a:r>
              <a:rPr lang="en-US" dirty="0" smtClean="0"/>
              <a:t>How to return the TOP </a:t>
            </a:r>
            <a:r>
              <a:rPr lang="en-US" i="1" dirty="0" smtClean="0"/>
              <a:t>n</a:t>
            </a:r>
            <a:r>
              <a:rPr lang="en-US" dirty="0" smtClean="0"/>
              <a:t> results</a:t>
            </a:r>
          </a:p>
          <a:p>
            <a:endParaRPr lang="en-US" dirty="0" smtClean="0"/>
          </a:p>
          <a:p>
            <a:r>
              <a:rPr lang="en-US" dirty="0" smtClean="0"/>
              <a:t>How to return the results from </a:t>
            </a:r>
            <a:r>
              <a:rPr lang="en-US" i="1" dirty="0" smtClean="0"/>
              <a:t>n</a:t>
            </a:r>
            <a:r>
              <a:rPr lang="en-US" dirty="0" smtClean="0"/>
              <a:t> to </a:t>
            </a:r>
            <a:r>
              <a:rPr lang="en-US" i="1" dirty="0" smtClean="0"/>
              <a:t>m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Works only on Oracle..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mysql</a:t>
            </a:r>
            <a:r>
              <a:rPr lang="en-US" dirty="0" smtClean="0"/>
              <a:t> has “Limit”, </a:t>
            </a:r>
            <a:r>
              <a:rPr lang="en-US" dirty="0" err="1" smtClean="0"/>
              <a:t>sql</a:t>
            </a:r>
            <a:r>
              <a:rPr lang="en-US" dirty="0" smtClean="0"/>
              <a:t>-server has “Top”)</a:t>
            </a:r>
          </a:p>
          <a:p>
            <a:endParaRPr lang="en-US" dirty="0" smtClean="0"/>
          </a:p>
          <a:p>
            <a:r>
              <a:rPr lang="en-US" dirty="0" smtClean="0"/>
              <a:t>ROWNUM is a </a:t>
            </a:r>
            <a:r>
              <a:rPr lang="en-US" dirty="0" err="1" smtClean="0"/>
              <a:t>pseudocolumn</a:t>
            </a:r>
            <a:r>
              <a:rPr lang="en-US" dirty="0" smtClean="0"/>
              <a:t> (not “real”)</a:t>
            </a:r>
          </a:p>
          <a:p>
            <a:endParaRPr lang="en-US" dirty="0" smtClean="0"/>
          </a:p>
          <a:p>
            <a:r>
              <a:rPr lang="en-US" dirty="0" smtClean="0"/>
              <a:t>Each row is assigned with a number, starting with 1</a:t>
            </a:r>
          </a:p>
          <a:p>
            <a:endParaRPr lang="en-US" dirty="0" smtClean="0"/>
          </a:p>
          <a:p>
            <a:r>
              <a:rPr lang="en-US" dirty="0" smtClean="0"/>
              <a:t>We can select just the ones we want..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r>
              <a:rPr lang="en-US" dirty="0" smtClean="0"/>
              <a:t> – NOT THAT SIMPLE!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Its assigned BEFORE sorting or aggregation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ROWNUM value is incremented only after it is assigned</a:t>
            </a:r>
          </a:p>
          <a:p>
            <a:endParaRPr lang="en-US" dirty="0" smtClean="0"/>
          </a:p>
          <a:p>
            <a:r>
              <a:rPr lang="en-US" dirty="0" smtClean="0"/>
              <a:t>Read the previous lines 5 more times!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r>
              <a:rPr lang="en-US" dirty="0" smtClean="0"/>
              <a:t> – Example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		*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FROM		students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WHERE		ROWNUM &gt; 1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NOT to do…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Project Details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Basic Oracle Usage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Little More Complex Oracle stuff..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JDBC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Coding Tips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r>
              <a:rPr lang="en-US" dirty="0" smtClean="0"/>
              <a:t> – 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		*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FROM		students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WHERE		ROWNUM &lt; 10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ORDER BY	students.name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NOT to do…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r>
              <a:rPr lang="en-US" dirty="0" smtClean="0"/>
              <a:t> – Example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 * FROM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		SELECT		*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FROM		students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ORDER BY	students.name		)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WHERE	ROWNUM &lt; 10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This will work…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r>
              <a:rPr lang="en-US" dirty="0" smtClean="0"/>
              <a:t> – Example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 * FROM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		SELECT		*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FROM		students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ORDER BY	students.name		)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WHERE	ROWNUM &gt;= 10	AND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ROWNUM &lt; 20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ym typeface="Wingdings" pitchFamily="2" charset="2"/>
              </a:rPr>
              <a:t>What NOT to do… 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r>
              <a:rPr lang="en-US" dirty="0" smtClean="0"/>
              <a:t> – Example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 * FROM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		SELECT a.*, ROWNUM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rnum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FROM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(	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SELECT	*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FROM		students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ORDER BY	students.name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) a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WHERE	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rnum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&gt;= 10	AND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rnum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 20</a:t>
            </a:r>
            <a:endParaRPr lang="en-US" dirty="0" smtClean="0"/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Will work but we can do better (y)… 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r>
              <a:rPr lang="en-US" dirty="0" smtClean="0"/>
              <a:t> – Example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 * FROM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		SELECT a.*, ROWNUM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rnum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FROM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(	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SELECT	*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FROM		students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ORDER BY	students.name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) a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WHERE	ROWNUM &lt; 20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WHERE	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rnum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&gt;= 10</a:t>
            </a:r>
          </a:p>
          <a:p>
            <a:pPr>
              <a:buNone/>
            </a:pP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That’s the way… 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Oracle’s </a:t>
            </a:r>
            <a:r>
              <a:rPr lang="en-US" dirty="0" err="1" smtClean="0"/>
              <a:t>Rownum</a:t>
            </a:r>
            <a:r>
              <a:rPr lang="en-US" dirty="0" smtClean="0"/>
              <a:t> – Final slide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/>
          </a:bodyPr>
          <a:lstStyle/>
          <a:p>
            <a:r>
              <a:rPr lang="en-US" dirty="0" smtClean="0">
                <a:sym typeface="Wingdings" pitchFamily="2" charset="2"/>
              </a:rPr>
              <a:t>There is a big difference between &gt; and &lt;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If you are using “example 6”, be sure the order by is unique (y?)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btw, in </a:t>
            </a:r>
            <a:r>
              <a:rPr lang="en-US" dirty="0" err="1" smtClean="0">
                <a:sym typeface="Wingdings" pitchFamily="2" charset="2"/>
              </a:rPr>
              <a:t>MySQL</a:t>
            </a:r>
            <a:r>
              <a:rPr lang="en-US" dirty="0" smtClean="0">
                <a:sym typeface="Wingdings" pitchFamily="2" charset="2"/>
              </a:rPr>
              <a:t> its simply:</a:t>
            </a:r>
            <a:br>
              <a:rPr lang="en-US" dirty="0" smtClean="0">
                <a:sym typeface="Wingdings" pitchFamily="2" charset="2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select * from students order by name limit 10,20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Little More Complex Oracle Stuff -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Demo..</a:t>
            </a:r>
            <a:br>
              <a:rPr lang="en-US" dirty="0" smtClean="0"/>
            </a:br>
            <a:r>
              <a:rPr lang="en-US" dirty="0" smtClean="0"/>
              <a:t> - create Sequence</a:t>
            </a:r>
            <a:br>
              <a:rPr lang="en-US" dirty="0" smtClean="0"/>
            </a:br>
            <a:r>
              <a:rPr lang="en-US" dirty="0" smtClean="0"/>
              <a:t> - create Trigger (for </a:t>
            </a:r>
            <a:r>
              <a:rPr lang="en-US" dirty="0" err="1" smtClean="0"/>
              <a:t>autonumber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 - limiting the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Project Details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Basic Oracle Usage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Little More Complex Oracle stuff..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JDBC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Coding Tips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During the last episode…</a:t>
            </a:r>
          </a:p>
        </p:txBody>
      </p:sp>
      <p:sp>
        <p:nvSpPr>
          <p:cNvPr id="636932" name="AutoShape 4"/>
          <p:cNvSpPr>
            <a:spLocks noChangeArrowheads="1"/>
          </p:cNvSpPr>
          <p:nvPr/>
        </p:nvSpPr>
        <p:spPr bwMode="auto">
          <a:xfrm>
            <a:off x="5929322" y="1857364"/>
            <a:ext cx="228600" cy="4343400"/>
          </a:xfrm>
          <a:prstGeom prst="upDownArrow">
            <a:avLst>
              <a:gd name="adj1" fmla="val 50000"/>
              <a:gd name="adj2" fmla="val 38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36933" name="Text Box 5"/>
          <p:cNvSpPr txBox="1">
            <a:spLocks noChangeArrowheads="1"/>
          </p:cNvSpPr>
          <p:nvPr/>
        </p:nvSpPr>
        <p:spPr bwMode="auto">
          <a:xfrm>
            <a:off x="2652722" y="1781164"/>
            <a:ext cx="32004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>
                <a:latin typeface="Arial" charset="0"/>
              </a:rPr>
              <a:t>Application</a:t>
            </a:r>
          </a:p>
        </p:txBody>
      </p:sp>
      <p:sp>
        <p:nvSpPr>
          <p:cNvPr id="636934" name="Text Box 6"/>
          <p:cNvSpPr txBox="1">
            <a:spLocks noChangeArrowheads="1"/>
          </p:cNvSpPr>
          <p:nvPr/>
        </p:nvSpPr>
        <p:spPr bwMode="auto">
          <a:xfrm>
            <a:off x="2652722" y="2543164"/>
            <a:ext cx="3228975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>
                <a:latin typeface="Arial" charset="0"/>
              </a:rPr>
              <a:t>DB infrastructure</a:t>
            </a:r>
          </a:p>
        </p:txBody>
      </p:sp>
      <p:sp>
        <p:nvSpPr>
          <p:cNvPr id="636935" name="Text Box 7"/>
          <p:cNvSpPr txBox="1">
            <a:spLocks noChangeArrowheads="1"/>
          </p:cNvSpPr>
          <p:nvPr/>
        </p:nvSpPr>
        <p:spPr bwMode="auto">
          <a:xfrm>
            <a:off x="2652722" y="3305164"/>
            <a:ext cx="32004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dirty="0">
                <a:latin typeface="Arial" charset="0"/>
              </a:rPr>
              <a:t>DB driver</a:t>
            </a:r>
          </a:p>
        </p:txBody>
      </p:sp>
      <p:sp>
        <p:nvSpPr>
          <p:cNvPr id="636936" name="Text Box 8"/>
          <p:cNvSpPr txBox="1">
            <a:spLocks noChangeArrowheads="1"/>
          </p:cNvSpPr>
          <p:nvPr/>
        </p:nvSpPr>
        <p:spPr bwMode="auto">
          <a:xfrm>
            <a:off x="3490922" y="4105264"/>
            <a:ext cx="182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>
                <a:latin typeface="Arial" charset="0"/>
              </a:rPr>
              <a:t>transport</a:t>
            </a:r>
          </a:p>
        </p:txBody>
      </p:sp>
      <p:sp>
        <p:nvSpPr>
          <p:cNvPr id="636937" name="Text Box 9"/>
          <p:cNvSpPr txBox="1">
            <a:spLocks noChangeArrowheads="1"/>
          </p:cNvSpPr>
          <p:nvPr/>
        </p:nvSpPr>
        <p:spPr bwMode="auto">
          <a:xfrm>
            <a:off x="2652722" y="4886314"/>
            <a:ext cx="32004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>
                <a:latin typeface="Arial" charset="0"/>
              </a:rPr>
              <a:t>DB engine</a:t>
            </a:r>
          </a:p>
        </p:txBody>
      </p:sp>
      <p:sp>
        <p:nvSpPr>
          <p:cNvPr id="636938" name="Text Box 10"/>
          <p:cNvSpPr txBox="1">
            <a:spLocks noChangeArrowheads="1"/>
          </p:cNvSpPr>
          <p:nvPr/>
        </p:nvSpPr>
        <p:spPr bwMode="auto">
          <a:xfrm>
            <a:off x="2652722" y="5591164"/>
            <a:ext cx="32004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>
                <a:latin typeface="Arial" charset="0"/>
              </a:rPr>
              <a:t>Storage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Concepts vs APIs</a:t>
            </a:r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u="sng" dirty="0"/>
              <a:t>Concepts				APIs/Language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600" u="sng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Connection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Connection pooling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Error Handling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Fetching results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err="1"/>
              <a:t>Rowset</a:t>
            </a:r>
            <a:endParaRPr 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Prepared statements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Batch processing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371716" name="Text Box 4"/>
          <p:cNvSpPr txBox="1">
            <a:spLocks noChangeArrowheads="1"/>
          </p:cNvSpPr>
          <p:nvPr/>
        </p:nvSpPr>
        <p:spPr bwMode="auto">
          <a:xfrm>
            <a:off x="5638800" y="3200400"/>
            <a:ext cx="1946275" cy="25701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/>
              <a:t>ODBC</a:t>
            </a:r>
          </a:p>
          <a:p>
            <a:pPr>
              <a:lnSpc>
                <a:spcPct val="120000"/>
              </a:lnSpc>
            </a:pPr>
            <a:r>
              <a:rPr lang="en-US" sz="2800"/>
              <a:t>JDBC</a:t>
            </a:r>
          </a:p>
          <a:p>
            <a:pPr>
              <a:lnSpc>
                <a:spcPct val="120000"/>
              </a:lnSpc>
            </a:pPr>
            <a:r>
              <a:rPr lang="en-US" sz="2800"/>
              <a:t>OCI/OCCI</a:t>
            </a:r>
          </a:p>
          <a:p>
            <a:pPr>
              <a:lnSpc>
                <a:spcPct val="120000"/>
              </a:lnSpc>
            </a:pPr>
            <a:r>
              <a:rPr lang="en-US" sz="2800"/>
              <a:t>ADO.NET</a:t>
            </a:r>
          </a:p>
          <a:p>
            <a:endParaRPr lang="en-US" sz="2800"/>
          </a:p>
        </p:txBody>
      </p:sp>
      <p:sp>
        <p:nvSpPr>
          <p:cNvPr id="371717" name="Text Box 5"/>
          <p:cNvSpPr txBox="1">
            <a:spLocks noChangeArrowheads="1"/>
          </p:cNvSpPr>
          <p:nvPr/>
        </p:nvSpPr>
        <p:spPr bwMode="auto">
          <a:xfrm>
            <a:off x="4556125" y="3665538"/>
            <a:ext cx="461963" cy="57943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/>
              <a:t>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There are 3 main groups of types:</a:t>
            </a:r>
          </a:p>
          <a:p>
            <a:r>
              <a:rPr lang="en-US" dirty="0" smtClean="0"/>
              <a:t>Character</a:t>
            </a:r>
          </a:p>
          <a:p>
            <a:r>
              <a:rPr lang="en-US" dirty="0" smtClean="0"/>
              <a:t>Numeric</a:t>
            </a:r>
          </a:p>
          <a:p>
            <a:r>
              <a:rPr lang="en-US" dirty="0" smtClean="0"/>
              <a:t>Date</a:t>
            </a:r>
          </a:p>
          <a:p>
            <a:endParaRPr lang="en-US" dirty="0" smtClean="0"/>
          </a:p>
          <a:p>
            <a:pPr lvl="0">
              <a:buClr>
                <a:srgbClr val="4F81BD"/>
              </a:buClr>
            </a:pPr>
            <a:r>
              <a:rPr lang="en-US" sz="1700" dirty="0" smtClean="0">
                <a:solidFill>
                  <a:srgbClr val="1F497D"/>
                </a:solidFill>
                <a:hlinkClick r:id="rId2"/>
              </a:rPr>
              <a:t>http://download.oracle.com/docs/cd/B28359_01/server.111/b28318/datatype.htm</a:t>
            </a:r>
            <a:endParaRPr lang="en-US" sz="1700" dirty="0" smtClean="0">
              <a:solidFill>
                <a:srgbClr val="1F497D"/>
              </a:solidFill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ODBC </a:t>
            </a:r>
            <a:r>
              <a:rPr lang="en-US" dirty="0" smtClean="0"/>
              <a:t>– </a:t>
            </a:r>
            <a:r>
              <a:rPr lang="en-US" b="1" dirty="0" smtClean="0"/>
              <a:t>Open Database Connectivity API </a:t>
            </a:r>
            <a:endParaRPr lang="en-US" dirty="0"/>
          </a:p>
        </p:txBody>
      </p:sp>
      <p:sp>
        <p:nvSpPr>
          <p:cNvPr id="59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Cross platform and cross </a:t>
            </a:r>
            <a:r>
              <a:rPr lang="en-US" dirty="0" smtClean="0"/>
              <a:t>databases</a:t>
            </a:r>
          </a:p>
          <a:p>
            <a:pPr lvl="1"/>
            <a:r>
              <a:rPr lang="en-US" dirty="0" smtClean="0"/>
              <a:t>Easy to use</a:t>
            </a:r>
            <a:endParaRPr lang="en-US" dirty="0"/>
          </a:p>
          <a:p>
            <a:r>
              <a:rPr lang="en-US" dirty="0" smtClean="0"/>
              <a:t>Cons:</a:t>
            </a:r>
          </a:p>
          <a:p>
            <a:pPr lvl="1"/>
            <a:r>
              <a:rPr lang="en-US" dirty="0" smtClean="0"/>
              <a:t>Too low level</a:t>
            </a:r>
          </a:p>
          <a:p>
            <a:endParaRPr lang="en-US" dirty="0" smtClean="0"/>
          </a:p>
          <a:p>
            <a:r>
              <a:rPr lang="en-US" dirty="0" smtClean="0"/>
              <a:t>We wont use it.. But its very </a:t>
            </a:r>
            <a:r>
              <a:rPr lang="en-US" dirty="0" err="1" smtClean="0"/>
              <a:t>very</a:t>
            </a:r>
            <a:r>
              <a:rPr lang="en-US" dirty="0" smtClean="0"/>
              <a:t> common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JDBC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JDBC is a standard interface for connecting to relational databases from Java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5790" y="3357562"/>
            <a:ext cx="6289482" cy="2297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execute SQL using JDBC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5731893" cy="463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JDBC Oracle Driver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Thin Client driver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written in java</a:t>
            </a:r>
          </a:p>
          <a:p>
            <a:endParaRPr lang="en-US" dirty="0" smtClean="0"/>
          </a:p>
          <a:p>
            <a:r>
              <a:rPr lang="en-US" u="sng" dirty="0" smtClean="0"/>
              <a:t>OCI Driver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written in java &amp; c. must be installed</a:t>
            </a:r>
          </a:p>
          <a:p>
            <a:endParaRPr lang="en-US" dirty="0" smtClean="0"/>
          </a:p>
          <a:p>
            <a:r>
              <a:rPr lang="en-US" u="sng" dirty="0" smtClean="0"/>
              <a:t>ODBC Bridge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(too general..)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4929198"/>
            <a:ext cx="49625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JDBC Oracle Driver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 </a:t>
            </a:r>
            <a:r>
              <a:rPr lang="en-US" dirty="0" err="1" smtClean="0"/>
              <a:t>vs</a:t>
            </a:r>
            <a:r>
              <a:rPr lang="en-US" dirty="0" smtClean="0"/>
              <a:t> OCI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71744"/>
            <a:ext cx="4257675" cy="1962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929066"/>
            <a:ext cx="4057650" cy="2305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the Environment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Download Oracle’s JDBC driver: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http://www.oracle.com/technology/software/tech/java/sqlj_jdbc/htdocs/jdbc_112010.html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Can also be found at the course page</a:t>
            </a:r>
          </a:p>
          <a:p>
            <a:endParaRPr lang="en-US" dirty="0" smtClean="0"/>
          </a:p>
          <a:p>
            <a:r>
              <a:rPr lang="en-US" dirty="0" smtClean="0"/>
              <a:t>Setup Eclipse:</a:t>
            </a:r>
            <a:br>
              <a:rPr lang="en-US" dirty="0" smtClean="0"/>
            </a:br>
            <a:r>
              <a:rPr lang="en-US" dirty="0" smtClean="0"/>
              <a:t> - add the jar “ojdbc6.jar” to the project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the Environment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5947576" cy="44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>
            <a:stCxn id="13" idx="0"/>
          </p:cNvCxnSpPr>
          <p:nvPr/>
        </p:nvCxnSpPr>
        <p:spPr>
          <a:xfrm rot="16200000" flipV="1">
            <a:off x="6518686" y="2553884"/>
            <a:ext cx="714380" cy="146447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6143636" y="3214686"/>
            <a:ext cx="642942" cy="42862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1321571" y="4036223"/>
            <a:ext cx="928694" cy="8572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29388" y="3643314"/>
            <a:ext cx="23574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you copy the jar file to the project directory, press “add JAR”. Otherwise, “Add external JAR”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the Environment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import java.sql.*</a:t>
            </a:r>
            <a:r>
              <a:rPr lang="en-US" dirty="0" smtClean="0"/>
              <a:t>		(JDBC API)</a:t>
            </a:r>
          </a:p>
          <a:p>
            <a:endParaRPr lang="en-US" dirty="0" smtClean="0"/>
          </a:p>
          <a:p>
            <a:r>
              <a:rPr lang="en-US" dirty="0" smtClean="0"/>
              <a:t>Register the driver in the code: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Class.forName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oracle.jdbc.OracleDriver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");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Connection class - </a:t>
            </a:r>
            <a:r>
              <a:rPr lang="en-US" dirty="0" err="1" smtClean="0"/>
              <a:t>java.sql.Connection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use the </a:t>
            </a:r>
            <a:r>
              <a:rPr lang="en-US" dirty="0" err="1" smtClean="0"/>
              <a:t>DriverManager</a:t>
            </a:r>
            <a:r>
              <a:rPr lang="en-US" dirty="0" smtClean="0"/>
              <a:t> with </a:t>
            </a:r>
            <a:r>
              <a:rPr lang="en-US" u="sng" dirty="0" smtClean="0"/>
              <a:t>JDBC URL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DriverManager.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getConnection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"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jdbc:oracle:thin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:@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localhost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1521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",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“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username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",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“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password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");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Data Types – Character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Character set is established when you create the database (UTF-8,ANSI..). So ignore..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 smtClean="0"/>
          </a:p>
          <a:p>
            <a:endParaRPr lang="en-US" dirty="0" smtClean="0"/>
          </a:p>
          <a:p>
            <a:r>
              <a:rPr lang="en-US" u="sng" dirty="0" smtClean="0"/>
              <a:t>Char:</a:t>
            </a:r>
            <a:r>
              <a:rPr lang="en-US" dirty="0" smtClean="0"/>
              <a:t> Fixed length! Short value is padded</a:t>
            </a:r>
          </a:p>
          <a:p>
            <a:r>
              <a:rPr lang="en-US" u="sng" dirty="0" smtClean="0"/>
              <a:t>Varchar2</a:t>
            </a:r>
            <a:r>
              <a:rPr lang="en-US" dirty="0" smtClean="0"/>
              <a:t>: variable-length</a:t>
            </a:r>
          </a:p>
          <a:p>
            <a:endParaRPr lang="en-US" dirty="0" smtClean="0"/>
          </a:p>
          <a:p>
            <a:r>
              <a:rPr lang="en-US" dirty="0" smtClean="0"/>
              <a:t>Both types needs to define max length</a:t>
            </a:r>
            <a:br>
              <a:rPr lang="en-US" dirty="0" smtClean="0"/>
            </a:br>
            <a:r>
              <a:rPr lang="en-US" dirty="0" smtClean="0"/>
              <a:t>(4000 max. for more use BLOB)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Created from the connection object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Statement stmt =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conn.createStatement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a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Three different methods: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executeQuery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(String) </a:t>
            </a:r>
            <a:r>
              <a:rPr lang="en-US" dirty="0" smtClean="0"/>
              <a:t>for SELECT statements</a:t>
            </a:r>
            <a:br>
              <a:rPr lang="en-US" dirty="0" smtClean="0"/>
            </a:br>
            <a:r>
              <a:rPr lang="en-US" dirty="0" smtClean="0"/>
              <a:t>returns </a:t>
            </a:r>
            <a:r>
              <a:rPr lang="en-US" dirty="0" err="1" smtClean="0">
                <a:solidFill>
                  <a:srgbClr val="C00000"/>
                </a:solidFill>
              </a:rPr>
              <a:t>ResultSet</a:t>
            </a:r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/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executeUpdate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(String)</a:t>
            </a:r>
            <a:r>
              <a:rPr lang="en-US" dirty="0" smtClean="0"/>
              <a:t> for DML/DDL</a:t>
            </a:r>
            <a:br>
              <a:rPr lang="en-US" dirty="0" smtClean="0"/>
            </a:br>
            <a:r>
              <a:rPr lang="en-US" dirty="0" smtClean="0"/>
              <a:t>returns </a:t>
            </a:r>
            <a:r>
              <a:rPr lang="en-US" dirty="0" err="1" smtClean="0"/>
              <a:t>int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execute(String)</a:t>
            </a:r>
            <a:r>
              <a:rPr lang="en-US" dirty="0" smtClean="0"/>
              <a:t> for any SQL statement</a:t>
            </a:r>
            <a:br>
              <a:rPr lang="en-US" dirty="0" smtClean="0"/>
            </a:br>
            <a:r>
              <a:rPr lang="en-US" dirty="0" smtClean="0"/>
              <a:t>returns </a:t>
            </a:r>
            <a:r>
              <a:rPr lang="en-US" dirty="0" err="1" smtClean="0"/>
              <a:t>boolean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executeQuery</a:t>
            </a:r>
            <a:r>
              <a:rPr lang="en-US" dirty="0" smtClean="0"/>
              <a:t> &amp; </a:t>
            </a:r>
            <a:r>
              <a:rPr lang="en-US" dirty="0" err="1" smtClean="0"/>
              <a:t>ResultSet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ResultSet</a:t>
            </a:r>
            <a:r>
              <a:rPr lang="en-US" dirty="0" smtClean="0"/>
              <a:t>:</a:t>
            </a:r>
          </a:p>
          <a:p>
            <a:r>
              <a:rPr lang="en-US" dirty="0" smtClean="0"/>
              <a:t>Maintain a curser to its current row</a:t>
            </a:r>
          </a:p>
          <a:p>
            <a:r>
              <a:rPr lang="en-US" dirty="0" smtClean="0"/>
              <a:t>Provides methods for retrieving values: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getInt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getString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()..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Fields can be identify by name or order: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getXXX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(“Name”)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getXXX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(2)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executeQuery</a:t>
            </a:r>
            <a:r>
              <a:rPr lang="en-US" dirty="0" smtClean="0"/>
              <a:t> &amp; </a:t>
            </a:r>
            <a:r>
              <a:rPr lang="en-US" dirty="0" err="1" smtClean="0"/>
              <a:t>ResultSet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Initially the cursor is positioned before the first row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stmt	=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conn.createStatement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=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stmt.executeQuery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"SELECT * FROM employees");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while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rs.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next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()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== true)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rs.getString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(“field”));</a:t>
            </a:r>
          </a:p>
          <a:p>
            <a:endParaRPr lang="en-US" dirty="0" smtClean="0"/>
          </a:p>
          <a:p>
            <a:r>
              <a:rPr lang="en-US" dirty="0" smtClean="0"/>
              <a:t>Demo..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executeUpdate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Again, via the statement</a:t>
            </a:r>
          </a:p>
          <a:p>
            <a:endParaRPr lang="en-US" dirty="0" smtClean="0"/>
          </a:p>
          <a:p>
            <a:r>
              <a:rPr lang="en-US" dirty="0" smtClean="0"/>
              <a:t>Execute DDL or DML</a:t>
            </a:r>
          </a:p>
          <a:p>
            <a:endParaRPr lang="en-US" dirty="0" smtClean="0"/>
          </a:p>
          <a:p>
            <a:r>
              <a:rPr lang="en-US" dirty="0" smtClean="0"/>
              <a:t>Returns </a:t>
            </a:r>
            <a:r>
              <a:rPr lang="en-US" dirty="0" err="1" smtClean="0"/>
              <a:t>Int</a:t>
            </a:r>
            <a:r>
              <a:rPr lang="en-US" dirty="0" smtClean="0"/>
              <a:t> for DML, 0 for DDL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executeUpdate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stmt=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conn.createStatement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result=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stmt.executeUpdate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"DELETE FROM demo");</a:t>
            </a:r>
          </a:p>
          <a:p>
            <a:endParaRPr lang="en-US" dirty="0" smtClean="0"/>
          </a:p>
          <a:p>
            <a:r>
              <a:rPr lang="en-US" dirty="0" smtClean="0"/>
              <a:t>Demo..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Executes any command for the DB</a:t>
            </a:r>
          </a:p>
          <a:p>
            <a:endParaRPr lang="en-US" dirty="0" smtClean="0"/>
          </a:p>
          <a:p>
            <a:r>
              <a:rPr lang="en-US" dirty="0" smtClean="0"/>
              <a:t>Returns </a:t>
            </a:r>
            <a:r>
              <a:rPr lang="en-US" dirty="0" err="1" smtClean="0"/>
              <a:t>boolean</a:t>
            </a:r>
            <a:r>
              <a:rPr lang="en-US" dirty="0" smtClean="0"/>
              <a:t> (success/failure)</a:t>
            </a:r>
          </a:p>
          <a:p>
            <a:endParaRPr lang="en-US" dirty="0" smtClean="0"/>
          </a:p>
          <a:p>
            <a:r>
              <a:rPr lang="en-US" dirty="0" smtClean="0"/>
              <a:t>Not sure you’ll need it..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Important! So don’t forget..</a:t>
            </a:r>
          </a:p>
          <a:p>
            <a:endParaRPr lang="en-US" dirty="0" smtClean="0"/>
          </a:p>
          <a:p>
            <a:r>
              <a:rPr lang="en-US" dirty="0" err="1" smtClean="0"/>
              <a:t>ResultSet.close</a:t>
            </a:r>
            <a:r>
              <a:rPr lang="en-US" dirty="0" smtClean="0"/>
              <a:t>()</a:t>
            </a:r>
          </a:p>
          <a:p>
            <a:r>
              <a:rPr lang="en-US" dirty="0" err="1" smtClean="0"/>
              <a:t>Statement.close</a:t>
            </a:r>
            <a:r>
              <a:rPr lang="en-US" dirty="0" smtClean="0"/>
              <a:t>()</a:t>
            </a:r>
          </a:p>
          <a:p>
            <a:r>
              <a:rPr lang="en-US" dirty="0" err="1" smtClean="0"/>
              <a:t>Connection.close</a:t>
            </a:r>
            <a:r>
              <a:rPr lang="en-US" dirty="0" smtClean="0"/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default, connection are </a:t>
            </a:r>
            <a:r>
              <a:rPr lang="en-US" dirty="0" err="1" smtClean="0"/>
              <a:t>autocommit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Can be disabled by: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conn.setAutoCommit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(false)</a:t>
            </a:r>
          </a:p>
          <a:p>
            <a:endParaRPr lang="en-US" dirty="0" smtClean="0"/>
          </a:p>
          <a:p>
            <a:r>
              <a:rPr lang="en-US" dirty="0" smtClean="0"/>
              <a:t>Commit a transaction: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conn.commit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r>
              <a:rPr lang="en-US" dirty="0" smtClean="0"/>
              <a:t>Rollback a transaction: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conn.rollback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Transactions – When to use?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general, in any logic operation that involves more than one call:</a:t>
            </a:r>
            <a:br>
              <a:rPr lang="en-US" dirty="0" smtClean="0"/>
            </a:br>
            <a:r>
              <a:rPr lang="en-US" dirty="0" smtClean="0"/>
              <a:t>insert/update/remove into several tables</a:t>
            </a:r>
          </a:p>
          <a:p>
            <a:endParaRPr lang="en-US" dirty="0" smtClean="0"/>
          </a:p>
          <a:p>
            <a:r>
              <a:rPr lang="en-US" dirty="0" smtClean="0"/>
              <a:t>Inconsistent data is unacceptable!</a:t>
            </a:r>
          </a:p>
          <a:p>
            <a:endParaRPr lang="en-US" dirty="0" smtClean="0"/>
          </a:p>
          <a:p>
            <a:r>
              <a:rPr lang="en-US" dirty="0" smtClean="0"/>
              <a:t>Don’t forget to use!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Data Types – Numeric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Implemented by the “Number” data type</a:t>
            </a:r>
          </a:p>
          <a:p>
            <a:endParaRPr lang="en-US" dirty="0" smtClean="0"/>
          </a:p>
          <a:p>
            <a:r>
              <a:rPr lang="en-US" dirty="0" smtClean="0"/>
              <a:t>A Number has two properties: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smtClean="0">
                <a:solidFill>
                  <a:srgbClr val="C00000"/>
                </a:solidFill>
              </a:rPr>
              <a:t>precision</a:t>
            </a:r>
            <a:r>
              <a:rPr lang="en-US" dirty="0" smtClean="0"/>
              <a:t>: 	Total number of digits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smtClean="0">
                <a:solidFill>
                  <a:srgbClr val="C00000"/>
                </a:solidFill>
              </a:rPr>
              <a:t>scale</a:t>
            </a:r>
            <a:r>
              <a:rPr lang="en-US" dirty="0" smtClean="0"/>
              <a:t>:		Number of digits after the point</a:t>
            </a:r>
            <a:br>
              <a:rPr lang="en-US" dirty="0" smtClean="0"/>
            </a:br>
            <a:r>
              <a:rPr lang="en-US" dirty="0" smtClean="0"/>
              <a:t>(up to 38 digits)</a:t>
            </a:r>
          </a:p>
          <a:p>
            <a:endParaRPr lang="en-US" dirty="0" smtClean="0"/>
          </a:p>
          <a:p>
            <a:r>
              <a:rPr lang="en-US" dirty="0" smtClean="0"/>
              <a:t>For floating point (if you need..):</a:t>
            </a:r>
            <a:br>
              <a:rPr lang="en-US" dirty="0" smtClean="0"/>
            </a:br>
            <a:r>
              <a:rPr lang="en-US" dirty="0" smtClean="0"/>
              <a:t> BINARY_FLOAT, BINARY_DOUBLE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PreparedStatement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Prevents reparsing of SQL statements</a:t>
            </a:r>
          </a:p>
          <a:p>
            <a:endParaRPr lang="en-US" dirty="0" smtClean="0"/>
          </a:p>
          <a:p>
            <a:r>
              <a:rPr lang="en-US" dirty="0" smtClean="0"/>
              <a:t>Used for statements executed more than once</a:t>
            </a:r>
          </a:p>
          <a:p>
            <a:endParaRPr lang="en-US" dirty="0" smtClean="0"/>
          </a:p>
          <a:p>
            <a:r>
              <a:rPr lang="en-US" dirty="0" smtClean="0"/>
              <a:t>Saves time</a:t>
            </a:r>
          </a:p>
          <a:p>
            <a:endParaRPr lang="en-US" dirty="0" smtClean="0"/>
          </a:p>
          <a:p>
            <a:r>
              <a:rPr lang="en-US" dirty="0" smtClean="0"/>
              <a:t>Nicer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PreparedStatement</a:t>
            </a:r>
            <a:r>
              <a:rPr lang="en-US" dirty="0" smtClean="0"/>
              <a:t> - 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Specify a variable by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“?”</a:t>
            </a:r>
          </a:p>
          <a:p>
            <a:pPr>
              <a:buNone/>
            </a:pP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PreparedStatement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conn.prepareStatement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>
              <a:buNone/>
            </a:pP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"INSERT INTO demo(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fname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lname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VALUES(?, ?)");</a:t>
            </a:r>
          </a:p>
          <a:p>
            <a:endParaRPr lang="en-US" dirty="0" smtClean="0"/>
          </a:p>
          <a:p>
            <a:r>
              <a:rPr lang="en-US" dirty="0" smtClean="0"/>
              <a:t>Supply values for the variables:</a:t>
            </a:r>
            <a:br>
              <a:rPr lang="en-US" dirty="0" smtClean="0"/>
            </a:b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pstmt.setXXX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(index, value)</a:t>
            </a:r>
          </a:p>
          <a:p>
            <a:endParaRPr lang="en-US" dirty="0" smtClean="0"/>
          </a:p>
          <a:p>
            <a:r>
              <a:rPr lang="en-US" dirty="0" smtClean="0"/>
              <a:t>Execute the statement</a:t>
            </a:r>
            <a:br>
              <a:rPr lang="en-US" dirty="0" smtClean="0"/>
            </a:b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pstmt.executeUpdate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PreparedStatement</a:t>
            </a:r>
            <a:r>
              <a:rPr lang="en-US" dirty="0" smtClean="0"/>
              <a:t> -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PreparedStatement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conn.prepareStatement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>
              <a:buNone/>
            </a:pP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"INSERT INTO demo(</a:t>
            </a: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fname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lname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VALUES(?, ?)");</a:t>
            </a:r>
          </a:p>
          <a:p>
            <a:pPr>
              <a:buNone/>
            </a:pPr>
            <a:endParaRPr lang="en-US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pstmt.setString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(1, "Rubi");</a:t>
            </a:r>
          </a:p>
          <a:p>
            <a:pPr>
              <a:buNone/>
            </a:pP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pstmt.setString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(2, "Boim”);</a:t>
            </a:r>
          </a:p>
          <a:p>
            <a:pPr>
              <a:buNone/>
            </a:pP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pstmt.executeUpdate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endParaRPr lang="en-US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pstmt.setString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(1, “Tova");</a:t>
            </a:r>
          </a:p>
          <a:p>
            <a:pPr>
              <a:buNone/>
            </a:pP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pstmt.setString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(2, “Milo”);</a:t>
            </a:r>
          </a:p>
          <a:p>
            <a:pPr>
              <a:buNone/>
            </a:pPr>
            <a:r>
              <a:rPr lang="en-US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pstmt.executeUpdate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Demo..</a:t>
            </a:r>
            <a:endParaRPr lang="en-US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Batch </a:t>
            </a:r>
            <a:r>
              <a:rPr lang="en-US" dirty="0" err="1" smtClean="0"/>
              <a:t>PreparedStatement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PreparedStatement</a:t>
            </a:r>
            <a:r>
              <a:rPr lang="en-US" dirty="0" smtClean="0"/>
              <a:t> can be slow for long calls</a:t>
            </a:r>
          </a:p>
          <a:p>
            <a:endParaRPr lang="en-US" dirty="0" smtClean="0"/>
          </a:p>
          <a:p>
            <a:r>
              <a:rPr lang="en-US" dirty="0" smtClean="0"/>
              <a:t>Batch together all the calls!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r>
              <a:rPr lang="en-US" dirty="0" smtClean="0"/>
              <a:t>I.E. instead of 50,000 calls, do one call with 50,000 parameters</a:t>
            </a:r>
          </a:p>
          <a:p>
            <a:endParaRPr lang="en-US" dirty="0" smtClean="0"/>
          </a:p>
          <a:p>
            <a:r>
              <a:rPr lang="en-US" dirty="0" smtClean="0"/>
              <a:t>Improves performance dramatically!</a:t>
            </a:r>
            <a:endParaRPr lang="en-US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Batch </a:t>
            </a:r>
            <a:r>
              <a:rPr lang="en-US" dirty="0" err="1" smtClean="0"/>
              <a:t>PreparedStatement</a:t>
            </a:r>
            <a:r>
              <a:rPr lang="en-US" dirty="0" smtClean="0"/>
              <a:t> - 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Instead of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pstmt.executeUpdate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do		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pstmt.addBatch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endParaRPr lang="en-US" dirty="0" smtClean="0"/>
          </a:p>
          <a:p>
            <a:r>
              <a:rPr lang="en-US" dirty="0" smtClean="0"/>
              <a:t>After all statement are added to the batch: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[] =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pstmt.executeBatch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endParaRPr lang="en-US" dirty="0" smtClean="0"/>
          </a:p>
          <a:p>
            <a:r>
              <a:rPr lang="en-US" dirty="0" smtClean="0"/>
              <a:t>TIP: don’t batch too much together</a:t>
            </a:r>
          </a:p>
          <a:p>
            <a:endParaRPr lang="en-US" dirty="0" smtClean="0"/>
          </a:p>
          <a:p>
            <a:r>
              <a:rPr lang="en-US" dirty="0" smtClean="0"/>
              <a:t>Demo..</a:t>
            </a:r>
            <a:endParaRPr lang="en-US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Project Details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Basic Oracle Usage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Little More Complex Oracle stuff..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JDBC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Coding Tips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Layering</a:t>
            </a:r>
            <a:endParaRPr lang="en-US" dirty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Separate the GUI!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Separate the DB!</a:t>
            </a:r>
          </a:p>
          <a:p>
            <a:endParaRPr lang="en-US" dirty="0" smtClean="0"/>
          </a:p>
          <a:p>
            <a:r>
              <a:rPr lang="en-US" dirty="0" smtClean="0"/>
              <a:t>Use classes to describe entities</a:t>
            </a:r>
          </a:p>
          <a:p>
            <a:endParaRPr lang="en-US" dirty="0" smtClean="0"/>
          </a:p>
          <a:p>
            <a:r>
              <a:rPr lang="en-US" dirty="0" smtClean="0"/>
              <a:t>Use interfaces!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0034" y="1857364"/>
            <a:ext cx="1571636" cy="24288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643306" y="1857364"/>
            <a:ext cx="1571636" cy="24288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Logic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786578" y="1857364"/>
            <a:ext cx="1571636" cy="24288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GUI</a:t>
            </a:r>
            <a:endParaRPr lang="en-US" dirty="0"/>
          </a:p>
        </p:txBody>
      </p: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2071670" y="3071810"/>
            <a:ext cx="1571636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214942" y="3071810"/>
            <a:ext cx="1571636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5400000">
            <a:off x="1613394" y="2887144"/>
            <a:ext cx="242889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Interface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4756666" y="2887144"/>
            <a:ext cx="242889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Interface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2643174" y="5286388"/>
            <a:ext cx="1214446" cy="92869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  <a:p>
            <a:pPr algn="ctr"/>
            <a:r>
              <a:rPr lang="en-US" dirty="0" smtClean="0"/>
              <a:t>Class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5214942" y="5286388"/>
            <a:ext cx="1214446" cy="92869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  <a:p>
            <a:pPr algn="ctr"/>
            <a:r>
              <a:rPr lang="en-US" dirty="0" smtClean="0"/>
              <a:t>Class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rot="5400000" flipH="1" flipV="1">
            <a:off x="2178033" y="4179099"/>
            <a:ext cx="2215372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4393405" y="4179099"/>
            <a:ext cx="2215372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Reuse &amp; Encapsulation</a:t>
            </a:r>
            <a:endParaRPr lang="en-US" dirty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Identify main processes</a:t>
            </a:r>
          </a:p>
          <a:p>
            <a:endParaRPr lang="en-US" dirty="0" smtClean="0"/>
          </a:p>
          <a:p>
            <a:r>
              <a:rPr lang="en-US" dirty="0" smtClean="0"/>
              <a:t>Abstract implementation</a:t>
            </a:r>
          </a:p>
          <a:p>
            <a:endParaRPr lang="en-US" dirty="0" smtClean="0"/>
          </a:p>
          <a:p>
            <a:r>
              <a:rPr lang="en-US" dirty="0" smtClean="0"/>
              <a:t>Reuse..</a:t>
            </a:r>
          </a:p>
          <a:p>
            <a:endParaRPr lang="en-US" dirty="0" smtClean="0"/>
          </a:p>
          <a:p>
            <a:r>
              <a:rPr lang="en-US" dirty="0" smtClean="0"/>
              <a:t>NO COPY PASTE CODE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create too many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Search for movies: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searchMovieByName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searchMovieByDate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..</a:t>
            </a:r>
          </a:p>
          <a:p>
            <a:r>
              <a:rPr lang="en-US" dirty="0" smtClean="0"/>
              <a:t>It’s the same query! just different “where” </a:t>
            </a:r>
            <a:r>
              <a:rPr lang="en-US" dirty="0" smtClean="0">
                <a:sym typeface="Wingdings" pitchFamily="2" charset="2"/>
              </a:rPr>
              <a:t>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manipulate the “where” in the function: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SearchMovie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searchOptions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?)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>Not so easy on some parameters..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searchMovieByActors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		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searchMovieByActorsAndDate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		</a:t>
            </a:r>
            <a:r>
              <a:rPr lang="en-US" dirty="0" smtClean="0"/>
              <a:t>any ideas?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Data Types – Numeric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Number 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428868"/>
            <a:ext cx="8675169" cy="2366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</a:t>
            </a:r>
            <a:endParaRPr lang="en-US" dirty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Your program will have several (many) variables:</a:t>
            </a:r>
            <a:br>
              <a:rPr lang="en-US" dirty="0" smtClean="0"/>
            </a:br>
            <a:r>
              <a:rPr lang="en-US" dirty="0" smtClean="0"/>
              <a:t> - server address</a:t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textfile</a:t>
            </a:r>
            <a:r>
              <a:rPr lang="en-US" dirty="0" smtClean="0"/>
              <a:t> location</a:t>
            </a:r>
            <a:br>
              <a:rPr lang="en-US" dirty="0" smtClean="0"/>
            </a:br>
            <a:r>
              <a:rPr lang="en-US" dirty="0" smtClean="0"/>
              <a:t> - number of connections/threads</a:t>
            </a:r>
            <a:br>
              <a:rPr lang="en-US" dirty="0" smtClean="0"/>
            </a:br>
            <a:r>
              <a:rPr lang="en-US" dirty="0" smtClean="0"/>
              <a:t> - ….</a:t>
            </a:r>
          </a:p>
          <a:p>
            <a:r>
              <a:rPr lang="en-US" dirty="0" smtClean="0"/>
              <a:t>Do not “hard code” them</a:t>
            </a:r>
          </a:p>
          <a:p>
            <a:r>
              <a:rPr lang="en-US" dirty="0" smtClean="0"/>
              <a:t>*.ini file, easy GUI, ….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</a:t>
            </a:r>
            <a:endParaRPr lang="en-US" dirty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Well, </a:t>
            </a:r>
            <a:r>
              <a:rPr lang="en-US" dirty="0" smtClean="0"/>
              <a:t>you should be expert by now..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Primary Key -  ALWAYS integer!</a:t>
            </a:r>
          </a:p>
          <a:p>
            <a:endParaRPr lang="en-US" dirty="0" smtClean="0"/>
          </a:p>
          <a:p>
            <a:r>
              <a:rPr lang="en-US" dirty="0" smtClean="0"/>
              <a:t>Use indexes to speed up (but not on every field)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Obvious not?</a:t>
            </a:r>
          </a:p>
          <a:p>
            <a:endParaRPr lang="en-US" dirty="0" smtClean="0"/>
          </a:p>
          <a:p>
            <a:r>
              <a:rPr lang="en-US" dirty="0" smtClean="0"/>
              <a:t>Try installing / running your program on different computers</a:t>
            </a:r>
          </a:p>
          <a:p>
            <a:endParaRPr lang="en-US" dirty="0" smtClean="0"/>
          </a:p>
          <a:p>
            <a:r>
              <a:rPr lang="en-US" dirty="0" smtClean="0"/>
              <a:t>Connection drops</a:t>
            </a:r>
          </a:p>
          <a:p>
            <a:endParaRPr lang="en-US" dirty="0" smtClean="0"/>
          </a:p>
          <a:p>
            <a:r>
              <a:rPr lang="en-US" dirty="0" smtClean="0"/>
              <a:t>Validate user input (date, number, special chars..)</a:t>
            </a:r>
          </a:p>
          <a:p>
            <a:endParaRPr lang="en-US" dirty="0" smtClean="0"/>
          </a:p>
          <a:p>
            <a:r>
              <a:rPr lang="en-US" u="sng" dirty="0" smtClean="0"/>
              <a:t>Your program should never fall!!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Good questions…</a:t>
            </a:r>
          </a:p>
        </p:txBody>
      </p:sp>
      <p:sp>
        <p:nvSpPr>
          <p:cNvPr id="624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Managing </a:t>
            </a:r>
            <a:r>
              <a:rPr lang="en-US" dirty="0"/>
              <a:t>Database Connections </a:t>
            </a:r>
          </a:p>
          <a:p>
            <a:endParaRPr lang="en-US" dirty="0" smtClean="0"/>
          </a:p>
          <a:p>
            <a:r>
              <a:rPr lang="en-US" dirty="0" smtClean="0"/>
              <a:t>Managing </a:t>
            </a:r>
            <a:r>
              <a:rPr lang="en-US" dirty="0"/>
              <a:t>Security</a:t>
            </a:r>
          </a:p>
          <a:p>
            <a:endParaRPr lang="en-US" dirty="0" smtClean="0"/>
          </a:p>
          <a:p>
            <a:r>
              <a:rPr lang="en-US" dirty="0" smtClean="0"/>
              <a:t>Managing Threads</a:t>
            </a:r>
          </a:p>
          <a:p>
            <a:endParaRPr lang="en-US" dirty="0" smtClean="0"/>
          </a:p>
          <a:p>
            <a:r>
              <a:rPr lang="en-US" dirty="0" smtClean="0"/>
              <a:t>Error handling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insert with AutoNumber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Assuming you created a trigger similar to the one showed before..</a:t>
            </a:r>
          </a:p>
          <a:p>
            <a:endParaRPr lang="en-US" dirty="0" smtClean="0"/>
          </a:p>
          <a:p>
            <a:r>
              <a:rPr lang="en-US" u="sng" dirty="0" smtClean="0"/>
              <a:t>Specify the exact fields</a:t>
            </a:r>
            <a:r>
              <a:rPr lang="en-US" dirty="0" smtClean="0"/>
              <a:t> in the “Insert”</a:t>
            </a:r>
            <a:br>
              <a:rPr lang="en-US" dirty="0" smtClean="0"/>
            </a:br>
            <a:r>
              <a:rPr lang="en-US" dirty="0" smtClean="0"/>
              <a:t>(I.E. neglect the “triggered” ones)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INSERT INTO test(name) VALUES(‘Rubi’);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857752" y="3786190"/>
          <a:ext cx="404813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066"/>
                <a:gridCol w="202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Yonni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Tova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Dvir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Retrieving  the AutoNumber Generated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When calling “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executeUpdate</a:t>
            </a:r>
            <a:r>
              <a:rPr lang="en-US" dirty="0" smtClean="0"/>
              <a:t>”, you can specify which fields you can “get back”</a:t>
            </a:r>
          </a:p>
          <a:p>
            <a:r>
              <a:rPr lang="en-US" dirty="0" smtClean="0"/>
              <a:t>After executing, use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getGeneratedKeys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en-US" dirty="0" smtClean="0"/>
              <a:t> to retrieve a </a:t>
            </a:r>
            <a:r>
              <a:rPr lang="en-US" dirty="0" err="1" smtClean="0"/>
              <a:t>resultset</a:t>
            </a:r>
            <a:r>
              <a:rPr lang="en-US" dirty="0" smtClean="0"/>
              <a:t> with the returned fields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stmt.executeUpdate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("INSERT INTO demo(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	VALUES('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Rubi','Boim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')",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new String[]{"ID"});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stmt.getGeneratedKeys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rs.next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id=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rs.getInt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Retrieving  the AutoNumber Generated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/>
          </a:bodyPr>
          <a:lstStyle/>
          <a:p>
            <a:r>
              <a:rPr lang="en-US" dirty="0" smtClean="0"/>
              <a:t>Demo.. (I.E. there is an example code </a:t>
            </a:r>
            <a:r>
              <a:rPr lang="en-US" dirty="0" smtClean="0">
                <a:sym typeface="Wingdings" pitchFamily="2" charset="2"/>
              </a:rPr>
              <a:t> )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insert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an SQL Query, strings are surrounded by </a:t>
            </a:r>
            <a:r>
              <a:rPr lang="en-US" dirty="0" smtClean="0">
                <a:solidFill>
                  <a:srgbClr val="FF0000"/>
                </a:solidFill>
              </a:rPr>
              <a:t>‘</a:t>
            </a:r>
          </a:p>
          <a:p>
            <a:r>
              <a:rPr lang="en-US" dirty="0" smtClean="0"/>
              <a:t>But what if we want to insert the char </a:t>
            </a:r>
            <a:r>
              <a:rPr lang="en-US" dirty="0" smtClean="0">
                <a:solidFill>
                  <a:srgbClr val="FF0000"/>
                </a:solidFill>
              </a:rPr>
              <a:t>‘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INSERT INTO test VALUES(‘It’s a test’);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/>
              <a:t>Simply add another ‘ </a:t>
            </a:r>
            <a:endParaRPr lang="en-US" dirty="0" smtClean="0">
              <a:sym typeface="Wingdings" pitchFamily="2" charset="2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INSERT INTO test VALUES(‘</a:t>
            </a:r>
            <a:r>
              <a:rPr lang="en-US" dirty="0" err="1" smtClean="0">
                <a:solidFill>
                  <a:schemeClr val="tx1"/>
                </a:solidFill>
                <a:sym typeface="Wingdings" pitchFamily="2" charset="2"/>
              </a:rPr>
              <a:t>It’’s</a:t>
            </a: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 a test’);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insert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Read the “</a:t>
            </a:r>
            <a:r>
              <a:rPr lang="en-US" dirty="0" err="1" smtClean="0"/>
              <a:t>to_date</a:t>
            </a:r>
            <a:r>
              <a:rPr lang="en-US" dirty="0" smtClean="0"/>
              <a:t>” manual..</a:t>
            </a:r>
            <a:br>
              <a:rPr lang="en-US" dirty="0" smtClean="0"/>
            </a:br>
            <a:r>
              <a:rPr lang="en-US" sz="2000" dirty="0" smtClean="0">
                <a:hlinkClick r:id="rId2"/>
              </a:rPr>
              <a:t>http://www.techonthenet.com/oracle/functions/to_date.php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stmt.executeUpdate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"INSERT INTO demo(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mydate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VALUES('Rubi',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'Boim',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to_date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('13/12/2008', '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/mm/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yyyy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'))");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Tip for Manipulating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What if tomorrow your switch to </a:t>
            </a:r>
            <a:r>
              <a:rPr lang="en-US" dirty="0" err="1" smtClean="0"/>
              <a:t>MySQL</a:t>
            </a:r>
            <a:r>
              <a:rPr lang="en-US" dirty="0" smtClean="0"/>
              <a:t>??</a:t>
            </a:r>
          </a:p>
          <a:p>
            <a:r>
              <a:rPr lang="en-US" dirty="0" smtClean="0"/>
              <a:t>Create your own functions for adjusting types (not just dates)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String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fixDate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(String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old_date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 return “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to_date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(‘” +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old_date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”', '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/mm/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yyyy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')”}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stmt.executeUpdate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"INSERT INTO demo(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mydate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VALUES('Rubi', 'Boim',” +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fixDate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('13/12/2008‘) + ”)”);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Data Types –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Implemented by the “Date” data type</a:t>
            </a:r>
          </a:p>
          <a:p>
            <a:endParaRPr lang="en-US" dirty="0" smtClean="0"/>
          </a:p>
          <a:p>
            <a:r>
              <a:rPr lang="en-US" dirty="0" smtClean="0"/>
              <a:t>Stores “dates” and “times”</a:t>
            </a:r>
          </a:p>
          <a:p>
            <a:endParaRPr lang="en-US" dirty="0" smtClean="0"/>
          </a:p>
          <a:p>
            <a:r>
              <a:rPr lang="en-US" dirty="0" smtClean="0"/>
              <a:t>Default format is DD-MON-YY</a:t>
            </a:r>
          </a:p>
          <a:p>
            <a:endParaRPr lang="en-US" dirty="0" smtClean="0"/>
          </a:p>
          <a:p>
            <a:r>
              <a:rPr lang="en-US" dirty="0" smtClean="0"/>
              <a:t>Use the TO_DATE function for any other format</a:t>
            </a:r>
            <a:br>
              <a:rPr lang="en-US" dirty="0" smtClean="0"/>
            </a:b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TO_DATE('13-AUG-66 12:56 A.M.','DD-MON-YY HH:MI A.M.')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Pooling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Opening a connection is “expensive”</a:t>
            </a:r>
          </a:p>
          <a:p>
            <a:endParaRPr lang="en-US" dirty="0" smtClean="0"/>
          </a:p>
          <a:p>
            <a:r>
              <a:rPr lang="en-US" dirty="0" smtClean="0"/>
              <a:t>Multi tasks requires multi connections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You should open a connection only when you need it (I.E. when a task asks for connection and there is no one available)</a:t>
            </a:r>
          </a:p>
          <a:p>
            <a:endParaRPr lang="en-US" dirty="0" smtClean="0"/>
          </a:p>
          <a:p>
            <a:r>
              <a:rPr lang="en-US" dirty="0" smtClean="0"/>
              <a:t>When the task is done</a:t>
            </a:r>
            <a:r>
              <a:rPr lang="en-US" smtClean="0"/>
              <a:t>, </a:t>
            </a:r>
            <a:r>
              <a:rPr lang="en-US" smtClean="0"/>
              <a:t>do </a:t>
            </a:r>
            <a:r>
              <a:rPr lang="en-US" dirty="0" smtClean="0"/>
              <a:t>not close the connection but returns it to </a:t>
            </a:r>
            <a:r>
              <a:rPr lang="en-US" smtClean="0"/>
              <a:t>the </a:t>
            </a:r>
            <a:r>
              <a:rPr lang="en-US" smtClean="0"/>
              <a:t>“manager” </a:t>
            </a:r>
            <a:r>
              <a:rPr lang="en-US" dirty="0" smtClean="0"/>
              <a:t>for future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80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Pooling –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Example of what might it look..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MyConn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cManager.poolConn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conn.getJDBCConn.executeQuery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(..);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conn.returnConnection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 	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cManager.returnConn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Implement it your own way, but be sure to use “</a:t>
            </a:r>
            <a:r>
              <a:rPr lang="en-US" dirty="0" smtClean="0">
                <a:solidFill>
                  <a:srgbClr val="FF0000"/>
                </a:solidFill>
              </a:rPr>
              <a:t>synchronized</a:t>
            </a:r>
            <a:r>
              <a:rPr lang="en-US" b="1" dirty="0" smtClean="0"/>
              <a:t>”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81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 Pooling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build your application correctly, the GUI should be separate from the “program”</a:t>
            </a:r>
          </a:p>
          <a:p>
            <a:endParaRPr lang="en-US" dirty="0" smtClean="0"/>
          </a:p>
          <a:p>
            <a:r>
              <a:rPr lang="en-US" dirty="0" smtClean="0"/>
              <a:t>Same concept as the Connection Pooling</a:t>
            </a:r>
          </a:p>
          <a:p>
            <a:endParaRPr lang="en-US" dirty="0" smtClean="0"/>
          </a:p>
          <a:p>
            <a:r>
              <a:rPr lang="en-US" dirty="0" smtClean="0"/>
              <a:t>More about it when we talk about the GUI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82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Coding tips</a:t>
            </a:r>
          </a:p>
        </p:txBody>
      </p:sp>
      <p:sp>
        <p:nvSpPr>
          <p:cNvPr id="475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following next slides are EXAMPLES for what </a:t>
            </a:r>
            <a:r>
              <a:rPr lang="en-US" dirty="0">
                <a:solidFill>
                  <a:srgbClr val="FF3300"/>
                </a:solidFill>
              </a:rPr>
              <a:t>NOT-TO-DO</a:t>
            </a:r>
            <a:r>
              <a:rPr lang="en-US" dirty="0"/>
              <a:t> in the project. Basically they are based on last </a:t>
            </a:r>
            <a:r>
              <a:rPr lang="en-US" dirty="0" smtClean="0"/>
              <a:t>years </a:t>
            </a:r>
            <a:r>
              <a:rPr lang="en-US" dirty="0"/>
              <a:t>submissions, which were altered to express important points.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Don’t forget to normalize the DB</a:t>
            </a:r>
          </a:p>
          <a:p>
            <a:r>
              <a:rPr lang="en-US" dirty="0" smtClean="0"/>
              <a:t>Use the right types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84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1538" y="1857364"/>
          <a:ext cx="6096000" cy="18542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Number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CD_NAME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NVARCHAR(50)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ARTIST_NAME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NVARCHAR(50)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GENRE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NVARCHAR(50)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Usability</a:t>
            </a:r>
          </a:p>
        </p:txBody>
      </p:sp>
      <p:sp>
        <p:nvSpPr>
          <p:cNvPr id="479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/>
              <a:t>non-refreshed” </a:t>
            </a:r>
            <a:r>
              <a:rPr lang="en-US" dirty="0" smtClean="0"/>
              <a:t>windows</a:t>
            </a:r>
          </a:p>
          <a:p>
            <a:r>
              <a:rPr lang="en-US" dirty="0" smtClean="0"/>
              <a:t>“Hangs” windows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/>
              <a:t>Please wait…Your query may take a couple of minutes…”</a:t>
            </a:r>
          </a:p>
          <a:p>
            <a:pPr>
              <a:buFont typeface="Wingdings" pitchFamily="2" charset="2"/>
              <a:buNone/>
            </a:pPr>
            <a:endParaRPr lang="en-US" sz="17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235" grpId="0" uiExpand="1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Usability II</a:t>
            </a:r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81284" name="Picture 4"/>
          <p:cNvPicPr>
            <a:picLocks noChangeAspect="1" noChangeArrowheads="1"/>
          </p:cNvPicPr>
          <p:nvPr/>
        </p:nvPicPr>
        <p:blipFill>
          <a:blip r:embed="rId3" cstate="print"/>
          <a:srcRect l="30685" t="29074" r="26947" b="21831"/>
          <a:stretch>
            <a:fillRect/>
          </a:stretch>
        </p:blipFill>
        <p:spPr bwMode="auto">
          <a:xfrm>
            <a:off x="2362200" y="1600200"/>
            <a:ext cx="43434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n-US"/>
              <a:t>Thank you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 Foreign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forget to define the primary key on the other table..</a:t>
            </a:r>
          </a:p>
          <a:p>
            <a:endParaRPr lang="en-US" dirty="0" smtClean="0"/>
          </a:p>
          <a:p>
            <a:r>
              <a:rPr lang="en-US" dirty="0" smtClean="0"/>
              <a:t>What happens when you delete the “key record” from the “primary table”?</a:t>
            </a:r>
            <a:br>
              <a:rPr lang="en-US" dirty="0" smtClean="0"/>
            </a:br>
            <a:r>
              <a:rPr lang="en-US" dirty="0" smtClean="0"/>
              <a:t> - Restrict</a:t>
            </a:r>
            <a:br>
              <a:rPr lang="en-US" dirty="0" smtClean="0"/>
            </a:br>
            <a:r>
              <a:rPr lang="en-US" dirty="0" smtClean="0"/>
              <a:t> - Cascade</a:t>
            </a:r>
            <a:br>
              <a:rPr lang="en-US" dirty="0" smtClean="0"/>
            </a:br>
            <a:r>
              <a:rPr lang="en-US" dirty="0" smtClean="0"/>
              <a:t> - Set null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1900</TotalTime>
  <Words>1698</Words>
  <Application>Microsoft Office PowerPoint</Application>
  <PresentationFormat>On-screen Show (4:3)</PresentationFormat>
  <Paragraphs>690</Paragraphs>
  <Slides>87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88" baseType="lpstr">
      <vt:lpstr>Trek</vt:lpstr>
      <vt:lpstr>DB Programming</vt:lpstr>
      <vt:lpstr>Agenda</vt:lpstr>
      <vt:lpstr>Agenda</vt:lpstr>
      <vt:lpstr>Oracle Data Types</vt:lpstr>
      <vt:lpstr>Oracle Data Types – Character </vt:lpstr>
      <vt:lpstr>Oracle Data Types – Numeric </vt:lpstr>
      <vt:lpstr>Oracle Data Types – Numeric</vt:lpstr>
      <vt:lpstr>Oracle Data Types – Date</vt:lpstr>
      <vt:lpstr>Define Foreign keys</vt:lpstr>
      <vt:lpstr>Define Foreign keys</vt:lpstr>
      <vt:lpstr>Basic oracle usage - Demo</vt:lpstr>
      <vt:lpstr>Agenda</vt:lpstr>
      <vt:lpstr>Index</vt:lpstr>
      <vt:lpstr>Index - HowTo</vt:lpstr>
      <vt:lpstr>“AutoNumber”</vt:lpstr>
      <vt:lpstr>“AutoNumber” – Algorithm?</vt:lpstr>
      <vt:lpstr>Sequence</vt:lpstr>
      <vt:lpstr>Sequence – Insert example</vt:lpstr>
      <vt:lpstr>Sequence – Can we do better?</vt:lpstr>
      <vt:lpstr>Triggers</vt:lpstr>
      <vt:lpstr>Triggers – Statement Level</vt:lpstr>
      <vt:lpstr>Triggers – Row Level</vt:lpstr>
      <vt:lpstr>Triggers – Row Level – Example</vt:lpstr>
      <vt:lpstr>Triggers – Row Level – Example</vt:lpstr>
      <vt:lpstr>“Complex” Oracle Stuff</vt:lpstr>
      <vt:lpstr>Limit the Results</vt:lpstr>
      <vt:lpstr>Oracle’s Rownum</vt:lpstr>
      <vt:lpstr>Oracle’s Rownum – NOT THAT SIMPLE!</vt:lpstr>
      <vt:lpstr>Oracle’s Rownum – Example 1</vt:lpstr>
      <vt:lpstr>Oracle’s Rownum – Example 2</vt:lpstr>
      <vt:lpstr>Oracle’s Rownum – Example 3</vt:lpstr>
      <vt:lpstr>Oracle’s Rownum – Example 4</vt:lpstr>
      <vt:lpstr>Oracle’s Rownum – Example 5</vt:lpstr>
      <vt:lpstr>Oracle’s Rownum – Example 6</vt:lpstr>
      <vt:lpstr>Oracle’s Rownum – Final slide </vt:lpstr>
      <vt:lpstr>Little More Complex Oracle Stuff - Demo</vt:lpstr>
      <vt:lpstr>Agenda</vt:lpstr>
      <vt:lpstr>During the last episode…</vt:lpstr>
      <vt:lpstr>Concepts vs APIs</vt:lpstr>
      <vt:lpstr>ODBC – Open Database Connectivity API </vt:lpstr>
      <vt:lpstr>JDBC</vt:lpstr>
      <vt:lpstr>How to execute SQL using JDBC</vt:lpstr>
      <vt:lpstr>JDBC Oracle Driver</vt:lpstr>
      <vt:lpstr>JDBC Oracle Driver</vt:lpstr>
      <vt:lpstr>Preparing the Environment 1</vt:lpstr>
      <vt:lpstr>Preparing the Environment 2</vt:lpstr>
      <vt:lpstr>Preparing the Environment 3</vt:lpstr>
      <vt:lpstr>Opening a Connection</vt:lpstr>
      <vt:lpstr>Opening a Connection</vt:lpstr>
      <vt:lpstr>Creating a Statement</vt:lpstr>
      <vt:lpstr>Using a Statement</vt:lpstr>
      <vt:lpstr>executeQuery &amp; ResultSet</vt:lpstr>
      <vt:lpstr>executeQuery &amp; ResultSet</vt:lpstr>
      <vt:lpstr>executeUpdate</vt:lpstr>
      <vt:lpstr>executeUpdate</vt:lpstr>
      <vt:lpstr>execute</vt:lpstr>
      <vt:lpstr>Closing Connections</vt:lpstr>
      <vt:lpstr>Transactions</vt:lpstr>
      <vt:lpstr>Transactions – When to use?</vt:lpstr>
      <vt:lpstr>PreparedStatement</vt:lpstr>
      <vt:lpstr>PreparedStatement - how</vt:lpstr>
      <vt:lpstr>PreparedStatement - example</vt:lpstr>
      <vt:lpstr>Batch PreparedStatement </vt:lpstr>
      <vt:lpstr>Batch PreparedStatement - how</vt:lpstr>
      <vt:lpstr>Agenda</vt:lpstr>
      <vt:lpstr>Layering</vt:lpstr>
      <vt:lpstr>Layering</vt:lpstr>
      <vt:lpstr>Reuse &amp; Encapsulation</vt:lpstr>
      <vt:lpstr>Don’t create too many functions</vt:lpstr>
      <vt:lpstr>Configuration</vt:lpstr>
      <vt:lpstr>Schema</vt:lpstr>
      <vt:lpstr>Testing</vt:lpstr>
      <vt:lpstr>Good questions…</vt:lpstr>
      <vt:lpstr>How to insert with AutoNumber</vt:lpstr>
      <vt:lpstr>Retrieving  the AutoNumber Generated</vt:lpstr>
      <vt:lpstr>Retrieving  the AutoNumber Generated</vt:lpstr>
      <vt:lpstr>How to insert Strings</vt:lpstr>
      <vt:lpstr>How to insert Dates</vt:lpstr>
      <vt:lpstr>Important Tip for Manipulating Data</vt:lpstr>
      <vt:lpstr>Connection Pooling</vt:lpstr>
      <vt:lpstr>Connection Pooling – example</vt:lpstr>
      <vt:lpstr>Thread Pooling</vt:lpstr>
      <vt:lpstr>Coding tips</vt:lpstr>
      <vt:lpstr>Database Design</vt:lpstr>
      <vt:lpstr>Usability</vt:lpstr>
      <vt:lpstr>Usability II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Rubi Boim</dc:creator>
  <cp:lastModifiedBy>Rubi Boim</cp:lastModifiedBy>
  <cp:revision>373</cp:revision>
  <dcterms:created xsi:type="dcterms:W3CDTF">2008-10-30T13:45:33Z</dcterms:created>
  <dcterms:modified xsi:type="dcterms:W3CDTF">2009-11-23T20:51:10Z</dcterms:modified>
</cp:coreProperties>
</file>