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67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png" ContentType="image/png"/>
  <Override PartName="/ppt/notesSlides/notesSlide68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71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69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82"/>
  </p:notesMasterIdLst>
  <p:handoutMasterIdLst>
    <p:handoutMasterId r:id="rId83"/>
  </p:handoutMasterIdLst>
  <p:sldIdLst>
    <p:sldId id="256" r:id="rId2"/>
    <p:sldId id="357" r:id="rId3"/>
    <p:sldId id="263" r:id="rId4"/>
    <p:sldId id="264" r:id="rId5"/>
    <p:sldId id="359" r:id="rId6"/>
    <p:sldId id="266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358" r:id="rId18"/>
    <p:sldId id="279" r:id="rId19"/>
    <p:sldId id="353" r:id="rId20"/>
    <p:sldId id="280" r:id="rId21"/>
    <p:sldId id="282" r:id="rId22"/>
    <p:sldId id="287" r:id="rId23"/>
    <p:sldId id="288" r:id="rId24"/>
    <p:sldId id="290" r:id="rId25"/>
    <p:sldId id="354" r:id="rId26"/>
    <p:sldId id="291" r:id="rId27"/>
    <p:sldId id="360" r:id="rId28"/>
    <p:sldId id="293" r:id="rId29"/>
    <p:sldId id="294" r:id="rId30"/>
    <p:sldId id="295" r:id="rId31"/>
    <p:sldId id="355" r:id="rId32"/>
    <p:sldId id="361" r:id="rId33"/>
    <p:sldId id="297" r:id="rId34"/>
    <p:sldId id="365" r:id="rId35"/>
    <p:sldId id="367" r:id="rId36"/>
    <p:sldId id="363" r:id="rId37"/>
    <p:sldId id="364" r:id="rId38"/>
    <p:sldId id="366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09" r:id="rId47"/>
    <p:sldId id="310" r:id="rId48"/>
    <p:sldId id="311" r:id="rId49"/>
    <p:sldId id="312" r:id="rId50"/>
    <p:sldId id="313" r:id="rId51"/>
    <p:sldId id="352" r:id="rId52"/>
    <p:sldId id="315" r:id="rId53"/>
    <p:sldId id="316" r:id="rId54"/>
    <p:sldId id="317" r:id="rId55"/>
    <p:sldId id="318" r:id="rId56"/>
    <p:sldId id="320" r:id="rId57"/>
    <p:sldId id="321" r:id="rId58"/>
    <p:sldId id="322" r:id="rId59"/>
    <p:sldId id="323" r:id="rId60"/>
    <p:sldId id="324" r:id="rId61"/>
    <p:sldId id="325" r:id="rId62"/>
    <p:sldId id="326" r:id="rId63"/>
    <p:sldId id="327" r:id="rId64"/>
    <p:sldId id="328" r:id="rId65"/>
    <p:sldId id="329" r:id="rId66"/>
    <p:sldId id="330" r:id="rId67"/>
    <p:sldId id="331" r:id="rId68"/>
    <p:sldId id="332" r:id="rId69"/>
    <p:sldId id="333" r:id="rId70"/>
    <p:sldId id="334" r:id="rId71"/>
    <p:sldId id="337" r:id="rId72"/>
    <p:sldId id="362" r:id="rId73"/>
    <p:sldId id="342" r:id="rId74"/>
    <p:sldId id="345" r:id="rId75"/>
    <p:sldId id="346" r:id="rId76"/>
    <p:sldId id="347" r:id="rId77"/>
    <p:sldId id="348" r:id="rId78"/>
    <p:sldId id="349" r:id="rId79"/>
    <p:sldId id="350" r:id="rId80"/>
    <p:sldId id="351" r:id="rId81"/>
  </p:sldIdLst>
  <p:sldSz cx="9144000" cy="6858000" type="screen4x3"/>
  <p:notesSz cx="69977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27" autoAdjust="0"/>
    <p:restoredTop sz="94660"/>
  </p:normalViewPr>
  <p:slideViewPr>
    <p:cSldViewPr>
      <p:cViewPr varScale="1">
        <p:scale>
          <a:sx n="81" d="100"/>
          <a:sy n="81" d="100"/>
        </p:scale>
        <p:origin x="-80" y="-1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1778" y="-85"/>
      </p:cViewPr>
      <p:guideLst>
        <p:guide orient="horz" pos="2924"/>
        <p:guide pos="220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3744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r">
              <a:defRPr sz="1200"/>
            </a:lvl1pPr>
          </a:lstStyle>
          <a:p>
            <a:fld id="{258732F0-30F2-49D5-8DBE-E254E4ECE92F}" type="datetimeFigureOut">
              <a:rPr lang="en-US" smtClean="0"/>
              <a:pPr/>
              <a:t>11/12/2009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3744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r">
              <a:defRPr sz="1200"/>
            </a:lvl1pPr>
          </a:lstStyle>
          <a:p>
            <a:fld id="{3650566F-D07C-4AEE-937E-F8469BA9CA4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3744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r">
              <a:defRPr sz="1200"/>
            </a:lvl1pPr>
          </a:lstStyle>
          <a:p>
            <a:fld id="{A19BFEF2-9D48-4F4A-8283-E1201A1A986F}" type="datetimeFigureOut">
              <a:rPr lang="en-US" smtClean="0"/>
              <a:pPr/>
              <a:t>11/12/2009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31" tIns="46516" rIns="93031" bIns="4651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9770" y="4409758"/>
            <a:ext cx="5598160" cy="4177665"/>
          </a:xfrm>
          <a:prstGeom prst="rect">
            <a:avLst/>
          </a:prstGeom>
        </p:spPr>
        <p:txBody>
          <a:bodyPr vert="horz" lIns="93031" tIns="46516" rIns="93031" bIns="4651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3744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r">
              <a:defRPr sz="1200"/>
            </a:lvl1pPr>
          </a:lstStyle>
          <a:p>
            <a:fld id="{4AC8C77D-F682-4899-9E57-EF1051F9C9C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8E6A18-2AE0-4648-A5F2-A33624E44436}" type="slidenum">
              <a:rPr lang="en-US"/>
              <a:pPr/>
              <a:t>3</a:t>
            </a:fld>
            <a:endParaRPr lang="en-US"/>
          </a:p>
        </p:txBody>
      </p:sp>
      <p:sp>
        <p:nvSpPr>
          <p:cNvPr id="252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2C513E-298A-4CA0-B168-4F9AD4F02CA7}" type="slidenum">
              <a:rPr lang="en-US"/>
              <a:pPr/>
              <a:t>13</a:t>
            </a:fld>
            <a:endParaRPr lang="en-US"/>
          </a:p>
        </p:txBody>
      </p:sp>
      <p:sp>
        <p:nvSpPr>
          <p:cNvPr id="14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142F6A-80CE-4248-8D42-A6519227B8D4}" type="slidenum">
              <a:rPr lang="en-US"/>
              <a:pPr/>
              <a:t>14</a:t>
            </a:fld>
            <a:endParaRPr lang="en-US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18CAD5-BEF8-468C-A519-97577BAE3F67}" type="slidenum">
              <a:rPr lang="en-US"/>
              <a:pPr/>
              <a:t>15</a:t>
            </a:fld>
            <a:endParaRPr lang="en-US"/>
          </a:p>
        </p:txBody>
      </p:sp>
      <p:sp>
        <p:nvSpPr>
          <p:cNvPr id="14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F07CBC-2B1F-4165-8755-0F372BE770D0}" type="slidenum">
              <a:rPr lang="en-US"/>
              <a:pPr/>
              <a:t>16</a:t>
            </a:fld>
            <a:endParaRPr lang="en-US"/>
          </a:p>
        </p:txBody>
      </p:sp>
      <p:sp>
        <p:nvSpPr>
          <p:cNvPr id="321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1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F3D704-E09D-4406-831F-A9C5CB07EB5C}" type="slidenum">
              <a:rPr lang="en-US"/>
              <a:pPr/>
              <a:t>18</a:t>
            </a:fld>
            <a:endParaRPr lang="en-US"/>
          </a:p>
        </p:txBody>
      </p:sp>
      <p:sp>
        <p:nvSpPr>
          <p:cNvPr id="216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D19368-4B71-4350-ADD4-09B19FF44F6F}" type="slidenum">
              <a:rPr lang="en-US"/>
              <a:pPr/>
              <a:t>20</a:t>
            </a:fld>
            <a:endParaRPr lang="en-US"/>
          </a:p>
        </p:txBody>
      </p:sp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6871A1-CAF0-4D5B-B337-6A366656876A}" type="slidenum">
              <a:rPr lang="en-US"/>
              <a:pPr/>
              <a:t>21</a:t>
            </a:fld>
            <a:endParaRPr lang="en-US"/>
          </a:p>
        </p:txBody>
      </p:sp>
      <p:sp>
        <p:nvSpPr>
          <p:cNvPr id="218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623716-ADC7-4BA6-ACA3-840ED41DAB79}" type="slidenum">
              <a:rPr lang="en-US"/>
              <a:pPr/>
              <a:t>22</a:t>
            </a:fld>
            <a:endParaRPr lang="en-US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109B43-54B1-45ED-B5A3-36B7DCF1C5FE}" type="slidenum">
              <a:rPr lang="en-US"/>
              <a:pPr/>
              <a:t>23</a:t>
            </a:fld>
            <a:endParaRPr lang="en-US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EA0594-3BE8-4E3B-BA6C-280B57C181C4}" type="slidenum">
              <a:rPr lang="en-US"/>
              <a:pPr/>
              <a:t>24</a:t>
            </a:fld>
            <a:endParaRPr lang="en-US"/>
          </a:p>
        </p:txBody>
      </p:sp>
      <p:sp>
        <p:nvSpPr>
          <p:cNvPr id="22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C7E7A2-FF85-49EF-9BA6-74F7B7612438}" type="slidenum">
              <a:rPr lang="en-US"/>
              <a:pPr/>
              <a:t>4</a:t>
            </a:fld>
            <a:endParaRPr lang="en-US"/>
          </a:p>
        </p:txBody>
      </p:sp>
      <p:sp>
        <p:nvSpPr>
          <p:cNvPr id="254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7DF073-74F0-45BE-A821-255C48AC3364}" type="slidenum">
              <a:rPr lang="en-US"/>
              <a:pPr/>
              <a:t>26</a:t>
            </a:fld>
            <a:endParaRPr lang="en-US"/>
          </a:p>
        </p:txBody>
      </p:sp>
      <p:sp>
        <p:nvSpPr>
          <p:cNvPr id="391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1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EEA827-B4BC-4F69-BBD3-A2F231C37070}" type="slidenum">
              <a:rPr lang="en-US"/>
              <a:pPr/>
              <a:t>28</a:t>
            </a:fld>
            <a:endParaRPr lang="en-US"/>
          </a:p>
        </p:txBody>
      </p:sp>
      <p:sp>
        <p:nvSpPr>
          <p:cNvPr id="322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2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DB Server, </a:t>
            </a:r>
          </a:p>
          <a:p>
            <a:r>
              <a:rPr lang="en-US"/>
              <a:t>Client App</a:t>
            </a:r>
          </a:p>
          <a:p>
            <a:r>
              <a:rPr lang="en-US"/>
              <a:t>Driver</a:t>
            </a:r>
          </a:p>
          <a:p>
            <a:r>
              <a:rPr lang="en-US"/>
              <a:t>Query</a:t>
            </a:r>
          </a:p>
          <a:p>
            <a:r>
              <a:rPr lang="en-US"/>
              <a:t>Packets</a:t>
            </a:r>
          </a:p>
          <a:p>
            <a:r>
              <a:rPr lang="en-US"/>
              <a:t>Firewall</a:t>
            </a:r>
          </a:p>
          <a:p>
            <a:r>
              <a:rPr lang="en-US"/>
              <a:t>Tunneling client</a:t>
            </a:r>
          </a:p>
          <a:p>
            <a:r>
              <a:rPr lang="en-US"/>
              <a:t>Ssh server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AE8F45-1EDB-4309-9AA0-6F86FF859E5F}" type="slidenum">
              <a:rPr lang="en-US"/>
              <a:pPr/>
              <a:t>29</a:t>
            </a:fld>
            <a:endParaRPr lang="en-US"/>
          </a:p>
        </p:txBody>
      </p:sp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8C9671-19CE-408D-AF66-E2594BE4A340}" type="slidenum">
              <a:rPr lang="en-US"/>
              <a:pPr/>
              <a:t>30</a:t>
            </a:fld>
            <a:endParaRPr lang="en-US"/>
          </a:p>
        </p:txBody>
      </p:sp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8C9671-19CE-408D-AF66-E2594BE4A340}" type="slidenum">
              <a:rPr lang="en-US"/>
              <a:pPr/>
              <a:t>31</a:t>
            </a:fld>
            <a:endParaRPr lang="en-US"/>
          </a:p>
        </p:txBody>
      </p:sp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ECE21E-D741-4BD8-8B4C-F132910D6D8F}" type="slidenum">
              <a:rPr lang="en-US"/>
              <a:pPr/>
              <a:t>33</a:t>
            </a:fld>
            <a:endParaRPr lang="en-US"/>
          </a:p>
        </p:txBody>
      </p:sp>
      <p:sp>
        <p:nvSpPr>
          <p:cNvPr id="323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3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F01E4F-70A7-4DE9-85D7-FA32B38CF588}" type="slidenum">
              <a:rPr lang="en-US"/>
              <a:pPr/>
              <a:t>34</a:t>
            </a:fld>
            <a:endParaRPr lang="en-US"/>
          </a:p>
        </p:txBody>
      </p:sp>
      <p:sp>
        <p:nvSpPr>
          <p:cNvPr id="386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6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F01E4F-70A7-4DE9-85D7-FA32B38CF588}" type="slidenum">
              <a:rPr lang="en-US"/>
              <a:pPr/>
              <a:t>35</a:t>
            </a:fld>
            <a:endParaRPr lang="en-US"/>
          </a:p>
        </p:txBody>
      </p:sp>
      <p:sp>
        <p:nvSpPr>
          <p:cNvPr id="386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6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66D353-DB55-4CB4-BB24-B540679C6CF0}" type="slidenum">
              <a:rPr lang="en-US"/>
              <a:pPr/>
              <a:t>36</a:t>
            </a:fld>
            <a:endParaRPr lang="en-US"/>
          </a:p>
        </p:txBody>
      </p:sp>
      <p:sp>
        <p:nvSpPr>
          <p:cNvPr id="362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2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C934E4-49C2-4FCC-8683-60911BF6A7BA}" type="slidenum">
              <a:rPr lang="en-US"/>
              <a:pPr/>
              <a:t>37</a:t>
            </a:fld>
            <a:endParaRPr lang="en-US"/>
          </a:p>
        </p:txBody>
      </p:sp>
      <p:sp>
        <p:nvSpPr>
          <p:cNvPr id="363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3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50D591-F754-4177-A196-769DCB432312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13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84BB19-748A-4F6E-BBD0-10D74EE687AC}" type="slidenum">
              <a:rPr lang="en-US"/>
              <a:pPr/>
              <a:t>38</a:t>
            </a:fld>
            <a:endParaRPr lang="en-US"/>
          </a:p>
        </p:txBody>
      </p:sp>
      <p:sp>
        <p:nvSpPr>
          <p:cNvPr id="380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0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800" dirty="0"/>
              <a:t>scenario</a:t>
            </a:r>
          </a:p>
          <a:p>
            <a:pPr>
              <a:lnSpc>
                <a:spcPct val="80000"/>
              </a:lnSpc>
            </a:pPr>
            <a:endParaRPr lang="en-US" sz="800" dirty="0"/>
          </a:p>
          <a:p>
            <a:pPr>
              <a:lnSpc>
                <a:spcPct val="80000"/>
              </a:lnSpc>
            </a:pPr>
            <a:r>
              <a:rPr lang="en-US" sz="800" dirty="0" err="1"/>
              <a:t>sql</a:t>
            </a:r>
            <a:r>
              <a:rPr lang="en-US" sz="800" dirty="0"/>
              <a:t>*Plus 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invoking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login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select </a:t>
            </a:r>
            <a:r>
              <a:rPr lang="en-US" sz="800" dirty="0" err="1"/>
              <a:t>table_name</a:t>
            </a:r>
            <a:r>
              <a:rPr lang="en-US" sz="800" dirty="0"/>
              <a:t> from </a:t>
            </a:r>
            <a:r>
              <a:rPr lang="en-US" sz="800" dirty="0" err="1"/>
              <a:t>user_tables</a:t>
            </a:r>
            <a:r>
              <a:rPr lang="en-US" sz="800" dirty="0"/>
              <a:t>;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describe countries;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describe locations;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select </a:t>
            </a:r>
            <a:r>
              <a:rPr lang="en-US" sz="800" dirty="0" err="1"/>
              <a:t>city,country_name</a:t>
            </a:r>
            <a:r>
              <a:rPr lang="en-US" sz="800" dirty="0"/>
              <a:t> from locations inner join countries on </a:t>
            </a:r>
            <a:r>
              <a:rPr lang="en-US" sz="800" dirty="0" err="1"/>
              <a:t>locations.country_id</a:t>
            </a:r>
            <a:r>
              <a:rPr lang="en-US" sz="800" dirty="0"/>
              <a:t> = </a:t>
            </a:r>
            <a:r>
              <a:rPr lang="en-US" sz="800" dirty="0" err="1"/>
              <a:t>countries.country_id</a:t>
            </a:r>
            <a:r>
              <a:rPr lang="en-US" sz="800" dirty="0"/>
              <a:t>;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differences between databases</a:t>
            </a:r>
          </a:p>
          <a:p>
            <a:pPr>
              <a:lnSpc>
                <a:spcPct val="80000"/>
              </a:lnSpc>
            </a:pPr>
            <a:endParaRPr lang="en-US" sz="800" dirty="0"/>
          </a:p>
          <a:p>
            <a:pPr>
              <a:lnSpc>
                <a:spcPct val="80000"/>
              </a:lnSpc>
            </a:pPr>
            <a:r>
              <a:rPr lang="en-US" sz="800" dirty="0" err="1"/>
              <a:t>sqlDev</a:t>
            </a:r>
            <a:endParaRPr lang="en-US" sz="800" dirty="0"/>
          </a:p>
          <a:p>
            <a:pPr>
              <a:lnSpc>
                <a:spcPct val="80000"/>
              </a:lnSpc>
            </a:pPr>
            <a:r>
              <a:rPr lang="en-US" sz="800" dirty="0"/>
              <a:t>   database connection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  database objects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  explain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  reports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  drag and drop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  format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  </a:t>
            </a:r>
          </a:p>
          <a:p>
            <a:pPr>
              <a:lnSpc>
                <a:spcPct val="80000"/>
              </a:lnSpc>
            </a:pPr>
            <a:r>
              <a:rPr lang="en-US" sz="800" dirty="0" err="1"/>
              <a:t>jdev</a:t>
            </a:r>
            <a:endParaRPr lang="en-US" sz="800" dirty="0"/>
          </a:p>
          <a:p>
            <a:pPr>
              <a:lnSpc>
                <a:spcPct val="80000"/>
              </a:lnSpc>
            </a:pPr>
            <a:r>
              <a:rPr lang="en-US" sz="800" dirty="0"/>
              <a:t>   connection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  editing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  schema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  new </a:t>
            </a:r>
            <a:r>
              <a:rPr lang="en-US" sz="800" dirty="0" err="1"/>
              <a:t>scema</a:t>
            </a:r>
            <a:r>
              <a:rPr lang="en-US" sz="800" dirty="0"/>
              <a:t> and generate</a:t>
            </a:r>
          </a:p>
          <a:p>
            <a:pPr>
              <a:lnSpc>
                <a:spcPct val="80000"/>
              </a:lnSpc>
            </a:pPr>
            <a:endParaRPr lang="en-US" sz="800" dirty="0"/>
          </a:p>
          <a:p>
            <a:pPr>
              <a:lnSpc>
                <a:spcPct val="80000"/>
              </a:lnSpc>
            </a:pPr>
            <a:r>
              <a:rPr lang="en-US" sz="800" dirty="0"/>
              <a:t>eclipse?</a:t>
            </a:r>
          </a:p>
          <a:p>
            <a:pPr>
              <a:lnSpc>
                <a:spcPct val="80000"/>
              </a:lnSpc>
            </a:pPr>
            <a:endParaRPr lang="en-US" sz="800" dirty="0"/>
          </a:p>
          <a:p>
            <a:pPr>
              <a:lnSpc>
                <a:spcPct val="80000"/>
              </a:lnSpc>
            </a:pPr>
            <a:r>
              <a:rPr lang="en-US" sz="800" dirty="0"/>
              <a:t>XE database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	login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	menus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	graphical queries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	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Additional tools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aqua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smart draw</a:t>
            </a:r>
          </a:p>
          <a:p>
            <a:pPr>
              <a:lnSpc>
                <a:spcPct val="80000"/>
              </a:lnSpc>
            </a:pPr>
            <a:endParaRPr lang="en-US" sz="800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84BB19-748A-4F6E-BBD0-10D74EE687AC}" type="slidenum">
              <a:rPr lang="en-US"/>
              <a:pPr/>
              <a:t>39</a:t>
            </a:fld>
            <a:endParaRPr lang="en-US"/>
          </a:p>
        </p:txBody>
      </p:sp>
      <p:sp>
        <p:nvSpPr>
          <p:cNvPr id="380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0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800" dirty="0"/>
              <a:t>scenario</a:t>
            </a:r>
          </a:p>
          <a:p>
            <a:pPr>
              <a:lnSpc>
                <a:spcPct val="80000"/>
              </a:lnSpc>
            </a:pPr>
            <a:endParaRPr lang="en-US" sz="800" dirty="0"/>
          </a:p>
          <a:p>
            <a:pPr>
              <a:lnSpc>
                <a:spcPct val="80000"/>
              </a:lnSpc>
            </a:pPr>
            <a:r>
              <a:rPr lang="en-US" sz="800" dirty="0" err="1"/>
              <a:t>sql</a:t>
            </a:r>
            <a:r>
              <a:rPr lang="en-US" sz="800" dirty="0"/>
              <a:t>*Plus 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invoking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login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select </a:t>
            </a:r>
            <a:r>
              <a:rPr lang="en-US" sz="800" dirty="0" err="1"/>
              <a:t>table_name</a:t>
            </a:r>
            <a:r>
              <a:rPr lang="en-US" sz="800" dirty="0"/>
              <a:t> from </a:t>
            </a:r>
            <a:r>
              <a:rPr lang="en-US" sz="800" dirty="0" err="1"/>
              <a:t>user_tables</a:t>
            </a:r>
            <a:r>
              <a:rPr lang="en-US" sz="800" dirty="0"/>
              <a:t>;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describe countries;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describe locations;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select </a:t>
            </a:r>
            <a:r>
              <a:rPr lang="en-US" sz="800" dirty="0" err="1"/>
              <a:t>city,country_name</a:t>
            </a:r>
            <a:r>
              <a:rPr lang="en-US" sz="800" dirty="0"/>
              <a:t> from locations inner join countries on </a:t>
            </a:r>
            <a:r>
              <a:rPr lang="en-US" sz="800" dirty="0" err="1"/>
              <a:t>locations.country_id</a:t>
            </a:r>
            <a:r>
              <a:rPr lang="en-US" sz="800" dirty="0"/>
              <a:t> = </a:t>
            </a:r>
            <a:r>
              <a:rPr lang="en-US" sz="800" dirty="0" err="1"/>
              <a:t>countries.country_id</a:t>
            </a:r>
            <a:r>
              <a:rPr lang="en-US" sz="800" dirty="0"/>
              <a:t>;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differences between databases</a:t>
            </a:r>
          </a:p>
          <a:p>
            <a:pPr>
              <a:lnSpc>
                <a:spcPct val="80000"/>
              </a:lnSpc>
            </a:pPr>
            <a:endParaRPr lang="en-US" sz="800" dirty="0"/>
          </a:p>
          <a:p>
            <a:pPr>
              <a:lnSpc>
                <a:spcPct val="80000"/>
              </a:lnSpc>
            </a:pPr>
            <a:r>
              <a:rPr lang="en-US" sz="800" dirty="0" err="1"/>
              <a:t>sqlDev</a:t>
            </a:r>
            <a:endParaRPr lang="en-US" sz="800" dirty="0"/>
          </a:p>
          <a:p>
            <a:pPr>
              <a:lnSpc>
                <a:spcPct val="80000"/>
              </a:lnSpc>
            </a:pPr>
            <a:r>
              <a:rPr lang="en-US" sz="800" dirty="0"/>
              <a:t>   database connection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  database objects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  explain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  reports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  drag and drop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  format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  </a:t>
            </a:r>
          </a:p>
          <a:p>
            <a:pPr>
              <a:lnSpc>
                <a:spcPct val="80000"/>
              </a:lnSpc>
            </a:pPr>
            <a:r>
              <a:rPr lang="en-US" sz="800" dirty="0" err="1"/>
              <a:t>jdev</a:t>
            </a:r>
            <a:endParaRPr lang="en-US" sz="800" dirty="0"/>
          </a:p>
          <a:p>
            <a:pPr>
              <a:lnSpc>
                <a:spcPct val="80000"/>
              </a:lnSpc>
            </a:pPr>
            <a:r>
              <a:rPr lang="en-US" sz="800" dirty="0"/>
              <a:t>   connection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  editing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  schema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   new </a:t>
            </a:r>
            <a:r>
              <a:rPr lang="en-US" sz="800" dirty="0" err="1"/>
              <a:t>scema</a:t>
            </a:r>
            <a:r>
              <a:rPr lang="en-US" sz="800" dirty="0"/>
              <a:t> and generate</a:t>
            </a:r>
          </a:p>
          <a:p>
            <a:pPr>
              <a:lnSpc>
                <a:spcPct val="80000"/>
              </a:lnSpc>
            </a:pPr>
            <a:endParaRPr lang="en-US" sz="800" dirty="0"/>
          </a:p>
          <a:p>
            <a:pPr>
              <a:lnSpc>
                <a:spcPct val="80000"/>
              </a:lnSpc>
            </a:pPr>
            <a:r>
              <a:rPr lang="en-US" sz="800" dirty="0"/>
              <a:t>eclipse?</a:t>
            </a:r>
          </a:p>
          <a:p>
            <a:pPr>
              <a:lnSpc>
                <a:spcPct val="80000"/>
              </a:lnSpc>
            </a:pPr>
            <a:endParaRPr lang="en-US" sz="800" dirty="0"/>
          </a:p>
          <a:p>
            <a:pPr>
              <a:lnSpc>
                <a:spcPct val="80000"/>
              </a:lnSpc>
            </a:pPr>
            <a:r>
              <a:rPr lang="en-US" sz="800" dirty="0"/>
              <a:t>XE database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	login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	menus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	graphical queries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	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Additional tools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aqua</a:t>
            </a:r>
          </a:p>
          <a:p>
            <a:pPr>
              <a:lnSpc>
                <a:spcPct val="80000"/>
              </a:lnSpc>
            </a:pPr>
            <a:r>
              <a:rPr lang="en-US" sz="800" dirty="0"/>
              <a:t>smart draw</a:t>
            </a:r>
          </a:p>
          <a:p>
            <a:pPr>
              <a:lnSpc>
                <a:spcPct val="80000"/>
              </a:lnSpc>
            </a:pPr>
            <a:endParaRPr lang="en-US" sz="800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E1E30F-FB9A-43E1-BBC2-7CBD358786EB}" type="slidenum">
              <a:rPr lang="en-US"/>
              <a:pPr/>
              <a:t>40</a:t>
            </a:fld>
            <a:endParaRPr lang="en-US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4257CD-96A6-4EDD-AD72-44C1D712BCB1}" type="slidenum">
              <a:rPr lang="en-US"/>
              <a:pPr/>
              <a:t>41</a:t>
            </a:fld>
            <a:endParaRPr lang="en-US"/>
          </a:p>
        </p:txBody>
      </p:sp>
      <p:sp>
        <p:nvSpPr>
          <p:cNvPr id="328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8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B3EB05-ACFB-4F48-AFBD-0A34172764DB}" type="slidenum">
              <a:rPr lang="en-US"/>
              <a:pPr/>
              <a:t>42</a:t>
            </a:fld>
            <a:endParaRPr lang="en-US"/>
          </a:p>
        </p:txBody>
      </p:sp>
      <p:sp>
        <p:nvSpPr>
          <p:cNvPr id="329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9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F2DB3F-43E8-438E-B5E0-462BA9F53A64}" type="slidenum">
              <a:rPr lang="en-US"/>
              <a:pPr/>
              <a:t>43</a:t>
            </a:fld>
            <a:endParaRPr lang="en-US"/>
          </a:p>
        </p:txBody>
      </p:sp>
      <p:sp>
        <p:nvSpPr>
          <p:cNvPr id="330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9924A4-F75A-4F0D-8663-4B958B83A927}" type="slidenum">
              <a:rPr lang="en-US"/>
              <a:pPr/>
              <a:t>44</a:t>
            </a:fld>
            <a:endParaRPr lang="en-US"/>
          </a:p>
        </p:txBody>
      </p:sp>
      <p:sp>
        <p:nvSpPr>
          <p:cNvPr id="331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1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0FF129-2A07-4E7E-8E6D-BB31253A9040}" type="slidenum">
              <a:rPr lang="en-US"/>
              <a:pPr/>
              <a:t>45</a:t>
            </a:fld>
            <a:endParaRPr lang="en-US"/>
          </a:p>
        </p:txBody>
      </p:sp>
      <p:sp>
        <p:nvSpPr>
          <p:cNvPr id="332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2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9F93A0-B232-4967-9444-499D9B2A9C6E}" type="slidenum">
              <a:rPr lang="en-US"/>
              <a:pPr/>
              <a:t>46</a:t>
            </a:fld>
            <a:endParaRPr lang="en-US"/>
          </a:p>
        </p:txBody>
      </p:sp>
      <p:sp>
        <p:nvSpPr>
          <p:cNvPr id="333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74957C-F270-48D6-BC96-BCF965648DC2}" type="slidenum">
              <a:rPr lang="en-US"/>
              <a:pPr/>
              <a:t>47</a:t>
            </a:fld>
            <a:endParaRPr lang="en-US"/>
          </a:p>
        </p:txBody>
      </p:sp>
      <p:sp>
        <p:nvSpPr>
          <p:cNvPr id="334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4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932AD4-39A8-4FC9-ABF6-DD26AFA169E7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71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1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057C4E-0FF5-494B-8560-BCD033E775C7}" type="slidenum">
              <a:rPr lang="en-US"/>
              <a:pPr/>
              <a:t>48</a:t>
            </a:fld>
            <a:endParaRPr lang="en-US"/>
          </a:p>
        </p:txBody>
      </p:sp>
      <p:sp>
        <p:nvSpPr>
          <p:cNvPr id="335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5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ECCED2-6E49-4A6F-81CE-655BF42124E8}" type="slidenum">
              <a:rPr lang="en-US"/>
              <a:pPr/>
              <a:t>49</a:t>
            </a:fld>
            <a:endParaRPr lang="en-US"/>
          </a:p>
        </p:txBody>
      </p:sp>
      <p:sp>
        <p:nvSpPr>
          <p:cNvPr id="336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6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46B9A0-2484-4208-9DE4-A4C653906C7A}" type="slidenum">
              <a:rPr lang="en-US"/>
              <a:pPr/>
              <a:t>50</a:t>
            </a:fld>
            <a:endParaRPr lang="en-US"/>
          </a:p>
        </p:txBody>
      </p:sp>
      <p:sp>
        <p:nvSpPr>
          <p:cNvPr id="337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3AB840-AA3D-4E89-B535-9EE478C4809C}" type="slidenum">
              <a:rPr lang="en-US"/>
              <a:pPr/>
              <a:t>51</a:t>
            </a:fld>
            <a:endParaRPr lang="en-US"/>
          </a:p>
        </p:txBody>
      </p:sp>
      <p:sp>
        <p:nvSpPr>
          <p:cNvPr id="381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1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93F80C-EF28-454C-9894-068B6CF9D52C}" type="slidenum">
              <a:rPr lang="en-US"/>
              <a:pPr/>
              <a:t>52</a:t>
            </a:fld>
            <a:endParaRPr lang="en-US"/>
          </a:p>
        </p:txBody>
      </p:sp>
      <p:sp>
        <p:nvSpPr>
          <p:cNvPr id="339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9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970FCF-4A9B-49E5-98F8-09FA3140A255}" type="slidenum">
              <a:rPr lang="en-US"/>
              <a:pPr/>
              <a:t>53</a:t>
            </a:fld>
            <a:endParaRPr lang="en-US"/>
          </a:p>
        </p:txBody>
      </p:sp>
      <p:sp>
        <p:nvSpPr>
          <p:cNvPr id="340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0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1930F2-357E-4DA0-B61B-969FC45BD10F}" type="slidenum">
              <a:rPr lang="en-US"/>
              <a:pPr/>
              <a:t>54</a:t>
            </a:fld>
            <a:endParaRPr lang="en-US"/>
          </a:p>
        </p:txBody>
      </p:sp>
      <p:sp>
        <p:nvSpPr>
          <p:cNvPr id="342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2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A531E6-6C20-4D21-A7DB-AC4A5EB1A7B6}" type="slidenum">
              <a:rPr lang="en-US"/>
              <a:pPr/>
              <a:t>55</a:t>
            </a:fld>
            <a:endParaRPr lang="en-US"/>
          </a:p>
        </p:txBody>
      </p:sp>
      <p:sp>
        <p:nvSpPr>
          <p:cNvPr id="343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3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2A731D-A0C6-4220-8605-CCF751E35BD8}" type="slidenum">
              <a:rPr lang="en-US"/>
              <a:pPr/>
              <a:t>56</a:t>
            </a:fld>
            <a:endParaRPr lang="en-US"/>
          </a:p>
        </p:txBody>
      </p:sp>
      <p:sp>
        <p:nvSpPr>
          <p:cNvPr id="344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4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BF2BF8-4979-4BD1-A4E2-47283353A964}" type="slidenum">
              <a:rPr lang="en-US"/>
              <a:pPr/>
              <a:t>57</a:t>
            </a:fld>
            <a:endParaRPr lang="en-US"/>
          </a:p>
        </p:txBody>
      </p:sp>
      <p:sp>
        <p:nvSpPr>
          <p:cNvPr id="345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5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0DAD5B-18C7-459C-985C-B2AB6A482B6E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18D2BA-CBB0-4F11-A058-1ED574D349D8}" type="slidenum">
              <a:rPr lang="en-US"/>
              <a:pPr/>
              <a:t>58</a:t>
            </a:fld>
            <a:endParaRPr lang="en-US"/>
          </a:p>
        </p:txBody>
      </p:sp>
      <p:sp>
        <p:nvSpPr>
          <p:cNvPr id="346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6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2FFE12-9995-43CE-ADB1-184BFBFF1575}" type="slidenum">
              <a:rPr lang="en-US"/>
              <a:pPr/>
              <a:t>59</a:t>
            </a:fld>
            <a:endParaRPr lang="en-US"/>
          </a:p>
        </p:txBody>
      </p:sp>
      <p:sp>
        <p:nvSpPr>
          <p:cNvPr id="347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7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67545A-F8CD-4FCF-AD5B-5FE0FA4CEF1C}" type="slidenum">
              <a:rPr lang="en-US"/>
              <a:pPr/>
              <a:t>60</a:t>
            </a:fld>
            <a:endParaRPr lang="en-US"/>
          </a:p>
        </p:txBody>
      </p:sp>
      <p:sp>
        <p:nvSpPr>
          <p:cNvPr id="348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E45D44-99E1-4611-90E5-09DAF90CCCD1}" type="slidenum">
              <a:rPr lang="en-US"/>
              <a:pPr/>
              <a:t>61</a:t>
            </a:fld>
            <a:endParaRPr lang="en-US"/>
          </a:p>
        </p:txBody>
      </p:sp>
      <p:sp>
        <p:nvSpPr>
          <p:cNvPr id="349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9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5EBB92-E202-4A13-80D2-762ADFF73B87}" type="slidenum">
              <a:rPr lang="en-US"/>
              <a:pPr/>
              <a:t>62</a:t>
            </a:fld>
            <a:endParaRPr lang="en-US"/>
          </a:p>
        </p:txBody>
      </p:sp>
      <p:sp>
        <p:nvSpPr>
          <p:cNvPr id="350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0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B05C95-3E59-429D-8ED0-1BF77B2D68D5}" type="slidenum">
              <a:rPr lang="en-US"/>
              <a:pPr/>
              <a:t>63</a:t>
            </a:fld>
            <a:endParaRPr lang="en-US"/>
          </a:p>
        </p:txBody>
      </p:sp>
      <p:sp>
        <p:nvSpPr>
          <p:cNvPr id="351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1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C970B7-34D9-4307-BE42-5C8AAC4ACBBD}" type="slidenum">
              <a:rPr lang="en-US"/>
              <a:pPr/>
              <a:t>64</a:t>
            </a:fld>
            <a:endParaRPr lang="en-US"/>
          </a:p>
        </p:txBody>
      </p:sp>
      <p:sp>
        <p:nvSpPr>
          <p:cNvPr id="352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2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11093A-F722-4AAA-BB9A-BE77FDAE3F0F}" type="slidenum">
              <a:rPr lang="en-US"/>
              <a:pPr/>
              <a:t>65</a:t>
            </a:fld>
            <a:endParaRPr lang="en-US"/>
          </a:p>
        </p:txBody>
      </p:sp>
      <p:sp>
        <p:nvSpPr>
          <p:cNvPr id="353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3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E0B217-DDAC-4021-B3D5-7BD59C96E2C5}" type="slidenum">
              <a:rPr lang="en-US"/>
              <a:pPr/>
              <a:t>66</a:t>
            </a:fld>
            <a:endParaRPr lang="en-US"/>
          </a:p>
        </p:txBody>
      </p:sp>
      <p:sp>
        <p:nvSpPr>
          <p:cNvPr id="354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4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FF5A74-BBC7-4AF5-9919-F719437B62DB}" type="slidenum">
              <a:rPr lang="en-US"/>
              <a:pPr/>
              <a:t>67</a:t>
            </a:fld>
            <a:endParaRPr lang="en-US"/>
          </a:p>
        </p:txBody>
      </p:sp>
      <p:sp>
        <p:nvSpPr>
          <p:cNvPr id="355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5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6FF0B7-B680-4478-A57B-1B5C1A4C16AB}" type="slidenum">
              <a:rPr lang="en-US"/>
              <a:pPr/>
              <a:t>9</a:t>
            </a:fld>
            <a:endParaRPr lang="en-US"/>
          </a:p>
        </p:txBody>
      </p:sp>
      <p:sp>
        <p:nvSpPr>
          <p:cNvPr id="320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CFF238-4033-41CD-8732-85F0247AC1A5}" type="slidenum">
              <a:rPr lang="en-US"/>
              <a:pPr/>
              <a:t>68</a:t>
            </a:fld>
            <a:endParaRPr lang="en-US"/>
          </a:p>
        </p:txBody>
      </p:sp>
      <p:sp>
        <p:nvSpPr>
          <p:cNvPr id="356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6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D5A178-004A-47B4-B5AC-088DA6A716E5}" type="slidenum">
              <a:rPr lang="en-US"/>
              <a:pPr/>
              <a:t>69</a:t>
            </a:fld>
            <a:endParaRPr lang="en-US"/>
          </a:p>
        </p:txBody>
      </p:sp>
      <p:sp>
        <p:nvSpPr>
          <p:cNvPr id="357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7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3442AF-E7C0-49DF-A707-EEFCBB455D28}" type="slidenum">
              <a:rPr lang="en-US"/>
              <a:pPr/>
              <a:t>70</a:t>
            </a:fld>
            <a:endParaRPr lang="en-US"/>
          </a:p>
        </p:txBody>
      </p:sp>
      <p:sp>
        <p:nvSpPr>
          <p:cNvPr id="358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78302C-8B53-4335-A9EB-1CE654493EC4}" type="slidenum">
              <a:rPr lang="en-US"/>
              <a:pPr/>
              <a:t>71</a:t>
            </a:fld>
            <a:endParaRPr lang="en-US"/>
          </a:p>
        </p:txBody>
      </p:sp>
      <p:sp>
        <p:nvSpPr>
          <p:cNvPr id="361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1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78DDC2-B3A9-4EBD-9588-7CDE68C25E14}" type="slidenum">
              <a:rPr lang="en-US"/>
              <a:pPr/>
              <a:t>73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5EF2CC-6E8E-4CF2-86FC-73A307D8A980}" type="slidenum">
              <a:rPr lang="en-US"/>
              <a:pPr/>
              <a:t>74</a:t>
            </a:fld>
            <a:endParaRPr lang="en-US"/>
          </a:p>
        </p:txBody>
      </p:sp>
      <p:sp>
        <p:nvSpPr>
          <p:cNvPr id="245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66AFEF-A4D1-428D-B769-659726AC011E}" type="slidenum">
              <a:rPr lang="en-US"/>
              <a:pPr/>
              <a:t>75</a:t>
            </a:fld>
            <a:endParaRPr lang="en-US"/>
          </a:p>
        </p:txBody>
      </p:sp>
      <p:sp>
        <p:nvSpPr>
          <p:cNvPr id="372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2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36E56E-3777-44D3-BD18-A90968906954}" type="slidenum">
              <a:rPr lang="en-US"/>
              <a:pPr/>
              <a:t>76</a:t>
            </a:fld>
            <a:endParaRPr lang="en-US"/>
          </a:p>
        </p:txBody>
      </p:sp>
      <p:sp>
        <p:nvSpPr>
          <p:cNvPr id="373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3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C591E0-9C1A-452C-BBDE-A58E1913EA8B}" type="slidenum">
              <a:rPr lang="en-US"/>
              <a:pPr/>
              <a:t>77</a:t>
            </a:fld>
            <a:endParaRPr lang="en-US"/>
          </a:p>
        </p:txBody>
      </p:sp>
      <p:sp>
        <p:nvSpPr>
          <p:cNvPr id="374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4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8C90A-D80D-43EC-907C-562859F4307D}" type="slidenum">
              <a:rPr lang="en-US"/>
              <a:pPr/>
              <a:t>78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E3D6CB-114A-4976-B96A-A1FECCAE0D1A}" type="slidenum">
              <a:rPr lang="en-US"/>
              <a:pPr/>
              <a:t>10</a:t>
            </a:fld>
            <a:endParaRPr lang="en-US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332521-217C-423D-A0D2-EA6B7DFE22B4}" type="slidenum">
              <a:rPr lang="en-US"/>
              <a:pPr/>
              <a:t>79</a:t>
            </a:fld>
            <a:endParaRPr lang="en-US"/>
          </a:p>
        </p:txBody>
      </p:sp>
      <p:sp>
        <p:nvSpPr>
          <p:cNvPr id="376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6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CF640D-8BA2-446E-AF9F-342745A32C73}" type="slidenum">
              <a:rPr lang="en-US"/>
              <a:pPr/>
              <a:t>80</a:t>
            </a:fld>
            <a:endParaRPr lang="en-US"/>
          </a:p>
        </p:txBody>
      </p:sp>
      <p:sp>
        <p:nvSpPr>
          <p:cNvPr id="377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7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B7CD8B-C0F5-4C26-9768-E15EB1A948FE}" type="slidenum">
              <a:rPr lang="en-US"/>
              <a:pPr/>
              <a:t>11</a:t>
            </a:fld>
            <a:endParaRPr lang="en-US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92041D-07CF-4748-9C13-BEE628CEEF85}" type="slidenum">
              <a:rPr lang="en-US"/>
              <a:pPr/>
              <a:t>12</a:t>
            </a:fld>
            <a:endParaRPr lang="en-US"/>
          </a:p>
        </p:txBody>
      </p:sp>
      <p:sp>
        <p:nvSpPr>
          <p:cNvPr id="140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42844" y="171448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857224" y="928670"/>
            <a:ext cx="7358114" cy="1222375"/>
          </a:xfrm>
        </p:spPr>
        <p:txBody>
          <a:bodyPr anchor="t">
            <a:normAutofit/>
          </a:bodyPr>
          <a:lstStyle>
            <a:lvl1pPr algn="ctr">
              <a:defRPr sz="4000" cap="none" baseline="0"/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93009" y="3000372"/>
            <a:ext cx="6286544" cy="914400"/>
          </a:xfrm>
        </p:spPr>
        <p:txBody>
          <a:bodyPr anchor="b"/>
          <a:lstStyle>
            <a:lvl1pPr marL="0" indent="0" algn="ctr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11/12/2009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11/12/2009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11/12/2009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11/12/2009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11/12/2009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11/12/2009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11/12/2009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11/12/2009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11/12/2009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11/12/2009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ED8-6937-427F-B838-19BCB4CC8414}" type="datetimeFigureOut">
              <a:rPr lang="en-US" smtClean="0"/>
              <a:pPr/>
              <a:t>11/12/2009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CA80ED8-6937-427F-B838-19BCB4CC8414}" type="datetimeFigureOut">
              <a:rPr lang="en-US" smtClean="0"/>
              <a:pPr/>
              <a:t>11/12/2009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9EE0FE4-385C-4972-A160-9CE2C4D815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none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wm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Oracle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0100" y="3000372"/>
            <a:ext cx="6858048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Database Systems</a:t>
            </a:r>
          </a:p>
          <a:p>
            <a:r>
              <a:rPr lang="en-US" dirty="0" smtClean="0"/>
              <a:t>Presented by Rubi Boim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/>
              <a:t>Application layer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Why should it actually use </a:t>
            </a:r>
            <a:br>
              <a:rPr lang="en-US" dirty="0"/>
            </a:br>
            <a:r>
              <a:rPr lang="en-US" dirty="0"/>
              <a:t>database?</a:t>
            </a:r>
          </a:p>
          <a:p>
            <a:pPr lvl="1">
              <a:lnSpc>
                <a:spcPct val="90000"/>
              </a:lnSpc>
            </a:pPr>
            <a:r>
              <a:rPr lang="en-US" sz="3000" dirty="0"/>
              <a:t>Persistence layer</a:t>
            </a:r>
          </a:p>
          <a:p>
            <a:pPr lvl="1">
              <a:lnSpc>
                <a:spcPct val="90000"/>
              </a:lnSpc>
            </a:pPr>
            <a:r>
              <a:rPr lang="en-US" sz="3000" dirty="0"/>
              <a:t>Access data storage</a:t>
            </a:r>
          </a:p>
          <a:p>
            <a:pPr lvl="1">
              <a:lnSpc>
                <a:spcPct val="90000"/>
              </a:lnSpc>
            </a:pPr>
            <a:r>
              <a:rPr lang="en-US" sz="3000" dirty="0"/>
              <a:t>Interfacing between systems</a:t>
            </a:r>
          </a:p>
          <a:p>
            <a:pPr lvl="1">
              <a:lnSpc>
                <a:spcPct val="90000"/>
              </a:lnSpc>
            </a:pPr>
            <a:r>
              <a:rPr lang="en-US" sz="3000" dirty="0"/>
              <a:t>Large volumes</a:t>
            </a:r>
          </a:p>
          <a:p>
            <a:pPr lvl="1">
              <a:lnSpc>
                <a:spcPct val="90000"/>
              </a:lnSpc>
            </a:pPr>
            <a:r>
              <a:rPr lang="en-US" sz="3000" dirty="0"/>
              <a:t>Scalability </a:t>
            </a:r>
          </a:p>
          <a:p>
            <a:pPr lvl="1">
              <a:lnSpc>
                <a:spcPct val="90000"/>
              </a:lnSpc>
            </a:pPr>
            <a:r>
              <a:rPr lang="en-US" sz="3000" dirty="0"/>
              <a:t>Redundancy</a:t>
            </a:r>
          </a:p>
          <a:p>
            <a:pPr>
              <a:lnSpc>
                <a:spcPct val="90000"/>
              </a:lnSpc>
            </a:pPr>
            <a:endParaRPr lang="en-US" dirty="0"/>
          </a:p>
        </p:txBody>
      </p:sp>
      <p:grpSp>
        <p:nvGrpSpPr>
          <p:cNvPr id="25" name="Group 24"/>
          <p:cNvGrpSpPr/>
          <p:nvPr/>
        </p:nvGrpSpPr>
        <p:grpSpPr>
          <a:xfrm>
            <a:off x="7000892" y="1285860"/>
            <a:ext cx="1676400" cy="1692276"/>
            <a:chOff x="6929454" y="2786058"/>
            <a:chExt cx="1676400" cy="1692276"/>
          </a:xfrm>
        </p:grpSpPr>
        <p:sp>
          <p:nvSpPr>
            <p:cNvPr id="26" name="AutoShape 15"/>
            <p:cNvSpPr>
              <a:spLocks noChangeArrowheads="1"/>
            </p:cNvSpPr>
            <p:nvPr/>
          </p:nvSpPr>
          <p:spPr bwMode="auto">
            <a:xfrm>
              <a:off x="8496846" y="2815382"/>
              <a:ext cx="109008" cy="1650655"/>
            </a:xfrm>
            <a:prstGeom prst="upDownArrow">
              <a:avLst>
                <a:gd name="adj1" fmla="val 50000"/>
                <a:gd name="adj2" fmla="val 338835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27" name="Text Box 16"/>
            <p:cNvSpPr txBox="1">
              <a:spLocks noChangeArrowheads="1"/>
            </p:cNvSpPr>
            <p:nvPr/>
          </p:nvSpPr>
          <p:spPr bwMode="auto">
            <a:xfrm>
              <a:off x="6929454" y="2786058"/>
              <a:ext cx="1522942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>
                  <a:latin typeface="Arial" charset="0"/>
                </a:rPr>
                <a:t>Application</a:t>
              </a:r>
            </a:p>
          </p:txBody>
        </p:sp>
        <p:sp>
          <p:nvSpPr>
            <p:cNvPr id="28" name="Text Box 17"/>
            <p:cNvSpPr txBox="1">
              <a:spLocks noChangeArrowheads="1"/>
            </p:cNvSpPr>
            <p:nvPr/>
          </p:nvSpPr>
          <p:spPr bwMode="auto">
            <a:xfrm>
              <a:off x="6929454" y="3075703"/>
              <a:ext cx="1524000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>
                  <a:latin typeface="Arial" charset="0"/>
                </a:rPr>
                <a:t>DB infrastructure</a:t>
              </a:r>
            </a:p>
          </p:txBody>
        </p:sp>
        <p:sp>
          <p:nvSpPr>
            <p:cNvPr id="29" name="Text Box 18"/>
            <p:cNvSpPr txBox="1">
              <a:spLocks noChangeArrowheads="1"/>
            </p:cNvSpPr>
            <p:nvPr/>
          </p:nvSpPr>
          <p:spPr bwMode="auto">
            <a:xfrm>
              <a:off x="6929454" y="3365348"/>
              <a:ext cx="1522942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>
                  <a:latin typeface="Arial" charset="0"/>
                </a:rPr>
                <a:t>DB driver</a:t>
              </a:r>
            </a:p>
          </p:txBody>
        </p:sp>
        <p:sp>
          <p:nvSpPr>
            <p:cNvPr id="30" name="Text Box 20"/>
            <p:cNvSpPr txBox="1">
              <a:spLocks noChangeArrowheads="1"/>
            </p:cNvSpPr>
            <p:nvPr/>
          </p:nvSpPr>
          <p:spPr bwMode="auto">
            <a:xfrm>
              <a:off x="6929454" y="3944638"/>
              <a:ext cx="1522942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>
                  <a:latin typeface="Arial" charset="0"/>
                </a:rPr>
                <a:t>DB engine</a:t>
              </a:r>
            </a:p>
          </p:txBody>
        </p:sp>
        <p:sp>
          <p:nvSpPr>
            <p:cNvPr id="31" name="Text Box 21"/>
            <p:cNvSpPr txBox="1">
              <a:spLocks noChangeArrowheads="1"/>
            </p:cNvSpPr>
            <p:nvPr/>
          </p:nvSpPr>
          <p:spPr bwMode="auto">
            <a:xfrm>
              <a:off x="6929454" y="4234283"/>
              <a:ext cx="1522942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>
                  <a:latin typeface="Arial" charset="0"/>
                </a:rPr>
                <a:t>Storage</a:t>
              </a:r>
            </a:p>
          </p:txBody>
        </p:sp>
        <p:sp>
          <p:nvSpPr>
            <p:cNvPr id="32" name="Text Box 20"/>
            <p:cNvSpPr txBox="1">
              <a:spLocks noChangeArrowheads="1"/>
            </p:cNvSpPr>
            <p:nvPr/>
          </p:nvSpPr>
          <p:spPr bwMode="auto">
            <a:xfrm>
              <a:off x="6929454" y="3654993"/>
              <a:ext cx="1522942" cy="2440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 smtClean="0">
                  <a:latin typeface="Arial" charset="0"/>
                </a:rPr>
                <a:t>Transport</a:t>
              </a:r>
              <a:endParaRPr lang="en-US" sz="1000" dirty="0">
                <a:latin typeface="Arial" charset="0"/>
              </a:endParaRPr>
            </a:p>
          </p:txBody>
        </p:sp>
      </p:grpSp>
      <p:sp>
        <p:nvSpPr>
          <p:cNvPr id="33" name="Rectangle 22"/>
          <p:cNvSpPr>
            <a:spLocks noChangeArrowheads="1"/>
          </p:cNvSpPr>
          <p:nvPr/>
        </p:nvSpPr>
        <p:spPr bwMode="auto">
          <a:xfrm>
            <a:off x="7000892" y="1285860"/>
            <a:ext cx="1522800" cy="244800"/>
          </a:xfrm>
          <a:prstGeom prst="rect">
            <a:avLst/>
          </a:prstGeom>
          <a:noFill/>
          <a:ln w="2540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/>
              <a:t>Infrastructure layer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Goals:</a:t>
            </a:r>
          </a:p>
          <a:p>
            <a:pPr lvl="1"/>
            <a:r>
              <a:rPr lang="en-US" dirty="0"/>
              <a:t>Database “hiding”</a:t>
            </a:r>
          </a:p>
          <a:p>
            <a:pPr lvl="1"/>
            <a:r>
              <a:rPr lang="en-US" dirty="0"/>
              <a:t>Schema abstraction</a:t>
            </a:r>
          </a:p>
          <a:p>
            <a:pPr lvl="1"/>
            <a:r>
              <a:rPr lang="en-US" dirty="0"/>
              <a:t>Encapsulation of db mechanisms</a:t>
            </a:r>
          </a:p>
          <a:p>
            <a:r>
              <a:rPr lang="en-US" dirty="0" smtClean="0"/>
              <a:t>How</a:t>
            </a:r>
            <a:r>
              <a:rPr lang="en-US" dirty="0"/>
              <a:t>: (In two words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1513" name="WordArt 9"/>
          <p:cNvSpPr>
            <a:spLocks noChangeArrowheads="1" noChangeShapeType="1" noTextEdit="1"/>
          </p:cNvSpPr>
          <p:nvPr/>
        </p:nvSpPr>
        <p:spPr bwMode="auto">
          <a:xfrm>
            <a:off x="1500166" y="4572008"/>
            <a:ext cx="6096000" cy="1155700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en-US" sz="3600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Model  </a:t>
            </a:r>
            <a:r>
              <a:rPr lang="en-US" sz="3600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Abstraction</a:t>
            </a:r>
            <a:endParaRPr lang="en-US" sz="3600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FFCC"/>
                  </a:gs>
                  <a:gs pos="100000">
                    <a:srgbClr val="FF9999"/>
                  </a:gs>
                </a:gsLst>
                <a:lin ang="5400000" scaled="1"/>
              </a:gradFill>
              <a:latin typeface="Times New Roman"/>
              <a:cs typeface="Times New Roman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7000892" y="1285860"/>
            <a:ext cx="1676400" cy="1692276"/>
            <a:chOff x="6929454" y="2786058"/>
            <a:chExt cx="1676400" cy="1692276"/>
          </a:xfrm>
        </p:grpSpPr>
        <p:sp>
          <p:nvSpPr>
            <p:cNvPr id="24" name="AutoShape 15"/>
            <p:cNvSpPr>
              <a:spLocks noChangeArrowheads="1"/>
            </p:cNvSpPr>
            <p:nvPr/>
          </p:nvSpPr>
          <p:spPr bwMode="auto">
            <a:xfrm>
              <a:off x="8496846" y="2815382"/>
              <a:ext cx="109008" cy="1650655"/>
            </a:xfrm>
            <a:prstGeom prst="upDownArrow">
              <a:avLst>
                <a:gd name="adj1" fmla="val 50000"/>
                <a:gd name="adj2" fmla="val 338835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25" name="Text Box 16"/>
            <p:cNvSpPr txBox="1">
              <a:spLocks noChangeArrowheads="1"/>
            </p:cNvSpPr>
            <p:nvPr/>
          </p:nvSpPr>
          <p:spPr bwMode="auto">
            <a:xfrm>
              <a:off x="6929454" y="2786058"/>
              <a:ext cx="1522942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>
                  <a:latin typeface="Arial" charset="0"/>
                </a:rPr>
                <a:t>Application</a:t>
              </a:r>
            </a:p>
          </p:txBody>
        </p:sp>
        <p:sp>
          <p:nvSpPr>
            <p:cNvPr id="26" name="Text Box 17"/>
            <p:cNvSpPr txBox="1">
              <a:spLocks noChangeArrowheads="1"/>
            </p:cNvSpPr>
            <p:nvPr/>
          </p:nvSpPr>
          <p:spPr bwMode="auto">
            <a:xfrm>
              <a:off x="6929454" y="3075703"/>
              <a:ext cx="1524000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>
                  <a:latin typeface="Arial" charset="0"/>
                </a:rPr>
                <a:t>DB infrastructure</a:t>
              </a:r>
            </a:p>
          </p:txBody>
        </p:sp>
        <p:sp>
          <p:nvSpPr>
            <p:cNvPr id="27" name="Text Box 18"/>
            <p:cNvSpPr txBox="1">
              <a:spLocks noChangeArrowheads="1"/>
            </p:cNvSpPr>
            <p:nvPr/>
          </p:nvSpPr>
          <p:spPr bwMode="auto">
            <a:xfrm>
              <a:off x="6929454" y="3365348"/>
              <a:ext cx="1522942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>
                  <a:latin typeface="Arial" charset="0"/>
                </a:rPr>
                <a:t>DB driver</a:t>
              </a:r>
            </a:p>
          </p:txBody>
        </p:sp>
        <p:sp>
          <p:nvSpPr>
            <p:cNvPr id="28" name="Text Box 20"/>
            <p:cNvSpPr txBox="1">
              <a:spLocks noChangeArrowheads="1"/>
            </p:cNvSpPr>
            <p:nvPr/>
          </p:nvSpPr>
          <p:spPr bwMode="auto">
            <a:xfrm>
              <a:off x="6929454" y="3944638"/>
              <a:ext cx="1522942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>
                  <a:latin typeface="Arial" charset="0"/>
                </a:rPr>
                <a:t>DB engine</a:t>
              </a:r>
            </a:p>
          </p:txBody>
        </p:sp>
        <p:sp>
          <p:nvSpPr>
            <p:cNvPr id="29" name="Text Box 21"/>
            <p:cNvSpPr txBox="1">
              <a:spLocks noChangeArrowheads="1"/>
            </p:cNvSpPr>
            <p:nvPr/>
          </p:nvSpPr>
          <p:spPr bwMode="auto">
            <a:xfrm>
              <a:off x="6929454" y="4234283"/>
              <a:ext cx="1522942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>
                  <a:latin typeface="Arial" charset="0"/>
                </a:rPr>
                <a:t>Storage</a:t>
              </a:r>
            </a:p>
          </p:txBody>
        </p:sp>
        <p:sp>
          <p:nvSpPr>
            <p:cNvPr id="30" name="Text Box 20"/>
            <p:cNvSpPr txBox="1">
              <a:spLocks noChangeArrowheads="1"/>
            </p:cNvSpPr>
            <p:nvPr/>
          </p:nvSpPr>
          <p:spPr bwMode="auto">
            <a:xfrm>
              <a:off x="6929454" y="3654993"/>
              <a:ext cx="1522942" cy="2440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 smtClean="0">
                  <a:latin typeface="Arial" charset="0"/>
                </a:rPr>
                <a:t>Transport</a:t>
              </a:r>
              <a:endParaRPr lang="en-US" sz="1000" dirty="0">
                <a:latin typeface="Arial" charset="0"/>
              </a:endParaRPr>
            </a:p>
          </p:txBody>
        </p:sp>
      </p:grpSp>
      <p:sp>
        <p:nvSpPr>
          <p:cNvPr id="31" name="Rectangle 22"/>
          <p:cNvSpPr>
            <a:spLocks noChangeArrowheads="1"/>
          </p:cNvSpPr>
          <p:nvPr/>
        </p:nvSpPr>
        <p:spPr bwMode="auto">
          <a:xfrm>
            <a:off x="7000892" y="1571612"/>
            <a:ext cx="1522800" cy="244800"/>
          </a:xfrm>
          <a:prstGeom prst="rect">
            <a:avLst/>
          </a:prstGeom>
          <a:noFill/>
          <a:ln w="2540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7000892" y="1285860"/>
            <a:ext cx="1676400" cy="1692276"/>
            <a:chOff x="6929454" y="2786058"/>
            <a:chExt cx="1676400" cy="1692276"/>
          </a:xfrm>
        </p:grpSpPr>
        <p:sp>
          <p:nvSpPr>
            <p:cNvPr id="33" name="AutoShape 15"/>
            <p:cNvSpPr>
              <a:spLocks noChangeArrowheads="1"/>
            </p:cNvSpPr>
            <p:nvPr/>
          </p:nvSpPr>
          <p:spPr bwMode="auto">
            <a:xfrm>
              <a:off x="8496846" y="2815382"/>
              <a:ext cx="109008" cy="1650655"/>
            </a:xfrm>
            <a:prstGeom prst="upDownArrow">
              <a:avLst>
                <a:gd name="adj1" fmla="val 50000"/>
                <a:gd name="adj2" fmla="val 338835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34" name="Text Box 16"/>
            <p:cNvSpPr txBox="1">
              <a:spLocks noChangeArrowheads="1"/>
            </p:cNvSpPr>
            <p:nvPr/>
          </p:nvSpPr>
          <p:spPr bwMode="auto">
            <a:xfrm>
              <a:off x="6929454" y="2786058"/>
              <a:ext cx="1522942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>
                  <a:latin typeface="Arial" charset="0"/>
                </a:rPr>
                <a:t>Application</a:t>
              </a:r>
            </a:p>
          </p:txBody>
        </p:sp>
        <p:sp>
          <p:nvSpPr>
            <p:cNvPr id="35" name="Text Box 17"/>
            <p:cNvSpPr txBox="1">
              <a:spLocks noChangeArrowheads="1"/>
            </p:cNvSpPr>
            <p:nvPr/>
          </p:nvSpPr>
          <p:spPr bwMode="auto">
            <a:xfrm>
              <a:off x="6929454" y="3075703"/>
              <a:ext cx="1524000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>
                  <a:latin typeface="Arial" charset="0"/>
                </a:rPr>
                <a:t>DB infrastructure</a:t>
              </a:r>
            </a:p>
          </p:txBody>
        </p:sp>
        <p:sp>
          <p:nvSpPr>
            <p:cNvPr id="36" name="Text Box 18"/>
            <p:cNvSpPr txBox="1">
              <a:spLocks noChangeArrowheads="1"/>
            </p:cNvSpPr>
            <p:nvPr/>
          </p:nvSpPr>
          <p:spPr bwMode="auto">
            <a:xfrm>
              <a:off x="6929454" y="3365348"/>
              <a:ext cx="1522942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>
                  <a:latin typeface="Arial" charset="0"/>
                </a:rPr>
                <a:t>DB driver</a:t>
              </a:r>
            </a:p>
          </p:txBody>
        </p:sp>
        <p:sp>
          <p:nvSpPr>
            <p:cNvPr id="37" name="Text Box 20"/>
            <p:cNvSpPr txBox="1">
              <a:spLocks noChangeArrowheads="1"/>
            </p:cNvSpPr>
            <p:nvPr/>
          </p:nvSpPr>
          <p:spPr bwMode="auto">
            <a:xfrm>
              <a:off x="6929454" y="3944638"/>
              <a:ext cx="1522942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>
                  <a:latin typeface="Arial" charset="0"/>
                </a:rPr>
                <a:t>DB engine</a:t>
              </a:r>
            </a:p>
          </p:txBody>
        </p:sp>
        <p:sp>
          <p:nvSpPr>
            <p:cNvPr id="38" name="Text Box 21"/>
            <p:cNvSpPr txBox="1">
              <a:spLocks noChangeArrowheads="1"/>
            </p:cNvSpPr>
            <p:nvPr/>
          </p:nvSpPr>
          <p:spPr bwMode="auto">
            <a:xfrm>
              <a:off x="6929454" y="4234283"/>
              <a:ext cx="1522942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>
                  <a:latin typeface="Arial" charset="0"/>
                </a:rPr>
                <a:t>Storage</a:t>
              </a:r>
            </a:p>
          </p:txBody>
        </p:sp>
        <p:sp>
          <p:nvSpPr>
            <p:cNvPr id="39" name="Text Box 20"/>
            <p:cNvSpPr txBox="1">
              <a:spLocks noChangeArrowheads="1"/>
            </p:cNvSpPr>
            <p:nvPr/>
          </p:nvSpPr>
          <p:spPr bwMode="auto">
            <a:xfrm>
              <a:off x="6929454" y="3654993"/>
              <a:ext cx="1522942" cy="2440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 smtClean="0">
                  <a:latin typeface="Arial" charset="0"/>
                </a:rPr>
                <a:t>Transport</a:t>
              </a:r>
              <a:endParaRPr lang="en-US" sz="1000" dirty="0">
                <a:latin typeface="Arial" charset="0"/>
              </a:endParaRPr>
            </a:p>
          </p:txBody>
        </p:sp>
      </p:grp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DB driver / bridge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Used for:</a:t>
            </a:r>
          </a:p>
          <a:p>
            <a:pPr lvl="1"/>
            <a:r>
              <a:rPr lang="en-US" sz="3000" dirty="0"/>
              <a:t>API for database connectivity</a:t>
            </a:r>
          </a:p>
          <a:p>
            <a:pPr lvl="1"/>
            <a:r>
              <a:rPr lang="en-US" sz="3000" dirty="0"/>
              <a:t>Protocol converter</a:t>
            </a:r>
          </a:p>
          <a:p>
            <a:pPr lvl="1"/>
            <a:r>
              <a:rPr lang="en-US" sz="3000" dirty="0"/>
              <a:t>Performance improvements</a:t>
            </a:r>
          </a:p>
          <a:p>
            <a:pPr lvl="1"/>
            <a:r>
              <a:rPr lang="en-US" sz="3000" dirty="0"/>
              <a:t>Transaction management</a:t>
            </a:r>
          </a:p>
          <a:p>
            <a:endParaRPr lang="en-US" dirty="0" smtClean="0"/>
          </a:p>
          <a:p>
            <a:r>
              <a:rPr lang="en-US" dirty="0" smtClean="0"/>
              <a:t>Examples</a:t>
            </a:r>
            <a:r>
              <a:rPr lang="en-US" dirty="0"/>
              <a:t>:</a:t>
            </a:r>
          </a:p>
          <a:p>
            <a:pPr lvl="1"/>
            <a:r>
              <a:rPr lang="en-US" sz="3000" dirty="0"/>
              <a:t>In a minute…</a:t>
            </a:r>
          </a:p>
        </p:txBody>
      </p:sp>
      <p:sp>
        <p:nvSpPr>
          <p:cNvPr id="31" name="Rectangle 22"/>
          <p:cNvSpPr>
            <a:spLocks noChangeArrowheads="1"/>
          </p:cNvSpPr>
          <p:nvPr/>
        </p:nvSpPr>
        <p:spPr bwMode="auto">
          <a:xfrm>
            <a:off x="7000892" y="1857364"/>
            <a:ext cx="1522800" cy="244800"/>
          </a:xfrm>
          <a:prstGeom prst="rect">
            <a:avLst/>
          </a:prstGeom>
          <a:noFill/>
          <a:ln w="2540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Transport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Mainly TCP but not only</a:t>
            </a:r>
          </a:p>
          <a:p>
            <a:r>
              <a:rPr lang="en-US"/>
              <a:t>Secure</a:t>
            </a:r>
          </a:p>
          <a:p>
            <a:r>
              <a:rPr lang="en-US"/>
              <a:t>Efficient</a:t>
            </a:r>
          </a:p>
          <a:p>
            <a:r>
              <a:rPr lang="en-US"/>
              <a:t>Fast but not fast enough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7000892" y="1285860"/>
            <a:ext cx="1676400" cy="1692276"/>
            <a:chOff x="6929454" y="2786058"/>
            <a:chExt cx="1676400" cy="1692276"/>
          </a:xfrm>
        </p:grpSpPr>
        <p:sp>
          <p:nvSpPr>
            <p:cNvPr id="14" name="AutoShape 15"/>
            <p:cNvSpPr>
              <a:spLocks noChangeArrowheads="1"/>
            </p:cNvSpPr>
            <p:nvPr/>
          </p:nvSpPr>
          <p:spPr bwMode="auto">
            <a:xfrm>
              <a:off x="8496846" y="2815382"/>
              <a:ext cx="109008" cy="1650655"/>
            </a:xfrm>
            <a:prstGeom prst="upDownArrow">
              <a:avLst>
                <a:gd name="adj1" fmla="val 50000"/>
                <a:gd name="adj2" fmla="val 338835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6929454" y="2786058"/>
              <a:ext cx="1522942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>
                  <a:latin typeface="Arial" charset="0"/>
                </a:rPr>
                <a:t>Application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6929454" y="3075703"/>
              <a:ext cx="1524000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>
                  <a:latin typeface="Arial" charset="0"/>
                </a:rPr>
                <a:t>DB infrastructure</a:t>
              </a:r>
            </a:p>
          </p:txBody>
        </p:sp>
        <p:sp>
          <p:nvSpPr>
            <p:cNvPr id="17" name="Text Box 18"/>
            <p:cNvSpPr txBox="1">
              <a:spLocks noChangeArrowheads="1"/>
            </p:cNvSpPr>
            <p:nvPr/>
          </p:nvSpPr>
          <p:spPr bwMode="auto">
            <a:xfrm>
              <a:off x="6929454" y="3365348"/>
              <a:ext cx="1522942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>
                  <a:latin typeface="Arial" charset="0"/>
                </a:rPr>
                <a:t>DB driver</a:t>
              </a:r>
            </a:p>
          </p:txBody>
        </p:sp>
        <p:sp>
          <p:nvSpPr>
            <p:cNvPr id="18" name="Text Box 20"/>
            <p:cNvSpPr txBox="1">
              <a:spLocks noChangeArrowheads="1"/>
            </p:cNvSpPr>
            <p:nvPr/>
          </p:nvSpPr>
          <p:spPr bwMode="auto">
            <a:xfrm>
              <a:off x="6929454" y="3944638"/>
              <a:ext cx="1522942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>
                  <a:latin typeface="Arial" charset="0"/>
                </a:rPr>
                <a:t>DB engine</a:t>
              </a:r>
            </a:p>
          </p:txBody>
        </p:sp>
        <p:sp>
          <p:nvSpPr>
            <p:cNvPr id="19" name="Text Box 21"/>
            <p:cNvSpPr txBox="1">
              <a:spLocks noChangeArrowheads="1"/>
            </p:cNvSpPr>
            <p:nvPr/>
          </p:nvSpPr>
          <p:spPr bwMode="auto">
            <a:xfrm>
              <a:off x="6929454" y="4234283"/>
              <a:ext cx="1522942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>
                  <a:latin typeface="Arial" charset="0"/>
                </a:rPr>
                <a:t>Storage</a:t>
              </a:r>
            </a:p>
          </p:txBody>
        </p:sp>
        <p:sp>
          <p:nvSpPr>
            <p:cNvPr id="20" name="Text Box 20"/>
            <p:cNvSpPr txBox="1">
              <a:spLocks noChangeArrowheads="1"/>
            </p:cNvSpPr>
            <p:nvPr/>
          </p:nvSpPr>
          <p:spPr bwMode="auto">
            <a:xfrm>
              <a:off x="6929454" y="3654993"/>
              <a:ext cx="1522942" cy="2440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 smtClean="0">
                  <a:latin typeface="Arial" charset="0"/>
                </a:rPr>
                <a:t>Transport</a:t>
              </a:r>
              <a:endParaRPr lang="en-US" sz="1000" dirty="0">
                <a:latin typeface="Arial" charset="0"/>
              </a:endParaRPr>
            </a:p>
          </p:txBody>
        </p:sp>
      </p:grpSp>
      <p:sp>
        <p:nvSpPr>
          <p:cNvPr id="21" name="Rectangle 22"/>
          <p:cNvSpPr>
            <a:spLocks noChangeArrowheads="1"/>
          </p:cNvSpPr>
          <p:nvPr/>
        </p:nvSpPr>
        <p:spPr bwMode="auto">
          <a:xfrm>
            <a:off x="7000892" y="2143116"/>
            <a:ext cx="1522800" cy="244800"/>
          </a:xfrm>
          <a:prstGeom prst="rect">
            <a:avLst/>
          </a:prstGeom>
          <a:noFill/>
          <a:ln w="2540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DB engine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600" dirty="0"/>
              <a:t>Total management of the DB </a:t>
            </a:r>
            <a:br>
              <a:rPr lang="en-US" sz="2600" dirty="0"/>
            </a:br>
            <a:r>
              <a:rPr lang="en-US" sz="2600" dirty="0"/>
              <a:t>environment including</a:t>
            </a:r>
          </a:p>
          <a:p>
            <a:pPr lvl="1"/>
            <a:r>
              <a:rPr lang="en-US" sz="2200" dirty="0"/>
              <a:t>Security</a:t>
            </a:r>
          </a:p>
          <a:p>
            <a:pPr lvl="1"/>
            <a:r>
              <a:rPr lang="en-US" sz="2200" dirty="0" smtClean="0"/>
              <a:t>Scalability</a:t>
            </a:r>
            <a:endParaRPr lang="en-US" sz="2200" dirty="0"/>
          </a:p>
          <a:p>
            <a:pPr lvl="1"/>
            <a:r>
              <a:rPr lang="en-US" sz="2200" dirty="0"/>
              <a:t>Fault tolerant (disaster management)</a:t>
            </a:r>
          </a:p>
          <a:p>
            <a:pPr lvl="1"/>
            <a:r>
              <a:rPr lang="en-US" sz="2200" dirty="0"/>
              <a:t>Monitoring </a:t>
            </a:r>
          </a:p>
          <a:p>
            <a:pPr lvl="1"/>
            <a:r>
              <a:rPr lang="en-US" sz="2200" dirty="0"/>
              <a:t>Services</a:t>
            </a:r>
          </a:p>
          <a:p>
            <a:r>
              <a:rPr lang="en-US" sz="2600" dirty="0"/>
              <a:t>Large DB engines include Microsoft SQL Server, Oracle, </a:t>
            </a:r>
            <a:r>
              <a:rPr lang="en-US" sz="2600" dirty="0" err="1"/>
              <a:t>SyBase</a:t>
            </a:r>
            <a:r>
              <a:rPr lang="en-US" sz="2600" dirty="0"/>
              <a:t>, </a:t>
            </a:r>
            <a:r>
              <a:rPr lang="en-US" sz="2600" dirty="0" err="1"/>
              <a:t>MySQL</a:t>
            </a:r>
            <a:r>
              <a:rPr lang="en-US" sz="2600" dirty="0"/>
              <a:t>, etc.</a:t>
            </a:r>
          </a:p>
          <a:p>
            <a:pPr lvl="1">
              <a:buFont typeface="Wingdings" pitchFamily="2" charset="2"/>
              <a:buNone/>
            </a:pP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7000892" y="1285860"/>
            <a:ext cx="1676400" cy="1692276"/>
            <a:chOff x="6929454" y="2786058"/>
            <a:chExt cx="1676400" cy="1692276"/>
          </a:xfrm>
        </p:grpSpPr>
        <p:sp>
          <p:nvSpPr>
            <p:cNvPr id="14" name="AutoShape 15"/>
            <p:cNvSpPr>
              <a:spLocks noChangeArrowheads="1"/>
            </p:cNvSpPr>
            <p:nvPr/>
          </p:nvSpPr>
          <p:spPr bwMode="auto">
            <a:xfrm>
              <a:off x="8496846" y="2815382"/>
              <a:ext cx="109008" cy="1650655"/>
            </a:xfrm>
            <a:prstGeom prst="upDownArrow">
              <a:avLst>
                <a:gd name="adj1" fmla="val 50000"/>
                <a:gd name="adj2" fmla="val 338835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6929454" y="2786058"/>
              <a:ext cx="1522942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>
                  <a:latin typeface="Arial" charset="0"/>
                </a:rPr>
                <a:t>Application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6929454" y="3075703"/>
              <a:ext cx="1524000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>
                  <a:latin typeface="Arial" charset="0"/>
                </a:rPr>
                <a:t>DB infrastructure</a:t>
              </a:r>
            </a:p>
          </p:txBody>
        </p:sp>
        <p:sp>
          <p:nvSpPr>
            <p:cNvPr id="17" name="Text Box 18"/>
            <p:cNvSpPr txBox="1">
              <a:spLocks noChangeArrowheads="1"/>
            </p:cNvSpPr>
            <p:nvPr/>
          </p:nvSpPr>
          <p:spPr bwMode="auto">
            <a:xfrm>
              <a:off x="6929454" y="3365348"/>
              <a:ext cx="1522942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>
                  <a:latin typeface="Arial" charset="0"/>
                </a:rPr>
                <a:t>DB driver</a:t>
              </a:r>
            </a:p>
          </p:txBody>
        </p:sp>
        <p:sp>
          <p:nvSpPr>
            <p:cNvPr id="18" name="Text Box 20"/>
            <p:cNvSpPr txBox="1">
              <a:spLocks noChangeArrowheads="1"/>
            </p:cNvSpPr>
            <p:nvPr/>
          </p:nvSpPr>
          <p:spPr bwMode="auto">
            <a:xfrm>
              <a:off x="6929454" y="3944638"/>
              <a:ext cx="1522942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>
                  <a:latin typeface="Arial" charset="0"/>
                </a:rPr>
                <a:t>DB engine</a:t>
              </a:r>
            </a:p>
          </p:txBody>
        </p:sp>
        <p:sp>
          <p:nvSpPr>
            <p:cNvPr id="19" name="Text Box 21"/>
            <p:cNvSpPr txBox="1">
              <a:spLocks noChangeArrowheads="1"/>
            </p:cNvSpPr>
            <p:nvPr/>
          </p:nvSpPr>
          <p:spPr bwMode="auto">
            <a:xfrm>
              <a:off x="6929454" y="4234283"/>
              <a:ext cx="1522942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>
                  <a:latin typeface="Arial" charset="0"/>
                </a:rPr>
                <a:t>Storage</a:t>
              </a:r>
            </a:p>
          </p:txBody>
        </p:sp>
        <p:sp>
          <p:nvSpPr>
            <p:cNvPr id="20" name="Text Box 20"/>
            <p:cNvSpPr txBox="1">
              <a:spLocks noChangeArrowheads="1"/>
            </p:cNvSpPr>
            <p:nvPr/>
          </p:nvSpPr>
          <p:spPr bwMode="auto">
            <a:xfrm>
              <a:off x="6929454" y="3654993"/>
              <a:ext cx="1522942" cy="2440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 smtClean="0">
                  <a:latin typeface="Arial" charset="0"/>
                </a:rPr>
                <a:t>Transport</a:t>
              </a:r>
              <a:endParaRPr lang="en-US" sz="1000" dirty="0">
                <a:latin typeface="Arial" charset="0"/>
              </a:endParaRPr>
            </a:p>
          </p:txBody>
        </p:sp>
      </p:grpSp>
      <p:sp>
        <p:nvSpPr>
          <p:cNvPr id="21" name="Rectangle 22"/>
          <p:cNvSpPr>
            <a:spLocks noChangeArrowheads="1"/>
          </p:cNvSpPr>
          <p:nvPr/>
        </p:nvSpPr>
        <p:spPr bwMode="auto">
          <a:xfrm>
            <a:off x="7000892" y="2428868"/>
            <a:ext cx="1522800" cy="244800"/>
          </a:xfrm>
          <a:prstGeom prst="rect">
            <a:avLst/>
          </a:prstGeom>
          <a:noFill/>
          <a:ln w="2540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DB engine (2)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DB engine management includes:</a:t>
            </a:r>
          </a:p>
          <a:p>
            <a:pPr lvl="1"/>
            <a:r>
              <a:rPr lang="en-US" sz="3000"/>
              <a:t>Databases/Tables/Fields</a:t>
            </a:r>
          </a:p>
          <a:p>
            <a:pPr lvl="1">
              <a:buFont typeface="Wingdings" pitchFamily="2" charset="2"/>
              <a:buNone/>
            </a:pPr>
            <a:r>
              <a:rPr lang="en-US" sz="3000"/>
              <a:t>Creation/removal/modification/</a:t>
            </a:r>
            <a:br>
              <a:rPr lang="en-US" sz="3000"/>
            </a:br>
            <a:r>
              <a:rPr lang="en-US" sz="3000"/>
              <a:t>optimization</a:t>
            </a:r>
          </a:p>
          <a:p>
            <a:pPr lvl="1"/>
            <a:r>
              <a:rPr lang="en-US" sz="3000"/>
              <a:t>Connections/Users/Roles</a:t>
            </a:r>
          </a:p>
          <a:p>
            <a:pPr lvl="1">
              <a:buFont typeface="Wingdings" pitchFamily="2" charset="2"/>
              <a:buNone/>
            </a:pPr>
            <a:r>
              <a:rPr lang="en-US" sz="3000"/>
              <a:t>Security/monitoring/logging</a:t>
            </a:r>
          </a:p>
          <a:p>
            <a:pPr lvl="1"/>
            <a:r>
              <a:rPr lang="en-US" sz="3000"/>
              <a:t>Jobs/Processes/Threads</a:t>
            </a:r>
          </a:p>
          <a:p>
            <a:pPr lvl="1">
              <a:buFont typeface="Wingdings" pitchFamily="2" charset="2"/>
              <a:buNone/>
            </a:pPr>
            <a:r>
              <a:rPr lang="en-US" sz="3000"/>
              <a:t>Scheduling/balancing/managing</a:t>
            </a:r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7000892" y="1285860"/>
            <a:ext cx="1676400" cy="1692276"/>
            <a:chOff x="6929454" y="2786058"/>
            <a:chExt cx="1676400" cy="1692276"/>
          </a:xfrm>
        </p:grpSpPr>
        <p:sp>
          <p:nvSpPr>
            <p:cNvPr id="5" name="AutoShape 15"/>
            <p:cNvSpPr>
              <a:spLocks noChangeArrowheads="1"/>
            </p:cNvSpPr>
            <p:nvPr/>
          </p:nvSpPr>
          <p:spPr bwMode="auto">
            <a:xfrm>
              <a:off x="8496846" y="2815382"/>
              <a:ext cx="109008" cy="1650655"/>
            </a:xfrm>
            <a:prstGeom prst="upDownArrow">
              <a:avLst>
                <a:gd name="adj1" fmla="val 50000"/>
                <a:gd name="adj2" fmla="val 338835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6" name="Text Box 16"/>
            <p:cNvSpPr txBox="1">
              <a:spLocks noChangeArrowheads="1"/>
            </p:cNvSpPr>
            <p:nvPr/>
          </p:nvSpPr>
          <p:spPr bwMode="auto">
            <a:xfrm>
              <a:off x="6929454" y="2786058"/>
              <a:ext cx="1522942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>
                  <a:latin typeface="Arial" charset="0"/>
                </a:rPr>
                <a:t>Application</a:t>
              </a:r>
            </a:p>
          </p:txBody>
        </p:sp>
        <p:sp>
          <p:nvSpPr>
            <p:cNvPr id="7" name="Text Box 17"/>
            <p:cNvSpPr txBox="1">
              <a:spLocks noChangeArrowheads="1"/>
            </p:cNvSpPr>
            <p:nvPr/>
          </p:nvSpPr>
          <p:spPr bwMode="auto">
            <a:xfrm>
              <a:off x="6929454" y="3075703"/>
              <a:ext cx="1524000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>
                  <a:latin typeface="Arial" charset="0"/>
                </a:rPr>
                <a:t>DB infrastructure</a:t>
              </a:r>
            </a:p>
          </p:txBody>
        </p:sp>
        <p:sp>
          <p:nvSpPr>
            <p:cNvPr id="8" name="Text Box 18"/>
            <p:cNvSpPr txBox="1">
              <a:spLocks noChangeArrowheads="1"/>
            </p:cNvSpPr>
            <p:nvPr/>
          </p:nvSpPr>
          <p:spPr bwMode="auto">
            <a:xfrm>
              <a:off x="6929454" y="3365348"/>
              <a:ext cx="1522942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>
                  <a:latin typeface="Arial" charset="0"/>
                </a:rPr>
                <a:t>DB driver</a:t>
              </a:r>
            </a:p>
          </p:txBody>
        </p:sp>
        <p:sp>
          <p:nvSpPr>
            <p:cNvPr id="9" name="Text Box 20"/>
            <p:cNvSpPr txBox="1">
              <a:spLocks noChangeArrowheads="1"/>
            </p:cNvSpPr>
            <p:nvPr/>
          </p:nvSpPr>
          <p:spPr bwMode="auto">
            <a:xfrm>
              <a:off x="6929454" y="3944638"/>
              <a:ext cx="1522942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>
                  <a:latin typeface="Arial" charset="0"/>
                </a:rPr>
                <a:t>DB engine</a:t>
              </a:r>
            </a:p>
          </p:txBody>
        </p:sp>
        <p:sp>
          <p:nvSpPr>
            <p:cNvPr id="10" name="Text Box 21"/>
            <p:cNvSpPr txBox="1">
              <a:spLocks noChangeArrowheads="1"/>
            </p:cNvSpPr>
            <p:nvPr/>
          </p:nvSpPr>
          <p:spPr bwMode="auto">
            <a:xfrm>
              <a:off x="6929454" y="4234283"/>
              <a:ext cx="1522942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>
                  <a:latin typeface="Arial" charset="0"/>
                </a:rPr>
                <a:t>Storage</a:t>
              </a:r>
            </a:p>
          </p:txBody>
        </p:sp>
        <p:sp>
          <p:nvSpPr>
            <p:cNvPr id="11" name="Text Box 20"/>
            <p:cNvSpPr txBox="1">
              <a:spLocks noChangeArrowheads="1"/>
            </p:cNvSpPr>
            <p:nvPr/>
          </p:nvSpPr>
          <p:spPr bwMode="auto">
            <a:xfrm>
              <a:off x="6929454" y="3654993"/>
              <a:ext cx="1522942" cy="2440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 smtClean="0">
                  <a:latin typeface="Arial" charset="0"/>
                </a:rPr>
                <a:t>Transport</a:t>
              </a:r>
              <a:endParaRPr lang="en-US" sz="1000" dirty="0">
                <a:latin typeface="Arial" charset="0"/>
              </a:endParaRPr>
            </a:p>
          </p:txBody>
        </p:sp>
      </p:grpSp>
      <p:sp>
        <p:nvSpPr>
          <p:cNvPr id="12" name="Rectangle 22"/>
          <p:cNvSpPr>
            <a:spLocks noChangeArrowheads="1"/>
          </p:cNvSpPr>
          <p:nvPr/>
        </p:nvSpPr>
        <p:spPr bwMode="auto">
          <a:xfrm>
            <a:off x="7000892" y="2428868"/>
            <a:ext cx="1522800" cy="244800"/>
          </a:xfrm>
          <a:prstGeom prst="rect">
            <a:avLst/>
          </a:prstGeom>
          <a:noFill/>
          <a:ln w="2540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Storage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NAS/SAN, Raid and other stuff…</a:t>
            </a:r>
            <a:br>
              <a:rPr lang="en-US"/>
            </a:br>
            <a:r>
              <a:rPr lang="en-US" sz="2600"/>
              <a:t>(sorry… not in this course)</a:t>
            </a:r>
          </a:p>
        </p:txBody>
      </p:sp>
      <p:pic>
        <p:nvPicPr>
          <p:cNvPr id="260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3071810"/>
            <a:ext cx="7329510" cy="3517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4" name="Group 13"/>
          <p:cNvGrpSpPr/>
          <p:nvPr/>
        </p:nvGrpSpPr>
        <p:grpSpPr>
          <a:xfrm>
            <a:off x="7000892" y="1285860"/>
            <a:ext cx="1676400" cy="1692276"/>
            <a:chOff x="6929454" y="2786058"/>
            <a:chExt cx="1676400" cy="1692276"/>
          </a:xfrm>
        </p:grpSpPr>
        <p:sp>
          <p:nvSpPr>
            <p:cNvPr id="15" name="AutoShape 15"/>
            <p:cNvSpPr>
              <a:spLocks noChangeArrowheads="1"/>
            </p:cNvSpPr>
            <p:nvPr/>
          </p:nvSpPr>
          <p:spPr bwMode="auto">
            <a:xfrm>
              <a:off x="8496846" y="2815382"/>
              <a:ext cx="109008" cy="1650655"/>
            </a:xfrm>
            <a:prstGeom prst="upDownArrow">
              <a:avLst>
                <a:gd name="adj1" fmla="val 50000"/>
                <a:gd name="adj2" fmla="val 338835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6" name="Text Box 16"/>
            <p:cNvSpPr txBox="1">
              <a:spLocks noChangeArrowheads="1"/>
            </p:cNvSpPr>
            <p:nvPr/>
          </p:nvSpPr>
          <p:spPr bwMode="auto">
            <a:xfrm>
              <a:off x="6929454" y="2786058"/>
              <a:ext cx="1522942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>
                  <a:latin typeface="Arial" charset="0"/>
                </a:rPr>
                <a:t>Application</a:t>
              </a:r>
            </a:p>
          </p:txBody>
        </p:sp>
        <p:sp>
          <p:nvSpPr>
            <p:cNvPr id="17" name="Text Box 17"/>
            <p:cNvSpPr txBox="1">
              <a:spLocks noChangeArrowheads="1"/>
            </p:cNvSpPr>
            <p:nvPr/>
          </p:nvSpPr>
          <p:spPr bwMode="auto">
            <a:xfrm>
              <a:off x="6929454" y="3075703"/>
              <a:ext cx="1524000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>
                  <a:latin typeface="Arial" charset="0"/>
                </a:rPr>
                <a:t>DB infrastructure</a:t>
              </a:r>
            </a:p>
          </p:txBody>
        </p:sp>
        <p:sp>
          <p:nvSpPr>
            <p:cNvPr id="18" name="Text Box 18"/>
            <p:cNvSpPr txBox="1">
              <a:spLocks noChangeArrowheads="1"/>
            </p:cNvSpPr>
            <p:nvPr/>
          </p:nvSpPr>
          <p:spPr bwMode="auto">
            <a:xfrm>
              <a:off x="6929454" y="3365348"/>
              <a:ext cx="1522942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>
                  <a:latin typeface="Arial" charset="0"/>
                </a:rPr>
                <a:t>DB driver</a:t>
              </a:r>
            </a:p>
          </p:txBody>
        </p:sp>
        <p:sp>
          <p:nvSpPr>
            <p:cNvPr id="19" name="Text Box 20"/>
            <p:cNvSpPr txBox="1">
              <a:spLocks noChangeArrowheads="1"/>
            </p:cNvSpPr>
            <p:nvPr/>
          </p:nvSpPr>
          <p:spPr bwMode="auto">
            <a:xfrm>
              <a:off x="6929454" y="3944638"/>
              <a:ext cx="1522942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>
                  <a:latin typeface="Arial" charset="0"/>
                </a:rPr>
                <a:t>DB engine</a:t>
              </a:r>
            </a:p>
          </p:txBody>
        </p:sp>
        <p:sp>
          <p:nvSpPr>
            <p:cNvPr id="20" name="Text Box 21"/>
            <p:cNvSpPr txBox="1">
              <a:spLocks noChangeArrowheads="1"/>
            </p:cNvSpPr>
            <p:nvPr/>
          </p:nvSpPr>
          <p:spPr bwMode="auto">
            <a:xfrm>
              <a:off x="6929454" y="4234283"/>
              <a:ext cx="1522942" cy="244051"/>
            </a:xfrm>
            <a:prstGeom prst="rect">
              <a:avLst/>
            </a:prstGeom>
            <a:solidFill>
              <a:schemeClr val="accent2">
                <a:alpha val="57001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>
                  <a:latin typeface="Arial" charset="0"/>
                </a:rPr>
                <a:t>Storage</a:t>
              </a:r>
            </a:p>
          </p:txBody>
        </p:sp>
        <p:sp>
          <p:nvSpPr>
            <p:cNvPr id="21" name="Text Box 20"/>
            <p:cNvSpPr txBox="1">
              <a:spLocks noChangeArrowheads="1"/>
            </p:cNvSpPr>
            <p:nvPr/>
          </p:nvSpPr>
          <p:spPr bwMode="auto">
            <a:xfrm>
              <a:off x="6929454" y="3654993"/>
              <a:ext cx="1522942" cy="2440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000" dirty="0" smtClean="0">
                  <a:latin typeface="Arial" charset="0"/>
                </a:rPr>
                <a:t>Transport</a:t>
              </a:r>
              <a:endParaRPr lang="en-US" sz="1000" dirty="0">
                <a:latin typeface="Arial" charset="0"/>
              </a:endParaRPr>
            </a:p>
          </p:txBody>
        </p:sp>
      </p:grpSp>
      <p:sp>
        <p:nvSpPr>
          <p:cNvPr id="22" name="Rectangle 22"/>
          <p:cNvSpPr>
            <a:spLocks noChangeArrowheads="1"/>
          </p:cNvSpPr>
          <p:nvPr/>
        </p:nvSpPr>
        <p:spPr bwMode="auto">
          <a:xfrm>
            <a:off x="7000892" y="2714620"/>
            <a:ext cx="1522800" cy="244800"/>
          </a:xfrm>
          <a:prstGeom prst="rect">
            <a:avLst/>
          </a:prstGeom>
          <a:noFill/>
          <a:ln w="2540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6098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Bureaucracy…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Database architecture overview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rgbClr val="FF0000"/>
                </a:solidFill>
              </a:rPr>
              <a:t>Buzzwords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folHlink"/>
                </a:solidFill>
              </a:rPr>
              <a:t>SSH Tunneling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folHlink"/>
                </a:solidFill>
              </a:rPr>
              <a:t>Intro to Oracle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folHlink"/>
                </a:solidFill>
              </a:rPr>
              <a:t>Comments on homework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Terms…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ODBC</a:t>
            </a:r>
          </a:p>
          <a:p>
            <a:r>
              <a:rPr lang="en-US" dirty="0"/>
              <a:t>ADO</a:t>
            </a:r>
          </a:p>
          <a:p>
            <a:r>
              <a:rPr lang="en-US" dirty="0" smtClean="0"/>
              <a:t>OLE-DB</a:t>
            </a:r>
            <a:endParaRPr lang="en-US" dirty="0"/>
          </a:p>
          <a:p>
            <a:r>
              <a:rPr lang="en-US" dirty="0"/>
              <a:t>MDAC/UDA</a:t>
            </a:r>
          </a:p>
          <a:p>
            <a:r>
              <a:rPr lang="en-US" dirty="0"/>
              <a:t>JDBC</a:t>
            </a:r>
          </a:p>
          <a:p>
            <a:r>
              <a:rPr lang="en-US" dirty="0"/>
              <a:t>ORM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ODBC, OLEDB and ADO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Various standards have been developed for accessing database servers.</a:t>
            </a:r>
          </a:p>
          <a:p>
            <a:r>
              <a:rPr lang="en-US" sz="2800" dirty="0" smtClean="0"/>
              <a:t>Some of the important standards are</a:t>
            </a:r>
          </a:p>
          <a:p>
            <a:pPr lvl="1"/>
            <a:r>
              <a:rPr lang="en-US" sz="2400" b="1" smtClean="0">
                <a:solidFill>
                  <a:srgbClr val="0066FF"/>
                </a:solidFill>
              </a:rPr>
              <a:t>ODBC </a:t>
            </a:r>
            <a:r>
              <a:rPr lang="en-US" sz="2400" dirty="0" smtClean="0"/>
              <a:t>(Open Database Connectivity) is the early standard for relational databases.</a:t>
            </a:r>
          </a:p>
          <a:p>
            <a:pPr lvl="1"/>
            <a:r>
              <a:rPr lang="en-US" sz="2400" b="1" dirty="0" smtClean="0">
                <a:solidFill>
                  <a:srgbClr val="0066FF"/>
                </a:solidFill>
              </a:rPr>
              <a:t>OLE DB</a:t>
            </a:r>
            <a:r>
              <a:rPr lang="en-US" sz="2400" dirty="0" smtClean="0"/>
              <a:t> is Microsoft’s object-oriented interface for relational and other databases.</a:t>
            </a:r>
          </a:p>
          <a:p>
            <a:pPr lvl="1"/>
            <a:r>
              <a:rPr lang="en-US" sz="2400" b="1" dirty="0" smtClean="0">
                <a:solidFill>
                  <a:srgbClr val="0066FF"/>
                </a:solidFill>
              </a:rPr>
              <a:t>ADO </a:t>
            </a:r>
            <a:r>
              <a:rPr lang="en-US" sz="2400" dirty="0" smtClean="0"/>
              <a:t>(Active Data Objects) is Microsoft’s standard providing easier access to OLE DB data for the non-object-oriented programmer.</a:t>
            </a:r>
          </a:p>
          <a:p>
            <a:pPr>
              <a:buNone/>
            </a:pP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6098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solidFill>
                  <a:srgbClr val="FF0000"/>
                </a:solidFill>
              </a:rPr>
              <a:t>Bureaucracy…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folHlink"/>
                </a:solidFill>
              </a:rPr>
              <a:t>Database architecture overview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folHlink"/>
                </a:solidFill>
              </a:rPr>
              <a:t>Buzzwords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folHlink"/>
                </a:solidFill>
              </a:rPr>
              <a:t>SSH Tunneling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folHlink"/>
                </a:solidFill>
              </a:rPr>
              <a:t>Intro to Oracle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folHlink"/>
                </a:solidFill>
              </a:rPr>
              <a:t>Comments on homework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ODBC</a:t>
            </a:r>
            <a:endParaRPr lang="en-US" dirty="0"/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7772400" cy="4343400"/>
          </a:xfrm>
        </p:spPr>
        <p:txBody>
          <a:bodyPr>
            <a:normAutofit/>
          </a:bodyPr>
          <a:lstStyle/>
          <a:p>
            <a:r>
              <a:rPr lang="en-US" sz="2600" dirty="0"/>
              <a:t>Open Database Connectivity (ODBC</a:t>
            </a:r>
            <a:r>
              <a:rPr lang="en-US" sz="2600" dirty="0" smtClean="0"/>
              <a:t>) is a standard software API method for using database management systems (DBMS)</a:t>
            </a:r>
            <a:endParaRPr lang="en-US" sz="2600" dirty="0"/>
          </a:p>
          <a:p>
            <a:endParaRPr lang="en-US" sz="2600" dirty="0" smtClean="0"/>
          </a:p>
          <a:p>
            <a:r>
              <a:rPr lang="en-US" sz="2600" dirty="0" smtClean="0"/>
              <a:t>Maximum </a:t>
            </a:r>
            <a:r>
              <a:rPr lang="en-US" sz="2600" dirty="0"/>
              <a:t>interoperability</a:t>
            </a:r>
          </a:p>
          <a:p>
            <a:pPr>
              <a:buNone/>
            </a:pPr>
            <a:endParaRPr lang="en-US" sz="2600" dirty="0"/>
          </a:p>
        </p:txBody>
      </p:sp>
      <p:pic>
        <p:nvPicPr>
          <p:cNvPr id="192517" name="Picture 5" descr="pr0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3286124"/>
            <a:ext cx="4267200" cy="2847975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ODBC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Examples of common tasks:</a:t>
            </a:r>
          </a:p>
          <a:p>
            <a:pPr lvl="1"/>
            <a:r>
              <a:rPr lang="en-US"/>
              <a:t>Selecting a data source and connecting to it. </a:t>
            </a:r>
          </a:p>
          <a:p>
            <a:pPr lvl="1"/>
            <a:r>
              <a:rPr lang="en-US"/>
              <a:t>Submitting an SQL statement for execution. </a:t>
            </a:r>
          </a:p>
          <a:p>
            <a:pPr lvl="1"/>
            <a:r>
              <a:rPr lang="en-US"/>
              <a:t>Retrieving results (if any). </a:t>
            </a:r>
          </a:p>
          <a:p>
            <a:pPr lvl="1"/>
            <a:r>
              <a:rPr lang="en-US"/>
              <a:t>Processing errors. </a:t>
            </a:r>
          </a:p>
          <a:p>
            <a:pPr lvl="1"/>
            <a:r>
              <a:rPr lang="en-US"/>
              <a:t>Committing or rolling back the transaction enclosing the SQL statement. </a:t>
            </a:r>
          </a:p>
          <a:p>
            <a:pPr lvl="1"/>
            <a:r>
              <a:rPr lang="en-US"/>
              <a:t>Disconnecting from the data source.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MDAC… UDA</a:t>
            </a: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UDA (Universal Data Access) and/or MDAC (Microsoft Data Access Components) include (ADO), OLE DB, and (ODBC).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JDBC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Java DB connectivity API</a:t>
            </a:r>
          </a:p>
          <a:p>
            <a:r>
              <a:rPr lang="en-US"/>
              <a:t>Similar to ODBC</a:t>
            </a:r>
          </a:p>
          <a:p>
            <a:r>
              <a:rPr lang="en-US"/>
              <a:t>Why do you need it:</a:t>
            </a:r>
          </a:p>
          <a:p>
            <a:pPr lvl="1"/>
            <a:r>
              <a:rPr lang="en-US" sz="3000"/>
              <a:t>Pure Java</a:t>
            </a:r>
          </a:p>
          <a:p>
            <a:pPr lvl="1"/>
            <a:r>
              <a:rPr lang="en-US" sz="3000"/>
              <a:t>Simple API</a:t>
            </a:r>
          </a:p>
          <a:p>
            <a:pPr lvl="1"/>
            <a:r>
              <a:rPr lang="en-US" sz="3000"/>
              <a:t>Well….Multi-platform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JDBC</a:t>
            </a:r>
          </a:p>
        </p:txBody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100" dirty="0"/>
              <a:t>API includes:</a:t>
            </a:r>
          </a:p>
          <a:p>
            <a:pPr lvl="1">
              <a:lnSpc>
                <a:spcPct val="90000"/>
              </a:lnSpc>
            </a:pPr>
            <a:r>
              <a:rPr lang="en-US" sz="2000" dirty="0" err="1"/>
              <a:t>DriverManager</a:t>
            </a:r>
            <a:r>
              <a:rPr lang="en-US" sz="2000" dirty="0"/>
              <a:t>, Connection, Statement, </a:t>
            </a:r>
            <a:r>
              <a:rPr lang="en-US" sz="2000" dirty="0" err="1"/>
              <a:t>PreparedStatement</a:t>
            </a:r>
            <a:r>
              <a:rPr lang="en-US" sz="2000" dirty="0"/>
              <a:t>, </a:t>
            </a:r>
            <a:r>
              <a:rPr lang="en-US" sz="2000" dirty="0" err="1"/>
              <a:t>CallableStatement</a:t>
            </a:r>
            <a:r>
              <a:rPr lang="en-US" sz="2000" dirty="0"/>
              <a:t>, </a:t>
            </a:r>
            <a:r>
              <a:rPr lang="en-US" sz="2000" dirty="0" err="1"/>
              <a:t>ResultSet</a:t>
            </a:r>
            <a:r>
              <a:rPr lang="en-US" sz="2000" dirty="0"/>
              <a:t>, </a:t>
            </a:r>
            <a:r>
              <a:rPr lang="en-US" sz="2000" dirty="0" err="1"/>
              <a:t>SQLException</a:t>
            </a:r>
            <a:r>
              <a:rPr lang="en-US" sz="2000" dirty="0"/>
              <a:t>, </a:t>
            </a:r>
            <a:r>
              <a:rPr lang="en-US" sz="2000" dirty="0" err="1"/>
              <a:t>DataSource</a:t>
            </a:r>
            <a:endParaRPr lang="en-US" sz="2000" dirty="0"/>
          </a:p>
          <a:p>
            <a:pPr>
              <a:lnSpc>
                <a:spcPct val="90000"/>
              </a:lnSpc>
            </a:pPr>
            <a:endParaRPr lang="en-US" sz="2100" dirty="0" smtClean="0"/>
          </a:p>
          <a:p>
            <a:pPr>
              <a:lnSpc>
                <a:spcPct val="90000"/>
              </a:lnSpc>
            </a:pPr>
            <a:r>
              <a:rPr lang="en-US" sz="2100" dirty="0" smtClean="0"/>
              <a:t>JDBC </a:t>
            </a:r>
            <a:r>
              <a:rPr lang="en-US" sz="2100" dirty="0"/>
              <a:t>Type Driver: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solidFill>
                  <a:schemeClr val="accent2"/>
                </a:solidFill>
              </a:rPr>
              <a:t>Type 1</a:t>
            </a:r>
            <a:r>
              <a:rPr lang="en-US" sz="2000" dirty="0"/>
              <a:t> - (JDBC-ODBC Bridge) drivers. 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solidFill>
                  <a:schemeClr val="accent2"/>
                </a:solidFill>
              </a:rPr>
              <a:t>Type 2</a:t>
            </a:r>
            <a:r>
              <a:rPr lang="en-US" sz="2000" dirty="0"/>
              <a:t> - native API for data access which provide Java wrapper classes 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solidFill>
                  <a:schemeClr val="accent2"/>
                </a:solidFill>
              </a:rPr>
              <a:t>Type 3</a:t>
            </a:r>
            <a:r>
              <a:rPr lang="en-US" sz="2000" dirty="0"/>
              <a:t> - 100% Java, </a:t>
            </a:r>
            <a:r>
              <a:rPr lang="en-US" sz="2000" dirty="0" smtClean="0"/>
              <a:t>makes use of a middle-tier between the calling program and the database..</a:t>
            </a: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en-US" sz="2000" dirty="0">
                <a:solidFill>
                  <a:schemeClr val="accent2"/>
                </a:solidFill>
              </a:rPr>
              <a:t>Type 4</a:t>
            </a:r>
            <a:r>
              <a:rPr lang="en-US" sz="2000" dirty="0"/>
              <a:t> - They are also written in 100% Java and are the most efficient among all driver types. </a:t>
            </a:r>
            <a:r>
              <a:rPr lang="en-US" sz="2000" dirty="0" smtClean="0"/>
              <a:t>Calls directly into the vendor-specific database protocol.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JDBC Types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1027" name="Picture 3" descr="C:\Documents and Settings\Rubi Boim\Desktop\JDBC_ODB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81" y="2643182"/>
            <a:ext cx="1908313" cy="2695493"/>
          </a:xfrm>
          <a:prstGeom prst="rect">
            <a:avLst/>
          </a:prstGeom>
          <a:noFill/>
        </p:spPr>
      </p:pic>
      <p:pic>
        <p:nvPicPr>
          <p:cNvPr id="1028" name="Picture 4" descr="C:\Documents and Settings\Rubi Boim\Desktop\Native_API_drive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46050" y="2643182"/>
            <a:ext cx="2051437" cy="2629894"/>
          </a:xfrm>
          <a:prstGeom prst="rect">
            <a:avLst/>
          </a:prstGeom>
          <a:noFill/>
        </p:spPr>
      </p:pic>
      <p:pic>
        <p:nvPicPr>
          <p:cNvPr id="1029" name="Picture 5" descr="C:\Documents and Settings\Rubi Boim\Desktop\Network_Protocol_drive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14743" y="2643182"/>
            <a:ext cx="2033546" cy="3148717"/>
          </a:xfrm>
          <a:prstGeom prst="rect">
            <a:avLst/>
          </a:prstGeom>
          <a:noFill/>
        </p:spPr>
      </p:pic>
      <p:pic>
        <p:nvPicPr>
          <p:cNvPr id="1030" name="Picture 6" descr="C:\Documents and Settings\Rubi Boim\Desktop\Native_Protocol_drive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65544" y="2643182"/>
            <a:ext cx="2045473" cy="246888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28596" y="2157375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1F497D"/>
                </a:solidFill>
              </a:rPr>
              <a:t>Type 1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643174" y="2157375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1F497D"/>
                </a:solidFill>
              </a:rPr>
              <a:t>Type 2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000628" y="2157375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1F497D"/>
                </a:solidFill>
              </a:rPr>
              <a:t>Type 3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429520" y="2157375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1F497D"/>
                </a:solidFill>
              </a:rPr>
              <a:t>Type 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ORM</a:t>
            </a:r>
          </a:p>
        </p:txBody>
      </p:sp>
      <p:sp>
        <p:nvSpPr>
          <p:cNvPr id="390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Object-Relational mapping</a:t>
            </a:r>
            <a:r>
              <a:rPr lang="en-US" dirty="0"/>
              <a:t> is a programming technique for converting data between incompatible type systems in relational databases and object-oriented programming languages</a:t>
            </a:r>
            <a:r>
              <a:rPr lang="en-US" dirty="0" smtClean="0"/>
              <a:t>.</a:t>
            </a:r>
            <a:endParaRPr lang="en-US" sz="2600" dirty="0"/>
          </a:p>
          <a:p>
            <a:endParaRPr lang="en-US" sz="2600" dirty="0" smtClean="0"/>
          </a:p>
          <a:p>
            <a:r>
              <a:rPr lang="en-US" sz="2600" dirty="0" smtClean="0"/>
              <a:t>For </a:t>
            </a:r>
            <a:r>
              <a:rPr lang="en-US" sz="2600" dirty="0"/>
              <a:t>example: Hibernate, EJB3.0, JDO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6098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Bureaucracy…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Database architecture overview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Buzzwords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rgbClr val="FF0000"/>
                </a:solidFill>
              </a:rPr>
              <a:t>SSH Tunneling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folHlink"/>
                </a:solidFill>
              </a:rPr>
              <a:t>Intro to Oracle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folHlink"/>
                </a:solidFill>
              </a:rPr>
              <a:t>Comments on homework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</a:t>
            </a:r>
          </a:p>
        </p:txBody>
      </p:sp>
      <p:sp>
        <p:nvSpPr>
          <p:cNvPr id="267268" name="WordArt 4"/>
          <p:cNvSpPr>
            <a:spLocks noChangeArrowheads="1" noChangeShapeType="1" noTextEdit="1"/>
          </p:cNvSpPr>
          <p:nvPr/>
        </p:nvSpPr>
        <p:spPr bwMode="auto">
          <a:xfrm rot="-378202">
            <a:off x="990600" y="2462213"/>
            <a:ext cx="8910638" cy="3284537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93023"/>
              </a:avLst>
            </a:prstTxWarp>
            <a:scene3d>
              <a:camera prst="legacyPerspectiveFront">
                <a:rot lat="19799999" lon="19439998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707070"/>
                    </a:gs>
                    <a:gs pos="50000">
                      <a:srgbClr val="FFFFFF"/>
                    </a:gs>
                    <a:gs pos="100000">
                      <a:srgbClr val="707070"/>
                    </a:gs>
                  </a:gsLst>
                  <a:lin ang="3078202" scaled="1"/>
                </a:gradFill>
                <a:latin typeface="Impact"/>
              </a:rPr>
              <a:t>The travels of a query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SSH</a:t>
            </a:r>
          </a:p>
        </p:txBody>
      </p:sp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533400" y="2743200"/>
            <a:ext cx="2133600" cy="366713"/>
          </a:xfrm>
          <a:prstGeom prst="rect">
            <a:avLst/>
          </a:prstGeom>
          <a:solidFill>
            <a:schemeClr val="accent2">
              <a:alpha val="57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>
                <a:latin typeface="Arial" charset="0"/>
              </a:rPr>
              <a:t>Application</a:t>
            </a:r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533400" y="3297238"/>
            <a:ext cx="2133600" cy="366712"/>
          </a:xfrm>
          <a:prstGeom prst="rect">
            <a:avLst/>
          </a:prstGeom>
          <a:solidFill>
            <a:schemeClr val="accent2">
              <a:alpha val="57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>
                <a:latin typeface="Arial" charset="0"/>
              </a:rPr>
              <a:t>DB infrastructure</a:t>
            </a:r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533400" y="3886200"/>
            <a:ext cx="2133600" cy="366713"/>
          </a:xfrm>
          <a:prstGeom prst="rect">
            <a:avLst/>
          </a:prstGeom>
          <a:solidFill>
            <a:schemeClr val="accent2">
              <a:alpha val="57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dirty="0" smtClean="0">
                <a:latin typeface="Arial" charset="0"/>
              </a:rPr>
              <a:t>DB </a:t>
            </a:r>
            <a:r>
              <a:rPr lang="en-US" dirty="0">
                <a:latin typeface="Arial" charset="0"/>
              </a:rPr>
              <a:t>bridge/driver</a:t>
            </a:r>
          </a:p>
        </p:txBody>
      </p:sp>
      <p:sp>
        <p:nvSpPr>
          <p:cNvPr id="50188" name="Text Box 12"/>
          <p:cNvSpPr txBox="1">
            <a:spLocks noChangeArrowheads="1"/>
          </p:cNvSpPr>
          <p:nvPr/>
        </p:nvSpPr>
        <p:spPr bwMode="auto">
          <a:xfrm>
            <a:off x="533400" y="4648200"/>
            <a:ext cx="2133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>
                <a:latin typeface="Arial" charset="0"/>
              </a:rPr>
              <a:t>Transport</a:t>
            </a:r>
          </a:p>
          <a:p>
            <a:pPr algn="ctr"/>
            <a:r>
              <a:rPr lang="en-US">
                <a:latin typeface="Arial" charset="0"/>
              </a:rPr>
              <a:t> 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(TCP)</a:t>
            </a:r>
          </a:p>
        </p:txBody>
      </p:sp>
      <p:sp>
        <p:nvSpPr>
          <p:cNvPr id="50189" name="Text Box 13"/>
          <p:cNvSpPr txBox="1">
            <a:spLocks noChangeArrowheads="1"/>
          </p:cNvSpPr>
          <p:nvPr/>
        </p:nvSpPr>
        <p:spPr bwMode="auto">
          <a:xfrm>
            <a:off x="533400" y="5467350"/>
            <a:ext cx="2133600" cy="366713"/>
          </a:xfrm>
          <a:prstGeom prst="rect">
            <a:avLst/>
          </a:prstGeom>
          <a:solidFill>
            <a:schemeClr val="accent2">
              <a:alpha val="57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>
                <a:latin typeface="Arial" charset="0"/>
              </a:rPr>
              <a:t>DB engine</a:t>
            </a:r>
          </a:p>
        </p:txBody>
      </p:sp>
      <p:sp>
        <p:nvSpPr>
          <p:cNvPr id="50190" name="AutoShape 14"/>
          <p:cNvSpPr>
            <a:spLocks/>
          </p:cNvSpPr>
          <p:nvPr/>
        </p:nvSpPr>
        <p:spPr bwMode="auto">
          <a:xfrm>
            <a:off x="2743200" y="5334000"/>
            <a:ext cx="76200" cy="685800"/>
          </a:xfrm>
          <a:prstGeom prst="rightBrace">
            <a:avLst>
              <a:gd name="adj1" fmla="val 75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>
                <a:latin typeface="Arial" charset="0"/>
              </a:rPr>
              <a:t>Server</a:t>
            </a:r>
          </a:p>
          <a:p>
            <a:r>
              <a:rPr lang="en-US">
                <a:latin typeface="Arial" charset="0"/>
              </a:rPr>
              <a:t>Machine</a:t>
            </a:r>
          </a:p>
        </p:txBody>
      </p:sp>
      <p:sp>
        <p:nvSpPr>
          <p:cNvPr id="50191" name="AutoShape 15"/>
          <p:cNvSpPr>
            <a:spLocks/>
          </p:cNvSpPr>
          <p:nvPr/>
        </p:nvSpPr>
        <p:spPr bwMode="auto">
          <a:xfrm>
            <a:off x="2743200" y="2667000"/>
            <a:ext cx="76200" cy="1676400"/>
          </a:xfrm>
          <a:prstGeom prst="rightBrace">
            <a:avLst>
              <a:gd name="adj1" fmla="val 18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>
                <a:latin typeface="Arial" charset="0"/>
              </a:rPr>
              <a:t>Client</a:t>
            </a:r>
          </a:p>
          <a:p>
            <a:r>
              <a:rPr lang="en-US">
                <a:latin typeface="Arial" charset="0"/>
              </a:rPr>
              <a:t>Machine</a:t>
            </a:r>
          </a:p>
        </p:txBody>
      </p:sp>
      <p:sp>
        <p:nvSpPr>
          <p:cNvPr id="50192" name="Text Box 16"/>
          <p:cNvSpPr txBox="1">
            <a:spLocks noChangeArrowheads="1"/>
          </p:cNvSpPr>
          <p:nvPr/>
        </p:nvSpPr>
        <p:spPr bwMode="auto">
          <a:xfrm>
            <a:off x="609600" y="1981200"/>
            <a:ext cx="2362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Standard way</a:t>
            </a:r>
          </a:p>
        </p:txBody>
      </p:sp>
      <p:sp>
        <p:nvSpPr>
          <p:cNvPr id="50200" name="Text Box 24"/>
          <p:cNvSpPr txBox="1">
            <a:spLocks noChangeArrowheads="1"/>
          </p:cNvSpPr>
          <p:nvPr/>
        </p:nvSpPr>
        <p:spPr bwMode="auto">
          <a:xfrm>
            <a:off x="5181600" y="1981200"/>
            <a:ext cx="22844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Using Tunnel</a:t>
            </a:r>
          </a:p>
        </p:txBody>
      </p:sp>
      <p:sp>
        <p:nvSpPr>
          <p:cNvPr id="50201" name="Text Box 25"/>
          <p:cNvSpPr txBox="1">
            <a:spLocks noChangeArrowheads="1"/>
          </p:cNvSpPr>
          <p:nvPr/>
        </p:nvSpPr>
        <p:spPr bwMode="auto">
          <a:xfrm>
            <a:off x="5334000" y="2686050"/>
            <a:ext cx="2133600" cy="366713"/>
          </a:xfrm>
          <a:prstGeom prst="rect">
            <a:avLst/>
          </a:prstGeom>
          <a:solidFill>
            <a:schemeClr val="accent2">
              <a:alpha val="57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>
                <a:latin typeface="Arial" charset="0"/>
              </a:rPr>
              <a:t>Application</a:t>
            </a:r>
          </a:p>
        </p:txBody>
      </p:sp>
      <p:sp>
        <p:nvSpPr>
          <p:cNvPr id="50202" name="Text Box 26"/>
          <p:cNvSpPr txBox="1">
            <a:spLocks noChangeArrowheads="1"/>
          </p:cNvSpPr>
          <p:nvPr/>
        </p:nvSpPr>
        <p:spPr bwMode="auto">
          <a:xfrm>
            <a:off x="5334000" y="3240088"/>
            <a:ext cx="2133600" cy="366712"/>
          </a:xfrm>
          <a:prstGeom prst="rect">
            <a:avLst/>
          </a:prstGeom>
          <a:solidFill>
            <a:schemeClr val="accent2">
              <a:alpha val="57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>
                <a:latin typeface="Arial" charset="0"/>
              </a:rPr>
              <a:t>DB infrastructure</a:t>
            </a:r>
          </a:p>
        </p:txBody>
      </p:sp>
      <p:sp>
        <p:nvSpPr>
          <p:cNvPr id="50203" name="Text Box 27"/>
          <p:cNvSpPr txBox="1">
            <a:spLocks noChangeArrowheads="1"/>
          </p:cNvSpPr>
          <p:nvPr/>
        </p:nvSpPr>
        <p:spPr bwMode="auto">
          <a:xfrm>
            <a:off x="5334000" y="3829050"/>
            <a:ext cx="2133600" cy="366713"/>
          </a:xfrm>
          <a:prstGeom prst="rect">
            <a:avLst/>
          </a:prstGeom>
          <a:solidFill>
            <a:schemeClr val="accent2">
              <a:alpha val="57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dirty="0" smtClean="0">
                <a:latin typeface="Arial" charset="0"/>
              </a:rPr>
              <a:t>DB </a:t>
            </a:r>
            <a:r>
              <a:rPr lang="en-US" dirty="0">
                <a:latin typeface="Arial" charset="0"/>
              </a:rPr>
              <a:t>bridge/driver</a:t>
            </a:r>
          </a:p>
        </p:txBody>
      </p:sp>
      <p:sp>
        <p:nvSpPr>
          <p:cNvPr id="50205" name="Text Box 29"/>
          <p:cNvSpPr txBox="1">
            <a:spLocks noChangeArrowheads="1"/>
          </p:cNvSpPr>
          <p:nvPr/>
        </p:nvSpPr>
        <p:spPr bwMode="auto">
          <a:xfrm>
            <a:off x="5334000" y="5867400"/>
            <a:ext cx="2133600" cy="366713"/>
          </a:xfrm>
          <a:prstGeom prst="rect">
            <a:avLst/>
          </a:prstGeom>
          <a:solidFill>
            <a:schemeClr val="accent2">
              <a:alpha val="57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>
                <a:latin typeface="Arial" charset="0"/>
              </a:rPr>
              <a:t>DB engine</a:t>
            </a:r>
          </a:p>
        </p:txBody>
      </p:sp>
      <p:sp>
        <p:nvSpPr>
          <p:cNvPr id="50206" name="AutoShape 30"/>
          <p:cNvSpPr>
            <a:spLocks/>
          </p:cNvSpPr>
          <p:nvPr/>
        </p:nvSpPr>
        <p:spPr bwMode="auto">
          <a:xfrm>
            <a:off x="7620000" y="5734050"/>
            <a:ext cx="76200" cy="685800"/>
          </a:xfrm>
          <a:prstGeom prst="rightBrace">
            <a:avLst>
              <a:gd name="adj1" fmla="val 75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>
                <a:latin typeface="Arial" charset="0"/>
              </a:rPr>
              <a:t>Server</a:t>
            </a:r>
          </a:p>
          <a:p>
            <a:r>
              <a:rPr lang="en-US">
                <a:latin typeface="Arial" charset="0"/>
              </a:rPr>
              <a:t>Machine</a:t>
            </a:r>
          </a:p>
        </p:txBody>
      </p:sp>
      <p:sp>
        <p:nvSpPr>
          <p:cNvPr id="50207" name="AutoShape 31"/>
          <p:cNvSpPr>
            <a:spLocks/>
          </p:cNvSpPr>
          <p:nvPr/>
        </p:nvSpPr>
        <p:spPr bwMode="auto">
          <a:xfrm>
            <a:off x="7620000" y="2609850"/>
            <a:ext cx="76200" cy="2057400"/>
          </a:xfrm>
          <a:prstGeom prst="rightBrace">
            <a:avLst>
              <a:gd name="adj1" fmla="val 225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>
                <a:latin typeface="Arial" charset="0"/>
              </a:rPr>
              <a:t>Client</a:t>
            </a:r>
          </a:p>
          <a:p>
            <a:r>
              <a:rPr lang="en-US">
                <a:latin typeface="Arial" charset="0"/>
              </a:rPr>
              <a:t>Machine</a:t>
            </a:r>
          </a:p>
        </p:txBody>
      </p:sp>
      <p:sp>
        <p:nvSpPr>
          <p:cNvPr id="50208" name="Text Box 32"/>
          <p:cNvSpPr txBox="1">
            <a:spLocks noChangeArrowheads="1"/>
          </p:cNvSpPr>
          <p:nvPr/>
        </p:nvSpPr>
        <p:spPr bwMode="auto">
          <a:xfrm>
            <a:off x="5334000" y="5029200"/>
            <a:ext cx="2133600" cy="641350"/>
          </a:xfrm>
          <a:prstGeom prst="rect">
            <a:avLst/>
          </a:prstGeom>
          <a:solidFill>
            <a:schemeClr val="accent2">
              <a:alpha val="57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>
                <a:latin typeface="Arial" charset="0"/>
              </a:rPr>
              <a:t>Tunnel machine</a:t>
            </a:r>
          </a:p>
          <a:p>
            <a:pPr algn="ctr"/>
            <a:r>
              <a:rPr lang="en-US">
                <a:latin typeface="Arial" charset="0"/>
              </a:rPr>
              <a:t>(SSH server)</a:t>
            </a:r>
          </a:p>
        </p:txBody>
      </p:sp>
      <p:sp>
        <p:nvSpPr>
          <p:cNvPr id="50209" name="Text Box 33"/>
          <p:cNvSpPr txBox="1">
            <a:spLocks noChangeArrowheads="1"/>
          </p:cNvSpPr>
          <p:nvPr/>
        </p:nvSpPr>
        <p:spPr bwMode="auto">
          <a:xfrm>
            <a:off x="5334000" y="4286250"/>
            <a:ext cx="2133600" cy="366713"/>
          </a:xfrm>
          <a:prstGeom prst="rect">
            <a:avLst/>
          </a:prstGeom>
          <a:solidFill>
            <a:schemeClr val="accent2">
              <a:alpha val="57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>
                <a:latin typeface="Arial" charset="0"/>
              </a:rPr>
              <a:t>proxy</a:t>
            </a:r>
          </a:p>
        </p:txBody>
      </p:sp>
      <p:sp>
        <p:nvSpPr>
          <p:cNvPr id="50210" name="AutoShape 34"/>
          <p:cNvSpPr>
            <a:spLocks/>
          </p:cNvSpPr>
          <p:nvPr/>
        </p:nvSpPr>
        <p:spPr bwMode="auto">
          <a:xfrm>
            <a:off x="7620000" y="5029200"/>
            <a:ext cx="76200" cy="685800"/>
          </a:xfrm>
          <a:prstGeom prst="rightBrace">
            <a:avLst>
              <a:gd name="adj1" fmla="val 75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>
                <a:latin typeface="Arial" charset="0"/>
              </a:rPr>
              <a:t>Proxy</a:t>
            </a:r>
          </a:p>
          <a:p>
            <a:r>
              <a:rPr lang="en-US">
                <a:latin typeface="Arial" charset="0"/>
              </a:rPr>
              <a:t>Machine</a:t>
            </a:r>
          </a:p>
        </p:txBody>
      </p:sp>
      <p:sp>
        <p:nvSpPr>
          <p:cNvPr id="50211" name="Text Box 35"/>
          <p:cNvSpPr txBox="1">
            <a:spLocks noChangeArrowheads="1"/>
          </p:cNvSpPr>
          <p:nvPr/>
        </p:nvSpPr>
        <p:spPr bwMode="auto">
          <a:xfrm>
            <a:off x="4572000" y="5429250"/>
            <a:ext cx="641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>
                <a:solidFill>
                  <a:srgbClr val="FF0000"/>
                </a:solidFill>
                <a:latin typeface="Arial" charset="0"/>
              </a:rPr>
              <a:t>TCP</a:t>
            </a:r>
          </a:p>
        </p:txBody>
      </p:sp>
      <p:sp>
        <p:nvSpPr>
          <p:cNvPr id="50212" name="Text Box 36"/>
          <p:cNvSpPr txBox="1">
            <a:spLocks noChangeArrowheads="1"/>
          </p:cNvSpPr>
          <p:nvPr/>
        </p:nvSpPr>
        <p:spPr bwMode="auto">
          <a:xfrm>
            <a:off x="6096000" y="4648200"/>
            <a:ext cx="654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>
                <a:solidFill>
                  <a:srgbClr val="FF0000"/>
                </a:solidFill>
                <a:latin typeface="Arial" charset="0"/>
              </a:rPr>
              <a:t>SSH</a:t>
            </a:r>
          </a:p>
        </p:txBody>
      </p:sp>
      <p:sp>
        <p:nvSpPr>
          <p:cNvPr id="50213" name="Text Box 37"/>
          <p:cNvSpPr txBox="1">
            <a:spLocks noChangeArrowheads="1"/>
          </p:cNvSpPr>
          <p:nvPr/>
        </p:nvSpPr>
        <p:spPr bwMode="auto">
          <a:xfrm>
            <a:off x="4572000" y="3981450"/>
            <a:ext cx="641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>
                <a:solidFill>
                  <a:srgbClr val="FF0000"/>
                </a:solidFill>
                <a:latin typeface="Arial" charset="0"/>
              </a:rPr>
              <a:t>TCP</a:t>
            </a:r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Homework #1</a:t>
            </a:r>
          </a:p>
        </p:txBody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500" dirty="0"/>
              <a:t>Submission date is </a:t>
            </a:r>
            <a:r>
              <a:rPr lang="en-US" sz="2500" dirty="0" smtClean="0"/>
              <a:t>November 17. </a:t>
            </a:r>
            <a:r>
              <a:rPr lang="en-US" sz="2500" dirty="0"/>
              <a:t>(No late arrivals will be accepted</a:t>
            </a:r>
            <a:r>
              <a:rPr lang="en-US" sz="2500" dirty="0" smtClean="0"/>
              <a:t>)</a:t>
            </a:r>
          </a:p>
          <a:p>
            <a:pPr>
              <a:lnSpc>
                <a:spcPct val="90000"/>
              </a:lnSpc>
            </a:pPr>
            <a:endParaRPr lang="en-US" sz="2500" dirty="0"/>
          </a:p>
          <a:p>
            <a:pPr>
              <a:lnSpc>
                <a:spcPct val="90000"/>
              </a:lnSpc>
            </a:pPr>
            <a:r>
              <a:rPr lang="en-US" sz="2500" dirty="0"/>
              <a:t>Work should be done in </a:t>
            </a:r>
            <a:r>
              <a:rPr lang="en-US" sz="2500" dirty="0" smtClean="0"/>
              <a:t>pairs</a:t>
            </a:r>
          </a:p>
          <a:p>
            <a:pPr>
              <a:lnSpc>
                <a:spcPct val="90000"/>
              </a:lnSpc>
            </a:pPr>
            <a:endParaRPr lang="en-US" sz="2500" dirty="0"/>
          </a:p>
          <a:p>
            <a:pPr>
              <a:lnSpc>
                <a:spcPct val="90000"/>
              </a:lnSpc>
            </a:pPr>
            <a:r>
              <a:rPr lang="en-US" sz="2500" dirty="0"/>
              <a:t>Please, please, please, names and ID on the submittals</a:t>
            </a:r>
            <a:r>
              <a:rPr lang="en-US" sz="2500" dirty="0" smtClean="0"/>
              <a:t>.</a:t>
            </a:r>
          </a:p>
          <a:p>
            <a:pPr>
              <a:lnSpc>
                <a:spcPct val="90000"/>
              </a:lnSpc>
            </a:pPr>
            <a:endParaRPr lang="en-US" sz="2500" dirty="0" smtClean="0"/>
          </a:p>
          <a:p>
            <a:pPr>
              <a:lnSpc>
                <a:spcPct val="90000"/>
              </a:lnSpc>
            </a:pPr>
            <a:r>
              <a:rPr lang="en-US" sz="2500" dirty="0" smtClean="0"/>
              <a:t>Submit Hardcopies to </a:t>
            </a:r>
            <a:r>
              <a:rPr lang="en-US" sz="2500" dirty="0" err="1" smtClean="0"/>
              <a:t>Rubi’s</a:t>
            </a:r>
            <a:r>
              <a:rPr lang="en-US" sz="2500" dirty="0" smtClean="0"/>
              <a:t> mailbox</a:t>
            </a:r>
          </a:p>
          <a:p>
            <a:pPr>
              <a:lnSpc>
                <a:spcPct val="90000"/>
              </a:lnSpc>
            </a:pPr>
            <a:endParaRPr lang="en-US" sz="2500" dirty="0" smtClean="0"/>
          </a:p>
          <a:p>
            <a:pPr>
              <a:lnSpc>
                <a:spcPct val="90000"/>
              </a:lnSpc>
            </a:pPr>
            <a:r>
              <a:rPr lang="en-US" sz="2500" dirty="0" smtClean="0"/>
              <a:t>USE THE FORMAT DESCRIBED IN THE ASSIGNMENT</a:t>
            </a:r>
            <a:endParaRPr lang="en-US" sz="2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SSH in TAU</a:t>
            </a:r>
          </a:p>
        </p:txBody>
      </p:sp>
      <p:sp>
        <p:nvSpPr>
          <p:cNvPr id="52236" name="Text Box 12"/>
          <p:cNvSpPr txBox="1">
            <a:spLocks noChangeArrowheads="1"/>
          </p:cNvSpPr>
          <p:nvPr/>
        </p:nvSpPr>
        <p:spPr bwMode="auto">
          <a:xfrm>
            <a:off x="457200" y="1676400"/>
            <a:ext cx="2133600" cy="366713"/>
          </a:xfrm>
          <a:prstGeom prst="rect">
            <a:avLst/>
          </a:prstGeom>
          <a:solidFill>
            <a:schemeClr val="accent2">
              <a:alpha val="57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>
                <a:latin typeface="Arial" charset="0"/>
              </a:rPr>
              <a:t>Application</a:t>
            </a:r>
          </a:p>
        </p:txBody>
      </p:sp>
      <p:sp>
        <p:nvSpPr>
          <p:cNvPr id="52237" name="Text Box 13"/>
          <p:cNvSpPr txBox="1">
            <a:spLocks noChangeArrowheads="1"/>
          </p:cNvSpPr>
          <p:nvPr/>
        </p:nvSpPr>
        <p:spPr bwMode="auto">
          <a:xfrm>
            <a:off x="457200" y="2230438"/>
            <a:ext cx="2133600" cy="366712"/>
          </a:xfrm>
          <a:prstGeom prst="rect">
            <a:avLst/>
          </a:prstGeom>
          <a:solidFill>
            <a:schemeClr val="accent2">
              <a:alpha val="57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>
                <a:latin typeface="Arial" charset="0"/>
              </a:rPr>
              <a:t>DB infrastructure</a:t>
            </a:r>
          </a:p>
        </p:txBody>
      </p:sp>
      <p:sp>
        <p:nvSpPr>
          <p:cNvPr id="52238" name="Text Box 14"/>
          <p:cNvSpPr txBox="1">
            <a:spLocks noChangeArrowheads="1"/>
          </p:cNvSpPr>
          <p:nvPr/>
        </p:nvSpPr>
        <p:spPr bwMode="auto">
          <a:xfrm>
            <a:off x="457200" y="2819400"/>
            <a:ext cx="2133600" cy="366713"/>
          </a:xfrm>
          <a:prstGeom prst="rect">
            <a:avLst/>
          </a:prstGeom>
          <a:solidFill>
            <a:schemeClr val="accent2">
              <a:alpha val="57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>
                <a:latin typeface="Arial" charset="0"/>
              </a:rPr>
              <a:t>Db bridge/driver</a:t>
            </a:r>
          </a:p>
        </p:txBody>
      </p:sp>
      <p:sp>
        <p:nvSpPr>
          <p:cNvPr id="52239" name="Text Box 15"/>
          <p:cNvSpPr txBox="1">
            <a:spLocks noChangeArrowheads="1"/>
          </p:cNvSpPr>
          <p:nvPr/>
        </p:nvSpPr>
        <p:spPr bwMode="auto">
          <a:xfrm>
            <a:off x="457200" y="4857750"/>
            <a:ext cx="2133600" cy="366713"/>
          </a:xfrm>
          <a:prstGeom prst="rect">
            <a:avLst/>
          </a:prstGeom>
          <a:solidFill>
            <a:schemeClr val="accent2">
              <a:alpha val="57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>
                <a:latin typeface="Arial" charset="0"/>
              </a:rPr>
              <a:t>DB engine</a:t>
            </a:r>
          </a:p>
        </p:txBody>
      </p:sp>
      <p:sp>
        <p:nvSpPr>
          <p:cNvPr id="52240" name="AutoShape 16"/>
          <p:cNvSpPr>
            <a:spLocks/>
          </p:cNvSpPr>
          <p:nvPr/>
        </p:nvSpPr>
        <p:spPr bwMode="auto">
          <a:xfrm>
            <a:off x="2743200" y="4724400"/>
            <a:ext cx="76200" cy="685800"/>
          </a:xfrm>
          <a:prstGeom prst="rightBrace">
            <a:avLst>
              <a:gd name="adj1" fmla="val 75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52241" name="AutoShape 17"/>
          <p:cNvSpPr>
            <a:spLocks/>
          </p:cNvSpPr>
          <p:nvPr/>
        </p:nvSpPr>
        <p:spPr bwMode="auto">
          <a:xfrm>
            <a:off x="2743200" y="1600200"/>
            <a:ext cx="76200" cy="2057400"/>
          </a:xfrm>
          <a:prstGeom prst="rightBrace">
            <a:avLst>
              <a:gd name="adj1" fmla="val 225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52242" name="Text Box 18"/>
          <p:cNvSpPr txBox="1">
            <a:spLocks noChangeArrowheads="1"/>
          </p:cNvSpPr>
          <p:nvPr/>
        </p:nvSpPr>
        <p:spPr bwMode="auto">
          <a:xfrm>
            <a:off x="457200" y="4019550"/>
            <a:ext cx="2133600" cy="641350"/>
          </a:xfrm>
          <a:prstGeom prst="rect">
            <a:avLst/>
          </a:prstGeom>
          <a:solidFill>
            <a:schemeClr val="accent2">
              <a:alpha val="57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>
                <a:latin typeface="Arial" charset="0"/>
              </a:rPr>
              <a:t>Tunnel machine</a:t>
            </a:r>
          </a:p>
          <a:p>
            <a:pPr algn="ctr"/>
            <a:r>
              <a:rPr lang="en-US">
                <a:latin typeface="Arial" charset="0"/>
              </a:rPr>
              <a:t>(SSH server)</a:t>
            </a:r>
          </a:p>
        </p:txBody>
      </p:sp>
      <p:sp>
        <p:nvSpPr>
          <p:cNvPr id="52243" name="Text Box 19"/>
          <p:cNvSpPr txBox="1">
            <a:spLocks noChangeArrowheads="1"/>
          </p:cNvSpPr>
          <p:nvPr/>
        </p:nvSpPr>
        <p:spPr bwMode="auto">
          <a:xfrm>
            <a:off x="457200" y="3276600"/>
            <a:ext cx="2133600" cy="366713"/>
          </a:xfrm>
          <a:prstGeom prst="rect">
            <a:avLst/>
          </a:prstGeom>
          <a:solidFill>
            <a:schemeClr val="accent2">
              <a:alpha val="57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>
                <a:latin typeface="Arial" charset="0"/>
              </a:rPr>
              <a:t>proxy</a:t>
            </a:r>
          </a:p>
        </p:txBody>
      </p:sp>
      <p:sp>
        <p:nvSpPr>
          <p:cNvPr id="52244" name="AutoShape 20"/>
          <p:cNvSpPr>
            <a:spLocks/>
          </p:cNvSpPr>
          <p:nvPr/>
        </p:nvSpPr>
        <p:spPr bwMode="auto">
          <a:xfrm>
            <a:off x="2743200" y="4019550"/>
            <a:ext cx="76200" cy="685800"/>
          </a:xfrm>
          <a:prstGeom prst="rightBrace">
            <a:avLst>
              <a:gd name="adj1" fmla="val 75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52248" name="Text Box 24"/>
          <p:cNvSpPr txBox="1">
            <a:spLocks noChangeArrowheads="1"/>
          </p:cNvSpPr>
          <p:nvPr/>
        </p:nvSpPr>
        <p:spPr bwMode="auto">
          <a:xfrm>
            <a:off x="2895600" y="1981200"/>
            <a:ext cx="51768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dirty="0">
                <a:latin typeface="Arial" charset="0"/>
              </a:rPr>
              <a:t>YOUR </a:t>
            </a:r>
            <a:r>
              <a:rPr lang="en-US" sz="2400" dirty="0" smtClean="0">
                <a:latin typeface="Arial" charset="0"/>
              </a:rPr>
              <a:t>MACHINE</a:t>
            </a:r>
          </a:p>
          <a:p>
            <a:r>
              <a:rPr lang="en-US" sz="2400" dirty="0" smtClean="0">
                <a:latin typeface="Arial" charset="0"/>
              </a:rPr>
              <a:t>define </a:t>
            </a:r>
            <a:r>
              <a:rPr lang="en-US" sz="2400" dirty="0">
                <a:latin typeface="Arial" charset="0"/>
              </a:rPr>
              <a:t>DB at </a:t>
            </a:r>
            <a:r>
              <a:rPr lang="en-US" sz="2400" dirty="0" err="1" smtClean="0">
                <a:latin typeface="Arial" charset="0"/>
              </a:rPr>
              <a:t>localhost</a:t>
            </a:r>
            <a:r>
              <a:rPr lang="en-US" sz="2400" dirty="0" smtClean="0">
                <a:latin typeface="Arial" charset="0"/>
              </a:rPr>
              <a:t>, </a:t>
            </a:r>
            <a:r>
              <a:rPr lang="en-US" sz="2400" dirty="0">
                <a:latin typeface="Arial" charset="0"/>
              </a:rPr>
              <a:t>port 1555</a:t>
            </a:r>
          </a:p>
        </p:txBody>
      </p:sp>
      <p:sp>
        <p:nvSpPr>
          <p:cNvPr id="52249" name="Text Box 25"/>
          <p:cNvSpPr txBox="1">
            <a:spLocks noChangeArrowheads="1"/>
          </p:cNvSpPr>
          <p:nvPr/>
        </p:nvSpPr>
        <p:spPr bwMode="auto">
          <a:xfrm>
            <a:off x="2895600" y="4114800"/>
            <a:ext cx="2420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Arial" charset="0"/>
              </a:rPr>
              <a:t>Nova.cs.tau.ac.il</a:t>
            </a:r>
          </a:p>
        </p:txBody>
      </p:sp>
      <p:sp>
        <p:nvSpPr>
          <p:cNvPr id="52250" name="Text Box 26"/>
          <p:cNvSpPr txBox="1">
            <a:spLocks noChangeArrowheads="1"/>
          </p:cNvSpPr>
          <p:nvPr/>
        </p:nvSpPr>
        <p:spPr bwMode="auto">
          <a:xfrm>
            <a:off x="2971800" y="4800600"/>
            <a:ext cx="29575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Arial" charset="0"/>
              </a:rPr>
              <a:t>orasrv</a:t>
            </a:r>
            <a:r>
              <a:rPr lang="en-US" sz="2400" dirty="0" smtClean="0">
                <a:latin typeface="Arial" charset="0"/>
              </a:rPr>
              <a:t> port </a:t>
            </a:r>
            <a:r>
              <a:rPr lang="en-US" sz="2400" dirty="0">
                <a:latin typeface="Arial" charset="0"/>
              </a:rPr>
              <a:t>1521</a:t>
            </a:r>
          </a:p>
        </p:txBody>
      </p:sp>
      <p:sp>
        <p:nvSpPr>
          <p:cNvPr id="52253" name="Text Box 29"/>
          <p:cNvSpPr txBox="1">
            <a:spLocks noChangeArrowheads="1"/>
          </p:cNvSpPr>
          <p:nvPr/>
        </p:nvSpPr>
        <p:spPr bwMode="auto">
          <a:xfrm>
            <a:off x="2971800" y="3124200"/>
            <a:ext cx="59875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charset="0"/>
              </a:rPr>
              <a:t>Putty </a:t>
            </a:r>
            <a:r>
              <a:rPr lang="en-US" sz="2400" dirty="0">
                <a:latin typeface="Arial" charset="0"/>
              </a:rPr>
              <a:t>connects to nova and</a:t>
            </a:r>
          </a:p>
          <a:p>
            <a:r>
              <a:rPr lang="en-US" sz="2400" dirty="0">
                <a:latin typeface="Arial" charset="0"/>
              </a:rPr>
              <a:t>forward local port 1555 to </a:t>
            </a:r>
            <a:r>
              <a:rPr lang="en-US" sz="2400" dirty="0" err="1" smtClean="0">
                <a:latin typeface="Arial" charset="0"/>
              </a:rPr>
              <a:t>orasrv</a:t>
            </a:r>
            <a:r>
              <a:rPr lang="en-US" sz="2400" dirty="0" smtClean="0">
                <a:latin typeface="Arial" charset="0"/>
              </a:rPr>
              <a:t> port </a:t>
            </a:r>
            <a:r>
              <a:rPr lang="en-US" sz="2400" dirty="0">
                <a:latin typeface="Arial" charset="0"/>
              </a:rPr>
              <a:t>1521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SSH in TAU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1026" name="Picture 2" descr="C:\Documents and Settings\Rubi Boim\Desktop\image00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1714488"/>
            <a:ext cx="4818490" cy="430165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6098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Bureaucracy…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Database architecture overview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Buzzwords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SSH Tunneling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rgbClr val="FF0000"/>
                </a:solidFill>
              </a:rPr>
              <a:t>Intro to Oracle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folHlink"/>
                </a:solidFill>
              </a:rPr>
              <a:t>Comments on homework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Products we will be using</a:t>
            </a:r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/>
              <a:t>Oracle database – </a:t>
            </a:r>
            <a:r>
              <a:rPr lang="en-US" sz="2800" dirty="0" smtClean="0"/>
              <a:t>(at home express </a:t>
            </a:r>
            <a:r>
              <a:rPr lang="en-US" sz="2800" dirty="0"/>
              <a:t>edition</a:t>
            </a:r>
            <a:r>
              <a:rPr lang="en-US" sz="2800" dirty="0" smtClean="0"/>
              <a:t>)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 err="1" smtClean="0"/>
              <a:t>SQLDeveloper</a:t>
            </a:r>
            <a:endParaRPr lang="en-US" sz="28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8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/>
              <a:t>Free to download on </a:t>
            </a:r>
            <a:r>
              <a:rPr lang="en-US" sz="2800" dirty="0" smtClean="0"/>
              <a:t>oracle.com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 smtClean="0"/>
              <a:t>	(required to create an oracle account)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8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 smtClean="0"/>
              <a:t>XE – under “Database”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 err="1" smtClean="0"/>
              <a:t>SQLDeveloper</a:t>
            </a:r>
            <a:r>
              <a:rPr lang="en-US" sz="2800" dirty="0" smtClean="0"/>
              <a:t> – under “Middleware </a:t>
            </a:r>
            <a:r>
              <a:rPr lang="en-US" sz="2800" dirty="0" smtClean="0">
                <a:sym typeface="Wingdings" pitchFamily="2" charset="2"/>
              </a:rPr>
              <a:t>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 smtClean="0">
                <a:sym typeface="Wingdings" pitchFamily="2" charset="2"/>
              </a:rPr>
              <a:t>						Developer Tools”</a:t>
            </a:r>
            <a:endParaRPr lang="en-US" sz="28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800" dirty="0"/>
          </a:p>
          <a:p>
            <a:pPr>
              <a:lnSpc>
                <a:spcPct val="90000"/>
              </a:lnSpc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 smtClean="0"/>
              <a:t>Server settings..</a:t>
            </a:r>
            <a:endParaRPr lang="en-US" sz="3400" dirty="0"/>
          </a:p>
        </p:txBody>
      </p:sp>
      <p:sp>
        <p:nvSpPr>
          <p:cNvPr id="3850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600200"/>
            <a:ext cx="7767662" cy="4724400"/>
          </a:xfrm>
        </p:spPr>
        <p:txBody>
          <a:bodyPr>
            <a:normAutofit/>
          </a:bodyPr>
          <a:lstStyle/>
          <a:p>
            <a:r>
              <a:rPr lang="en-US" sz="2600" dirty="0" smtClean="0"/>
              <a:t>Host:		</a:t>
            </a:r>
            <a:r>
              <a:rPr lang="en-US" sz="2600" dirty="0" err="1" smtClean="0"/>
              <a:t>localhost</a:t>
            </a:r>
            <a:r>
              <a:rPr lang="en-US" sz="2600" dirty="0" smtClean="0"/>
              <a:t>/</a:t>
            </a:r>
            <a:r>
              <a:rPr lang="en-US" sz="2600" dirty="0" err="1" smtClean="0"/>
              <a:t>orasrv</a:t>
            </a:r>
            <a:endParaRPr lang="en-US" sz="2600" dirty="0"/>
          </a:p>
          <a:p>
            <a:r>
              <a:rPr lang="en-US" sz="2600" dirty="0" smtClean="0"/>
              <a:t>Port:		1521</a:t>
            </a:r>
            <a:endParaRPr lang="en-US" sz="2600" dirty="0"/>
          </a:p>
          <a:p>
            <a:r>
              <a:rPr lang="en-US" sz="2600" dirty="0" smtClean="0"/>
              <a:t>SID:		</a:t>
            </a:r>
            <a:r>
              <a:rPr lang="en-US" sz="2600" dirty="0" err="1" smtClean="0"/>
              <a:t>xe</a:t>
            </a:r>
            <a:r>
              <a:rPr lang="en-US" sz="2600" dirty="0" smtClean="0"/>
              <a:t>/</a:t>
            </a:r>
            <a:r>
              <a:rPr lang="en-US" sz="2600" dirty="0" err="1" smtClean="0"/>
              <a:t>csodb</a:t>
            </a:r>
            <a:r>
              <a:rPr lang="en-US" sz="2600" dirty="0" smtClean="0"/>
              <a:t>/other?</a:t>
            </a:r>
            <a:endParaRPr lang="en-US" sz="2600" dirty="0"/>
          </a:p>
          <a:p>
            <a:r>
              <a:rPr lang="en-US" sz="2600" dirty="0" smtClean="0"/>
              <a:t>Schema		system/hr/</a:t>
            </a:r>
            <a:r>
              <a:rPr lang="en-US" sz="2600" dirty="0" err="1" smtClean="0"/>
              <a:t>specificuser</a:t>
            </a:r>
            <a:r>
              <a:rPr lang="en-US" sz="2600" dirty="0" smtClean="0"/>
              <a:t>/</a:t>
            </a:r>
            <a:endParaRPr lang="en-US" sz="2600" dirty="0"/>
          </a:p>
          <a:p>
            <a:endParaRPr lang="en-US" sz="2600" dirty="0" smtClean="0"/>
          </a:p>
          <a:p>
            <a:r>
              <a:rPr lang="en-US" sz="2600" dirty="0" smtClean="0"/>
              <a:t>Use the connection guide (link on the course slides page) for instruction on how to create a DB user:</a:t>
            </a:r>
          </a:p>
          <a:p>
            <a:endParaRPr lang="en-US" sz="2600" dirty="0" smtClean="0"/>
          </a:p>
          <a:p>
            <a:r>
              <a:rPr lang="en-US" sz="2600" dirty="0" smtClean="0"/>
              <a:t>TAU HR user / password: </a:t>
            </a:r>
            <a:r>
              <a:rPr lang="en-US" sz="2600" dirty="0" err="1" smtClean="0">
                <a:solidFill>
                  <a:srgbClr val="FF0000"/>
                </a:solidFill>
              </a:rPr>
              <a:t>hr_readonly</a:t>
            </a:r>
            <a:r>
              <a:rPr lang="en-US" sz="2600" dirty="0" smtClean="0">
                <a:solidFill>
                  <a:srgbClr val="FF0000"/>
                </a:solidFill>
              </a:rPr>
              <a:t> / tiger</a:t>
            </a:r>
            <a:endParaRPr lang="en-US" sz="2600" dirty="0">
              <a:solidFill>
                <a:srgbClr val="FF0000"/>
              </a:solidFill>
            </a:endParaRPr>
          </a:p>
          <a:p>
            <a:endParaRPr lang="en-US" sz="2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 smtClean="0"/>
              <a:t>HR </a:t>
            </a:r>
            <a:r>
              <a:rPr lang="en-US" sz="3400" dirty="0" err="1" smtClean="0"/>
              <a:t>vs</a:t>
            </a:r>
            <a:r>
              <a:rPr lang="en-US" sz="3400" dirty="0" smtClean="0"/>
              <a:t> </a:t>
            </a:r>
            <a:r>
              <a:rPr lang="en-US" sz="3400" dirty="0" err="1" smtClean="0"/>
              <a:t>HR_Readonly</a:t>
            </a:r>
            <a:endParaRPr lang="en-US" sz="3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1026" name="Picture 2" descr="C:\Users\Rubi Boim\Desktop\sqldev-hr-tabl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58035" y="1416057"/>
            <a:ext cx="5057105" cy="515621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Oracle Express Edition (XE)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Installation only at home…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XE Database </a:t>
            </a:r>
            <a:r>
              <a:rPr lang="en-US" dirty="0" smtClean="0"/>
              <a:t>DEMO</a:t>
            </a:r>
            <a:endParaRPr lang="en-US" dirty="0"/>
          </a:p>
        </p:txBody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3003550"/>
            <a:ext cx="6353175" cy="3016250"/>
          </a:xfrm>
        </p:spPr>
        <p:txBody>
          <a:bodyPr/>
          <a:lstStyle/>
          <a:p>
            <a:r>
              <a:rPr lang="en-US" sz="2600" dirty="0"/>
              <a:t>Installation</a:t>
            </a:r>
          </a:p>
          <a:p>
            <a:r>
              <a:rPr lang="en-US" sz="2600" dirty="0"/>
              <a:t>Create a user</a:t>
            </a:r>
          </a:p>
          <a:p>
            <a:r>
              <a:rPr lang="en-US" sz="2600" dirty="0"/>
              <a:t>Run a script</a:t>
            </a:r>
          </a:p>
          <a:p>
            <a:r>
              <a:rPr lang="en-US" sz="2600" dirty="0"/>
              <a:t>Query</a:t>
            </a:r>
          </a:p>
          <a:p>
            <a:r>
              <a:rPr lang="en-US" sz="2600" dirty="0"/>
              <a:t>Other database objects</a:t>
            </a:r>
          </a:p>
          <a:p>
            <a:r>
              <a:rPr lang="en-US" sz="2600" dirty="0"/>
              <a:t>Administration tasks</a:t>
            </a:r>
          </a:p>
        </p:txBody>
      </p:sp>
      <p:sp>
        <p:nvSpPr>
          <p:cNvPr id="316420" name="Text Box 4"/>
          <p:cNvSpPr txBox="1">
            <a:spLocks noChangeArrowheads="1"/>
          </p:cNvSpPr>
          <p:nvPr/>
        </p:nvSpPr>
        <p:spPr bwMode="auto">
          <a:xfrm>
            <a:off x="381000" y="2057400"/>
            <a:ext cx="8551863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5306" tIns="32653" rIns="65306" bIns="32653">
            <a:spAutoFit/>
          </a:bodyPr>
          <a:lstStyle/>
          <a:p>
            <a:r>
              <a:rPr lang="en-US" dirty="0">
                <a:latin typeface="Arial" charset="0"/>
              </a:rPr>
              <a:t>Similar tutorial can be found in </a:t>
            </a:r>
          </a:p>
          <a:p>
            <a:r>
              <a:rPr lang="en-US" sz="2400" dirty="0">
                <a:solidFill>
                  <a:schemeClr val="accent2"/>
                </a:solidFill>
                <a:latin typeface="Arial" charset="0"/>
              </a:rPr>
              <a:t>http://st-curriculum.oracle.com/tutorial/DBXETutorial/index.htm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Database Homepage Demo</a:t>
            </a:r>
            <a:endParaRPr lang="en-US" dirty="0"/>
          </a:p>
        </p:txBody>
      </p:sp>
      <p:sp>
        <p:nvSpPr>
          <p:cNvPr id="378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dirty="0" smtClean="0"/>
              <a:t>Demo..</a:t>
            </a:r>
            <a:endParaRPr lang="en-US" dirty="0"/>
          </a:p>
          <a:p>
            <a:pPr>
              <a:buFont typeface="Wingdings" pitchFamily="2" charset="2"/>
              <a:buNone/>
            </a:pPr>
            <a:endParaRPr lang="en-US" dirty="0"/>
          </a:p>
          <a:p>
            <a:pPr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SQL*plus </a:t>
            </a:r>
            <a:r>
              <a:rPr lang="en-US" dirty="0" smtClean="0"/>
              <a:t>Demo</a:t>
            </a:r>
            <a:endParaRPr lang="en-US" dirty="0"/>
          </a:p>
        </p:txBody>
      </p:sp>
      <p:sp>
        <p:nvSpPr>
          <p:cNvPr id="378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dirty="0" smtClean="0"/>
              <a:t>Demo..</a:t>
            </a:r>
            <a:endParaRPr lang="en-US" dirty="0"/>
          </a:p>
          <a:p>
            <a:pPr>
              <a:buFont typeface="Wingdings" pitchFamily="2" charset="2"/>
              <a:buNone/>
            </a:pPr>
            <a:endParaRPr lang="en-US" dirty="0"/>
          </a:p>
          <a:p>
            <a:pPr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</a:t>
            </a:r>
          </a:p>
        </p:txBody>
      </p:sp>
      <p:sp>
        <p:nvSpPr>
          <p:cNvPr id="253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600" dirty="0"/>
              <a:t>Hard work, but real.</a:t>
            </a:r>
          </a:p>
          <a:p>
            <a:r>
              <a:rPr lang="en-US" sz="2600" dirty="0"/>
              <a:t>Work in groups of 4</a:t>
            </a:r>
          </a:p>
          <a:p>
            <a:r>
              <a:rPr lang="en-US" sz="2600" dirty="0"/>
              <a:t>Project goal: to tackle and resolve </a:t>
            </a:r>
            <a:r>
              <a:rPr lang="en-US" sz="2600" dirty="0">
                <a:solidFill>
                  <a:srgbClr val="FF0000"/>
                </a:solidFill>
              </a:rPr>
              <a:t>real-life</a:t>
            </a:r>
            <a:r>
              <a:rPr lang="en-US" sz="2600" dirty="0"/>
              <a:t> DB related development issues</a:t>
            </a:r>
          </a:p>
          <a:p>
            <a:r>
              <a:rPr lang="en-US" sz="2600" dirty="0"/>
              <a:t>One Two </a:t>
            </a:r>
            <a:r>
              <a:rPr lang="en-US" sz="2600" dirty="0" smtClean="0"/>
              <a:t>stages.</a:t>
            </a:r>
          </a:p>
          <a:p>
            <a:r>
              <a:rPr lang="en-US" sz="2600" dirty="0" smtClean="0"/>
              <a:t>Use JAVA (SWT)</a:t>
            </a:r>
            <a:endParaRPr lang="en-US" sz="2600" dirty="0"/>
          </a:p>
          <a:p>
            <a:endParaRPr lang="en-US" sz="2600" u="sng" dirty="0" smtClean="0"/>
          </a:p>
          <a:p>
            <a:r>
              <a:rPr lang="en-US" sz="2600" u="sng" dirty="0" smtClean="0"/>
              <a:t>Thinking </a:t>
            </a:r>
            <a:r>
              <a:rPr lang="en-US" sz="2600" u="sng" dirty="0"/>
              <a:t>out of the box will be rewarded</a:t>
            </a:r>
          </a:p>
          <a:p>
            <a:endParaRPr lang="en-US" sz="2600" dirty="0"/>
          </a:p>
        </p:txBody>
      </p:sp>
      <p:sp>
        <p:nvSpPr>
          <p:cNvPr id="253956" name="Line 4"/>
          <p:cNvSpPr>
            <a:spLocks noChangeShapeType="1"/>
          </p:cNvSpPr>
          <p:nvPr/>
        </p:nvSpPr>
        <p:spPr bwMode="auto">
          <a:xfrm>
            <a:off x="1428728" y="3500438"/>
            <a:ext cx="642942" cy="285752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57" name="Line 5"/>
          <p:cNvSpPr>
            <a:spLocks noChangeShapeType="1"/>
          </p:cNvSpPr>
          <p:nvPr/>
        </p:nvSpPr>
        <p:spPr bwMode="auto">
          <a:xfrm>
            <a:off x="2928926" y="3500438"/>
            <a:ext cx="142876" cy="214314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5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6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6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6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6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6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7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7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7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6098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Bureaucracy…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Database architecture overview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folHlink"/>
                </a:solidFill>
              </a:rPr>
              <a:t>Buzzwords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folHlink"/>
                </a:solidFill>
              </a:rPr>
              <a:t>SSH Tunneling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folHlink"/>
                </a:solidFill>
              </a:rPr>
              <a:t>Intro to Oracle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folHlink"/>
                </a:solidFill>
              </a:rPr>
              <a:t>Comments on homework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8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SQLDeveloper demo</a:t>
            </a:r>
          </a:p>
        </p:txBody>
      </p:sp>
      <p:sp>
        <p:nvSpPr>
          <p:cNvPr id="37990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Invoking (TAU):</a:t>
            </a:r>
          </a:p>
          <a:p>
            <a:r>
              <a:rPr lang="en-US"/>
              <a:t>sqldeveloper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8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8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9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54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56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9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57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0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58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0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59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609600" y="2438400"/>
            <a:ext cx="2895600" cy="2971800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DB System from lecture #1</a:t>
            </a: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2667000"/>
            <a:ext cx="114458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838200" y="2667000"/>
            <a:ext cx="838200" cy="685800"/>
          </a:xfrm>
          <a:prstGeom prst="flowChartDocument">
            <a:avLst/>
          </a:prstGeom>
          <a:solidFill>
            <a:srgbClr val="C0C0C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838200" y="3581400"/>
            <a:ext cx="838200" cy="685800"/>
          </a:xfrm>
          <a:prstGeom prst="flowChartDocument">
            <a:avLst/>
          </a:prstGeom>
          <a:solidFill>
            <a:srgbClr val="C0C0C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12295" name="AutoShape 7"/>
          <p:cNvSpPr>
            <a:spLocks noChangeArrowheads="1"/>
          </p:cNvSpPr>
          <p:nvPr/>
        </p:nvSpPr>
        <p:spPr bwMode="auto">
          <a:xfrm>
            <a:off x="838200" y="4572000"/>
            <a:ext cx="838200" cy="685800"/>
          </a:xfrm>
          <a:prstGeom prst="flowChartDocument">
            <a:avLst/>
          </a:prstGeom>
          <a:solidFill>
            <a:srgbClr val="C0C0C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12296" name="AutoShape 8"/>
          <p:cNvSpPr>
            <a:spLocks noChangeArrowheads="1"/>
          </p:cNvSpPr>
          <p:nvPr/>
        </p:nvSpPr>
        <p:spPr bwMode="auto">
          <a:xfrm>
            <a:off x="381000" y="6019800"/>
            <a:ext cx="1857375" cy="619125"/>
          </a:xfrm>
          <a:prstGeom prst="wedgeEllipseCallout">
            <a:avLst>
              <a:gd name="adj1" fmla="val -171"/>
              <a:gd name="adj2" fmla="val -122819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</a:pPr>
            <a:r>
              <a:rPr lang="en-US" sz="2400" dirty="0">
                <a:latin typeface="Times New Roman" pitchFamily="18" charset="0"/>
              </a:rPr>
              <a:t>Data files</a:t>
            </a:r>
          </a:p>
        </p:txBody>
      </p:sp>
      <p:sp>
        <p:nvSpPr>
          <p:cNvPr id="12297" name="AutoShape 9"/>
          <p:cNvSpPr>
            <a:spLocks noChangeArrowheads="1"/>
          </p:cNvSpPr>
          <p:nvPr/>
        </p:nvSpPr>
        <p:spPr bwMode="auto">
          <a:xfrm>
            <a:off x="2743200" y="5207000"/>
            <a:ext cx="2957513" cy="1651000"/>
          </a:xfrm>
          <a:prstGeom prst="wedgeEllipseCallout">
            <a:avLst>
              <a:gd name="adj1" fmla="val -29926"/>
              <a:gd name="adj2" fmla="val -62694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</a:pPr>
            <a:r>
              <a:rPr lang="en-US" sz="2400" dirty="0">
                <a:latin typeface="Times New Roman" pitchFamily="18" charset="0"/>
              </a:rPr>
              <a:t>Database server</a:t>
            </a:r>
            <a:br>
              <a:rPr lang="en-US" sz="2400" dirty="0">
                <a:latin typeface="Times New Roman" pitchFamily="18" charset="0"/>
              </a:rPr>
            </a:br>
            <a:r>
              <a:rPr lang="en-US" sz="2400" dirty="0">
                <a:latin typeface="Times New Roman" pitchFamily="18" charset="0"/>
              </a:rPr>
              <a:t>(someone else’s</a:t>
            </a:r>
            <a:br>
              <a:rPr lang="en-US" sz="2400" dirty="0">
                <a:latin typeface="Times New Roman" pitchFamily="18" charset="0"/>
              </a:rPr>
            </a:br>
            <a:r>
              <a:rPr lang="en-US" sz="2400" dirty="0">
                <a:latin typeface="Times New Roman" pitchFamily="18" charset="0"/>
              </a:rPr>
              <a:t>C program)</a:t>
            </a:r>
          </a:p>
        </p:txBody>
      </p:sp>
      <p:sp>
        <p:nvSpPr>
          <p:cNvPr id="12298" name="AutoShape 10"/>
          <p:cNvSpPr>
            <a:spLocks noChangeArrowheads="1"/>
          </p:cNvSpPr>
          <p:nvPr/>
        </p:nvSpPr>
        <p:spPr bwMode="auto">
          <a:xfrm>
            <a:off x="6553200" y="5943600"/>
            <a:ext cx="2393950" cy="619125"/>
          </a:xfrm>
          <a:prstGeom prst="wedgeEllipseCallout">
            <a:avLst>
              <a:gd name="adj1" fmla="val -8954"/>
              <a:gd name="adj2" fmla="val -90255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</a:pPr>
            <a:r>
              <a:rPr lang="en-US" sz="2400" dirty="0">
                <a:latin typeface="Times New Roman" pitchFamily="18" charset="0"/>
              </a:rPr>
              <a:t>Applications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3581400" y="2209800"/>
            <a:ext cx="4267200" cy="3429000"/>
            <a:chOff x="2256" y="1392"/>
            <a:chExt cx="2688" cy="2160"/>
          </a:xfrm>
        </p:grpSpPr>
        <p:pic>
          <p:nvPicPr>
            <p:cNvPr id="12300" name="Picture 1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28" y="1392"/>
              <a:ext cx="624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301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224" y="2244"/>
              <a:ext cx="624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302" name="Picture 1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320" y="3108"/>
              <a:ext cx="624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303" name="Line 15"/>
            <p:cNvSpPr>
              <a:spLocks noChangeShapeType="1"/>
            </p:cNvSpPr>
            <p:nvPr/>
          </p:nvSpPr>
          <p:spPr bwMode="auto">
            <a:xfrm flipV="1">
              <a:off x="2256" y="1728"/>
              <a:ext cx="1776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304" name="Line 16"/>
            <p:cNvSpPr>
              <a:spLocks noChangeShapeType="1"/>
            </p:cNvSpPr>
            <p:nvPr/>
          </p:nvSpPr>
          <p:spPr bwMode="auto">
            <a:xfrm>
              <a:off x="2304" y="2448"/>
              <a:ext cx="172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305" name="Line 17"/>
            <p:cNvSpPr>
              <a:spLocks noChangeShapeType="1"/>
            </p:cNvSpPr>
            <p:nvPr/>
          </p:nvSpPr>
          <p:spPr bwMode="auto">
            <a:xfrm>
              <a:off x="2400" y="2880"/>
              <a:ext cx="1824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306" name="Text Box 18"/>
            <p:cNvSpPr txBox="1">
              <a:spLocks noChangeArrowheads="1"/>
            </p:cNvSpPr>
            <p:nvPr/>
          </p:nvSpPr>
          <p:spPr bwMode="auto">
            <a:xfrm>
              <a:off x="2592" y="2160"/>
              <a:ext cx="1344" cy="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r>
                <a:rPr lang="en-US" sz="2400" dirty="0">
                  <a:latin typeface="Times New Roman" pitchFamily="18" charset="0"/>
                </a:rPr>
                <a:t>connection</a:t>
              </a:r>
            </a:p>
            <a:p>
              <a:pPr eaLnBrk="0" hangingPunct="0">
                <a:spcBef>
                  <a:spcPct val="20000"/>
                </a:spcBef>
              </a:pPr>
              <a:r>
                <a:rPr lang="en-US" sz="2400" dirty="0">
                  <a:latin typeface="Times New Roman" pitchFamily="18" charset="0"/>
                </a:rPr>
                <a:t>(ODBC, JDBC)</a:t>
              </a:r>
            </a:p>
          </p:txBody>
        </p:sp>
      </p:grpSp>
      <p:sp>
        <p:nvSpPr>
          <p:cNvPr id="12307" name="Text Box 19"/>
          <p:cNvSpPr txBox="1">
            <a:spLocks noChangeArrowheads="1"/>
          </p:cNvSpPr>
          <p:nvPr/>
        </p:nvSpPr>
        <p:spPr bwMode="auto">
          <a:xfrm>
            <a:off x="457200" y="1828800"/>
            <a:ext cx="40973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800" dirty="0">
                <a:latin typeface="Times New Roman" pitchFamily="18" charset="0"/>
              </a:rPr>
              <a:t>“Two tier database system”</a:t>
            </a:r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8" grpId="0" animBg="1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0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60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0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61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1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62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1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63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1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64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1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65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66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67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2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68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2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69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1,2,3 tiers</a:t>
            </a:r>
          </a:p>
        </p:txBody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64551" name="Picture 7" descr="Description of Figure 2-4  follow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2590800"/>
            <a:ext cx="3324225" cy="1905000"/>
          </a:xfrm>
          <a:prstGeom prst="rect">
            <a:avLst/>
          </a:prstGeom>
          <a:noFill/>
        </p:spPr>
      </p:pic>
      <p:pic>
        <p:nvPicPr>
          <p:cNvPr id="364553" name="Picture 9" descr="Description of cg_archit_3tier.gif follow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2667000"/>
            <a:ext cx="3209925" cy="2343150"/>
          </a:xfrm>
          <a:prstGeom prst="rect">
            <a:avLst/>
          </a:prstGeom>
          <a:noFill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2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70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3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8" y="-53975"/>
            <a:ext cx="8709025" cy="69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71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6098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Bureaucracy…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Database architecture overview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Buzzwords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SSH Tunneling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Intro to Oracle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fol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rgbClr val="FF0000"/>
                </a:solidFill>
              </a:rPr>
              <a:t>Comments on homework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72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Homework Notes</a:t>
            </a:r>
            <a:endParaRPr lang="en-US" dirty="0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SQL </a:t>
            </a:r>
            <a:r>
              <a:rPr lang="en-US" dirty="0"/>
              <a:t>functions and arithmetic conditions.</a:t>
            </a:r>
          </a:p>
          <a:p>
            <a:pPr>
              <a:lnSpc>
                <a:spcPct val="80000"/>
              </a:lnSpc>
            </a:pPr>
            <a:endParaRPr lang="en-US" dirty="0" smtClean="0"/>
          </a:p>
          <a:p>
            <a:pPr>
              <a:lnSpc>
                <a:spcPct val="80000"/>
              </a:lnSpc>
            </a:pPr>
            <a:r>
              <a:rPr lang="en-US" dirty="0" smtClean="0">
                <a:solidFill>
                  <a:srgbClr val="FF0000"/>
                </a:solidFill>
              </a:rPr>
              <a:t>‘</a:t>
            </a:r>
            <a:r>
              <a:rPr lang="en-US" dirty="0" smtClean="0"/>
              <a:t>strings</a:t>
            </a:r>
            <a:r>
              <a:rPr lang="en-US" dirty="0" smtClean="0">
                <a:solidFill>
                  <a:srgbClr val="FF0000"/>
                </a:solidFill>
              </a:rPr>
              <a:t>‘</a:t>
            </a:r>
            <a:endParaRPr lang="en-US" dirty="0"/>
          </a:p>
          <a:p>
            <a:pPr>
              <a:lnSpc>
                <a:spcPct val="80000"/>
              </a:lnSpc>
            </a:pPr>
            <a:endParaRPr lang="en-US" dirty="0" smtClean="0"/>
          </a:p>
          <a:p>
            <a:pPr>
              <a:lnSpc>
                <a:spcPct val="80000"/>
              </a:lnSpc>
            </a:pPr>
            <a:r>
              <a:rPr lang="en-US" dirty="0" smtClean="0"/>
              <a:t>LIKE (%), LOWER</a:t>
            </a:r>
            <a:endParaRPr lang="en-US" dirty="0"/>
          </a:p>
          <a:p>
            <a:pPr>
              <a:lnSpc>
                <a:spcPct val="80000"/>
              </a:lnSpc>
            </a:pPr>
            <a:endParaRPr lang="en-US" dirty="0" smtClean="0"/>
          </a:p>
          <a:p>
            <a:pPr>
              <a:lnSpc>
                <a:spcPct val="80000"/>
              </a:lnSpc>
            </a:pPr>
            <a:r>
              <a:rPr lang="en-US" dirty="0" smtClean="0"/>
              <a:t>Use </a:t>
            </a:r>
            <a:r>
              <a:rPr lang="en-US" dirty="0"/>
              <a:t>the Syntax help in Query browser</a:t>
            </a:r>
          </a:p>
          <a:p>
            <a:pPr>
              <a:lnSpc>
                <a:spcPct val="80000"/>
              </a:lnSpc>
            </a:pPr>
            <a:endParaRPr lang="en-US" dirty="0" smtClean="0"/>
          </a:p>
          <a:p>
            <a:pPr>
              <a:lnSpc>
                <a:spcPct val="80000"/>
              </a:lnSpc>
            </a:pPr>
            <a:r>
              <a:rPr lang="en-US" dirty="0" smtClean="0"/>
              <a:t>MAX, MIN</a:t>
            </a:r>
            <a:endParaRPr lang="en-US" dirty="0"/>
          </a:p>
          <a:p>
            <a:pPr>
              <a:lnSpc>
                <a:spcPct val="80000"/>
              </a:lnSpc>
            </a:pPr>
            <a:endParaRPr lang="en-US" dirty="0" smtClean="0"/>
          </a:p>
          <a:p>
            <a:pPr>
              <a:lnSpc>
                <a:spcPct val="80000"/>
              </a:lnSpc>
            </a:pPr>
            <a:r>
              <a:rPr lang="en-US" dirty="0" smtClean="0"/>
              <a:t>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73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67000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dirty="0"/>
              <a:t>Thank </a:t>
            </a:r>
            <a:r>
              <a:rPr lang="en-US" sz="4800" dirty="0" smtClean="0"/>
              <a:t>you </a:t>
            </a:r>
            <a:r>
              <a:rPr lang="en-US" sz="4800" dirty="0" smtClean="0">
                <a:solidFill>
                  <a:srgbClr val="FF0000"/>
                </a:solidFill>
                <a:sym typeface="Wingdings" pitchFamily="2" charset="2"/>
              </a:rPr>
              <a:t>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74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75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42910" y="2928934"/>
            <a:ext cx="781451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kern="1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Impact"/>
              </a:rPr>
              <a:t>D</a:t>
            </a:r>
            <a:r>
              <a:rPr lang="en-US" sz="8800" b="1" kern="10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Impact"/>
              </a:rPr>
              <a:t>atabase Server</a:t>
            </a:r>
            <a:endParaRPr lang="en-US" sz="8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66596" name="WordArt 4"/>
          <p:cNvSpPr>
            <a:spLocks noChangeArrowheads="1" noChangeShapeType="1" noTextEdit="1"/>
          </p:cNvSpPr>
          <p:nvPr/>
        </p:nvSpPr>
        <p:spPr bwMode="auto">
          <a:xfrm>
            <a:off x="1600200" y="1828800"/>
            <a:ext cx="5638800" cy="44196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Client </a:t>
            </a:r>
          </a:p>
          <a:p>
            <a:pPr algn="ctr"/>
            <a:r>
              <a:rPr lang="en-US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Application</a:t>
            </a:r>
          </a:p>
          <a:p>
            <a:pPr algn="ctr"/>
            <a:r>
              <a:rPr lang="en-US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(your app)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76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67620" name="WordArt 4"/>
          <p:cNvSpPr>
            <a:spLocks noChangeArrowheads="1" noChangeShapeType="1" noTextEdit="1"/>
          </p:cNvSpPr>
          <p:nvPr/>
        </p:nvSpPr>
        <p:spPr bwMode="auto">
          <a:xfrm>
            <a:off x="1905000" y="2133600"/>
            <a:ext cx="5410200" cy="35814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Driver</a:t>
            </a:r>
          </a:p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(Oracle)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77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68644" name="WordArt 4" descr="Paper bag"/>
          <p:cNvSpPr>
            <a:spLocks noChangeArrowheads="1" noChangeShapeType="1" noTextEdit="1"/>
          </p:cNvSpPr>
          <p:nvPr/>
        </p:nvSpPr>
        <p:spPr bwMode="auto">
          <a:xfrm>
            <a:off x="500034" y="2286000"/>
            <a:ext cx="8072494" cy="33528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TopLeft">
                <a:rot lat="0" lon="20519999" rev="0"/>
              </a:camera>
              <a:lightRig rig="legacyHarsh3" dir="r"/>
            </a:scene3d>
            <a:sp3d extrusionH="430200" prstMaterial="legacyMatte">
              <a:extrusionClr>
                <a:srgbClr val="006600"/>
              </a:extrusionClr>
            </a:sp3d>
          </a:bodyPr>
          <a:lstStyle/>
          <a:p>
            <a:pPr algn="ctr"/>
            <a:r>
              <a:rPr lang="en-US" sz="3600" kern="10" dirty="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Arial Black"/>
              </a:rPr>
              <a:t>Firewall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78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69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69668" name="WordArt 4" descr="Narrow vertical"/>
          <p:cNvSpPr>
            <a:spLocks noChangeArrowheads="1" noChangeShapeType="1" noTextEdit="1"/>
          </p:cNvSpPr>
          <p:nvPr/>
        </p:nvSpPr>
        <p:spPr bwMode="auto">
          <a:xfrm>
            <a:off x="838200" y="1905000"/>
            <a:ext cx="6629400" cy="38862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21218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SSH client</a:t>
            </a:r>
          </a:p>
          <a:p>
            <a:pPr algn="ctr"/>
            <a:r>
              <a:rPr lang="en-US" sz="3600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(Putty)</a:t>
            </a:r>
            <a:endParaRPr lang="en-US" sz="3600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79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4" name="AutoShape 12"/>
          <p:cNvSpPr>
            <a:spLocks noChangeArrowheads="1"/>
          </p:cNvSpPr>
          <p:nvPr/>
        </p:nvSpPr>
        <p:spPr bwMode="auto">
          <a:xfrm>
            <a:off x="6429388" y="1785926"/>
            <a:ext cx="228600" cy="4343400"/>
          </a:xfrm>
          <a:prstGeom prst="upDownArrow">
            <a:avLst>
              <a:gd name="adj1" fmla="val 50000"/>
              <a:gd name="adj2" fmla="val 38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en-US" dirty="0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 smtClean="0"/>
              <a:t>Abstractly (DB</a:t>
            </a:r>
            <a:r>
              <a:rPr lang="en-US" sz="3400" dirty="0"/>
              <a:t>) system </a:t>
            </a:r>
            <a:r>
              <a:rPr lang="en-US" sz="3400" dirty="0">
                <a:solidFill>
                  <a:srgbClr val="FF0000"/>
                </a:solidFill>
              </a:rPr>
              <a:t>layers</a:t>
            </a:r>
            <a:r>
              <a:rPr lang="en-US" sz="3400" dirty="0"/>
              <a:t> may include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2895600" y="1676400"/>
            <a:ext cx="3229200" cy="579438"/>
          </a:xfrm>
          <a:prstGeom prst="rect">
            <a:avLst/>
          </a:prstGeom>
          <a:solidFill>
            <a:schemeClr val="accent2">
              <a:alpha val="57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200" dirty="0">
                <a:latin typeface="Arial" charset="0"/>
              </a:rPr>
              <a:t>Application</a:t>
            </a: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2895599" y="2438400"/>
            <a:ext cx="3229200" cy="579438"/>
          </a:xfrm>
          <a:prstGeom prst="rect">
            <a:avLst/>
          </a:prstGeom>
          <a:solidFill>
            <a:schemeClr val="accent2">
              <a:alpha val="57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200" dirty="0">
                <a:latin typeface="Arial" charset="0"/>
              </a:rPr>
              <a:t>DB infrastructure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2895600" y="3200400"/>
            <a:ext cx="3229200" cy="579438"/>
          </a:xfrm>
          <a:prstGeom prst="rect">
            <a:avLst/>
          </a:prstGeom>
          <a:solidFill>
            <a:schemeClr val="accent2">
              <a:alpha val="57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200" dirty="0">
                <a:latin typeface="Arial" charset="0"/>
              </a:rPr>
              <a:t>DB driver</a:t>
            </a: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2895600" y="4781550"/>
            <a:ext cx="3229200" cy="579438"/>
          </a:xfrm>
          <a:prstGeom prst="rect">
            <a:avLst/>
          </a:prstGeom>
          <a:solidFill>
            <a:schemeClr val="accent2">
              <a:alpha val="57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200" dirty="0">
                <a:latin typeface="Arial" charset="0"/>
              </a:rPr>
              <a:t>DB engine</a:t>
            </a:r>
          </a:p>
        </p:txBody>
      </p:sp>
      <p:sp>
        <p:nvSpPr>
          <p:cNvPr id="18446" name="Text Box 14"/>
          <p:cNvSpPr txBox="1">
            <a:spLocks noChangeArrowheads="1"/>
          </p:cNvSpPr>
          <p:nvPr/>
        </p:nvSpPr>
        <p:spPr bwMode="auto">
          <a:xfrm>
            <a:off x="2895600" y="5486400"/>
            <a:ext cx="3229200" cy="579438"/>
          </a:xfrm>
          <a:prstGeom prst="rect">
            <a:avLst/>
          </a:prstGeom>
          <a:solidFill>
            <a:schemeClr val="accent2">
              <a:alpha val="57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200" dirty="0">
                <a:latin typeface="Arial" charset="0"/>
              </a:rPr>
              <a:t>Storage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895600" y="4000504"/>
            <a:ext cx="3229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200" dirty="0" smtClean="0">
                <a:latin typeface="Arial" charset="0"/>
              </a:rPr>
              <a:t>Transport</a:t>
            </a:r>
            <a:endParaRPr lang="en-US" sz="3200" dirty="0">
              <a:latin typeface="Arial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70692" name="WordArt 4"/>
          <p:cNvSpPr>
            <a:spLocks noChangeArrowheads="1" noChangeShapeType="1" noTextEdit="1"/>
          </p:cNvSpPr>
          <p:nvPr/>
        </p:nvSpPr>
        <p:spPr bwMode="auto">
          <a:xfrm>
            <a:off x="609600" y="1828800"/>
            <a:ext cx="6858000" cy="434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SSH Server</a:t>
            </a:r>
          </a:p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(Nova)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80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Why?</a:t>
            </a:r>
            <a:endParaRPr lang="en-US" dirty="0"/>
          </a:p>
        </p:txBody>
      </p:sp>
      <p:pic>
        <p:nvPicPr>
          <p:cNvPr id="259076" name="Picture 4" descr="MCj0397440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4071942"/>
            <a:ext cx="1498600" cy="1347788"/>
          </a:xfrm>
          <a:prstGeom prst="rect">
            <a:avLst/>
          </a:prstGeom>
          <a:noFill/>
        </p:spPr>
      </p:pic>
      <p:pic>
        <p:nvPicPr>
          <p:cNvPr id="259077" name="Picture 5" descr="MCj0397474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4714884"/>
            <a:ext cx="1500188" cy="1177925"/>
          </a:xfrm>
          <a:prstGeom prst="rect">
            <a:avLst/>
          </a:prstGeom>
          <a:noFill/>
        </p:spPr>
      </p:pic>
      <p:pic>
        <p:nvPicPr>
          <p:cNvPr id="259078" name="Picture 6" descr="MCj0397464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00166" y="1785926"/>
            <a:ext cx="1133475" cy="1500188"/>
          </a:xfrm>
          <a:prstGeom prst="rect">
            <a:avLst/>
          </a:prstGeom>
          <a:noFill/>
        </p:spPr>
      </p:pic>
      <p:pic>
        <p:nvPicPr>
          <p:cNvPr id="259079" name="Picture 7" descr="MCj03974980000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7686" y="4786322"/>
            <a:ext cx="1500188" cy="1231900"/>
          </a:xfrm>
          <a:prstGeom prst="rect">
            <a:avLst/>
          </a:prstGeom>
          <a:noFill/>
        </p:spPr>
      </p:pic>
      <p:pic>
        <p:nvPicPr>
          <p:cNvPr id="259080" name="Picture 8" descr="MCj03975080000[1]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14942" y="1643050"/>
            <a:ext cx="1485900" cy="1500188"/>
          </a:xfrm>
          <a:prstGeom prst="rect">
            <a:avLst/>
          </a:prstGeom>
          <a:noFill/>
        </p:spPr>
      </p:pic>
      <p:sp>
        <p:nvSpPr>
          <p:cNvPr id="259081" name="Text Box 9"/>
          <p:cNvSpPr txBox="1">
            <a:spLocks noChangeArrowheads="1"/>
          </p:cNvSpPr>
          <p:nvPr/>
        </p:nvSpPr>
        <p:spPr bwMode="auto">
          <a:xfrm>
            <a:off x="4000496" y="6357958"/>
            <a:ext cx="180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latin typeface="Arial" charset="0"/>
              </a:rPr>
              <a:t>DB programmer</a:t>
            </a:r>
          </a:p>
        </p:txBody>
      </p:sp>
      <p:sp>
        <p:nvSpPr>
          <p:cNvPr id="259082" name="Text Box 10"/>
          <p:cNvSpPr txBox="1">
            <a:spLocks noChangeArrowheads="1"/>
          </p:cNvSpPr>
          <p:nvPr/>
        </p:nvSpPr>
        <p:spPr bwMode="auto">
          <a:xfrm>
            <a:off x="6357950" y="5429264"/>
            <a:ext cx="1898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latin typeface="Arial" charset="0"/>
              </a:rPr>
              <a:t>App programmer</a:t>
            </a:r>
          </a:p>
        </p:txBody>
      </p:sp>
      <p:sp>
        <p:nvSpPr>
          <p:cNvPr id="259083" name="Text Box 11"/>
          <p:cNvSpPr txBox="1">
            <a:spLocks noChangeArrowheads="1"/>
          </p:cNvSpPr>
          <p:nvPr/>
        </p:nvSpPr>
        <p:spPr bwMode="auto">
          <a:xfrm>
            <a:off x="1928794" y="6000768"/>
            <a:ext cx="654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latin typeface="Arial" charset="0"/>
              </a:rPr>
              <a:t>DBA</a:t>
            </a:r>
          </a:p>
        </p:txBody>
      </p:sp>
      <p:sp>
        <p:nvSpPr>
          <p:cNvPr id="259084" name="Text Box 12"/>
          <p:cNvSpPr txBox="1">
            <a:spLocks noChangeArrowheads="1"/>
          </p:cNvSpPr>
          <p:nvPr/>
        </p:nvSpPr>
        <p:spPr bwMode="auto">
          <a:xfrm>
            <a:off x="5429256" y="3214686"/>
            <a:ext cx="1479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err="1">
                <a:latin typeface="Arial" charset="0"/>
              </a:rPr>
              <a:t>Gui</a:t>
            </a:r>
            <a:r>
              <a:rPr lang="en-US" dirty="0">
                <a:latin typeface="Arial" charset="0"/>
              </a:rPr>
              <a:t> designer</a:t>
            </a:r>
          </a:p>
        </p:txBody>
      </p:sp>
      <p:sp>
        <p:nvSpPr>
          <p:cNvPr id="259085" name="Line 13"/>
          <p:cNvSpPr>
            <a:spLocks noChangeShapeType="1"/>
          </p:cNvSpPr>
          <p:nvPr/>
        </p:nvSpPr>
        <p:spPr bwMode="auto">
          <a:xfrm flipV="1">
            <a:off x="2571736" y="3071810"/>
            <a:ext cx="2714644" cy="16240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9086" name="Line 14"/>
          <p:cNvSpPr>
            <a:spLocks noChangeShapeType="1"/>
          </p:cNvSpPr>
          <p:nvPr/>
        </p:nvSpPr>
        <p:spPr bwMode="auto">
          <a:xfrm>
            <a:off x="2928926" y="2714620"/>
            <a:ext cx="2065338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9087" name="Line 15"/>
          <p:cNvSpPr>
            <a:spLocks noChangeShapeType="1"/>
          </p:cNvSpPr>
          <p:nvPr/>
        </p:nvSpPr>
        <p:spPr bwMode="auto">
          <a:xfrm>
            <a:off x="6357950" y="3643314"/>
            <a:ext cx="285752" cy="114300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9088" name="Line 16"/>
          <p:cNvSpPr>
            <a:spLocks noChangeShapeType="1"/>
          </p:cNvSpPr>
          <p:nvPr/>
        </p:nvSpPr>
        <p:spPr bwMode="auto">
          <a:xfrm flipV="1">
            <a:off x="5929322" y="5214949"/>
            <a:ext cx="500066" cy="43973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9089" name="Line 17"/>
          <p:cNvSpPr>
            <a:spLocks noChangeShapeType="1"/>
          </p:cNvSpPr>
          <p:nvPr/>
        </p:nvSpPr>
        <p:spPr bwMode="auto">
          <a:xfrm flipV="1">
            <a:off x="2383141" y="3286123"/>
            <a:ext cx="45719" cy="135732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9090" name="Line 18"/>
          <p:cNvSpPr>
            <a:spLocks noChangeShapeType="1"/>
          </p:cNvSpPr>
          <p:nvPr/>
        </p:nvSpPr>
        <p:spPr bwMode="auto">
          <a:xfrm flipH="1" flipV="1">
            <a:off x="2819400" y="4930775"/>
            <a:ext cx="1466848" cy="49848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9091" name="Text Box 19"/>
          <p:cNvSpPr txBox="1">
            <a:spLocks noChangeArrowheads="1"/>
          </p:cNvSpPr>
          <p:nvPr/>
        </p:nvSpPr>
        <p:spPr bwMode="auto">
          <a:xfrm>
            <a:off x="1643042" y="3429000"/>
            <a:ext cx="831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latin typeface="Arial" charset="0"/>
              </a:rPr>
              <a:t>Tester</a:t>
            </a: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0FE4-385C-4972-A160-9CE2C4D8154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685</TotalTime>
  <Words>1261</Words>
  <Application>Microsoft Office PowerPoint</Application>
  <PresentationFormat>On-screen Show (4:3)</PresentationFormat>
  <Paragraphs>593</Paragraphs>
  <Slides>80</Slides>
  <Notes>71</Notes>
  <HiddenSlides>6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80</vt:i4>
      </vt:variant>
    </vt:vector>
  </HeadingPairs>
  <TitlesOfParts>
    <vt:vector size="81" baseType="lpstr">
      <vt:lpstr>Trek</vt:lpstr>
      <vt:lpstr>Introduction to Oracle</vt:lpstr>
      <vt:lpstr>Agenda</vt:lpstr>
      <vt:lpstr>Homework #1</vt:lpstr>
      <vt:lpstr>Project</vt:lpstr>
      <vt:lpstr>Agenda</vt:lpstr>
      <vt:lpstr>DB System from lecture #1</vt:lpstr>
      <vt:lpstr>1,2,3 tiers</vt:lpstr>
      <vt:lpstr>Abstractly (DB) system layers may include</vt:lpstr>
      <vt:lpstr>Why?</vt:lpstr>
      <vt:lpstr>Application layer</vt:lpstr>
      <vt:lpstr>Infrastructure layer</vt:lpstr>
      <vt:lpstr>DB driver / bridge</vt:lpstr>
      <vt:lpstr>Transport</vt:lpstr>
      <vt:lpstr>DB engine</vt:lpstr>
      <vt:lpstr>DB engine (2)</vt:lpstr>
      <vt:lpstr>Storage</vt:lpstr>
      <vt:lpstr>Agenda</vt:lpstr>
      <vt:lpstr>Terms…</vt:lpstr>
      <vt:lpstr>ODBC, OLEDB and ADO</vt:lpstr>
      <vt:lpstr>ODBC</vt:lpstr>
      <vt:lpstr>ODBC</vt:lpstr>
      <vt:lpstr>MDAC… UDA</vt:lpstr>
      <vt:lpstr>JDBC</vt:lpstr>
      <vt:lpstr>JDBC</vt:lpstr>
      <vt:lpstr>JDBC Types</vt:lpstr>
      <vt:lpstr>ORM</vt:lpstr>
      <vt:lpstr>Agenda</vt:lpstr>
      <vt:lpstr>Welcome to</vt:lpstr>
      <vt:lpstr>SSH</vt:lpstr>
      <vt:lpstr>SSH in TAU</vt:lpstr>
      <vt:lpstr>SSH in TAU</vt:lpstr>
      <vt:lpstr>Agenda</vt:lpstr>
      <vt:lpstr>Products we will be using</vt:lpstr>
      <vt:lpstr>Server settings..</vt:lpstr>
      <vt:lpstr>HR vs HR_Readonly</vt:lpstr>
      <vt:lpstr>Oracle Express Edition (XE)</vt:lpstr>
      <vt:lpstr>XE Database DEMO</vt:lpstr>
      <vt:lpstr>Database Homepage Demo</vt:lpstr>
      <vt:lpstr>SQL*plus Demo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SQLDeveloper demo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Agenda</vt:lpstr>
      <vt:lpstr>Homework Notes</vt:lpstr>
      <vt:lpstr>Thank you </vt:lpstr>
      <vt:lpstr>Slide 75</vt:lpstr>
      <vt:lpstr>Slide 76</vt:lpstr>
      <vt:lpstr>Slide 77</vt:lpstr>
      <vt:lpstr>Slide 78</vt:lpstr>
      <vt:lpstr>Slide 79</vt:lpstr>
      <vt:lpstr>Slide 80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Rubi Boim</dc:creator>
  <cp:lastModifiedBy>Rubi Boim</cp:lastModifiedBy>
  <cp:revision>106</cp:revision>
  <dcterms:created xsi:type="dcterms:W3CDTF">2008-10-30T13:45:33Z</dcterms:created>
  <dcterms:modified xsi:type="dcterms:W3CDTF">2009-11-12T16:14:14Z</dcterms:modified>
</cp:coreProperties>
</file>