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44" r:id="rId1"/>
  </p:sldMasterIdLst>
  <p:notesMasterIdLst>
    <p:notesMasterId r:id="rId27"/>
  </p:notesMasterIdLst>
  <p:handoutMasterIdLst>
    <p:handoutMasterId r:id="rId28"/>
  </p:handoutMasterIdLst>
  <p:sldIdLst>
    <p:sldId id="256" r:id="rId2"/>
    <p:sldId id="558" r:id="rId3"/>
    <p:sldId id="540" r:id="rId4"/>
    <p:sldId id="539" r:id="rId5"/>
    <p:sldId id="547" r:id="rId6"/>
    <p:sldId id="548" r:id="rId7"/>
    <p:sldId id="541" r:id="rId8"/>
    <p:sldId id="543" r:id="rId9"/>
    <p:sldId id="551" r:id="rId10"/>
    <p:sldId id="559" r:id="rId11"/>
    <p:sldId id="545" r:id="rId12"/>
    <p:sldId id="364" r:id="rId13"/>
    <p:sldId id="490" r:id="rId14"/>
    <p:sldId id="428" r:id="rId15"/>
    <p:sldId id="550" r:id="rId16"/>
    <p:sldId id="560" r:id="rId17"/>
    <p:sldId id="552" r:id="rId18"/>
    <p:sldId id="553" r:id="rId19"/>
    <p:sldId id="554" r:id="rId20"/>
    <p:sldId id="555" r:id="rId21"/>
    <p:sldId id="556" r:id="rId22"/>
    <p:sldId id="557" r:id="rId23"/>
    <p:sldId id="536" r:id="rId24"/>
    <p:sldId id="365" r:id="rId25"/>
    <p:sldId id="549" r:id="rId26"/>
  </p:sldIdLst>
  <p:sldSz cx="9144000" cy="6858000" type="screen4x3"/>
  <p:notesSz cx="6997700" cy="9283700"/>
  <p:defaultTextStyle>
    <a:defPPr>
      <a:defRPr lang="en-US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27" autoAdjust="0"/>
    <p:restoredTop sz="99596" autoAdjust="0"/>
  </p:normalViewPr>
  <p:slideViewPr>
    <p:cSldViewPr>
      <p:cViewPr varScale="1">
        <p:scale>
          <a:sx n="77" d="100"/>
          <a:sy n="77" d="100"/>
        </p:scale>
        <p:origin x="-96" y="-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1778" y="-85"/>
      </p:cViewPr>
      <p:guideLst>
        <p:guide orient="horz" pos="2924"/>
        <p:guide pos="2204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63988" y="0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DF49A30-8AD8-40AA-92AE-C34D4500BB9F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8563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63988" y="8818563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FAEF82A5-3350-43C5-9DB3-BE22F4AD8B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3988" y="0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7AD69FC-2ED0-4821-9410-B09B2FA95B38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031" tIns="46516" rIns="93031" bIns="46516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088" y="4410075"/>
            <a:ext cx="5597525" cy="4176713"/>
          </a:xfrm>
          <a:prstGeom prst="rect">
            <a:avLst/>
          </a:prstGeom>
        </p:spPr>
        <p:txBody>
          <a:bodyPr vert="horz" lIns="93031" tIns="46516" rIns="93031" bIns="46516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8563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l" rtl="0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3988" y="8818563"/>
            <a:ext cx="3032125" cy="46355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lvl1pPr algn="r" rtl="0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1C6BE5D-10AE-4E8D-BDEE-6CE9B25B3D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C6BE5D-10AE-4E8D-BDEE-6CE9B25B3D7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C6BE5D-10AE-4E8D-BDEE-6CE9B25B3D7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7DC8F2-8658-4F7E-BF6E-C8A94E90306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AEE9D35-8B5D-43F6-B264-C31BCD536B5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F07CB73-4D88-4E8A-9DB2-E2B72CBF4FE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408A030-B6D4-4337-A1E4-D9AB32092AB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408A030-B6D4-4337-A1E4-D9AB32092AB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408A030-B6D4-4337-A1E4-D9AB32092AB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C6BE5D-10AE-4E8D-BDEE-6CE9B25B3D78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C6BE5D-10AE-4E8D-BDEE-6CE9B25B3D78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C6BE5D-10AE-4E8D-BDEE-6CE9B25B3D78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C6BE5D-10AE-4E8D-BDEE-6CE9B25B3D78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C6BE5D-10AE-4E8D-BDEE-6CE9B25B3D7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C6BE5D-10AE-4E8D-BDEE-6CE9B25B3D78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C6BE5D-10AE-4E8D-BDEE-6CE9B25B3D78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273BD1A-B51B-473C-AAB8-471AE1FB28F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E5C869-C5C5-493B-A0F4-6AFA4C5D65D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E5C869-C5C5-493B-A0F4-6AFA4C5D65D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he-IL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C6BE5D-10AE-4E8D-BDEE-6CE9B25B3D78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C6BE5D-10AE-4E8D-BDEE-6CE9B25B3D78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C6BE5D-10AE-4E8D-BDEE-6CE9B25B3D7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C6BE5D-10AE-4E8D-BDEE-6CE9B25B3D7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C6BE5D-10AE-4E8D-BDEE-6CE9B25B3D78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C6BE5D-10AE-4E8D-BDEE-6CE9B25B3D7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C6BE5D-10AE-4E8D-BDEE-6CE9B25B3D7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142844" y="171448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857224" y="928670"/>
            <a:ext cx="7358114" cy="1222375"/>
          </a:xfrm>
        </p:spPr>
        <p:txBody>
          <a:bodyPr anchor="t"/>
          <a:lstStyle>
            <a:lvl1pPr algn="ctr">
              <a:defRPr sz="4000" cap="none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93009" y="3000372"/>
            <a:ext cx="6286544" cy="914400"/>
          </a:xfrm>
        </p:spPr>
        <p:txBody>
          <a:bodyPr anchor="b"/>
          <a:lstStyle>
            <a:lvl1pPr marL="0" indent="0" algn="ctr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5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0E706-8D41-440F-ACB0-049D56C8460F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6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59EE5-19BA-4A63-A43E-FC4843FA7D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11B71-3317-4ABE-BB70-F56E0164B774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5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96656-487B-4A02-8E12-25BCCDF2D24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568A4-15BF-4017-9E6E-0703741365A4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8A0BD-978E-47B7-8C7C-7EF32C691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35B02-4BD4-4021-B103-796D601C1751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24AB9A-3DF9-4416-BAF1-0AF8D0791D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raight Connector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FC61F-EA97-47AF-8423-A43639914C8D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7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DFC0D-1D51-44B5-8178-35E9EB7F70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7FEE9-2862-4857-8521-431E83BC7629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6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6D3DA-F73F-4C31-98DB-A9E3CB20B2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19585-778F-4641-BCDC-244C6F06DAB6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54092-07C0-4FF6-8C56-CE96A1B218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7D0B6-8651-4DAE-B06C-A022C66244A0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4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CD47E7-DCA1-4F57-A966-B4D0B060E40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E19A6-8022-47CA-8FB6-3EACBB1E9686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3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3FFA3-C9CC-4B0E-964A-AD87C2EB29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7AD7C-4E03-44CE-BE3F-94CD56FA5D30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7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F3DF5-CBFC-4E53-8789-7E4ADD5EAC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BEAAAD-C475-4F0F-87B6-460BCFAEAE6B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B8E223-C13C-4084-98AE-E0298BF40E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29" name="Text Placeholder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rtl="0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F2DEAF3-E357-4C14-A240-6550C2D5D468}" type="datetimeFigureOut">
              <a:rPr lang="en-US"/>
              <a:pPr>
                <a:defRPr/>
              </a:pPr>
              <a:t>11/27/2012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rtl="0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rtl="0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accent1">
                    <a:shade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C50E213-8BE2-4673-B6E4-AA144047079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l" rtl="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64" r:id="rId4"/>
    <p:sldLayoutId id="2147483770" r:id="rId5"/>
    <p:sldLayoutId id="2147483765" r:id="rId6"/>
    <p:sldLayoutId id="2147483771" r:id="rId7"/>
    <p:sldLayoutId id="2147483772" r:id="rId8"/>
    <p:sldLayoutId id="2147483773" r:id="rId9"/>
    <p:sldLayoutId id="2147483766" r:id="rId10"/>
    <p:sldLayoutId id="2147483774" r:id="rId11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freebase.com/wiki/Data_dump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freebase.com/wiki/Developer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://wiki.freebase.com/wiki/Google_API_Client_Libraries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reebase.com/view/tv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iki.freebase.com/wiki/Structured_data" TargetMode="External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reebase.com/" TargetMode="External"/><Relationship Id="rId5" Type="http://schemas.openxmlformats.org/officeDocument/2006/relationships/hyperlink" Target="http://wiki.freebase.com/wiki/Graph" TargetMode="External"/><Relationship Id="rId4" Type="http://schemas.openxmlformats.org/officeDocument/2006/relationships/hyperlink" Target="http://wiki.freebase.com/wiki/Entity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TJfrNo3Z-DU&amp;feature=player_embedded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://wiki.freebase.com/wiki/What_is_Freebase?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code.google.com/p/google-refine/" TargetMode="External"/><Relationship Id="rId7" Type="http://schemas.openxmlformats.org/officeDocument/2006/relationships/hyperlink" Target="http://en.wikipedia.org/wiki/Freebase_(database)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jameshome.com/freebase/fmdb/index.html" TargetMode="External"/><Relationship Id="rId5" Type="http://schemas.openxmlformats.org/officeDocument/2006/relationships/hyperlink" Target="http://schemas.freebaseapps.com/" TargetMode="External"/><Relationship Id="rId4" Type="http://schemas.openxmlformats.org/officeDocument/2006/relationships/hyperlink" Target="http://en.wikipedia.org/wiki/Powerset_(company)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DB Project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0125" y="3000375"/>
            <a:ext cx="6858000" cy="9144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Database Systems</a:t>
            </a:r>
          </a:p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Fall 2012-2013</a:t>
            </a:r>
            <a:endParaRPr lang="en-US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1000125" y="5572125"/>
            <a:ext cx="6858000" cy="914400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rtl="0" fontAlgn="auto"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defRPr/>
            </a:pPr>
            <a:endParaRPr lang="en-US" dirty="0">
              <a:solidFill>
                <a:schemeClr val="tx2">
                  <a:shade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834D4F-1229-4876-B8F8-659F529064B6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use of Freebase in Google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5" name="Picture 4" descr="the office U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5178" y="1484784"/>
            <a:ext cx="6713644" cy="537321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5076056" y="2348880"/>
            <a:ext cx="2952328" cy="432048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Database </a:t>
            </a:r>
            <a:r>
              <a:rPr lang="en-US" dirty="0" smtClean="0"/>
              <a:t>Project - Goals</a:t>
            </a:r>
            <a:endParaRPr lang="en-US" dirty="0"/>
          </a:p>
        </p:txBody>
      </p:sp>
      <p:sp>
        <p:nvSpPr>
          <p:cNvPr id="365572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Project goal: to tackle and resolve </a:t>
            </a:r>
            <a:r>
              <a:rPr lang="en-US" dirty="0" smtClean="0">
                <a:solidFill>
                  <a:srgbClr val="FF0000"/>
                </a:solidFill>
              </a:rPr>
              <a:t>real-life</a:t>
            </a:r>
            <a:r>
              <a:rPr lang="en-US" dirty="0" smtClean="0"/>
              <a:t> DB related development issues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So </a:t>
            </a:r>
            <a:r>
              <a:rPr lang="en-US" dirty="0"/>
              <a:t>what do we need to do:</a:t>
            </a:r>
          </a:p>
          <a:p>
            <a:pPr lvl="1" fontAlgn="auto">
              <a:spcAft>
                <a:spcPts val="0"/>
              </a:spcAft>
              <a:buFont typeface="Wingdings 2"/>
              <a:buChar char=""/>
              <a:defRPr/>
            </a:pPr>
            <a:r>
              <a:rPr lang="en-US" dirty="0"/>
              <a:t>Design database</a:t>
            </a:r>
          </a:p>
          <a:p>
            <a:pPr lvl="1" fontAlgn="auto">
              <a:spcAft>
                <a:spcPts val="0"/>
              </a:spcAft>
              <a:buFont typeface="Wingdings 2"/>
              <a:buChar char=""/>
              <a:defRPr/>
            </a:pPr>
            <a:r>
              <a:rPr lang="en-US" dirty="0"/>
              <a:t>Load </a:t>
            </a:r>
            <a:r>
              <a:rPr lang="en-US" dirty="0" smtClean="0"/>
              <a:t>data / </a:t>
            </a:r>
            <a:r>
              <a:rPr lang="en-US" u="sng" dirty="0" smtClean="0"/>
              <a:t>Support updates</a:t>
            </a:r>
            <a:endParaRPr lang="en-US" u="sng" dirty="0"/>
          </a:p>
          <a:p>
            <a:pPr lvl="1" fontAlgn="auto">
              <a:spcAft>
                <a:spcPts val="0"/>
              </a:spcAft>
              <a:buFont typeface="Wingdings 2"/>
              <a:buChar char=""/>
              <a:defRPr/>
            </a:pPr>
            <a:r>
              <a:rPr lang="en-US" dirty="0"/>
              <a:t>Think of an application</a:t>
            </a:r>
          </a:p>
          <a:p>
            <a:pPr lvl="1" fontAlgn="auto">
              <a:spcAft>
                <a:spcPts val="0"/>
              </a:spcAft>
              <a:buFont typeface="Wingdings 2"/>
              <a:buChar char=""/>
              <a:defRPr/>
            </a:pPr>
            <a:r>
              <a:rPr lang="en-US" dirty="0"/>
              <a:t>Build application</a:t>
            </a:r>
          </a:p>
          <a:p>
            <a:pPr lvl="1" fontAlgn="auto">
              <a:spcAft>
                <a:spcPts val="0"/>
              </a:spcAft>
              <a:buFont typeface="Wingdings 2"/>
              <a:buChar char=""/>
              <a:defRPr/>
            </a:pPr>
            <a:r>
              <a:rPr lang="en-US" dirty="0"/>
              <a:t>Test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 Project - Goals (2)</a:t>
            </a:r>
            <a:endParaRPr lang="en-US" dirty="0"/>
          </a:p>
        </p:txBody>
      </p:sp>
      <p:sp>
        <p:nvSpPr>
          <p:cNvPr id="13315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to focus on:</a:t>
            </a:r>
          </a:p>
          <a:p>
            <a:pPr lvl="1"/>
            <a:r>
              <a:rPr lang="en-US" dirty="0" smtClean="0"/>
              <a:t>Database</a:t>
            </a:r>
          </a:p>
          <a:p>
            <a:pPr lvl="1"/>
            <a:r>
              <a:rPr lang="en-US" dirty="0" smtClean="0"/>
              <a:t>Data Populating / Updating</a:t>
            </a:r>
          </a:p>
          <a:p>
            <a:pPr lvl="1"/>
            <a:r>
              <a:rPr lang="en-US" dirty="0" smtClean="0"/>
              <a:t>Usability</a:t>
            </a:r>
          </a:p>
          <a:p>
            <a:pPr lvl="1"/>
            <a:r>
              <a:rPr lang="en-US" u="sng" dirty="0" smtClean="0">
                <a:solidFill>
                  <a:srgbClr val="C00000"/>
                </a:solidFill>
              </a:rPr>
              <a:t>WOW factor</a:t>
            </a:r>
          </a:p>
          <a:p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 Project - Features</a:t>
            </a:r>
            <a:endParaRPr 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54163"/>
            <a:ext cx="8686800" cy="50180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800" dirty="0" smtClean="0"/>
              <a:t>Think your self! Any idea is acceptable</a:t>
            </a:r>
          </a:p>
          <a:p>
            <a:pPr>
              <a:lnSpc>
                <a:spcPct val="80000"/>
              </a:lnSpc>
              <a:buFont typeface="Wingdings 2" pitchFamily="18" charset="2"/>
              <a:buNone/>
            </a:pPr>
            <a:endParaRPr lang="en-US" sz="2800" dirty="0" smtClean="0"/>
          </a:p>
          <a:p>
            <a:r>
              <a:rPr lang="en-US" sz="2800" dirty="0" smtClean="0"/>
              <a:t>Requirements:</a:t>
            </a:r>
          </a:p>
          <a:p>
            <a:pPr lvl="1"/>
            <a:r>
              <a:rPr lang="en-US" dirty="0" smtClean="0"/>
              <a:t>Search for specific entities (artist, player..)</a:t>
            </a:r>
          </a:p>
          <a:p>
            <a:pPr lvl="1"/>
            <a:r>
              <a:rPr lang="en-US" dirty="0" smtClean="0"/>
              <a:t>Add / Edit / Remove data manually (not just massive import)</a:t>
            </a:r>
          </a:p>
          <a:p>
            <a:pPr lvl="1"/>
            <a:r>
              <a:rPr lang="en-US" dirty="0" smtClean="0"/>
              <a:t>Support “Freebase” import:</a:t>
            </a:r>
            <a:br>
              <a:rPr lang="en-US" dirty="0" smtClean="0"/>
            </a:br>
            <a:r>
              <a:rPr lang="en-US" dirty="0" smtClean="0"/>
              <a:t>(what happens if you import a new file? You should be able to “skip” existing info..)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Interesting application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Database project </a:t>
            </a:r>
            <a:r>
              <a:rPr lang="en-US" dirty="0" smtClean="0"/>
              <a:t> - DATA????</a:t>
            </a:r>
            <a:endParaRPr lang="en-US" dirty="0"/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Freebase Data dumps</a:t>
            </a:r>
            <a:br>
              <a:rPr lang="en-US" dirty="0" smtClean="0"/>
            </a:br>
            <a:r>
              <a:rPr lang="en-US" sz="1800" dirty="0" smtClean="0">
                <a:hlinkClick r:id="rId3"/>
              </a:rPr>
              <a:t>http://wiki.freebase.com/wiki/Data_dumps</a:t>
            </a:r>
            <a:endParaRPr lang="en-US" dirty="0" smtClean="0"/>
          </a:p>
          <a:p>
            <a:pPr fontAlgn="auto">
              <a:spcAft>
                <a:spcPts val="0"/>
              </a:spcAft>
              <a:buNone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Quad Dump ("low level" dump)</a:t>
            </a:r>
            <a:br>
              <a:rPr lang="en-US" dirty="0" smtClean="0"/>
            </a:br>
            <a:r>
              <a:rPr lang="en-US" sz="2400" dirty="0" smtClean="0">
                <a:solidFill>
                  <a:schemeClr val="tx1"/>
                </a:solidFill>
              </a:rPr>
              <a:t>&lt;source&gt;, &lt;property&gt;, &lt;destination&gt;, &lt;value&gt;</a:t>
            </a:r>
            <a:endParaRPr lang="en-US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u="sng" dirty="0" smtClean="0">
                <a:solidFill>
                  <a:srgbClr val="FF0000"/>
                </a:solidFill>
              </a:rPr>
              <a:t>Simple Topic Dump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for instance, the “beer.tsv” header:</a:t>
            </a:r>
            <a:br>
              <a:rPr lang="en-US" dirty="0" smtClean="0"/>
            </a:br>
            <a:r>
              <a:rPr lang="en-US" sz="2400" dirty="0" smtClean="0">
                <a:solidFill>
                  <a:schemeClr val="tx1"/>
                </a:solidFill>
              </a:rPr>
              <a:t>name, id, </a:t>
            </a:r>
            <a:r>
              <a:rPr lang="en-US" sz="2400" dirty="0" err="1" smtClean="0">
                <a:solidFill>
                  <a:schemeClr val="tx1"/>
                </a:solidFill>
              </a:rPr>
              <a:t>beer_style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first_brewed</a:t>
            </a:r>
            <a:r>
              <a:rPr lang="en-US" sz="2400" dirty="0" smtClean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alcohol_content</a:t>
            </a:r>
            <a:r>
              <a:rPr lang="en-US" sz="2400" dirty="0" smtClean="0">
                <a:solidFill>
                  <a:schemeClr val="tx1"/>
                </a:solidFill>
              </a:rPr>
              <a:t>…..</a:t>
            </a:r>
            <a:endParaRPr lang="en-US" dirty="0" smtClean="0">
              <a:solidFill>
                <a:schemeClr val="tx1"/>
              </a:solidFill>
            </a:endParaRP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9520" y="3500438"/>
            <a:ext cx="14192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Database project </a:t>
            </a:r>
            <a:r>
              <a:rPr lang="en-US" dirty="0" smtClean="0"/>
              <a:t> - DATA????</a:t>
            </a:r>
            <a:endParaRPr lang="en-US" dirty="0"/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There are 3 files. You do not need to use all..</a:t>
            </a:r>
            <a:br>
              <a:rPr lang="en-US" dirty="0" smtClean="0"/>
            </a:br>
            <a:r>
              <a:rPr lang="en-US" dirty="0" smtClean="0">
                <a:solidFill>
                  <a:schemeClr val="tx1"/>
                </a:solidFill>
              </a:rPr>
              <a:t>- freebase-datadump-tsv.tar.bz2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- freebase-datadump-quadruples.tsv.bz2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- freebase-simple-topic-dump.tsv.bz2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/>
              <a:t>(each is a different format..)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Additional stuff can be fetched (offline/online) via “Freebase API”</a:t>
            </a:r>
            <a:br>
              <a:rPr lang="en-US" dirty="0" smtClean="0"/>
            </a:br>
            <a:r>
              <a:rPr lang="en-US" sz="1800" dirty="0" smtClean="0">
                <a:hlinkClick r:id="rId3"/>
              </a:rPr>
              <a:t>http://wiki.freebase.com/wiki/Developers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>
                <a:hlinkClick r:id="rId4"/>
              </a:rPr>
              <a:t>http://wiki.freebase.com/wiki/Google_API_Client_Libraries</a:t>
            </a:r>
            <a:endParaRPr lang="en-US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0312" y="2636912"/>
            <a:ext cx="14192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Database project </a:t>
            </a:r>
            <a:r>
              <a:rPr lang="en-US" dirty="0" smtClean="0"/>
              <a:t> - DATA????</a:t>
            </a:r>
            <a:endParaRPr lang="en-US" dirty="0"/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We will focus on data from the </a:t>
            </a:r>
            <a:r>
              <a:rPr lang="en-US" b="1" dirty="0" smtClean="0"/>
              <a:t>TV domain in freebase</a:t>
            </a:r>
          </a:p>
          <a:p>
            <a:pPr lvl="1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A subset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And </a:t>
            </a:r>
            <a:r>
              <a:rPr lang="en-US" b="1" dirty="0" smtClean="0"/>
              <a:t>related data from another origin</a:t>
            </a:r>
          </a:p>
          <a:p>
            <a:pPr lvl="1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Other Freebase topics (preferably weird </a:t>
            </a:r>
            <a:br>
              <a:rPr lang="en-US" dirty="0" smtClean="0"/>
            </a:br>
            <a:r>
              <a:rPr lang="en-US" dirty="0" smtClean="0"/>
              <a:t>ones)</a:t>
            </a:r>
          </a:p>
          <a:p>
            <a:pPr lvl="1"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Other freely available online databases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Along with </a:t>
            </a:r>
            <a:r>
              <a:rPr lang="en-US" b="1" dirty="0" smtClean="0"/>
              <a:t>manual data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2636912"/>
            <a:ext cx="14192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Assume we work with the sports domain</a:t>
            </a:r>
          </a:p>
          <a:p>
            <a:r>
              <a:rPr lang="en-US" dirty="0" smtClean="0"/>
              <a:t>Create an online (legal..) gambling app</a:t>
            </a:r>
          </a:p>
          <a:p>
            <a:r>
              <a:rPr lang="en-US" dirty="0" smtClean="0"/>
              <a:t>You should add/remove/edit all players, sports, games….</a:t>
            </a:r>
          </a:p>
          <a:p>
            <a:r>
              <a:rPr lang="en-US" dirty="0" smtClean="0"/>
              <a:t>You should add your own data such odds, bets…</a:t>
            </a:r>
          </a:p>
          <a:p>
            <a:r>
              <a:rPr lang="en-US" dirty="0" smtClean="0"/>
              <a:t>Link the data with data from some sports website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1285860"/>
            <a:ext cx="7705725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785926"/>
            <a:ext cx="5238750" cy="352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 project – </a:t>
            </a:r>
            <a:r>
              <a:rPr lang="en-US" dirty="0" smtClean="0">
                <a:solidFill>
                  <a:srgbClr val="FF0000"/>
                </a:solidFill>
              </a:rPr>
              <a:t>TV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5303837"/>
          </a:xfrm>
        </p:spPr>
        <p:txBody>
          <a:bodyPr/>
          <a:lstStyle/>
          <a:p>
            <a:pPr>
              <a:buNone/>
            </a:pPr>
            <a:endParaRPr lang="en-US" sz="2000" i="1" dirty="0" smtClean="0"/>
          </a:p>
          <a:p>
            <a:pPr>
              <a:buNone/>
            </a:pPr>
            <a:endParaRPr lang="en-US" sz="2000" i="1" dirty="0" smtClean="0"/>
          </a:p>
          <a:p>
            <a:endParaRPr lang="en-US" sz="2000" dirty="0" smtClean="0">
              <a:hlinkClick r:id="rId3"/>
            </a:endParaRPr>
          </a:p>
          <a:p>
            <a:endParaRPr lang="en-US" sz="2000" dirty="0" smtClean="0">
              <a:hlinkClick r:id="rId3"/>
            </a:endParaRPr>
          </a:p>
          <a:p>
            <a:endParaRPr lang="en-US" sz="2000" dirty="0" smtClean="0">
              <a:hlinkClick r:id="rId3"/>
            </a:endParaRPr>
          </a:p>
          <a:p>
            <a:endParaRPr lang="en-US" sz="2000" dirty="0" smtClean="0">
              <a:hlinkClick r:id="rId3"/>
            </a:endParaRPr>
          </a:p>
          <a:p>
            <a:endParaRPr lang="en-US" sz="2000" dirty="0" smtClean="0">
              <a:hlinkClick r:id="rId3"/>
            </a:endParaRPr>
          </a:p>
          <a:p>
            <a:endParaRPr lang="en-US" sz="2000" dirty="0" smtClean="0">
              <a:hlinkClick r:id="rId3"/>
            </a:endParaRPr>
          </a:p>
          <a:p>
            <a:endParaRPr lang="en-US" sz="2000" dirty="0" smtClean="0">
              <a:hlinkClick r:id="rId3"/>
            </a:endParaRPr>
          </a:p>
          <a:p>
            <a:endParaRPr lang="en-US" sz="2000" dirty="0" smtClean="0">
              <a:hlinkClick r:id="rId3"/>
            </a:endParaRPr>
          </a:p>
          <a:p>
            <a:endParaRPr lang="en-US" sz="2000" dirty="0" smtClean="0">
              <a:hlinkClick r:id="rId3"/>
            </a:endParaRPr>
          </a:p>
          <a:p>
            <a:endParaRPr lang="en-US" sz="2000" dirty="0" smtClean="0">
              <a:hlinkClick r:id="rId3"/>
            </a:endParaRPr>
          </a:p>
          <a:p>
            <a:endParaRPr lang="en-US" sz="2000" dirty="0" smtClean="0">
              <a:hlinkClick r:id="rId3"/>
            </a:endParaRPr>
          </a:p>
          <a:p>
            <a:r>
              <a:rPr lang="en-US" sz="2000" dirty="0" smtClean="0">
                <a:hlinkClick r:id="rId3"/>
              </a:rPr>
              <a:t>http://www.freebase.com/view/tv</a:t>
            </a:r>
            <a:endParaRPr lang="en-US" sz="2000" dirty="0" smtClean="0"/>
          </a:p>
          <a:p>
            <a:pPr>
              <a:buNone/>
            </a:pP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6" name="Picture 5" descr="freebase-tv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1412776"/>
            <a:ext cx="7513972" cy="451905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71546"/>
            <a:ext cx="4381500" cy="344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500174"/>
            <a:ext cx="3876675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214422"/>
            <a:ext cx="4533900" cy="354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7686" y="4143380"/>
            <a:ext cx="4486275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Past years projects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  <p:pic>
        <p:nvPicPr>
          <p:cNvPr id="512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571612"/>
            <a:ext cx="7171051" cy="500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Tips</a:t>
            </a:r>
            <a:endParaRPr lang="en-US" dirty="0"/>
          </a:p>
        </p:txBody>
      </p:sp>
      <p:sp>
        <p:nvSpPr>
          <p:cNvPr id="366600" name="Rectangle 8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First:	- understand the format..</a:t>
            </a:r>
            <a:br>
              <a:rPr lang="en-US" dirty="0" smtClean="0"/>
            </a:br>
            <a:r>
              <a:rPr lang="en-US" dirty="0" smtClean="0"/>
              <a:t>		- understand what you want to do..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Database key should always be INTEGER… not a string…. (i.e. you would need to assign it..)</a:t>
            </a:r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endParaRPr lang="en-US" dirty="0" smtClean="0"/>
          </a:p>
          <a:p>
            <a:pPr fontAlgn="auto">
              <a:spcAft>
                <a:spcPts val="0"/>
              </a:spcAft>
              <a:buFont typeface="Wingdings 2"/>
              <a:buChar char=""/>
              <a:defRPr/>
            </a:pPr>
            <a:r>
              <a:rPr lang="en-US" dirty="0" smtClean="0"/>
              <a:t>Don’t forget to support manual edit of ALL data (add/update/remove) – e.g. artists/categories/values…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 Project - Bureaucracy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54163"/>
            <a:ext cx="8686800" cy="50180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600" dirty="0" smtClean="0"/>
              <a:t>Hard work, but real.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Work in groups of 4</a:t>
            </a:r>
          </a:p>
          <a:p>
            <a:pPr>
              <a:lnSpc>
                <a:spcPct val="80000"/>
              </a:lnSpc>
              <a:buNone/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Submission database is MySQL in TAU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Java, SWT (or Swing/AWT)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u="sng" dirty="0" smtClean="0">
                <a:solidFill>
                  <a:srgbClr val="FF0000"/>
                </a:solidFill>
              </a:rPr>
              <a:t>Thinking out of the box will be rewarded</a:t>
            </a:r>
          </a:p>
          <a:p>
            <a:pPr>
              <a:lnSpc>
                <a:spcPct val="80000"/>
              </a:lnSpc>
            </a:pPr>
            <a:endParaRPr lang="en-US" sz="2600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Database Project - Requirements</a:t>
            </a:r>
            <a:endParaRPr lang="en-US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554163"/>
            <a:ext cx="8686800" cy="501808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600" dirty="0" smtClean="0"/>
              <a:t>(at least) 150K records table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  <a:p>
            <a:pPr>
              <a:lnSpc>
                <a:spcPct val="80000"/>
              </a:lnSpc>
            </a:pPr>
            <a:r>
              <a:rPr lang="en-US" sz="2600" dirty="0" smtClean="0"/>
              <a:t>If you use other domains, don’t be afraid to import much more data (when its available).</a:t>
            </a:r>
          </a:p>
          <a:p>
            <a:pPr>
              <a:lnSpc>
                <a:spcPct val="80000"/>
              </a:lnSpc>
            </a:pPr>
            <a:endParaRPr lang="en-US" sz="26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Freebase</a:t>
            </a:r>
            <a:endParaRPr lang="he-IL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5" name="Picture 4" descr="freebase-mai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56792"/>
            <a:ext cx="9144000" cy="482824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Freebase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Freebase</a:t>
            </a:r>
            <a:r>
              <a:rPr lang="en-US" dirty="0" smtClean="0"/>
              <a:t> is an open repository of </a:t>
            </a:r>
            <a:r>
              <a:rPr lang="en-US" dirty="0" smtClean="0">
                <a:hlinkClick r:id="rId3" tooltip="Structured data"/>
              </a:rPr>
              <a:t>structured data</a:t>
            </a:r>
            <a:r>
              <a:rPr lang="en-US" dirty="0" smtClean="0"/>
              <a:t> of almost 23 million </a:t>
            </a:r>
            <a:r>
              <a:rPr lang="en-US" dirty="0" smtClean="0">
                <a:hlinkClick r:id="rId4" tooltip="Entity"/>
              </a:rPr>
              <a:t>entities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smtClean="0"/>
              <a:t>An </a:t>
            </a:r>
            <a:r>
              <a:rPr lang="en-US" b="1" dirty="0" smtClean="0"/>
              <a:t>entity</a:t>
            </a:r>
            <a:r>
              <a:rPr lang="en-US" dirty="0" smtClean="0"/>
              <a:t> is a single person, place, or thing. Freebase connects entities together as a </a:t>
            </a:r>
            <a:r>
              <a:rPr lang="en-US" dirty="0" smtClean="0">
                <a:hlinkClick r:id="rId5" tooltip="Graph"/>
              </a:rPr>
              <a:t>graph</a:t>
            </a:r>
            <a:r>
              <a:rPr lang="en-US" dirty="0" smtClean="0"/>
              <a:t>. </a:t>
            </a:r>
          </a:p>
          <a:p>
            <a:endParaRPr lang="en-US" dirty="0" smtClean="0"/>
          </a:p>
          <a:p>
            <a:r>
              <a:rPr lang="en-US" dirty="0" smtClean="0">
                <a:hlinkClick r:id="rId6"/>
              </a:rPr>
              <a:t>http://www.freebase.com/</a:t>
            </a:r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715140" y="4857760"/>
            <a:ext cx="14192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Freebase (2)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Metaweb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800" dirty="0" smtClean="0">
                <a:hlinkClick r:id="rId3"/>
              </a:rPr>
              <a:t>http://www.youtube.com/watch?v=TJfrNo3Z-DU&amp;feature=player_embedded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Freebase</a:t>
            </a:r>
            <a:br>
              <a:rPr lang="en-US" dirty="0" smtClean="0"/>
            </a:br>
            <a:r>
              <a:rPr lang="en-US" sz="1800" dirty="0" smtClean="0">
                <a:hlinkClick r:id="rId4"/>
              </a:rPr>
              <a:t>http://wiki.freebase.com/wiki/What_is_Freebase%3F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40" y="4857760"/>
            <a:ext cx="1419225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Into Freebase (1)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6" name="Picture 5" descr="actor-list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09851"/>
            <a:ext cx="9144000" cy="383829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Into Freebase (2)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5" name="Picture 4" descr="steve_carell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556792"/>
            <a:ext cx="7804920" cy="685800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concor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97666" y="2132856"/>
            <a:ext cx="7946334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Into Freebase(3)</a:t>
            </a:r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5" name="Picture 4" descr="bost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340768"/>
            <a:ext cx="7236296" cy="522297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Popular Apps based on Freebase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Google "Explore More"</a:t>
            </a:r>
          </a:p>
          <a:p>
            <a:r>
              <a:rPr lang="en-US" dirty="0" smtClean="0">
                <a:hlinkClick r:id="rId3"/>
              </a:rPr>
              <a:t>Google Refine</a:t>
            </a:r>
            <a:endParaRPr lang="en-US" dirty="0" smtClean="0"/>
          </a:p>
          <a:p>
            <a:r>
              <a:rPr lang="en-US" dirty="0" err="1" smtClean="0">
                <a:hlinkClick r:id="rId4" tooltip="Powerset (company)"/>
              </a:rPr>
              <a:t>Powerset</a:t>
            </a:r>
            <a:r>
              <a:rPr lang="en-US" dirty="0" smtClean="0"/>
              <a:t> - a semantic search engine (purchased by Microsoft)</a:t>
            </a:r>
          </a:p>
          <a:p>
            <a:r>
              <a:rPr lang="en-US" dirty="0" smtClean="0">
                <a:hlinkClick r:id="rId5"/>
              </a:rPr>
              <a:t>Freebase Schema Explorer</a:t>
            </a:r>
            <a:endParaRPr lang="en-US" dirty="0" smtClean="0"/>
          </a:p>
          <a:p>
            <a:r>
              <a:rPr lang="en-US" dirty="0" smtClean="0">
                <a:hlinkClick r:id="rId6"/>
              </a:rPr>
              <a:t>FMDb</a:t>
            </a:r>
            <a:endParaRPr lang="en-US" dirty="0" smtClean="0"/>
          </a:p>
          <a:p>
            <a:endParaRPr lang="en-US" dirty="0" smtClean="0"/>
          </a:p>
          <a:p>
            <a:r>
              <a:rPr lang="en-US" sz="2400" dirty="0" smtClean="0">
                <a:hlinkClick r:id="rId7"/>
              </a:rPr>
              <a:t>http://en.wikipedia.org/wiki/Freebase_%28database%29</a:t>
            </a:r>
            <a:endParaRPr lang="en-US" sz="2400" dirty="0" smtClean="0"/>
          </a:p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24AB9A-3DF9-4416-BAF1-0AF8D0791DD2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Office">
      <a:dk1>
        <a:sysClr val="windowText" lastClr="000000"/>
      </a:dk1>
      <a:lt1>
        <a:sysClr val="window" lastClr="CEEAD6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EEAD6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EEAD6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CEEAD6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440</Words>
  <Application>Microsoft Office PowerPoint</Application>
  <PresentationFormat>On-screen Show (4:3)</PresentationFormat>
  <Paragraphs>154</Paragraphs>
  <Slides>25</Slides>
  <Notes>25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Trek</vt:lpstr>
      <vt:lpstr>DB Project</vt:lpstr>
      <vt:lpstr>Database project – TV</vt:lpstr>
      <vt:lpstr>Freebase</vt:lpstr>
      <vt:lpstr>What is Freebase</vt:lpstr>
      <vt:lpstr>What is Freebase (2)</vt:lpstr>
      <vt:lpstr>Into Freebase (1)</vt:lpstr>
      <vt:lpstr>Into Freebase (2)</vt:lpstr>
      <vt:lpstr>Into Freebase(3)</vt:lpstr>
      <vt:lpstr>Popular Apps based on Freebase</vt:lpstr>
      <vt:lpstr>The use of Freebase in Google</vt:lpstr>
      <vt:lpstr>Database Project - Goals</vt:lpstr>
      <vt:lpstr>Database Project - Goals (2)</vt:lpstr>
      <vt:lpstr>Database Project - Features</vt:lpstr>
      <vt:lpstr>Database project  - DATA????</vt:lpstr>
      <vt:lpstr>Database project  - DATA????</vt:lpstr>
      <vt:lpstr>Database project  - DATA????</vt:lpstr>
      <vt:lpstr>Example</vt:lpstr>
      <vt:lpstr>Past years projects</vt:lpstr>
      <vt:lpstr>Past years projects</vt:lpstr>
      <vt:lpstr>Past years projects</vt:lpstr>
      <vt:lpstr>Past years projects</vt:lpstr>
      <vt:lpstr>Past years projects</vt:lpstr>
      <vt:lpstr>Tips</vt:lpstr>
      <vt:lpstr>Database Project - Bureaucracy</vt:lpstr>
      <vt:lpstr>Database Project - Requirements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2012-11-27T09:33:58Z</dcterms:created>
  <dcterms:modified xsi:type="dcterms:W3CDTF">2012-11-27T09:34:04Z</dcterms:modified>
</cp:coreProperties>
</file>