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8" r:id="rId2"/>
    <p:sldId id="357" r:id="rId3"/>
    <p:sldId id="349" r:id="rId4"/>
    <p:sldId id="353" r:id="rId5"/>
    <p:sldId id="354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65" r:id="rId14"/>
    <p:sldId id="366" r:id="rId15"/>
    <p:sldId id="367" r:id="rId16"/>
    <p:sldId id="378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</p:sldIdLst>
  <p:sldSz cx="9144000" cy="6858000" type="screen4x3"/>
  <p:notesSz cx="6940550" cy="90805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Roman" pitchFamily="18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Roman" pitchFamily="18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117" d="100"/>
          <a:sy n="117" d="100"/>
        </p:scale>
        <p:origin x="-72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3825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3825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BB0C3BA6-C6FC-497F-A034-6C3FF3444B8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3825" y="0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200150" y="681038"/>
            <a:ext cx="4540250" cy="34051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313238"/>
            <a:ext cx="50895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defTabSz="915988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3825" y="8626475"/>
            <a:ext cx="3006725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21" tIns="45762" rIns="91521" bIns="45762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smtClean="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94708500-2355-4770-932B-4F1F0FBE62C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5E2983-44E7-48D0-A17E-CA8C85DD0A59}" type="slidenum">
              <a:rPr lang="he-IL"/>
              <a:pPr/>
              <a:t>10</a:t>
            </a:fld>
            <a:endParaRPr lang="en-US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11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1751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175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pPr algn="r" rtl="1"/>
            <a:endParaRPr lang="he-IL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9C3116-66F5-420A-96C2-4AA603C7D998}" type="slidenum">
              <a:rPr lang="he-IL"/>
              <a:pPr/>
              <a:t>11</a:t>
            </a:fld>
            <a:endParaRPr lang="en-US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12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2775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277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D0784C-06D2-4512-8E73-3344A4A42A75}" type="slidenum">
              <a:rPr lang="he-IL"/>
              <a:pPr/>
              <a:t>12</a:t>
            </a:fld>
            <a:endParaRPr lang="en-US"/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14</a:t>
            </a: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3798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3799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380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80F5E4-9465-4360-94A8-A41011FAD18E}" type="slidenum">
              <a:rPr lang="he-IL"/>
              <a:pPr/>
              <a:t>13</a:t>
            </a:fld>
            <a:endParaRPr lang="en-US"/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15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4823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482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FBC344-1135-40FC-A1E7-EF38CE192FAF}" type="slidenum">
              <a:rPr lang="he-IL"/>
              <a:pPr/>
              <a:t>15</a:t>
            </a:fld>
            <a:endParaRPr 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5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5847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584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A0FBD8-E04A-443F-80D6-356AED3689C8}" type="slidenum">
              <a:rPr lang="he-IL"/>
              <a:pPr/>
              <a:t>17</a:t>
            </a:fld>
            <a:endParaRPr lang="en-US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6</a:t>
            </a: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6871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687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34E72-9BDB-48A4-A762-BE6DFBBB77CF}" type="slidenum">
              <a:rPr lang="he-IL"/>
              <a:pPr/>
              <a:t>18</a:t>
            </a:fld>
            <a:endParaRPr lang="en-US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  <p:sp>
        <p:nvSpPr>
          <p:cNvPr id="37892" name="Rectangle 3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CF3233-969D-4A39-AA55-76A5CCED5BAF}" type="slidenum">
              <a:rPr lang="he-IL"/>
              <a:pPr/>
              <a:t>19</a:t>
            </a:fld>
            <a:endParaRPr lang="en-US"/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8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8919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892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276E11-97F6-4EBB-8A50-EB395A7F3C21}" type="slidenum">
              <a:rPr lang="he-IL"/>
              <a:pPr/>
              <a:t>20</a:t>
            </a:fld>
            <a:endParaRPr lang="en-US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9940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9</a:t>
            </a:r>
          </a:p>
        </p:txBody>
      </p:sp>
      <p:sp>
        <p:nvSpPr>
          <p:cNvPr id="39941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9942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9943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994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BD4113-C232-4BBC-B391-A61BB034F81B}" type="slidenum">
              <a:rPr lang="he-IL"/>
              <a:pPr/>
              <a:t>21</a:t>
            </a:fld>
            <a:endParaRPr lang="en-US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11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0967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4096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123BA5-841F-413D-A968-59605ABE601F}" type="slidenum">
              <a:rPr lang="he-IL"/>
              <a:pPr/>
              <a:t>23</a:t>
            </a:fld>
            <a:endParaRPr lang="en-US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14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991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4199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07E9BE-10DF-4600-A2E1-CBA050970493}" type="slidenum">
              <a:rPr lang="he-IL"/>
              <a:pPr/>
              <a:t>24</a:t>
            </a:fld>
            <a:endParaRPr lang="en-US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16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3015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4301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708500-2355-4770-932B-4F1F0FBE62C3}" type="slidenum">
              <a:rPr lang="he-IL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4375ED-3E69-49A3-A7AF-A380828867AA}" type="slidenum">
              <a:rPr lang="he-IL"/>
              <a:pPr/>
              <a:t>8</a:t>
            </a:fld>
            <a:endParaRPr lang="en-US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3</a:t>
            </a: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9703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2970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014F4A-0663-4998-AE9C-C411E50A2324}" type="slidenum">
              <a:rPr lang="he-IL"/>
              <a:pPr/>
              <a:t>9</a:t>
            </a:fld>
            <a:endParaRPr lang="en-US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932238" y="0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932238" y="8626475"/>
            <a:ext cx="30083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9050" tIns="0" rIns="19050" bIns="0" anchor="b"/>
          <a:lstStyle/>
          <a:p>
            <a:pPr algn="r"/>
            <a:r>
              <a:rPr lang="en-US" sz="1000" i="1">
                <a:latin typeface="Times New Roman" pitchFamily="18" charset="0"/>
              </a:rPr>
              <a:t>4</a:t>
            </a: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8626475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3008313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27" name="Rectangle 6"/>
          <p:cNvSpPr>
            <a:spLocks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2075" tIns="46038" rIns="92075" bIns="46038"/>
          <a:lstStyle/>
          <a:p>
            <a:endParaRPr lang="he-I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327E0-6469-463A-A639-620F767B95A2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834E3-1236-45AD-A9D7-845133C72728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9AA00-AF77-4E53-ACAE-5F5F7D3E8759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he-IL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E17CB-9475-463C-8DC5-2C68FE4C7EC6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he-IL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5E4EF-6043-4D3C-A298-52D5DA0ACC4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F73CC-5438-4965-9424-3BCC4FF0CA5D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A74C5-10E1-4405-B616-BF49A9B03155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27663-D076-4DDB-AA4B-FF39E90CB70F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A7ADCF-5F05-442B-ADAF-B631A571B7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6C384-8BA8-4C6B-9045-770617C255F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D6E1F-2D35-47F7-AB91-9867C9FACBA3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050883-DAEE-40B4-83AA-766025A0624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E8AB4-2D7F-4D8B-97CF-39CCB4966BAB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  <a:cs typeface="Times New Roman" pitchFamily="18" charset="0"/>
              </a:defRPr>
            </a:lvl1pPr>
          </a:lstStyle>
          <a:p>
            <a:pPr>
              <a:defRPr/>
            </a:pPr>
            <a:fld id="{8AE52E56-9351-4250-9173-D124DD0CD4C0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Microsoft_Office_Word_97_-_2003_Document1.doc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mtClean="0"/>
              <a:t>Query Execution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he-I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772400" cy="1219200"/>
          </a:xfrm>
          <a:noFill/>
        </p:spPr>
        <p:txBody>
          <a:bodyPr lIns="92075" tIns="46038" rIns="92075" bIns="46038"/>
          <a:lstStyle/>
          <a:p>
            <a:pPr algn="l"/>
            <a:r>
              <a:rPr lang="en-US" smtClean="0"/>
              <a:t>Simple Selections</a:t>
            </a:r>
          </a:p>
        </p:txBody>
      </p:sp>
      <p:sp>
        <p:nvSpPr>
          <p:cNvPr id="16384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763000" cy="4495800"/>
          </a:xfrm>
          <a:noFill/>
        </p:spPr>
        <p:txBody>
          <a:bodyPr lIns="92075" tIns="46038" rIns="92075" bIns="46038"/>
          <a:lstStyle/>
          <a:p>
            <a:r>
              <a:rPr lang="en-US" sz="2800" smtClean="0"/>
              <a:t>Of the form</a:t>
            </a:r>
          </a:p>
          <a:p>
            <a:r>
              <a:rPr lang="en-US" sz="2800" smtClean="0">
                <a:solidFill>
                  <a:schemeClr val="accent2"/>
                </a:solidFill>
              </a:rPr>
              <a:t>With no index, unsorted:  </a:t>
            </a:r>
            <a:r>
              <a:rPr lang="en-US" sz="2800" smtClean="0"/>
              <a:t>Must essentially scan the whole relation; </a:t>
            </a:r>
            <a:r>
              <a:rPr lang="en-US" sz="2800" smtClean="0">
                <a:solidFill>
                  <a:schemeClr val="accent2"/>
                </a:solidFill>
              </a:rPr>
              <a:t>cost is M </a:t>
            </a:r>
            <a:r>
              <a:rPr lang="en-US" sz="2800" smtClean="0"/>
              <a:t>(#pages in R).</a:t>
            </a:r>
          </a:p>
          <a:p>
            <a:r>
              <a:rPr lang="en-US" sz="2800" smtClean="0">
                <a:solidFill>
                  <a:schemeClr val="accent2"/>
                </a:solidFill>
              </a:rPr>
              <a:t>With an index on selection attribute:  </a:t>
            </a:r>
            <a:r>
              <a:rPr lang="en-US" sz="2800" smtClean="0"/>
              <a:t>Use index to find qualifying data entries, then retrieve corresponding data records.  (Hash index useful only for equality selections.) </a:t>
            </a:r>
          </a:p>
          <a:p>
            <a:r>
              <a:rPr lang="en-US" sz="2800" smtClean="0">
                <a:solidFill>
                  <a:schemeClr val="accent2"/>
                </a:solidFill>
              </a:rPr>
              <a:t>Result size estimation:</a:t>
            </a:r>
            <a:r>
              <a:rPr lang="en-US" sz="2800" smtClean="0"/>
              <a:t> </a:t>
            </a:r>
          </a:p>
          <a:p>
            <a:pPr>
              <a:buFontTx/>
              <a:buNone/>
            </a:pPr>
            <a:r>
              <a:rPr lang="en-US" sz="2800" smtClean="0"/>
              <a:t>              (Size of R)  * reduction factor.</a:t>
            </a:r>
          </a:p>
          <a:p>
            <a:pPr>
              <a:buFontTx/>
              <a:buNone/>
            </a:pPr>
            <a:r>
              <a:rPr lang="en-US" sz="2800" smtClean="0"/>
              <a:t>     More on this later.</a:t>
            </a:r>
          </a:p>
        </p:txBody>
      </p:sp>
      <p:sp>
        <p:nvSpPr>
          <p:cNvPr id="2055" name="Rectangle 6"/>
          <p:cNvSpPr>
            <a:spLocks noChangeArrowheads="1"/>
          </p:cNvSpPr>
          <p:nvPr/>
        </p:nvSpPr>
        <p:spPr bwMode="auto">
          <a:xfrm>
            <a:off x="5310188" y="207963"/>
            <a:ext cx="3592512" cy="1200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</a:t>
            </a:r>
            <a:r>
              <a:rPr lang="en-US" sz="2400">
                <a:latin typeface="Book Antiqua" pitchFamily="18" charset="0"/>
              </a:rPr>
              <a:t>  *</a:t>
            </a:r>
            <a:endParaRPr lang="en-US" sz="2400">
              <a:solidFill>
                <a:srgbClr val="FF0000"/>
              </a:solidFill>
              <a:latin typeface="Book Antiqua" pitchFamily="18" charset="0"/>
            </a:endParaRPr>
          </a:p>
          <a:p>
            <a:r>
              <a:rPr lang="en-US" sz="2000">
                <a:latin typeface="Book Antiqua" pitchFamily="18" charset="0"/>
              </a:rPr>
              <a:t>FROM</a:t>
            </a:r>
            <a:r>
              <a:rPr lang="en-US" sz="2400">
                <a:latin typeface="Book Antiqua" pitchFamily="18" charset="0"/>
              </a:rPr>
              <a:t> Person R</a:t>
            </a:r>
          </a:p>
          <a:p>
            <a:r>
              <a:rPr lang="en-US" sz="2000">
                <a:latin typeface="Book Antiqua" pitchFamily="18" charset="0"/>
              </a:rPr>
              <a:t>WHERE</a:t>
            </a:r>
            <a:r>
              <a:rPr lang="en-US" sz="2400">
                <a:latin typeface="Book Antiqua" pitchFamily="18" charset="0"/>
              </a:rPr>
              <a:t>   R.phone &lt; ‘543%’</a:t>
            </a:r>
          </a:p>
        </p:txBody>
      </p:sp>
      <p:graphicFrame>
        <p:nvGraphicFramePr>
          <p:cNvPr id="2050" name="Object 7"/>
          <p:cNvGraphicFramePr>
            <a:graphicFrameLocks/>
          </p:cNvGraphicFramePr>
          <p:nvPr/>
        </p:nvGraphicFramePr>
        <p:xfrm>
          <a:off x="2819400" y="1524000"/>
          <a:ext cx="4826000" cy="850900"/>
        </p:xfrm>
        <a:graphic>
          <a:graphicData uri="http://schemas.openxmlformats.org/presentationml/2006/ole">
            <p:oleObj spid="_x0000_s2050" name="Equation" r:id="rId4" imgW="1350720" imgH="29844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114300"/>
            <a:ext cx="7772400" cy="11049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Using an Index for Selections</a:t>
            </a:r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067800" cy="48768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chemeClr val="accent2"/>
                </a:solidFill>
              </a:rPr>
              <a:t>Cost depends on #qualifying tuples, and clustering.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Cost of finding qualifying data entries (typically small) plus cost of retrieving records. 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In example, assuming uniform distribution of phones, about 54% of tuples qualify </a:t>
            </a:r>
            <a:r>
              <a:rPr lang="en-US" sz="2400" dirty="0" smtClean="0"/>
              <a:t>(250 </a:t>
            </a:r>
            <a:r>
              <a:rPr lang="en-US" sz="2400" dirty="0" smtClean="0"/>
              <a:t>pages, </a:t>
            </a:r>
            <a:r>
              <a:rPr lang="en-US" sz="2400" dirty="0" smtClean="0"/>
              <a:t>20,000 </a:t>
            </a:r>
            <a:r>
              <a:rPr lang="en-US" sz="2400" dirty="0" smtClean="0"/>
              <a:t>tuples).  With a clustered index, cost is little more than </a:t>
            </a:r>
            <a:r>
              <a:rPr lang="en-US" sz="2400" dirty="0" smtClean="0"/>
              <a:t>250 </a:t>
            </a:r>
            <a:r>
              <a:rPr lang="en-US" sz="2400" dirty="0" smtClean="0"/>
              <a:t>I/Os; if </a:t>
            </a:r>
            <a:r>
              <a:rPr lang="en-US" sz="2400" dirty="0" err="1" smtClean="0"/>
              <a:t>unclustered</a:t>
            </a:r>
            <a:r>
              <a:rPr lang="en-US" sz="2400" dirty="0" smtClean="0"/>
              <a:t>, up to </a:t>
            </a:r>
            <a:r>
              <a:rPr lang="en-US" sz="2400" dirty="0" smtClean="0"/>
              <a:t>20,000 </a:t>
            </a:r>
            <a:r>
              <a:rPr lang="en-US" sz="2400" dirty="0" smtClean="0"/>
              <a:t>I/Os!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solidFill>
                  <a:schemeClr val="accent2"/>
                </a:solidFill>
              </a:rPr>
              <a:t>Important refinement for </a:t>
            </a:r>
            <a:r>
              <a:rPr lang="en-US" sz="2800" i="1" dirty="0" err="1" smtClean="0">
                <a:solidFill>
                  <a:schemeClr val="accent2"/>
                </a:solidFill>
              </a:rPr>
              <a:t>unclustered</a:t>
            </a:r>
            <a:r>
              <a:rPr lang="en-US" sz="2800" i="1" dirty="0" smtClean="0">
                <a:solidFill>
                  <a:schemeClr val="accent2"/>
                </a:solidFill>
              </a:rPr>
              <a:t> indexes</a:t>
            </a:r>
            <a:r>
              <a:rPr lang="en-US" sz="2800" dirty="0" smtClean="0">
                <a:solidFill>
                  <a:schemeClr val="accent2"/>
                </a:solidFill>
              </a:rPr>
              <a:t>:  </a:t>
            </a:r>
            <a:endParaRPr lang="en-US" sz="2800" dirty="0" smtClean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 smtClean="0"/>
              <a:t>1. Find and sort the </a:t>
            </a:r>
            <a:r>
              <a:rPr lang="en-US" sz="2400" dirty="0" err="1" smtClean="0"/>
              <a:t>rid’s</a:t>
            </a:r>
            <a:r>
              <a:rPr lang="en-US" sz="2400" dirty="0" smtClean="0"/>
              <a:t> of the qualifying data entries.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 smtClean="0"/>
              <a:t>2. Fetch rids in order.  This ensures that each data page is looked at just once (though # of such pages likely to be higher than with clustering).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3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" y="419100"/>
            <a:ext cx="8077200" cy="11049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Two Approaches to General Selections</a:t>
            </a:r>
          </a:p>
        </p:txBody>
      </p:sp>
      <p:sp>
        <p:nvSpPr>
          <p:cNvPr id="1679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" y="1600200"/>
            <a:ext cx="8991600" cy="49530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u="sng" dirty="0" smtClean="0">
                <a:solidFill>
                  <a:srgbClr val="008000"/>
                </a:solidFill>
              </a:rPr>
              <a:t>First approach:</a:t>
            </a:r>
            <a:r>
              <a:rPr lang="en-US" dirty="0" smtClean="0">
                <a:solidFill>
                  <a:schemeClr val="folHlink"/>
                </a:solidFill>
              </a:rPr>
              <a:t> </a:t>
            </a:r>
            <a:r>
              <a:rPr lang="en-US" dirty="0" smtClean="0"/>
              <a:t>Find the </a:t>
            </a:r>
            <a:r>
              <a:rPr lang="en-US" i="1" dirty="0" smtClean="0">
                <a:solidFill>
                  <a:schemeClr val="accent2"/>
                </a:solidFill>
              </a:rPr>
              <a:t>most selective access path</a:t>
            </a:r>
            <a:r>
              <a:rPr lang="en-US" dirty="0" smtClean="0"/>
              <a:t>, retrieve tuples using it, and apply any remaining terms that don’t </a:t>
            </a:r>
            <a:r>
              <a:rPr lang="en-US" dirty="0" smtClean="0">
                <a:solidFill>
                  <a:schemeClr val="accent2"/>
                </a:solidFill>
              </a:rPr>
              <a:t>match</a:t>
            </a:r>
            <a:r>
              <a:rPr lang="en-US" dirty="0" smtClean="0"/>
              <a:t> the index:</a:t>
            </a:r>
          </a:p>
          <a:p>
            <a:pPr lvl="1">
              <a:lnSpc>
                <a:spcPct val="90000"/>
              </a:lnSpc>
            </a:pPr>
            <a:r>
              <a:rPr lang="en-US" i="1" dirty="0" smtClean="0">
                <a:solidFill>
                  <a:schemeClr val="accent2"/>
                </a:solidFill>
              </a:rPr>
              <a:t>Most selective access path: </a:t>
            </a:r>
            <a:r>
              <a:rPr lang="en-US" dirty="0" smtClean="0"/>
              <a:t>An index or file scan that we estimate will require the fewest page I/Os.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Consider </a:t>
            </a:r>
            <a:r>
              <a:rPr lang="en-US" i="1" dirty="0" smtClean="0">
                <a:solidFill>
                  <a:schemeClr val="accent2"/>
                </a:solidFill>
              </a:rPr>
              <a:t>city=“</a:t>
            </a:r>
            <a:r>
              <a:rPr lang="en-US" i="1" dirty="0" err="1" smtClean="0">
                <a:solidFill>
                  <a:schemeClr val="accent2"/>
                </a:solidFill>
              </a:rPr>
              <a:t>seattle</a:t>
            </a:r>
            <a:r>
              <a:rPr lang="en-US" i="1" dirty="0" smtClean="0">
                <a:solidFill>
                  <a:schemeClr val="accent2"/>
                </a:solidFill>
              </a:rPr>
              <a:t> AND phone&lt;“543%” :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 </a:t>
            </a:r>
            <a:r>
              <a:rPr lang="en-US" sz="2800" dirty="0" smtClean="0"/>
              <a:t>A hash index on </a:t>
            </a:r>
            <a:r>
              <a:rPr lang="en-US" sz="2800" i="1" dirty="0" smtClean="0"/>
              <a:t> city </a:t>
            </a:r>
            <a:r>
              <a:rPr lang="en-US" sz="2800" dirty="0" smtClean="0"/>
              <a:t>can be used; then, </a:t>
            </a:r>
            <a:r>
              <a:rPr lang="en-US" sz="2800" i="1" dirty="0" smtClean="0"/>
              <a:t>phone</a:t>
            </a:r>
            <a:r>
              <a:rPr lang="en-US" sz="2800" dirty="0" smtClean="0"/>
              <a:t>&lt;“543%” must be checked for each retrieved </a:t>
            </a:r>
            <a:r>
              <a:rPr lang="en-US" sz="2800" dirty="0" err="1" smtClean="0"/>
              <a:t>tuple</a:t>
            </a:r>
            <a:r>
              <a:rPr lang="en-US" sz="2800" dirty="0" smtClean="0"/>
              <a:t>.</a:t>
            </a:r>
          </a:p>
          <a:p>
            <a:pPr lvl="2">
              <a:lnSpc>
                <a:spcPct val="90000"/>
              </a:lnSpc>
            </a:pPr>
            <a:r>
              <a:rPr lang="en-US" sz="2800" dirty="0" smtClean="0"/>
              <a:t> Similarly, a b-tree index on </a:t>
            </a:r>
            <a:r>
              <a:rPr lang="en-US" sz="2800" i="1" dirty="0" smtClean="0"/>
              <a:t>phone</a:t>
            </a:r>
            <a:r>
              <a:rPr lang="en-US" sz="2800" dirty="0" smtClean="0"/>
              <a:t> could be used; </a:t>
            </a:r>
            <a:r>
              <a:rPr lang="en-US" sz="2800" i="1" dirty="0" smtClean="0"/>
              <a:t>city=“</a:t>
            </a:r>
            <a:r>
              <a:rPr lang="en-US" sz="2800" i="1" dirty="0" err="1" smtClean="0"/>
              <a:t>seattle</a:t>
            </a:r>
            <a:r>
              <a:rPr lang="en-US" sz="2800" i="1" dirty="0" smtClean="0"/>
              <a:t>” </a:t>
            </a:r>
            <a:r>
              <a:rPr lang="en-US" sz="2800" dirty="0" smtClean="0"/>
              <a:t>must then be checked.</a:t>
            </a:r>
            <a:r>
              <a:rPr lang="en-US" i="1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1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Intersection of Rids</a:t>
            </a:r>
          </a:p>
        </p:txBody>
      </p:sp>
      <p:sp>
        <p:nvSpPr>
          <p:cNvPr id="16998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915400" cy="4724400"/>
          </a:xfrm>
          <a:noFill/>
        </p:spPr>
        <p:txBody>
          <a:bodyPr lIns="92075" tIns="46038" rIns="92075" bIns="46038"/>
          <a:lstStyle/>
          <a:p>
            <a:r>
              <a:rPr lang="en-US" u="sng" smtClean="0">
                <a:solidFill>
                  <a:srgbClr val="008000"/>
                </a:solidFill>
              </a:rPr>
              <a:t>Second approach</a:t>
            </a:r>
            <a:endParaRPr lang="en-US" smtClean="0"/>
          </a:p>
          <a:p>
            <a:pPr lvl="1"/>
            <a:r>
              <a:rPr lang="en-US" smtClean="0"/>
              <a:t>Get sets of rids of data records using each matching index.</a:t>
            </a:r>
          </a:p>
          <a:p>
            <a:pPr lvl="1"/>
            <a:r>
              <a:rPr lang="en-US" smtClean="0"/>
              <a:t>Then </a:t>
            </a:r>
            <a:r>
              <a:rPr lang="en-US" i="1" smtClean="0">
                <a:solidFill>
                  <a:schemeClr val="accent2"/>
                </a:solidFill>
              </a:rPr>
              <a:t>intersect</a:t>
            </a:r>
            <a:r>
              <a:rPr lang="en-US" smtClean="0"/>
              <a:t> these </a:t>
            </a:r>
            <a:r>
              <a:rPr lang="en-US" smtClean="0">
                <a:solidFill>
                  <a:schemeClr val="accent2"/>
                </a:solidFill>
              </a:rPr>
              <a:t>sets of rids.</a:t>
            </a:r>
            <a:endParaRPr lang="en-US" smtClean="0"/>
          </a:p>
          <a:p>
            <a:pPr lvl="1"/>
            <a:r>
              <a:rPr lang="en-US" smtClean="0"/>
              <a:t>Retrieve the records and apply any remaining terms.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9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998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smtClean="0"/>
              <a:t>Implementing Projection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solidFill>
                  <a:schemeClr val="accent2"/>
                </a:solidFill>
              </a:rPr>
              <a:t>Two parts:</a:t>
            </a:r>
            <a:r>
              <a:rPr lang="en-US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    (1) remove unwanted attributes,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mtClean="0"/>
              <a:t>    (2) remove duplicates from the result. 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chemeClr val="accent2"/>
                </a:solidFill>
              </a:rPr>
              <a:t>Refinements to duplicate removal: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If an index on a relation contains all wanted attributes, then we can do an </a:t>
            </a:r>
            <a:r>
              <a:rPr lang="en-US" i="1" smtClean="0"/>
              <a:t>index-only</a:t>
            </a:r>
            <a:r>
              <a:rPr lang="en-US" smtClean="0"/>
              <a:t> scan.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If the index contains a subset of the wanted attributes, you can remove duplicates </a:t>
            </a:r>
            <a:r>
              <a:rPr lang="en-US" i="1" smtClean="0"/>
              <a:t>locally</a:t>
            </a:r>
            <a:r>
              <a:rPr lang="en-US" smtClean="0"/>
              <a:t>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943600" y="1066800"/>
            <a:ext cx="3000375" cy="1565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</a:t>
            </a:r>
            <a:r>
              <a:rPr lang="en-US" sz="2400">
                <a:latin typeface="Book Antiqua" pitchFamily="18" charset="0"/>
              </a:rPr>
              <a:t>   </a:t>
            </a:r>
            <a:r>
              <a:rPr lang="en-US" sz="2000">
                <a:solidFill>
                  <a:schemeClr val="accent2"/>
                </a:solidFill>
                <a:latin typeface="Book Antiqua" pitchFamily="18" charset="0"/>
              </a:rPr>
              <a:t>DISTINCT</a:t>
            </a:r>
            <a:endParaRPr lang="en-US" sz="2400">
              <a:latin typeface="Book Antiqua" pitchFamily="18" charset="0"/>
            </a:endParaRPr>
          </a:p>
          <a:p>
            <a:r>
              <a:rPr lang="en-US" sz="2400">
                <a:latin typeface="Book Antiqua" pitchFamily="18" charset="0"/>
              </a:rPr>
              <a:t>               R.name,         </a:t>
            </a:r>
          </a:p>
          <a:p>
            <a:r>
              <a:rPr lang="en-US" sz="2400">
                <a:latin typeface="Book Antiqua" pitchFamily="18" charset="0"/>
              </a:rPr>
              <a:t>               R.phone</a:t>
            </a:r>
          </a:p>
          <a:p>
            <a:r>
              <a:rPr lang="en-US" sz="2000">
                <a:latin typeface="Book Antiqua" pitchFamily="18" charset="0"/>
              </a:rPr>
              <a:t>FROM</a:t>
            </a:r>
            <a:r>
              <a:rPr lang="en-US" sz="2400">
                <a:latin typeface="Book Antiqua" pitchFamily="18" charset="0"/>
              </a:rPr>
              <a:t> Person 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307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305800" cy="1104900"/>
          </a:xfrm>
          <a:noFill/>
        </p:spPr>
        <p:txBody>
          <a:bodyPr lIns="92075" tIns="46038" rIns="92075" bIns="46038"/>
          <a:lstStyle/>
          <a:p>
            <a:r>
              <a:rPr lang="en-US" sz="4000" smtClean="0"/>
              <a:t>Equality Joins With One Join Column</a:t>
            </a:r>
          </a:p>
        </p:txBody>
      </p:sp>
      <p:sp>
        <p:nvSpPr>
          <p:cNvPr id="17306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9067800" cy="3429000"/>
          </a:xfrm>
          <a:noFill/>
        </p:spPr>
        <p:txBody>
          <a:bodyPr lIns="92075" tIns="46038" rIns="92075" bIns="46038"/>
          <a:lstStyle/>
          <a:p>
            <a:r>
              <a:rPr lang="en-US" sz="2800" dirty="0" smtClean="0"/>
              <a:t>R       S is a common operation. The cross product is too large. Hence, performing  R    S and then a selection is too inefficient. </a:t>
            </a:r>
          </a:p>
          <a:p>
            <a:r>
              <a:rPr lang="en-US" sz="2800" dirty="0" smtClean="0"/>
              <a:t>Assume: M pages in R,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R</a:t>
            </a:r>
            <a:r>
              <a:rPr lang="en-US" sz="2800" dirty="0" smtClean="0"/>
              <a:t> tuples per page, N pages in S, </a:t>
            </a:r>
            <a:r>
              <a:rPr lang="en-US" sz="2800" dirty="0" err="1" smtClean="0"/>
              <a:t>p</a:t>
            </a:r>
            <a:r>
              <a:rPr lang="en-US" sz="2800" baseline="-25000" dirty="0" err="1" smtClean="0"/>
              <a:t>S</a:t>
            </a:r>
            <a:r>
              <a:rPr lang="en-US" sz="2800" dirty="0" smtClean="0"/>
              <a:t> tuples per page.</a:t>
            </a:r>
          </a:p>
          <a:p>
            <a:pPr lvl="1"/>
            <a:r>
              <a:rPr lang="en-US" sz="2400" dirty="0" smtClean="0"/>
              <a:t>In our examples, R is Person and S is Purchase.</a:t>
            </a:r>
          </a:p>
          <a:p>
            <a:r>
              <a:rPr lang="en-US" sz="2800" i="1" dirty="0" smtClean="0">
                <a:solidFill>
                  <a:schemeClr val="accent2"/>
                </a:solidFill>
              </a:rPr>
              <a:t>Cost metric</a:t>
            </a:r>
            <a:r>
              <a:rPr lang="en-US" sz="2800" dirty="0" smtClean="0"/>
              <a:t>:  # of I/Os.  We will ignore output costs.</a:t>
            </a:r>
          </a:p>
        </p:txBody>
      </p:sp>
      <p:sp>
        <p:nvSpPr>
          <p:cNvPr id="3080" name="Rectangle 6"/>
          <p:cNvSpPr>
            <a:spLocks noChangeArrowheads="1"/>
          </p:cNvSpPr>
          <p:nvPr/>
        </p:nvSpPr>
        <p:spPr bwMode="auto">
          <a:xfrm>
            <a:off x="4756150" y="1066800"/>
            <a:ext cx="37036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</a:t>
            </a:r>
            <a:r>
              <a:rPr lang="en-US" sz="2400">
                <a:latin typeface="Book Antiqua" pitchFamily="18" charset="0"/>
              </a:rPr>
              <a:t>  *</a:t>
            </a:r>
          </a:p>
          <a:p>
            <a:r>
              <a:rPr lang="en-US" sz="2000">
                <a:latin typeface="Book Antiqua" pitchFamily="18" charset="0"/>
              </a:rPr>
              <a:t>FROM   </a:t>
            </a:r>
            <a:r>
              <a:rPr lang="en-US" sz="2400">
                <a:latin typeface="Book Antiqua" pitchFamily="18" charset="0"/>
              </a:rPr>
              <a:t>Person R, Purchase S</a:t>
            </a:r>
          </a:p>
          <a:p>
            <a:r>
              <a:rPr lang="en-US" sz="2000">
                <a:latin typeface="Book Antiqua" pitchFamily="18" charset="0"/>
              </a:rPr>
              <a:t>WHERE</a:t>
            </a:r>
            <a:r>
              <a:rPr lang="en-US" sz="2400">
                <a:latin typeface="Book Antiqua" pitchFamily="18" charset="0"/>
              </a:rPr>
              <a:t>  R.name=S.buyer</a:t>
            </a:r>
          </a:p>
        </p:txBody>
      </p:sp>
      <p:graphicFrame>
        <p:nvGraphicFramePr>
          <p:cNvPr id="3074" name="Object 7"/>
          <p:cNvGraphicFramePr>
            <a:graphicFrameLocks/>
          </p:cNvGraphicFramePr>
          <p:nvPr/>
        </p:nvGraphicFramePr>
        <p:xfrm>
          <a:off x="773286" y="2362200"/>
          <a:ext cx="414338" cy="249238"/>
        </p:xfrm>
        <a:graphic>
          <a:graphicData uri="http://schemas.openxmlformats.org/presentationml/2006/ole">
            <p:oleObj spid="_x0000_s3074" name="Equation" r:id="rId4" imgW="428400" imgH="263520" progId="Equation.3">
              <p:embed/>
            </p:oleObj>
          </a:graphicData>
        </a:graphic>
      </p:graphicFrame>
      <p:graphicFrame>
        <p:nvGraphicFramePr>
          <p:cNvPr id="3075" name="Object 8"/>
          <p:cNvGraphicFramePr>
            <a:graphicFrameLocks/>
          </p:cNvGraphicFramePr>
          <p:nvPr/>
        </p:nvGraphicFramePr>
        <p:xfrm>
          <a:off x="4312344" y="2593280"/>
          <a:ext cx="547688" cy="547688"/>
        </p:xfrm>
        <a:graphic>
          <a:graphicData uri="http://schemas.openxmlformats.org/presentationml/2006/ole">
            <p:oleObj spid="_x0000_s3075" name="Equation" r:id="rId5" imgW="136440" imgH="136440" progId="Equation.3">
              <p:embed/>
            </p:oleObj>
          </a:graphicData>
        </a:graphic>
      </p:graphicFrame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4724400" y="1143000"/>
            <a:ext cx="4038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Discussion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How would you implement join?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Simple Nested Loops Join</a:t>
            </a:r>
          </a:p>
        </p:txBody>
      </p:sp>
      <p:sp>
        <p:nvSpPr>
          <p:cNvPr id="175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991600" cy="3733800"/>
          </a:xfrm>
          <a:noFill/>
        </p:spPr>
        <p:txBody>
          <a:bodyPr lIns="92075" tIns="46038" rIns="92075" bIns="46038"/>
          <a:lstStyle/>
          <a:p>
            <a:r>
              <a:rPr lang="en-US" sz="2800" dirty="0" smtClean="0"/>
              <a:t>For each </a:t>
            </a:r>
            <a:r>
              <a:rPr lang="en-US" sz="2800" dirty="0" err="1" smtClean="0"/>
              <a:t>tuple</a:t>
            </a:r>
            <a:r>
              <a:rPr lang="en-US" sz="2800" dirty="0" smtClean="0"/>
              <a:t> in the </a:t>
            </a:r>
            <a:r>
              <a:rPr lang="en-US" sz="2800" i="1" dirty="0" smtClean="0">
                <a:solidFill>
                  <a:schemeClr val="accent2"/>
                </a:solidFill>
              </a:rPr>
              <a:t>outer</a:t>
            </a:r>
            <a:r>
              <a:rPr lang="en-US" sz="2800" dirty="0" smtClean="0"/>
              <a:t> relation R, we scan the </a:t>
            </a:r>
            <a:r>
              <a:rPr lang="en-US" sz="2800" dirty="0" smtClean="0">
                <a:solidFill>
                  <a:srgbClr val="FF0000"/>
                </a:solidFill>
              </a:rPr>
              <a:t>entire</a:t>
            </a:r>
            <a:r>
              <a:rPr lang="en-US" sz="2800" dirty="0" smtClean="0"/>
              <a:t> </a:t>
            </a:r>
            <a:r>
              <a:rPr lang="en-US" sz="2800" i="1" dirty="0" smtClean="0">
                <a:solidFill>
                  <a:schemeClr val="accent2"/>
                </a:solidFill>
              </a:rPr>
              <a:t>inner</a:t>
            </a:r>
            <a:r>
              <a:rPr lang="en-US" sz="2800" dirty="0" smtClean="0"/>
              <a:t> relation S. 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Cost:  M +  (</a:t>
            </a:r>
            <a:r>
              <a:rPr lang="en-US" sz="2400" dirty="0" err="1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R</a:t>
            </a:r>
            <a:r>
              <a:rPr lang="en-US" sz="2400" dirty="0" smtClean="0">
                <a:solidFill>
                  <a:schemeClr val="accent2"/>
                </a:solidFill>
              </a:rPr>
              <a:t> * M) * N  </a:t>
            </a:r>
            <a:r>
              <a:rPr lang="en-US" sz="2400" dirty="0" smtClean="0"/>
              <a:t>=  1000 + 100*1000*500  I/Os:  </a:t>
            </a:r>
            <a:r>
              <a:rPr lang="en-US" sz="2400" b="1" dirty="0" smtClean="0">
                <a:solidFill>
                  <a:srgbClr val="FF0000"/>
                </a:solidFill>
              </a:rPr>
              <a:t>140 hours!</a:t>
            </a:r>
            <a:endParaRPr lang="en-US" sz="2400" dirty="0" smtClean="0"/>
          </a:p>
          <a:p>
            <a:r>
              <a:rPr lang="en-US" sz="2800" dirty="0" smtClean="0"/>
              <a:t>Page-oriented Nested Loops join:  For each </a:t>
            </a:r>
            <a:r>
              <a:rPr lang="en-US" sz="2800" i="1" dirty="0" smtClean="0"/>
              <a:t>page</a:t>
            </a:r>
            <a:r>
              <a:rPr lang="en-US" sz="2800" dirty="0" smtClean="0"/>
              <a:t> of R, get each </a:t>
            </a:r>
            <a:r>
              <a:rPr lang="en-US" sz="2800" i="1" dirty="0" smtClean="0"/>
              <a:t>page</a:t>
            </a:r>
            <a:r>
              <a:rPr lang="en-US" sz="2800" dirty="0" smtClean="0"/>
              <a:t> of S, and write out matching pairs of tuples &lt;r, s&gt;, where r is in R-page and S is in S-page.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Cost:  M + M*N </a:t>
            </a:r>
            <a:r>
              <a:rPr lang="en-US" sz="2400" dirty="0" smtClean="0"/>
              <a:t>= 1000 + 1000*500 (</a:t>
            </a:r>
            <a:r>
              <a:rPr lang="en-US" sz="2400" b="1" dirty="0" smtClean="0">
                <a:solidFill>
                  <a:srgbClr val="FF0000"/>
                </a:solidFill>
              </a:rPr>
              <a:t>1.4 hours</a:t>
            </a:r>
            <a:r>
              <a:rPr lang="en-US" sz="2400" dirty="0" smtClean="0"/>
              <a:t>)</a:t>
            </a: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1828800" y="1143000"/>
            <a:ext cx="65182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For each tuple r in R do</a:t>
            </a:r>
          </a:p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	for each tuple s in S do</a:t>
            </a:r>
          </a:p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		if r</a:t>
            </a:r>
            <a:r>
              <a:rPr lang="en-US" sz="2400" baseline="-10000">
                <a:solidFill>
                  <a:srgbClr val="008000"/>
                </a:solidFill>
                <a:latin typeface="Book Antiqua" pitchFamily="18" charset="0"/>
              </a:rPr>
              <a:t>i</a:t>
            </a:r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 == s</a:t>
            </a:r>
            <a:r>
              <a:rPr lang="en-US" sz="2400" baseline="-10000">
                <a:solidFill>
                  <a:srgbClr val="008000"/>
                </a:solidFill>
                <a:latin typeface="Book Antiqua" pitchFamily="18" charset="0"/>
              </a:rPr>
              <a:t>j </a:t>
            </a:r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 then add &lt;r, s&gt; to result</a:t>
            </a:r>
            <a:endParaRPr lang="en-US" sz="2400">
              <a:solidFill>
                <a:schemeClr val="folHlink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Index Nested Loops Join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915400" cy="3886200"/>
          </a:xfrm>
          <a:noFill/>
        </p:spPr>
        <p:txBody>
          <a:bodyPr lIns="92075" tIns="46038" rIns="92075" bIns="46038"/>
          <a:lstStyle/>
          <a:p>
            <a:r>
              <a:rPr lang="en-US" sz="2800" dirty="0" smtClean="0"/>
              <a:t>If there is an index on the join column of one relation (say S), can make it the inner. 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Cost:  M + ( (M*</a:t>
            </a:r>
            <a:r>
              <a:rPr lang="en-US" sz="2400" dirty="0" err="1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R</a:t>
            </a:r>
            <a:r>
              <a:rPr lang="en-US" sz="2400" dirty="0" smtClean="0">
                <a:solidFill>
                  <a:schemeClr val="accent2"/>
                </a:solidFill>
              </a:rPr>
              <a:t>) * cost of finding matching S tuples) </a:t>
            </a:r>
            <a:endParaRPr lang="en-US" sz="2400" dirty="0" smtClean="0"/>
          </a:p>
          <a:p>
            <a:r>
              <a:rPr lang="en-US" sz="2800" dirty="0" smtClean="0"/>
              <a:t>For each R </a:t>
            </a:r>
            <a:r>
              <a:rPr lang="en-US" sz="2800" dirty="0" err="1" smtClean="0"/>
              <a:t>tuple</a:t>
            </a:r>
            <a:r>
              <a:rPr lang="en-US" sz="2800" dirty="0" smtClean="0"/>
              <a:t>, cost of probing S index is about 1.2 for hash index, 2-4 for B+ tree.  Cost of then finding S tuples depends on clustering.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Clustered index:  1 I/O (typical), </a:t>
            </a:r>
            <a:r>
              <a:rPr lang="en-US" sz="2400" dirty="0" err="1" smtClean="0">
                <a:solidFill>
                  <a:schemeClr val="accent2"/>
                </a:solidFill>
              </a:rPr>
              <a:t>unclustered</a:t>
            </a:r>
            <a:r>
              <a:rPr lang="en-US" sz="2400" dirty="0" smtClean="0">
                <a:solidFill>
                  <a:schemeClr val="accent2"/>
                </a:solidFill>
              </a:rPr>
              <a:t>: up to 1 I/O per matching S </a:t>
            </a:r>
            <a:r>
              <a:rPr lang="en-US" sz="2400" dirty="0" err="1" smtClean="0">
                <a:solidFill>
                  <a:schemeClr val="accent2"/>
                </a:solidFill>
              </a:rPr>
              <a:t>tuple</a:t>
            </a:r>
            <a:r>
              <a:rPr lang="en-US" sz="2400" dirty="0" smtClean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1828800" y="914400"/>
            <a:ext cx="59880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foreach tuple r in R do</a:t>
            </a:r>
          </a:p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	foreach tuple s in S where r</a:t>
            </a:r>
            <a:r>
              <a:rPr lang="en-US" sz="2400" baseline="-10000">
                <a:solidFill>
                  <a:srgbClr val="008000"/>
                </a:solidFill>
                <a:latin typeface="Book Antiqua" pitchFamily="18" charset="0"/>
              </a:rPr>
              <a:t>i</a:t>
            </a:r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 == s</a:t>
            </a:r>
            <a:r>
              <a:rPr lang="en-US" sz="2400" baseline="-10000">
                <a:solidFill>
                  <a:srgbClr val="008000"/>
                </a:solidFill>
                <a:latin typeface="Book Antiqua" pitchFamily="18" charset="0"/>
              </a:rPr>
              <a:t>j  </a:t>
            </a:r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do</a:t>
            </a:r>
          </a:p>
          <a:p>
            <a:r>
              <a:rPr lang="en-US" sz="2400">
                <a:solidFill>
                  <a:srgbClr val="008000"/>
                </a:solidFill>
                <a:latin typeface="Book Antiqua" pitchFamily="18" charset="0"/>
              </a:rPr>
              <a:t>		add &lt;r, s&gt; to result</a:t>
            </a:r>
            <a:endParaRPr lang="en-US" sz="2400">
              <a:solidFill>
                <a:schemeClr val="folHlink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Examples of Index Nested Loops</a:t>
            </a:r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991600" cy="49530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chemeClr val="accent2"/>
                </a:solidFill>
              </a:rPr>
              <a:t>Hash-index on </a:t>
            </a:r>
            <a:r>
              <a:rPr lang="en-US" sz="2800" i="1" dirty="0" smtClean="0">
                <a:solidFill>
                  <a:schemeClr val="accent2"/>
                </a:solidFill>
              </a:rPr>
              <a:t>name</a:t>
            </a:r>
            <a:r>
              <a:rPr lang="en-US" sz="2800" dirty="0" smtClean="0">
                <a:solidFill>
                  <a:schemeClr val="accent2"/>
                </a:solidFill>
              </a:rPr>
              <a:t> of Person (as inner):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Scan Purchase:  1000 page I/Os, 100*1000 tuples.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For each Person </a:t>
            </a:r>
            <a:r>
              <a:rPr lang="en-US" sz="2400" dirty="0" err="1" smtClean="0"/>
              <a:t>tuple</a:t>
            </a:r>
            <a:r>
              <a:rPr lang="en-US" sz="2400" dirty="0" smtClean="0"/>
              <a:t>:  1.2 I/Os to get data entry in index, plus 1 I/O to get (the exactly one) matching Person </a:t>
            </a:r>
            <a:r>
              <a:rPr lang="en-US" sz="2400" dirty="0" err="1" smtClean="0"/>
              <a:t>tuple</a:t>
            </a:r>
            <a:r>
              <a:rPr lang="en-US" sz="2400" dirty="0" smtClean="0"/>
              <a:t>.  Total:  220,000 I/Os. (</a:t>
            </a:r>
            <a:r>
              <a:rPr lang="en-US" sz="2400" b="1" dirty="0" smtClean="0">
                <a:solidFill>
                  <a:srgbClr val="FF0000"/>
                </a:solidFill>
              </a:rPr>
              <a:t>36 minutes</a:t>
            </a:r>
            <a:r>
              <a:rPr lang="en-US" sz="2400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sz="2800" dirty="0" smtClean="0">
                <a:solidFill>
                  <a:schemeClr val="accent2"/>
                </a:solidFill>
              </a:rPr>
              <a:t>Hash-index on </a:t>
            </a:r>
            <a:r>
              <a:rPr lang="en-US" sz="2800" i="1" dirty="0" smtClean="0">
                <a:solidFill>
                  <a:schemeClr val="accent2"/>
                </a:solidFill>
              </a:rPr>
              <a:t>buyer</a:t>
            </a:r>
            <a:r>
              <a:rPr lang="en-US" sz="2800" dirty="0" smtClean="0">
                <a:solidFill>
                  <a:schemeClr val="accent2"/>
                </a:solidFill>
              </a:rPr>
              <a:t> of  Purchase (as inner):</a:t>
            </a:r>
            <a:endParaRPr lang="en-US" sz="2800" dirty="0" smtClean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Scan Person:  500 page I/Os, 80*500 tuples.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For each Person </a:t>
            </a:r>
            <a:r>
              <a:rPr lang="en-US" sz="2400" dirty="0" err="1" smtClean="0"/>
              <a:t>tuple</a:t>
            </a:r>
            <a:r>
              <a:rPr lang="en-US" sz="2400" dirty="0" smtClean="0"/>
              <a:t>:  1.2 I/Os to find index page with data entries, plus cost of retrieving matching Purchase tuples.  Assuming uniform distribution, 2.5 purchases per buyer (100,000 / 40,000).  Cost of retrieving them  is 1 or 2.5 I/Os depending on clustering.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9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0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Where are we?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File organizations: sorted, hashed, heaps.</a:t>
            </a:r>
          </a:p>
          <a:p>
            <a:pPr>
              <a:lnSpc>
                <a:spcPct val="90000"/>
              </a:lnSpc>
            </a:pPr>
            <a:r>
              <a:rPr lang="en-US" smtClean="0"/>
              <a:t>Indexes: hash index, B+-tree</a:t>
            </a:r>
          </a:p>
          <a:p>
            <a:pPr>
              <a:lnSpc>
                <a:spcPct val="90000"/>
              </a:lnSpc>
            </a:pPr>
            <a:r>
              <a:rPr lang="en-US" smtClean="0"/>
              <a:t>Indexes can be clustered or not.</a:t>
            </a:r>
          </a:p>
          <a:p>
            <a:pPr>
              <a:lnSpc>
                <a:spcPct val="90000"/>
              </a:lnSpc>
            </a:pPr>
            <a:r>
              <a:rPr lang="en-US" smtClean="0"/>
              <a:t>Data can be stored </a:t>
            </a:r>
            <a:r>
              <a:rPr lang="en-US" i="1" smtClean="0"/>
              <a:t>in </a:t>
            </a:r>
            <a:r>
              <a:rPr lang="en-US" smtClean="0"/>
              <a:t>the index or not.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Hence, when we access a relation, we can either scan or go through an index: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Called an </a:t>
            </a:r>
            <a:r>
              <a:rPr lang="en-US" i="1" smtClean="0"/>
              <a:t>access path.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Block Nested Loops Join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8915400" cy="2438400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</a:pPr>
            <a:r>
              <a:rPr lang="en-US" smtClean="0"/>
              <a:t>Use one page as an input buffer for scanning the inner S, one page as the output buffer, and use all remaining pages to hold ``block’’ of outer R.</a:t>
            </a:r>
          </a:p>
          <a:p>
            <a:pPr lvl="1">
              <a:lnSpc>
                <a:spcPct val="90000"/>
              </a:lnSpc>
            </a:pPr>
            <a:r>
              <a:rPr lang="en-US" smtClean="0">
                <a:solidFill>
                  <a:srgbClr val="008000"/>
                </a:solidFill>
              </a:rPr>
              <a:t>For each matching tuple r in R-block, s in S-page, add      &lt;r, s&gt; to result.  Then read next R-block, scan S, etc.</a:t>
            </a:r>
            <a:endParaRPr lang="en-US" smtClean="0"/>
          </a:p>
        </p:txBody>
      </p:sp>
      <p:grpSp>
        <p:nvGrpSpPr>
          <p:cNvPr id="24582" name="Group 6"/>
          <p:cNvGrpSpPr>
            <a:grpSpLocks/>
          </p:cNvGrpSpPr>
          <p:nvPr/>
        </p:nvGrpSpPr>
        <p:grpSpPr bwMode="auto">
          <a:xfrm>
            <a:off x="1822450" y="4197350"/>
            <a:ext cx="844550" cy="2027238"/>
            <a:chOff x="1148" y="2644"/>
            <a:chExt cx="532" cy="1277"/>
          </a:xfrm>
        </p:grpSpPr>
        <p:sp>
          <p:nvSpPr>
            <p:cNvPr id="24614" name="Oval 7"/>
            <p:cNvSpPr>
              <a:spLocks noChangeArrowheads="1"/>
            </p:cNvSpPr>
            <p:nvPr/>
          </p:nvSpPr>
          <p:spPr bwMode="auto">
            <a:xfrm>
              <a:off x="1156" y="2644"/>
              <a:ext cx="520" cy="8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4615" name="Line 8"/>
            <p:cNvSpPr>
              <a:spLocks noChangeShapeType="1"/>
            </p:cNvSpPr>
            <p:nvPr/>
          </p:nvSpPr>
          <p:spPr bwMode="auto">
            <a:xfrm>
              <a:off x="1152" y="2688"/>
              <a:ext cx="0" cy="115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6" name="Line 9"/>
            <p:cNvSpPr>
              <a:spLocks noChangeShapeType="1"/>
            </p:cNvSpPr>
            <p:nvPr/>
          </p:nvSpPr>
          <p:spPr bwMode="auto">
            <a:xfrm>
              <a:off x="1680" y="2688"/>
              <a:ext cx="0" cy="115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617" name="Arc 10"/>
            <p:cNvSpPr>
              <a:spLocks/>
            </p:cNvSpPr>
            <p:nvPr/>
          </p:nvSpPr>
          <p:spPr bwMode="auto">
            <a:xfrm>
              <a:off x="1148" y="3843"/>
              <a:ext cx="528" cy="78"/>
            </a:xfrm>
            <a:custGeom>
              <a:avLst/>
              <a:gdLst>
                <a:gd name="T0" fmla="*/ 528 w 43200"/>
                <a:gd name="T1" fmla="*/ 0 h 22170"/>
                <a:gd name="T2" fmla="*/ 0 w 43200"/>
                <a:gd name="T3" fmla="*/ 2 h 22170"/>
                <a:gd name="T4" fmla="*/ 264 w 43200"/>
                <a:gd name="T5" fmla="*/ 2 h 22170"/>
                <a:gd name="T6" fmla="*/ 0 60000 65536"/>
                <a:gd name="T7" fmla="*/ 0 60000 65536"/>
                <a:gd name="T8" fmla="*/ 0 60000 65536"/>
                <a:gd name="T9" fmla="*/ 0 w 43200"/>
                <a:gd name="T10" fmla="*/ 0 h 22170"/>
                <a:gd name="T11" fmla="*/ 43200 w 43200"/>
                <a:gd name="T12" fmla="*/ 22170 h 221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2170" fill="none" extrusionOk="0">
                  <a:moveTo>
                    <a:pt x="43192" y="-1"/>
                  </a:moveTo>
                  <a:cubicBezTo>
                    <a:pt x="43197" y="189"/>
                    <a:pt x="43200" y="379"/>
                    <a:pt x="43200" y="570"/>
                  </a:cubicBezTo>
                  <a:cubicBezTo>
                    <a:pt x="43200" y="12499"/>
                    <a:pt x="33529" y="22170"/>
                    <a:pt x="21600" y="22170"/>
                  </a:cubicBezTo>
                  <a:cubicBezTo>
                    <a:pt x="9670" y="22170"/>
                    <a:pt x="0" y="12499"/>
                    <a:pt x="0" y="570"/>
                  </a:cubicBezTo>
                </a:path>
                <a:path w="43200" h="22170" stroke="0" extrusionOk="0">
                  <a:moveTo>
                    <a:pt x="43192" y="-1"/>
                  </a:moveTo>
                  <a:cubicBezTo>
                    <a:pt x="43197" y="189"/>
                    <a:pt x="43200" y="379"/>
                    <a:pt x="43200" y="570"/>
                  </a:cubicBezTo>
                  <a:cubicBezTo>
                    <a:pt x="43200" y="12499"/>
                    <a:pt x="33529" y="22170"/>
                    <a:pt x="21600" y="22170"/>
                  </a:cubicBezTo>
                  <a:cubicBezTo>
                    <a:pt x="9670" y="22170"/>
                    <a:pt x="0" y="12499"/>
                    <a:pt x="0" y="570"/>
                  </a:cubicBezTo>
                  <a:lnTo>
                    <a:pt x="21600" y="570"/>
                  </a:lnTo>
                  <a:close/>
                </a:path>
              </a:pathLst>
            </a:custGeom>
            <a:noFill/>
            <a:ln w="12700" cap="rnd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4583" name="Rectangle 11"/>
          <p:cNvSpPr>
            <a:spLocks noChangeArrowheads="1"/>
          </p:cNvSpPr>
          <p:nvPr/>
        </p:nvSpPr>
        <p:spPr bwMode="auto">
          <a:xfrm>
            <a:off x="2901950" y="4044950"/>
            <a:ext cx="3416300" cy="21971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4" name="Rectangle 12" descr="25%"/>
          <p:cNvSpPr>
            <a:spLocks noChangeArrowheads="1"/>
          </p:cNvSpPr>
          <p:nvPr/>
        </p:nvSpPr>
        <p:spPr bwMode="auto">
          <a:xfrm>
            <a:off x="2063750" y="4502150"/>
            <a:ext cx="292100" cy="292100"/>
          </a:xfrm>
          <a:prstGeom prst="rect">
            <a:avLst/>
          </a:prstGeom>
          <a:pattFill prst="pct25">
            <a:fgClr>
              <a:schemeClr val="tx2"/>
            </a:fgClr>
            <a:bgClr>
              <a:schemeClr val="bg1"/>
            </a:bgClr>
          </a:patt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5" name="Rectangle 13" descr="25%"/>
          <p:cNvSpPr>
            <a:spLocks noChangeArrowheads="1"/>
          </p:cNvSpPr>
          <p:nvPr/>
        </p:nvSpPr>
        <p:spPr bwMode="auto">
          <a:xfrm>
            <a:off x="2063750" y="4959350"/>
            <a:ext cx="292100" cy="292100"/>
          </a:xfrm>
          <a:prstGeom prst="rect">
            <a:avLst/>
          </a:prstGeom>
          <a:pattFill prst="pct25">
            <a:fgClr>
              <a:schemeClr val="tx2"/>
            </a:fgClr>
            <a:bgClr>
              <a:schemeClr val="bg1"/>
            </a:bgClr>
          </a:patt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6" name="Rectangle 14" descr="25%"/>
          <p:cNvSpPr>
            <a:spLocks noChangeArrowheads="1"/>
          </p:cNvSpPr>
          <p:nvPr/>
        </p:nvSpPr>
        <p:spPr bwMode="auto">
          <a:xfrm>
            <a:off x="2063750" y="5721350"/>
            <a:ext cx="292100" cy="292100"/>
          </a:xfrm>
          <a:prstGeom prst="rect">
            <a:avLst/>
          </a:prstGeom>
          <a:pattFill prst="pct25">
            <a:fgClr>
              <a:schemeClr val="tx2"/>
            </a:fgClr>
            <a:bgClr>
              <a:schemeClr val="bg1"/>
            </a:bgClr>
          </a:patt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7" name="Rectangle 15"/>
          <p:cNvSpPr>
            <a:spLocks noChangeArrowheads="1"/>
          </p:cNvSpPr>
          <p:nvPr/>
        </p:nvSpPr>
        <p:spPr bwMode="auto">
          <a:xfrm>
            <a:off x="1887538" y="5153025"/>
            <a:ext cx="692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Book Antiqua" pitchFamily="18" charset="0"/>
              </a:rPr>
              <a:t>. . .</a:t>
            </a:r>
          </a:p>
        </p:txBody>
      </p:sp>
      <p:sp>
        <p:nvSpPr>
          <p:cNvPr id="24588" name="Rectangle 16"/>
          <p:cNvSpPr>
            <a:spLocks noChangeArrowheads="1"/>
          </p:cNvSpPr>
          <p:nvPr/>
        </p:nvSpPr>
        <p:spPr bwMode="auto">
          <a:xfrm>
            <a:off x="3511550" y="4578350"/>
            <a:ext cx="2197100" cy="52070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89" name="Rectangle 17"/>
          <p:cNvSpPr>
            <a:spLocks noChangeArrowheads="1"/>
          </p:cNvSpPr>
          <p:nvPr/>
        </p:nvSpPr>
        <p:spPr bwMode="auto">
          <a:xfrm>
            <a:off x="3587750" y="4654550"/>
            <a:ext cx="292100" cy="2921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90" name="Rectangle 18"/>
          <p:cNvSpPr>
            <a:spLocks noChangeArrowheads="1"/>
          </p:cNvSpPr>
          <p:nvPr/>
        </p:nvSpPr>
        <p:spPr bwMode="auto">
          <a:xfrm>
            <a:off x="4044950" y="4654550"/>
            <a:ext cx="292100" cy="2921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91" name="Rectangle 19"/>
          <p:cNvSpPr>
            <a:spLocks noChangeArrowheads="1"/>
          </p:cNvSpPr>
          <p:nvPr/>
        </p:nvSpPr>
        <p:spPr bwMode="auto">
          <a:xfrm>
            <a:off x="4478338" y="4465638"/>
            <a:ext cx="692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b="1">
                <a:solidFill>
                  <a:schemeClr val="tx2"/>
                </a:solidFill>
                <a:latin typeface="Book Antiqua" pitchFamily="18" charset="0"/>
              </a:rPr>
              <a:t>. . .</a:t>
            </a:r>
          </a:p>
        </p:txBody>
      </p:sp>
      <p:sp>
        <p:nvSpPr>
          <p:cNvPr id="24592" name="Rectangle 20"/>
          <p:cNvSpPr>
            <a:spLocks noChangeArrowheads="1"/>
          </p:cNvSpPr>
          <p:nvPr/>
        </p:nvSpPr>
        <p:spPr bwMode="auto">
          <a:xfrm>
            <a:off x="5187950" y="4654550"/>
            <a:ext cx="292100" cy="2921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93" name="Rectangle 21"/>
          <p:cNvSpPr>
            <a:spLocks noChangeArrowheads="1"/>
          </p:cNvSpPr>
          <p:nvPr/>
        </p:nvSpPr>
        <p:spPr bwMode="auto">
          <a:xfrm>
            <a:off x="3511550" y="5568950"/>
            <a:ext cx="292100" cy="2921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94" name="Rectangle 22"/>
          <p:cNvSpPr>
            <a:spLocks noChangeArrowheads="1"/>
          </p:cNvSpPr>
          <p:nvPr/>
        </p:nvSpPr>
        <p:spPr bwMode="auto">
          <a:xfrm>
            <a:off x="5416550" y="5568950"/>
            <a:ext cx="292100" cy="292100"/>
          </a:xfrm>
          <a:prstGeom prst="rect">
            <a:avLst/>
          </a:prstGeom>
          <a:solidFill>
            <a:srgbClr val="C0FEF9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4595" name="Line 23"/>
          <p:cNvSpPr>
            <a:spLocks noChangeShapeType="1"/>
          </p:cNvSpPr>
          <p:nvPr/>
        </p:nvSpPr>
        <p:spPr bwMode="auto">
          <a:xfrm>
            <a:off x="2667000" y="4800600"/>
            <a:ext cx="8382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Line 24"/>
          <p:cNvSpPr>
            <a:spLocks noChangeShapeType="1"/>
          </p:cNvSpPr>
          <p:nvPr/>
        </p:nvSpPr>
        <p:spPr bwMode="auto">
          <a:xfrm>
            <a:off x="2667000" y="5715000"/>
            <a:ext cx="8382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7" name="Line 25"/>
          <p:cNvSpPr>
            <a:spLocks noChangeShapeType="1"/>
          </p:cNvSpPr>
          <p:nvPr/>
        </p:nvSpPr>
        <p:spPr bwMode="auto">
          <a:xfrm>
            <a:off x="5715000" y="5715000"/>
            <a:ext cx="99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8" name="Rectangle 26"/>
          <p:cNvSpPr>
            <a:spLocks noChangeArrowheads="1"/>
          </p:cNvSpPr>
          <p:nvPr/>
        </p:nvSpPr>
        <p:spPr bwMode="auto">
          <a:xfrm>
            <a:off x="1811338" y="3843338"/>
            <a:ext cx="8112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solidFill>
                  <a:schemeClr val="tx2"/>
                </a:solidFill>
                <a:latin typeface="Book Antiqua" pitchFamily="18" charset="0"/>
              </a:rPr>
              <a:t>R &amp; S</a:t>
            </a:r>
          </a:p>
        </p:txBody>
      </p:sp>
      <p:sp>
        <p:nvSpPr>
          <p:cNvPr id="24599" name="Rectangle 27"/>
          <p:cNvSpPr>
            <a:spLocks noChangeArrowheads="1"/>
          </p:cNvSpPr>
          <p:nvPr/>
        </p:nvSpPr>
        <p:spPr bwMode="auto">
          <a:xfrm>
            <a:off x="3565525" y="4037013"/>
            <a:ext cx="2368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pPr algn="ctr"/>
            <a:r>
              <a:rPr lang="en-US" sz="1600" b="1">
                <a:solidFill>
                  <a:schemeClr val="tx2"/>
                </a:solidFill>
                <a:latin typeface="Times New Roman" pitchFamily="18" charset="0"/>
              </a:rPr>
              <a:t>Hash table for block of R</a:t>
            </a:r>
          </a:p>
          <a:p>
            <a:pPr algn="ctr"/>
            <a:r>
              <a:rPr lang="en-US" sz="1600" b="1">
                <a:solidFill>
                  <a:schemeClr val="tx2"/>
                </a:solidFill>
                <a:latin typeface="Times New Roman" pitchFamily="18" charset="0"/>
              </a:rPr>
              <a:t>(k &lt; B-1 pages)</a:t>
            </a:r>
          </a:p>
        </p:txBody>
      </p:sp>
      <p:sp>
        <p:nvSpPr>
          <p:cNvPr id="24600" name="Rectangle 28"/>
          <p:cNvSpPr>
            <a:spLocks noChangeArrowheads="1"/>
          </p:cNvSpPr>
          <p:nvPr/>
        </p:nvSpPr>
        <p:spPr bwMode="auto">
          <a:xfrm>
            <a:off x="3032125" y="5868988"/>
            <a:ext cx="173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tx2"/>
                </a:solidFill>
                <a:latin typeface="Times New Roman" pitchFamily="18" charset="0"/>
              </a:rPr>
              <a:t>Input buffer for S</a:t>
            </a:r>
          </a:p>
        </p:txBody>
      </p:sp>
      <p:sp>
        <p:nvSpPr>
          <p:cNvPr id="24601" name="Rectangle 29"/>
          <p:cNvSpPr>
            <a:spLocks noChangeArrowheads="1"/>
          </p:cNvSpPr>
          <p:nvPr/>
        </p:nvSpPr>
        <p:spPr bwMode="auto">
          <a:xfrm>
            <a:off x="4937125" y="5865813"/>
            <a:ext cx="1409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600" b="1">
                <a:solidFill>
                  <a:schemeClr val="tx2"/>
                </a:solidFill>
                <a:latin typeface="Times New Roman" pitchFamily="18" charset="0"/>
              </a:rPr>
              <a:t>Output buffer</a:t>
            </a:r>
          </a:p>
        </p:txBody>
      </p:sp>
      <p:sp>
        <p:nvSpPr>
          <p:cNvPr id="24602" name="Freeform 30"/>
          <p:cNvSpPr>
            <a:spLocks/>
          </p:cNvSpPr>
          <p:nvPr/>
        </p:nvSpPr>
        <p:spPr bwMode="auto">
          <a:xfrm>
            <a:off x="3581400" y="5029200"/>
            <a:ext cx="306388" cy="534988"/>
          </a:xfrm>
          <a:custGeom>
            <a:avLst/>
            <a:gdLst>
              <a:gd name="T0" fmla="*/ 48 w 193"/>
              <a:gd name="T1" fmla="*/ 336 h 337"/>
              <a:gd name="T2" fmla="*/ 144 w 193"/>
              <a:gd name="T3" fmla="*/ 144 h 337"/>
              <a:gd name="T4" fmla="*/ 0 w 193"/>
              <a:gd name="T5" fmla="*/ 192 h 337"/>
              <a:gd name="T6" fmla="*/ 2 w 193"/>
              <a:gd name="T7" fmla="*/ 166 h 337"/>
              <a:gd name="T8" fmla="*/ 192 w 193"/>
              <a:gd name="T9" fmla="*/ 0 h 33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3"/>
              <a:gd name="T16" fmla="*/ 0 h 337"/>
              <a:gd name="T17" fmla="*/ 193 w 193"/>
              <a:gd name="T18" fmla="*/ 337 h 337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3" h="337">
                <a:moveTo>
                  <a:pt x="48" y="336"/>
                </a:moveTo>
                <a:lnTo>
                  <a:pt x="144" y="144"/>
                </a:lnTo>
                <a:lnTo>
                  <a:pt x="0" y="192"/>
                </a:lnTo>
                <a:lnTo>
                  <a:pt x="2" y="166"/>
                </a:lnTo>
                <a:lnTo>
                  <a:pt x="192" y="0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lg"/>
          </a:ln>
        </p:spPr>
        <p:txBody>
          <a:bodyPr/>
          <a:lstStyle/>
          <a:p>
            <a:endParaRPr lang="en-US"/>
          </a:p>
        </p:txBody>
      </p:sp>
      <p:grpSp>
        <p:nvGrpSpPr>
          <p:cNvPr id="24603" name="Group 31"/>
          <p:cNvGrpSpPr>
            <a:grpSpLocks/>
          </p:cNvGrpSpPr>
          <p:nvPr/>
        </p:nvGrpSpPr>
        <p:grpSpPr bwMode="auto">
          <a:xfrm>
            <a:off x="6699250" y="4197350"/>
            <a:ext cx="844550" cy="2027238"/>
            <a:chOff x="4220" y="2644"/>
            <a:chExt cx="532" cy="1277"/>
          </a:xfrm>
        </p:grpSpPr>
        <p:grpSp>
          <p:nvGrpSpPr>
            <p:cNvPr id="24605" name="Group 32"/>
            <p:cNvGrpSpPr>
              <a:grpSpLocks/>
            </p:cNvGrpSpPr>
            <p:nvPr/>
          </p:nvGrpSpPr>
          <p:grpSpPr bwMode="auto">
            <a:xfrm>
              <a:off x="4220" y="2644"/>
              <a:ext cx="532" cy="1277"/>
              <a:chOff x="4220" y="2644"/>
              <a:chExt cx="532" cy="1277"/>
            </a:xfrm>
          </p:grpSpPr>
          <p:sp>
            <p:nvSpPr>
              <p:cNvPr id="24610" name="Oval 33"/>
              <p:cNvSpPr>
                <a:spLocks noChangeArrowheads="1"/>
              </p:cNvSpPr>
              <p:nvPr/>
            </p:nvSpPr>
            <p:spPr bwMode="auto">
              <a:xfrm>
                <a:off x="4228" y="2644"/>
                <a:ext cx="520" cy="8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he-IL"/>
              </a:p>
            </p:txBody>
          </p:sp>
          <p:sp>
            <p:nvSpPr>
              <p:cNvPr id="24611" name="Line 34"/>
              <p:cNvSpPr>
                <a:spLocks noChangeShapeType="1"/>
              </p:cNvSpPr>
              <p:nvPr/>
            </p:nvSpPr>
            <p:spPr bwMode="auto">
              <a:xfrm>
                <a:off x="4224" y="2688"/>
                <a:ext cx="0" cy="115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2" name="Line 35"/>
              <p:cNvSpPr>
                <a:spLocks noChangeShapeType="1"/>
              </p:cNvSpPr>
              <p:nvPr/>
            </p:nvSpPr>
            <p:spPr bwMode="auto">
              <a:xfrm>
                <a:off x="4752" y="2688"/>
                <a:ext cx="0" cy="115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613" name="Arc 36"/>
              <p:cNvSpPr>
                <a:spLocks/>
              </p:cNvSpPr>
              <p:nvPr/>
            </p:nvSpPr>
            <p:spPr bwMode="auto">
              <a:xfrm>
                <a:off x="4220" y="3843"/>
                <a:ext cx="528" cy="78"/>
              </a:xfrm>
              <a:custGeom>
                <a:avLst/>
                <a:gdLst>
                  <a:gd name="T0" fmla="*/ 528 w 43200"/>
                  <a:gd name="T1" fmla="*/ 0 h 22170"/>
                  <a:gd name="T2" fmla="*/ 0 w 43200"/>
                  <a:gd name="T3" fmla="*/ 2 h 22170"/>
                  <a:gd name="T4" fmla="*/ 264 w 43200"/>
                  <a:gd name="T5" fmla="*/ 2 h 22170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170"/>
                  <a:gd name="T11" fmla="*/ 43200 w 43200"/>
                  <a:gd name="T12" fmla="*/ 22170 h 2217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170" fill="none" extrusionOk="0">
                    <a:moveTo>
                      <a:pt x="43192" y="-1"/>
                    </a:moveTo>
                    <a:cubicBezTo>
                      <a:pt x="43197" y="189"/>
                      <a:pt x="43200" y="379"/>
                      <a:pt x="43200" y="570"/>
                    </a:cubicBezTo>
                    <a:cubicBezTo>
                      <a:pt x="43200" y="12499"/>
                      <a:pt x="33529" y="22170"/>
                      <a:pt x="21600" y="22170"/>
                    </a:cubicBezTo>
                    <a:cubicBezTo>
                      <a:pt x="9670" y="22170"/>
                      <a:pt x="0" y="12499"/>
                      <a:pt x="0" y="570"/>
                    </a:cubicBezTo>
                  </a:path>
                  <a:path w="43200" h="22170" stroke="0" extrusionOk="0">
                    <a:moveTo>
                      <a:pt x="43192" y="-1"/>
                    </a:moveTo>
                    <a:cubicBezTo>
                      <a:pt x="43197" y="189"/>
                      <a:pt x="43200" y="379"/>
                      <a:pt x="43200" y="570"/>
                    </a:cubicBezTo>
                    <a:cubicBezTo>
                      <a:pt x="43200" y="12499"/>
                      <a:pt x="33529" y="22170"/>
                      <a:pt x="21600" y="22170"/>
                    </a:cubicBezTo>
                    <a:cubicBezTo>
                      <a:pt x="9670" y="22170"/>
                      <a:pt x="0" y="12499"/>
                      <a:pt x="0" y="570"/>
                    </a:cubicBezTo>
                    <a:lnTo>
                      <a:pt x="21600" y="57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4606" name="Rectangle 37" descr="25%"/>
            <p:cNvSpPr>
              <a:spLocks noChangeArrowheads="1"/>
            </p:cNvSpPr>
            <p:nvPr/>
          </p:nvSpPr>
          <p:spPr bwMode="auto">
            <a:xfrm>
              <a:off x="4420" y="2836"/>
              <a:ext cx="184" cy="184"/>
            </a:xfrm>
            <a:prstGeom prst="rect">
              <a:avLst/>
            </a:prstGeom>
            <a:pattFill prst="pct25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4607" name="Rectangle 38" descr="25%"/>
            <p:cNvSpPr>
              <a:spLocks noChangeArrowheads="1"/>
            </p:cNvSpPr>
            <p:nvPr/>
          </p:nvSpPr>
          <p:spPr bwMode="auto">
            <a:xfrm>
              <a:off x="4420" y="3124"/>
              <a:ext cx="184" cy="184"/>
            </a:xfrm>
            <a:prstGeom prst="rect">
              <a:avLst/>
            </a:prstGeom>
            <a:pattFill prst="pct25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4608" name="Rectangle 39" descr="25%"/>
            <p:cNvSpPr>
              <a:spLocks noChangeArrowheads="1"/>
            </p:cNvSpPr>
            <p:nvPr/>
          </p:nvSpPr>
          <p:spPr bwMode="auto">
            <a:xfrm>
              <a:off x="4420" y="3604"/>
              <a:ext cx="184" cy="184"/>
            </a:xfrm>
            <a:prstGeom prst="rect">
              <a:avLst/>
            </a:prstGeom>
            <a:pattFill prst="pct25">
              <a:fgClr>
                <a:schemeClr val="tx2"/>
              </a:fgClr>
              <a:bgClr>
                <a:schemeClr val="bg1"/>
              </a:bgClr>
            </a:patt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4609" name="Rectangle 40"/>
            <p:cNvSpPr>
              <a:spLocks noChangeArrowheads="1"/>
            </p:cNvSpPr>
            <p:nvPr/>
          </p:nvSpPr>
          <p:spPr bwMode="auto">
            <a:xfrm>
              <a:off x="4309" y="3245"/>
              <a:ext cx="4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  <a:latin typeface="Book Antiqua" pitchFamily="18" charset="0"/>
                </a:rPr>
                <a:t>. . .</a:t>
              </a:r>
            </a:p>
          </p:txBody>
        </p:sp>
      </p:grpSp>
      <p:sp>
        <p:nvSpPr>
          <p:cNvPr id="24604" name="Rectangle 41"/>
          <p:cNvSpPr>
            <a:spLocks noChangeArrowheads="1"/>
          </p:cNvSpPr>
          <p:nvPr/>
        </p:nvSpPr>
        <p:spPr bwMode="auto">
          <a:xfrm>
            <a:off x="6383338" y="3841750"/>
            <a:ext cx="14017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solidFill>
                  <a:schemeClr val="tx2"/>
                </a:solidFill>
                <a:latin typeface="Book Antiqua" pitchFamily="18" charset="0"/>
              </a:rPr>
              <a:t>Join Result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Sort-Merge Join  (R     S)</a:t>
            </a:r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76200" y="1066800"/>
            <a:ext cx="9067800" cy="4953000"/>
          </a:xfrm>
          <a:noFill/>
        </p:spPr>
        <p:txBody>
          <a:bodyPr lIns="92075" tIns="46038" rIns="92075" bIns="46038"/>
          <a:lstStyle/>
          <a:p>
            <a:r>
              <a:rPr lang="en-US" dirty="0" smtClean="0"/>
              <a:t>Sort R and S on the join column, then scan them to do a ``merge’’  on the join column.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Advance scan of R until current R-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 &gt;= current S 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, then advance scan of S until current S-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 &gt;= current R 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; do this until current R 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 = current S </a:t>
            </a:r>
            <a:r>
              <a:rPr lang="en-US" dirty="0" err="1" smtClean="0">
                <a:solidFill>
                  <a:srgbClr val="008000"/>
                </a:solidFill>
              </a:rPr>
              <a:t>tuple</a:t>
            </a:r>
            <a:r>
              <a:rPr lang="en-US" dirty="0" smtClean="0">
                <a:solidFill>
                  <a:srgbClr val="008000"/>
                </a:solidFill>
              </a:rPr>
              <a:t>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At this point, all R tuples with same value and all S tuples with same value </a:t>
            </a:r>
            <a:r>
              <a:rPr lang="en-US" i="1" u="sng" dirty="0" smtClean="0">
                <a:solidFill>
                  <a:srgbClr val="008000"/>
                </a:solidFill>
              </a:rPr>
              <a:t>match</a:t>
            </a:r>
            <a:r>
              <a:rPr lang="en-US" dirty="0" smtClean="0">
                <a:solidFill>
                  <a:srgbClr val="008000"/>
                </a:solidFill>
              </a:rPr>
              <a:t>;  output &lt;r, s&gt; for all pairs of such tuples.</a:t>
            </a:r>
          </a:p>
          <a:p>
            <a:pPr lvl="1"/>
            <a:r>
              <a:rPr lang="en-US" dirty="0" smtClean="0">
                <a:solidFill>
                  <a:srgbClr val="008000"/>
                </a:solidFill>
              </a:rPr>
              <a:t>Then resume scanning R and S.</a:t>
            </a:r>
            <a:endParaRPr lang="en-US" dirty="0" smtClean="0">
              <a:solidFill>
                <a:schemeClr val="folHlink"/>
              </a:solidFill>
            </a:endParaRPr>
          </a:p>
        </p:txBody>
      </p:sp>
      <p:graphicFrame>
        <p:nvGraphicFramePr>
          <p:cNvPr id="4098" name="Object 6"/>
          <p:cNvGraphicFramePr>
            <a:graphicFrameLocks/>
          </p:cNvGraphicFramePr>
          <p:nvPr/>
        </p:nvGraphicFramePr>
        <p:xfrm>
          <a:off x="6248400" y="381000"/>
          <a:ext cx="576263" cy="347663"/>
        </p:xfrm>
        <a:graphic>
          <a:graphicData uri="http://schemas.openxmlformats.org/presentationml/2006/ole">
            <p:oleObj spid="_x0000_s4098" name="Equation" r:id="rId4" imgW="428400" imgH="263520" progId="Equation.3">
              <p:embed/>
            </p:oleObj>
          </a:graphicData>
        </a:graphic>
      </p:graphicFrame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6248400" y="609600"/>
            <a:ext cx="523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400">
                <a:latin typeface="Book Antiqua" pitchFamily="18" charset="0"/>
              </a:rPr>
              <a:t>i=j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33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1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Cost of Sort-Merge Join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R is scanned once; each S group is scanned once per matching R tuple. </a:t>
            </a:r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chemeClr val="accent2"/>
                </a:solidFill>
              </a:rPr>
              <a:t>Cost:  M log M + N log N + (M+N)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The cost of scanning, M+N, could be M*N (unlikely!)</a:t>
            </a:r>
          </a:p>
          <a:p>
            <a:pPr>
              <a:lnSpc>
                <a:spcPct val="90000"/>
              </a:lnSpc>
            </a:pPr>
            <a:r>
              <a:rPr lang="en-US" smtClean="0"/>
              <a:t>With 35, 100 or 300 buffer pages, both Person and Purchase can be sorted in 2 passes; </a:t>
            </a:r>
            <a:r>
              <a:rPr lang="en-US" smtClean="0">
                <a:solidFill>
                  <a:srgbClr val="008000"/>
                </a:solidFill>
              </a:rPr>
              <a:t>total: 7500. (</a:t>
            </a:r>
            <a:r>
              <a:rPr lang="en-US" b="1" smtClean="0">
                <a:solidFill>
                  <a:srgbClr val="FF0000"/>
                </a:solidFill>
              </a:rPr>
              <a:t>75 seconds</a:t>
            </a:r>
            <a:r>
              <a:rPr lang="en-US" smtClean="0">
                <a:solidFill>
                  <a:srgbClr val="008000"/>
                </a:solidFill>
              </a:rPr>
              <a:t>).</a:t>
            </a:r>
            <a:endParaRPr lang="en-US" smtClean="0"/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0"/>
            <a:ext cx="8229600" cy="1524000"/>
          </a:xfrm>
          <a:noFill/>
        </p:spPr>
        <p:txBody>
          <a:bodyPr lIns="92075" tIns="46038" rIns="92075" bIns="46038"/>
          <a:lstStyle/>
          <a:p>
            <a:pPr algn="l"/>
            <a:r>
              <a:rPr lang="en-US" smtClean="0"/>
              <a:t>Hash-Join</a:t>
            </a:r>
          </a:p>
        </p:txBody>
      </p:sp>
      <p:sp>
        <p:nvSpPr>
          <p:cNvPr id="18637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3505200" cy="2286000"/>
          </a:xfrm>
          <a:noFill/>
        </p:spPr>
        <p:txBody>
          <a:bodyPr lIns="92075" tIns="46038" rIns="92075" bIns="46038"/>
          <a:lstStyle/>
          <a:p>
            <a:r>
              <a:rPr lang="en-US" sz="2400" dirty="0" smtClean="0"/>
              <a:t>Partition both relations using hash fn </a:t>
            </a:r>
            <a:r>
              <a:rPr lang="en-US" sz="2400" b="1" dirty="0" smtClean="0">
                <a:solidFill>
                  <a:schemeClr val="accent2"/>
                </a:solidFill>
              </a:rPr>
              <a:t>h</a:t>
            </a:r>
            <a:r>
              <a:rPr lang="en-US" sz="2400" dirty="0" smtClean="0"/>
              <a:t>:  R tuples in partition </a:t>
            </a:r>
            <a:r>
              <a:rPr lang="en-US" sz="2400" dirty="0" err="1" smtClean="0"/>
              <a:t>i</a:t>
            </a:r>
            <a:r>
              <a:rPr lang="en-US" sz="2400" dirty="0" smtClean="0"/>
              <a:t> will only match S tuples in partition </a:t>
            </a:r>
            <a:r>
              <a:rPr lang="en-US" sz="2400" dirty="0" err="1" smtClean="0"/>
              <a:t>i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(if partition is bigger than B-2, do it again)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41148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SzPct val="75000"/>
              <a:buFont typeface="Monotype Sorts" pitchFamily="2" charset="2"/>
              <a:buChar char="v"/>
            </a:pPr>
            <a:r>
              <a:rPr lang="en-US" sz="2400">
                <a:latin typeface="Book Antiqua" pitchFamily="18" charset="0"/>
              </a:rPr>
              <a:t>Read in a partition of R, hash it using </a:t>
            </a:r>
            <a:r>
              <a:rPr lang="en-US" sz="2400" b="1">
                <a:solidFill>
                  <a:srgbClr val="3365FB"/>
                </a:solidFill>
                <a:latin typeface="Book Antiqua" pitchFamily="18" charset="0"/>
              </a:rPr>
              <a:t>h2 (&lt;&gt; </a:t>
            </a:r>
            <a:r>
              <a:rPr lang="en-US" sz="2400" b="1">
                <a:solidFill>
                  <a:schemeClr val="accent2"/>
                </a:solidFill>
                <a:latin typeface="Book Antiqua" pitchFamily="18" charset="0"/>
              </a:rPr>
              <a:t>h</a:t>
            </a:r>
            <a:r>
              <a:rPr lang="en-US" sz="2400" b="1">
                <a:solidFill>
                  <a:srgbClr val="3365FB"/>
                </a:solidFill>
                <a:latin typeface="Book Antiqua" pitchFamily="18" charset="0"/>
              </a:rPr>
              <a:t>!)</a:t>
            </a:r>
            <a:r>
              <a:rPr lang="en-US" sz="2400">
                <a:latin typeface="Book Antiqua" pitchFamily="18" charset="0"/>
              </a:rPr>
              <a:t>. Scan matching partition of S, search for matches.</a:t>
            </a: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3505200" y="3429000"/>
            <a:ext cx="51054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dash"/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632" name="Group 8"/>
          <p:cNvGrpSpPr>
            <a:grpSpLocks/>
          </p:cNvGrpSpPr>
          <p:nvPr/>
        </p:nvGrpSpPr>
        <p:grpSpPr bwMode="auto">
          <a:xfrm>
            <a:off x="3422650" y="3560763"/>
            <a:ext cx="5494338" cy="3030537"/>
            <a:chOff x="2156" y="2243"/>
            <a:chExt cx="3461" cy="1909"/>
          </a:xfrm>
        </p:grpSpPr>
        <p:sp>
          <p:nvSpPr>
            <p:cNvPr id="26688" name="Rectangle 9"/>
            <p:cNvSpPr>
              <a:spLocks noChangeArrowheads="1"/>
            </p:cNvSpPr>
            <p:nvPr/>
          </p:nvSpPr>
          <p:spPr bwMode="auto">
            <a:xfrm>
              <a:off x="2172" y="2243"/>
              <a:ext cx="72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Partitions</a:t>
              </a:r>
            </a:p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of R &amp; S</a:t>
              </a:r>
            </a:p>
          </p:txBody>
        </p:sp>
        <p:sp>
          <p:nvSpPr>
            <p:cNvPr id="26689" name="Rectangle 10"/>
            <p:cNvSpPr>
              <a:spLocks noChangeArrowheads="1"/>
            </p:cNvSpPr>
            <p:nvPr/>
          </p:nvSpPr>
          <p:spPr bwMode="auto">
            <a:xfrm>
              <a:off x="3252" y="3607"/>
              <a:ext cx="710" cy="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Input buffer</a:t>
              </a:r>
            </a:p>
            <a:p>
              <a:pPr algn="ctr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for Si</a:t>
              </a:r>
            </a:p>
          </p:txBody>
        </p:sp>
        <p:sp>
          <p:nvSpPr>
            <p:cNvPr id="26690" name="Rectangle 11"/>
            <p:cNvSpPr>
              <a:spLocks noChangeArrowheads="1"/>
            </p:cNvSpPr>
            <p:nvPr/>
          </p:nvSpPr>
          <p:spPr bwMode="auto">
            <a:xfrm>
              <a:off x="3285" y="2525"/>
              <a:ext cx="1417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en-US" sz="1600" b="1">
                  <a:solidFill>
                    <a:srgbClr val="000000"/>
                  </a:solidFill>
                  <a:latin typeface="Times New Roman" pitchFamily="18" charset="0"/>
                </a:rPr>
                <a:t>Hash table for partition</a:t>
              </a:r>
            </a:p>
            <a:p>
              <a:pPr algn="ctr"/>
              <a:r>
                <a:rPr lang="en-US" sz="1600" b="1">
                  <a:solidFill>
                    <a:srgbClr val="000000"/>
                  </a:solidFill>
                  <a:latin typeface="Times New Roman" pitchFamily="18" charset="0"/>
                </a:rPr>
                <a:t>Ri (k &lt; B-1 pages)</a:t>
              </a:r>
            </a:p>
          </p:txBody>
        </p:sp>
        <p:sp>
          <p:nvSpPr>
            <p:cNvPr id="26691" name="Freeform 12"/>
            <p:cNvSpPr>
              <a:spLocks/>
            </p:cNvSpPr>
            <p:nvPr/>
          </p:nvSpPr>
          <p:spPr bwMode="auto">
            <a:xfrm>
              <a:off x="3513" y="3414"/>
              <a:ext cx="145" cy="156"/>
            </a:xfrm>
            <a:custGeom>
              <a:avLst/>
              <a:gdLst>
                <a:gd name="T0" fmla="*/ 0 w 145"/>
                <a:gd name="T1" fmla="*/ 155 h 156"/>
                <a:gd name="T2" fmla="*/ 0 w 145"/>
                <a:gd name="T3" fmla="*/ 0 h 156"/>
                <a:gd name="T4" fmla="*/ 144 w 145"/>
                <a:gd name="T5" fmla="*/ 0 h 156"/>
                <a:gd name="T6" fmla="*/ 144 w 145"/>
                <a:gd name="T7" fmla="*/ 155 h 156"/>
                <a:gd name="T8" fmla="*/ 0 w 145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6"/>
                <a:gd name="T17" fmla="*/ 145 w 145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6">
                  <a:moveTo>
                    <a:pt x="0" y="155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5"/>
                  </a:lnTo>
                  <a:lnTo>
                    <a:pt x="0" y="155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2" name="Freeform 13"/>
            <p:cNvSpPr>
              <a:spLocks/>
            </p:cNvSpPr>
            <p:nvPr/>
          </p:nvSpPr>
          <p:spPr bwMode="auto">
            <a:xfrm>
              <a:off x="2362" y="3468"/>
              <a:ext cx="25" cy="36"/>
            </a:xfrm>
            <a:custGeom>
              <a:avLst/>
              <a:gdLst>
                <a:gd name="T0" fmla="*/ 24 w 25"/>
                <a:gd name="T1" fmla="*/ 18 h 36"/>
                <a:gd name="T2" fmla="*/ 12 w 25"/>
                <a:gd name="T3" fmla="*/ 0 h 36"/>
                <a:gd name="T4" fmla="*/ 0 w 25"/>
                <a:gd name="T5" fmla="*/ 18 h 36"/>
                <a:gd name="T6" fmla="*/ 12 w 25"/>
                <a:gd name="T7" fmla="*/ 35 h 36"/>
                <a:gd name="T8" fmla="*/ 24 w 25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36"/>
                <a:gd name="T17" fmla="*/ 25 w 25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36">
                  <a:moveTo>
                    <a:pt x="24" y="18"/>
                  </a:moveTo>
                  <a:lnTo>
                    <a:pt x="12" y="0"/>
                  </a:lnTo>
                  <a:lnTo>
                    <a:pt x="0" y="18"/>
                  </a:lnTo>
                  <a:lnTo>
                    <a:pt x="12" y="35"/>
                  </a:lnTo>
                  <a:lnTo>
                    <a:pt x="24" y="1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3" name="Freeform 14"/>
            <p:cNvSpPr>
              <a:spLocks/>
            </p:cNvSpPr>
            <p:nvPr/>
          </p:nvSpPr>
          <p:spPr bwMode="auto">
            <a:xfrm>
              <a:off x="2445" y="3468"/>
              <a:ext cx="25" cy="36"/>
            </a:xfrm>
            <a:custGeom>
              <a:avLst/>
              <a:gdLst>
                <a:gd name="T0" fmla="*/ 24 w 25"/>
                <a:gd name="T1" fmla="*/ 18 h 36"/>
                <a:gd name="T2" fmla="*/ 12 w 25"/>
                <a:gd name="T3" fmla="*/ 0 h 36"/>
                <a:gd name="T4" fmla="*/ 0 w 25"/>
                <a:gd name="T5" fmla="*/ 18 h 36"/>
                <a:gd name="T6" fmla="*/ 12 w 25"/>
                <a:gd name="T7" fmla="*/ 35 h 36"/>
                <a:gd name="T8" fmla="*/ 24 w 25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36"/>
                <a:gd name="T17" fmla="*/ 25 w 25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36">
                  <a:moveTo>
                    <a:pt x="24" y="18"/>
                  </a:moveTo>
                  <a:lnTo>
                    <a:pt x="12" y="0"/>
                  </a:lnTo>
                  <a:lnTo>
                    <a:pt x="0" y="18"/>
                  </a:lnTo>
                  <a:lnTo>
                    <a:pt x="12" y="35"/>
                  </a:lnTo>
                  <a:lnTo>
                    <a:pt x="24" y="1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4" name="Freeform 15"/>
            <p:cNvSpPr>
              <a:spLocks/>
            </p:cNvSpPr>
            <p:nvPr/>
          </p:nvSpPr>
          <p:spPr bwMode="auto">
            <a:xfrm>
              <a:off x="2535" y="3468"/>
              <a:ext cx="25" cy="36"/>
            </a:xfrm>
            <a:custGeom>
              <a:avLst/>
              <a:gdLst>
                <a:gd name="T0" fmla="*/ 24 w 25"/>
                <a:gd name="T1" fmla="*/ 18 h 36"/>
                <a:gd name="T2" fmla="*/ 12 w 25"/>
                <a:gd name="T3" fmla="*/ 0 h 36"/>
                <a:gd name="T4" fmla="*/ 0 w 25"/>
                <a:gd name="T5" fmla="*/ 18 h 36"/>
                <a:gd name="T6" fmla="*/ 12 w 25"/>
                <a:gd name="T7" fmla="*/ 35 h 36"/>
                <a:gd name="T8" fmla="*/ 24 w 25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36"/>
                <a:gd name="T17" fmla="*/ 25 w 25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36">
                  <a:moveTo>
                    <a:pt x="24" y="18"/>
                  </a:moveTo>
                  <a:lnTo>
                    <a:pt x="12" y="0"/>
                  </a:lnTo>
                  <a:lnTo>
                    <a:pt x="0" y="18"/>
                  </a:lnTo>
                  <a:lnTo>
                    <a:pt x="12" y="35"/>
                  </a:lnTo>
                  <a:lnTo>
                    <a:pt x="24" y="18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5" name="Freeform 16"/>
            <p:cNvSpPr>
              <a:spLocks/>
            </p:cNvSpPr>
            <p:nvPr/>
          </p:nvSpPr>
          <p:spPr bwMode="auto">
            <a:xfrm>
              <a:off x="2218" y="2962"/>
              <a:ext cx="145" cy="156"/>
            </a:xfrm>
            <a:custGeom>
              <a:avLst/>
              <a:gdLst>
                <a:gd name="T0" fmla="*/ 0 w 145"/>
                <a:gd name="T1" fmla="*/ 155 h 156"/>
                <a:gd name="T2" fmla="*/ 0 w 145"/>
                <a:gd name="T3" fmla="*/ 0 h 156"/>
                <a:gd name="T4" fmla="*/ 144 w 145"/>
                <a:gd name="T5" fmla="*/ 0 h 156"/>
                <a:gd name="T6" fmla="*/ 144 w 145"/>
                <a:gd name="T7" fmla="*/ 155 h 156"/>
                <a:gd name="T8" fmla="*/ 0 w 145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6"/>
                <a:gd name="T17" fmla="*/ 145 w 145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6">
                  <a:moveTo>
                    <a:pt x="0" y="155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5"/>
                  </a:lnTo>
                  <a:lnTo>
                    <a:pt x="0" y="155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6" name="Freeform 17"/>
            <p:cNvSpPr>
              <a:spLocks/>
            </p:cNvSpPr>
            <p:nvPr/>
          </p:nvSpPr>
          <p:spPr bwMode="auto">
            <a:xfrm>
              <a:off x="2386" y="2962"/>
              <a:ext cx="144" cy="156"/>
            </a:xfrm>
            <a:custGeom>
              <a:avLst/>
              <a:gdLst>
                <a:gd name="T0" fmla="*/ 0 w 144"/>
                <a:gd name="T1" fmla="*/ 155 h 156"/>
                <a:gd name="T2" fmla="*/ 0 w 144"/>
                <a:gd name="T3" fmla="*/ 0 h 156"/>
                <a:gd name="T4" fmla="*/ 143 w 144"/>
                <a:gd name="T5" fmla="*/ 0 h 156"/>
                <a:gd name="T6" fmla="*/ 143 w 144"/>
                <a:gd name="T7" fmla="*/ 155 h 156"/>
                <a:gd name="T8" fmla="*/ 0 w 144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56"/>
                <a:gd name="T17" fmla="*/ 144 w 144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56">
                  <a:moveTo>
                    <a:pt x="0" y="155"/>
                  </a:moveTo>
                  <a:lnTo>
                    <a:pt x="0" y="0"/>
                  </a:lnTo>
                  <a:lnTo>
                    <a:pt x="143" y="0"/>
                  </a:lnTo>
                  <a:lnTo>
                    <a:pt x="143" y="155"/>
                  </a:lnTo>
                  <a:lnTo>
                    <a:pt x="0" y="155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7" name="Freeform 18"/>
            <p:cNvSpPr>
              <a:spLocks/>
            </p:cNvSpPr>
            <p:nvPr/>
          </p:nvSpPr>
          <p:spPr bwMode="auto">
            <a:xfrm>
              <a:off x="2218" y="3189"/>
              <a:ext cx="145" cy="155"/>
            </a:xfrm>
            <a:custGeom>
              <a:avLst/>
              <a:gdLst>
                <a:gd name="T0" fmla="*/ 0 w 145"/>
                <a:gd name="T1" fmla="*/ 154 h 155"/>
                <a:gd name="T2" fmla="*/ 0 w 145"/>
                <a:gd name="T3" fmla="*/ 0 h 155"/>
                <a:gd name="T4" fmla="*/ 144 w 145"/>
                <a:gd name="T5" fmla="*/ 0 h 155"/>
                <a:gd name="T6" fmla="*/ 144 w 145"/>
                <a:gd name="T7" fmla="*/ 154 h 155"/>
                <a:gd name="T8" fmla="*/ 0 w 145"/>
                <a:gd name="T9" fmla="*/ 154 h 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5"/>
                <a:gd name="T17" fmla="*/ 145 w 145"/>
                <a:gd name="T18" fmla="*/ 155 h 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5">
                  <a:moveTo>
                    <a:pt x="0" y="154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4"/>
                  </a:lnTo>
                  <a:lnTo>
                    <a:pt x="0" y="154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8" name="Freeform 19"/>
            <p:cNvSpPr>
              <a:spLocks/>
            </p:cNvSpPr>
            <p:nvPr/>
          </p:nvSpPr>
          <p:spPr bwMode="auto">
            <a:xfrm>
              <a:off x="2392" y="3189"/>
              <a:ext cx="144" cy="155"/>
            </a:xfrm>
            <a:custGeom>
              <a:avLst/>
              <a:gdLst>
                <a:gd name="T0" fmla="*/ 0 w 144"/>
                <a:gd name="T1" fmla="*/ 154 h 155"/>
                <a:gd name="T2" fmla="*/ 0 w 144"/>
                <a:gd name="T3" fmla="*/ 0 h 155"/>
                <a:gd name="T4" fmla="*/ 143 w 144"/>
                <a:gd name="T5" fmla="*/ 0 h 155"/>
                <a:gd name="T6" fmla="*/ 143 w 144"/>
                <a:gd name="T7" fmla="*/ 154 h 155"/>
                <a:gd name="T8" fmla="*/ 0 w 144"/>
                <a:gd name="T9" fmla="*/ 154 h 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55"/>
                <a:gd name="T17" fmla="*/ 144 w 144"/>
                <a:gd name="T18" fmla="*/ 155 h 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55">
                  <a:moveTo>
                    <a:pt x="0" y="154"/>
                  </a:moveTo>
                  <a:lnTo>
                    <a:pt x="0" y="0"/>
                  </a:lnTo>
                  <a:lnTo>
                    <a:pt x="143" y="0"/>
                  </a:lnTo>
                  <a:lnTo>
                    <a:pt x="143" y="154"/>
                  </a:lnTo>
                  <a:lnTo>
                    <a:pt x="0" y="154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99" name="Freeform 20"/>
            <p:cNvSpPr>
              <a:spLocks/>
            </p:cNvSpPr>
            <p:nvPr/>
          </p:nvSpPr>
          <p:spPr bwMode="auto">
            <a:xfrm>
              <a:off x="2421" y="3669"/>
              <a:ext cx="144" cy="155"/>
            </a:xfrm>
            <a:custGeom>
              <a:avLst/>
              <a:gdLst>
                <a:gd name="T0" fmla="*/ 0 w 144"/>
                <a:gd name="T1" fmla="*/ 154 h 155"/>
                <a:gd name="T2" fmla="*/ 0 w 144"/>
                <a:gd name="T3" fmla="*/ 0 h 155"/>
                <a:gd name="T4" fmla="*/ 143 w 144"/>
                <a:gd name="T5" fmla="*/ 0 h 155"/>
                <a:gd name="T6" fmla="*/ 143 w 144"/>
                <a:gd name="T7" fmla="*/ 154 h 155"/>
                <a:gd name="T8" fmla="*/ 0 w 144"/>
                <a:gd name="T9" fmla="*/ 154 h 1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55"/>
                <a:gd name="T17" fmla="*/ 144 w 144"/>
                <a:gd name="T18" fmla="*/ 155 h 1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55">
                  <a:moveTo>
                    <a:pt x="0" y="154"/>
                  </a:moveTo>
                  <a:lnTo>
                    <a:pt x="0" y="0"/>
                  </a:lnTo>
                  <a:lnTo>
                    <a:pt x="143" y="0"/>
                  </a:lnTo>
                  <a:lnTo>
                    <a:pt x="143" y="154"/>
                  </a:lnTo>
                  <a:lnTo>
                    <a:pt x="0" y="154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0" name="Freeform 21"/>
            <p:cNvSpPr>
              <a:spLocks/>
            </p:cNvSpPr>
            <p:nvPr/>
          </p:nvSpPr>
          <p:spPr bwMode="auto">
            <a:xfrm>
              <a:off x="2218" y="3670"/>
              <a:ext cx="145" cy="156"/>
            </a:xfrm>
            <a:custGeom>
              <a:avLst/>
              <a:gdLst>
                <a:gd name="T0" fmla="*/ 0 w 145"/>
                <a:gd name="T1" fmla="*/ 155 h 156"/>
                <a:gd name="T2" fmla="*/ 0 w 145"/>
                <a:gd name="T3" fmla="*/ 0 h 156"/>
                <a:gd name="T4" fmla="*/ 144 w 145"/>
                <a:gd name="T5" fmla="*/ 0 h 156"/>
                <a:gd name="T6" fmla="*/ 144 w 145"/>
                <a:gd name="T7" fmla="*/ 155 h 156"/>
                <a:gd name="T8" fmla="*/ 0 w 145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6"/>
                <a:gd name="T17" fmla="*/ 145 w 145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6">
                  <a:moveTo>
                    <a:pt x="0" y="155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5"/>
                  </a:lnTo>
                  <a:lnTo>
                    <a:pt x="0" y="155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1" name="Freeform 22"/>
            <p:cNvSpPr>
              <a:spLocks/>
            </p:cNvSpPr>
            <p:nvPr/>
          </p:nvSpPr>
          <p:spPr bwMode="auto">
            <a:xfrm>
              <a:off x="3442" y="2956"/>
              <a:ext cx="144" cy="156"/>
            </a:xfrm>
            <a:custGeom>
              <a:avLst/>
              <a:gdLst>
                <a:gd name="T0" fmla="*/ 0 w 144"/>
                <a:gd name="T1" fmla="*/ 155 h 156"/>
                <a:gd name="T2" fmla="*/ 0 w 144"/>
                <a:gd name="T3" fmla="*/ 0 h 156"/>
                <a:gd name="T4" fmla="*/ 143 w 144"/>
                <a:gd name="T5" fmla="*/ 0 h 156"/>
                <a:gd name="T6" fmla="*/ 143 w 144"/>
                <a:gd name="T7" fmla="*/ 155 h 156"/>
                <a:gd name="T8" fmla="*/ 0 w 144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56"/>
                <a:gd name="T17" fmla="*/ 144 w 144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56">
                  <a:moveTo>
                    <a:pt x="0" y="155"/>
                  </a:moveTo>
                  <a:lnTo>
                    <a:pt x="0" y="0"/>
                  </a:lnTo>
                  <a:lnTo>
                    <a:pt x="143" y="0"/>
                  </a:lnTo>
                  <a:lnTo>
                    <a:pt x="143" y="155"/>
                  </a:lnTo>
                  <a:lnTo>
                    <a:pt x="0" y="155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2" name="Freeform 23"/>
            <p:cNvSpPr>
              <a:spLocks/>
            </p:cNvSpPr>
            <p:nvPr/>
          </p:nvSpPr>
          <p:spPr bwMode="auto">
            <a:xfrm>
              <a:off x="3644" y="2962"/>
              <a:ext cx="145" cy="156"/>
            </a:xfrm>
            <a:custGeom>
              <a:avLst/>
              <a:gdLst>
                <a:gd name="T0" fmla="*/ 0 w 145"/>
                <a:gd name="T1" fmla="*/ 155 h 156"/>
                <a:gd name="T2" fmla="*/ 0 w 145"/>
                <a:gd name="T3" fmla="*/ 0 h 156"/>
                <a:gd name="T4" fmla="*/ 144 w 145"/>
                <a:gd name="T5" fmla="*/ 0 h 156"/>
                <a:gd name="T6" fmla="*/ 144 w 145"/>
                <a:gd name="T7" fmla="*/ 155 h 156"/>
                <a:gd name="T8" fmla="*/ 0 w 145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6"/>
                <a:gd name="T17" fmla="*/ 145 w 145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6">
                  <a:moveTo>
                    <a:pt x="0" y="155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5"/>
                  </a:lnTo>
                  <a:lnTo>
                    <a:pt x="0" y="155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3" name="Freeform 24"/>
            <p:cNvSpPr>
              <a:spLocks/>
            </p:cNvSpPr>
            <p:nvPr/>
          </p:nvSpPr>
          <p:spPr bwMode="auto">
            <a:xfrm>
              <a:off x="4307" y="2962"/>
              <a:ext cx="144" cy="156"/>
            </a:xfrm>
            <a:custGeom>
              <a:avLst/>
              <a:gdLst>
                <a:gd name="T0" fmla="*/ 0 w 144"/>
                <a:gd name="T1" fmla="*/ 155 h 156"/>
                <a:gd name="T2" fmla="*/ 0 w 144"/>
                <a:gd name="T3" fmla="*/ 0 h 156"/>
                <a:gd name="T4" fmla="*/ 143 w 144"/>
                <a:gd name="T5" fmla="*/ 0 h 156"/>
                <a:gd name="T6" fmla="*/ 143 w 144"/>
                <a:gd name="T7" fmla="*/ 155 h 156"/>
                <a:gd name="T8" fmla="*/ 0 w 144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4"/>
                <a:gd name="T16" fmla="*/ 0 h 156"/>
                <a:gd name="T17" fmla="*/ 144 w 144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4" h="156">
                  <a:moveTo>
                    <a:pt x="0" y="155"/>
                  </a:moveTo>
                  <a:lnTo>
                    <a:pt x="0" y="0"/>
                  </a:lnTo>
                  <a:lnTo>
                    <a:pt x="143" y="0"/>
                  </a:lnTo>
                  <a:lnTo>
                    <a:pt x="143" y="155"/>
                  </a:lnTo>
                  <a:lnTo>
                    <a:pt x="0" y="155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4" name="Freeform 25"/>
            <p:cNvSpPr>
              <a:spLocks/>
            </p:cNvSpPr>
            <p:nvPr/>
          </p:nvSpPr>
          <p:spPr bwMode="auto">
            <a:xfrm>
              <a:off x="3961" y="3028"/>
              <a:ext cx="25" cy="36"/>
            </a:xfrm>
            <a:custGeom>
              <a:avLst/>
              <a:gdLst>
                <a:gd name="T0" fmla="*/ 24 w 25"/>
                <a:gd name="T1" fmla="*/ 18 h 36"/>
                <a:gd name="T2" fmla="*/ 11 w 25"/>
                <a:gd name="T3" fmla="*/ 0 h 36"/>
                <a:gd name="T4" fmla="*/ 0 w 25"/>
                <a:gd name="T5" fmla="*/ 18 h 36"/>
                <a:gd name="T6" fmla="*/ 11 w 25"/>
                <a:gd name="T7" fmla="*/ 35 h 36"/>
                <a:gd name="T8" fmla="*/ 24 w 25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36"/>
                <a:gd name="T17" fmla="*/ 25 w 25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36">
                  <a:moveTo>
                    <a:pt x="24" y="18"/>
                  </a:moveTo>
                  <a:lnTo>
                    <a:pt x="11" y="0"/>
                  </a:lnTo>
                  <a:lnTo>
                    <a:pt x="0" y="18"/>
                  </a:lnTo>
                  <a:lnTo>
                    <a:pt x="11" y="35"/>
                  </a:lnTo>
                  <a:lnTo>
                    <a:pt x="24" y="18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5" name="Freeform 26"/>
            <p:cNvSpPr>
              <a:spLocks/>
            </p:cNvSpPr>
            <p:nvPr/>
          </p:nvSpPr>
          <p:spPr bwMode="auto">
            <a:xfrm>
              <a:off x="4045" y="3028"/>
              <a:ext cx="24" cy="36"/>
            </a:xfrm>
            <a:custGeom>
              <a:avLst/>
              <a:gdLst>
                <a:gd name="T0" fmla="*/ 23 w 24"/>
                <a:gd name="T1" fmla="*/ 18 h 36"/>
                <a:gd name="T2" fmla="*/ 11 w 24"/>
                <a:gd name="T3" fmla="*/ 0 h 36"/>
                <a:gd name="T4" fmla="*/ 0 w 24"/>
                <a:gd name="T5" fmla="*/ 18 h 36"/>
                <a:gd name="T6" fmla="*/ 11 w 24"/>
                <a:gd name="T7" fmla="*/ 35 h 36"/>
                <a:gd name="T8" fmla="*/ 23 w 24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36"/>
                <a:gd name="T17" fmla="*/ 24 w 24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36">
                  <a:moveTo>
                    <a:pt x="23" y="18"/>
                  </a:moveTo>
                  <a:lnTo>
                    <a:pt x="11" y="0"/>
                  </a:lnTo>
                  <a:lnTo>
                    <a:pt x="0" y="18"/>
                  </a:lnTo>
                  <a:lnTo>
                    <a:pt x="11" y="35"/>
                  </a:lnTo>
                  <a:lnTo>
                    <a:pt x="23" y="18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6" name="Freeform 27"/>
            <p:cNvSpPr>
              <a:spLocks/>
            </p:cNvSpPr>
            <p:nvPr/>
          </p:nvSpPr>
          <p:spPr bwMode="auto">
            <a:xfrm>
              <a:off x="4134" y="3028"/>
              <a:ext cx="25" cy="36"/>
            </a:xfrm>
            <a:custGeom>
              <a:avLst/>
              <a:gdLst>
                <a:gd name="T0" fmla="*/ 24 w 25"/>
                <a:gd name="T1" fmla="*/ 18 h 36"/>
                <a:gd name="T2" fmla="*/ 11 w 25"/>
                <a:gd name="T3" fmla="*/ 0 h 36"/>
                <a:gd name="T4" fmla="*/ 0 w 25"/>
                <a:gd name="T5" fmla="*/ 18 h 36"/>
                <a:gd name="T6" fmla="*/ 11 w 25"/>
                <a:gd name="T7" fmla="*/ 35 h 36"/>
                <a:gd name="T8" fmla="*/ 24 w 25"/>
                <a:gd name="T9" fmla="*/ 18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36"/>
                <a:gd name="T17" fmla="*/ 25 w 25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36">
                  <a:moveTo>
                    <a:pt x="24" y="18"/>
                  </a:moveTo>
                  <a:lnTo>
                    <a:pt x="11" y="0"/>
                  </a:lnTo>
                  <a:lnTo>
                    <a:pt x="0" y="18"/>
                  </a:lnTo>
                  <a:lnTo>
                    <a:pt x="11" y="35"/>
                  </a:lnTo>
                  <a:lnTo>
                    <a:pt x="24" y="18"/>
                  </a:lnTo>
                </a:path>
              </a:pathLst>
            </a:custGeom>
            <a:solidFill>
              <a:srgbClr val="C0FEF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7" name="Freeform 28"/>
            <p:cNvSpPr>
              <a:spLocks/>
            </p:cNvSpPr>
            <p:nvPr/>
          </p:nvSpPr>
          <p:spPr bwMode="auto">
            <a:xfrm>
              <a:off x="3408" y="2928"/>
              <a:ext cx="1102" cy="231"/>
            </a:xfrm>
            <a:custGeom>
              <a:avLst/>
              <a:gdLst>
                <a:gd name="T0" fmla="*/ 0 w 1102"/>
                <a:gd name="T1" fmla="*/ 230 h 231"/>
                <a:gd name="T2" fmla="*/ 0 w 1102"/>
                <a:gd name="T3" fmla="*/ 0 h 231"/>
                <a:gd name="T4" fmla="*/ 1101 w 1102"/>
                <a:gd name="T5" fmla="*/ 0 h 231"/>
                <a:gd name="T6" fmla="*/ 1101 w 1102"/>
                <a:gd name="T7" fmla="*/ 230 h 231"/>
                <a:gd name="T8" fmla="*/ 0 w 1102"/>
                <a:gd name="T9" fmla="*/ 230 h 2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02"/>
                <a:gd name="T16" fmla="*/ 0 h 231"/>
                <a:gd name="T17" fmla="*/ 1102 w 1102"/>
                <a:gd name="T18" fmla="*/ 231 h 2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02" h="231">
                  <a:moveTo>
                    <a:pt x="0" y="230"/>
                  </a:moveTo>
                  <a:lnTo>
                    <a:pt x="0" y="0"/>
                  </a:lnTo>
                  <a:lnTo>
                    <a:pt x="1101" y="0"/>
                  </a:lnTo>
                  <a:lnTo>
                    <a:pt x="1101" y="230"/>
                  </a:lnTo>
                  <a:lnTo>
                    <a:pt x="0" y="23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8" name="Freeform 29"/>
            <p:cNvSpPr>
              <a:spLocks/>
            </p:cNvSpPr>
            <p:nvPr/>
          </p:nvSpPr>
          <p:spPr bwMode="auto">
            <a:xfrm>
              <a:off x="4265" y="3414"/>
              <a:ext cx="145" cy="156"/>
            </a:xfrm>
            <a:custGeom>
              <a:avLst/>
              <a:gdLst>
                <a:gd name="T0" fmla="*/ 0 w 145"/>
                <a:gd name="T1" fmla="*/ 155 h 156"/>
                <a:gd name="T2" fmla="*/ 0 w 145"/>
                <a:gd name="T3" fmla="*/ 0 h 156"/>
                <a:gd name="T4" fmla="*/ 144 w 145"/>
                <a:gd name="T5" fmla="*/ 0 h 156"/>
                <a:gd name="T6" fmla="*/ 144 w 145"/>
                <a:gd name="T7" fmla="*/ 155 h 156"/>
                <a:gd name="T8" fmla="*/ 0 w 145"/>
                <a:gd name="T9" fmla="*/ 155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156"/>
                <a:gd name="T17" fmla="*/ 145 w 145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156">
                  <a:moveTo>
                    <a:pt x="0" y="155"/>
                  </a:moveTo>
                  <a:lnTo>
                    <a:pt x="0" y="0"/>
                  </a:lnTo>
                  <a:lnTo>
                    <a:pt x="144" y="0"/>
                  </a:lnTo>
                  <a:lnTo>
                    <a:pt x="144" y="155"/>
                  </a:lnTo>
                  <a:lnTo>
                    <a:pt x="0" y="155"/>
                  </a:lnTo>
                </a:path>
              </a:pathLst>
            </a:custGeom>
            <a:solidFill>
              <a:schemeClr val="accent1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09" name="Freeform 30"/>
            <p:cNvSpPr>
              <a:spLocks/>
            </p:cNvSpPr>
            <p:nvPr/>
          </p:nvSpPr>
          <p:spPr bwMode="auto">
            <a:xfrm>
              <a:off x="3227" y="2496"/>
              <a:ext cx="1526" cy="1393"/>
            </a:xfrm>
            <a:custGeom>
              <a:avLst/>
              <a:gdLst>
                <a:gd name="T0" fmla="*/ 0 w 1526"/>
                <a:gd name="T1" fmla="*/ 1392 h 1393"/>
                <a:gd name="T2" fmla="*/ 0 w 1526"/>
                <a:gd name="T3" fmla="*/ 0 h 1393"/>
                <a:gd name="T4" fmla="*/ 1525 w 1526"/>
                <a:gd name="T5" fmla="*/ 0 h 1393"/>
                <a:gd name="T6" fmla="*/ 1525 w 1526"/>
                <a:gd name="T7" fmla="*/ 1392 h 1393"/>
                <a:gd name="T8" fmla="*/ 0 w 1526"/>
                <a:gd name="T9" fmla="*/ 1392 h 13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6"/>
                <a:gd name="T16" fmla="*/ 0 h 1393"/>
                <a:gd name="T17" fmla="*/ 1526 w 1526"/>
                <a:gd name="T18" fmla="*/ 1393 h 13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6" h="1393">
                  <a:moveTo>
                    <a:pt x="0" y="1392"/>
                  </a:moveTo>
                  <a:lnTo>
                    <a:pt x="0" y="0"/>
                  </a:lnTo>
                  <a:lnTo>
                    <a:pt x="1525" y="0"/>
                  </a:lnTo>
                  <a:lnTo>
                    <a:pt x="1525" y="1392"/>
                  </a:lnTo>
                  <a:lnTo>
                    <a:pt x="0" y="139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710" name="Group 31"/>
            <p:cNvGrpSpPr>
              <a:grpSpLocks/>
            </p:cNvGrpSpPr>
            <p:nvPr/>
          </p:nvGrpSpPr>
          <p:grpSpPr bwMode="auto">
            <a:xfrm>
              <a:off x="5095" y="2868"/>
              <a:ext cx="197" cy="862"/>
              <a:chOff x="5095" y="2868"/>
              <a:chExt cx="197" cy="862"/>
            </a:xfrm>
          </p:grpSpPr>
          <p:sp>
            <p:nvSpPr>
              <p:cNvPr id="26734" name="Freeform 32"/>
              <p:cNvSpPr>
                <a:spLocks/>
              </p:cNvSpPr>
              <p:nvPr/>
            </p:nvSpPr>
            <p:spPr bwMode="auto">
              <a:xfrm>
                <a:off x="5095" y="3396"/>
                <a:ext cx="25" cy="37"/>
              </a:xfrm>
              <a:custGeom>
                <a:avLst/>
                <a:gdLst>
                  <a:gd name="T0" fmla="*/ 24 w 25"/>
                  <a:gd name="T1" fmla="*/ 18 h 37"/>
                  <a:gd name="T2" fmla="*/ 12 w 25"/>
                  <a:gd name="T3" fmla="*/ 0 h 37"/>
                  <a:gd name="T4" fmla="*/ 0 w 25"/>
                  <a:gd name="T5" fmla="*/ 18 h 37"/>
                  <a:gd name="T6" fmla="*/ 12 w 25"/>
                  <a:gd name="T7" fmla="*/ 36 h 37"/>
                  <a:gd name="T8" fmla="*/ 24 w 25"/>
                  <a:gd name="T9" fmla="*/ 18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37"/>
                  <a:gd name="T17" fmla="*/ 25 w 25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37">
                    <a:moveTo>
                      <a:pt x="24" y="18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36"/>
                    </a:lnTo>
                    <a:lnTo>
                      <a:pt x="24" y="18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35" name="Freeform 33"/>
              <p:cNvSpPr>
                <a:spLocks/>
              </p:cNvSpPr>
              <p:nvPr/>
            </p:nvSpPr>
            <p:spPr bwMode="auto">
              <a:xfrm>
                <a:off x="5178" y="3396"/>
                <a:ext cx="25" cy="37"/>
              </a:xfrm>
              <a:custGeom>
                <a:avLst/>
                <a:gdLst>
                  <a:gd name="T0" fmla="*/ 24 w 25"/>
                  <a:gd name="T1" fmla="*/ 18 h 37"/>
                  <a:gd name="T2" fmla="*/ 12 w 25"/>
                  <a:gd name="T3" fmla="*/ 0 h 37"/>
                  <a:gd name="T4" fmla="*/ 0 w 25"/>
                  <a:gd name="T5" fmla="*/ 18 h 37"/>
                  <a:gd name="T6" fmla="*/ 12 w 25"/>
                  <a:gd name="T7" fmla="*/ 36 h 37"/>
                  <a:gd name="T8" fmla="*/ 24 w 25"/>
                  <a:gd name="T9" fmla="*/ 18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37"/>
                  <a:gd name="T17" fmla="*/ 25 w 25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37">
                    <a:moveTo>
                      <a:pt x="24" y="18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36"/>
                    </a:lnTo>
                    <a:lnTo>
                      <a:pt x="24" y="18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36" name="Freeform 34"/>
              <p:cNvSpPr>
                <a:spLocks/>
              </p:cNvSpPr>
              <p:nvPr/>
            </p:nvSpPr>
            <p:spPr bwMode="auto">
              <a:xfrm>
                <a:off x="5268" y="3396"/>
                <a:ext cx="24" cy="37"/>
              </a:xfrm>
              <a:custGeom>
                <a:avLst/>
                <a:gdLst>
                  <a:gd name="T0" fmla="*/ 23 w 24"/>
                  <a:gd name="T1" fmla="*/ 18 h 37"/>
                  <a:gd name="T2" fmla="*/ 12 w 24"/>
                  <a:gd name="T3" fmla="*/ 0 h 37"/>
                  <a:gd name="T4" fmla="*/ 0 w 24"/>
                  <a:gd name="T5" fmla="*/ 18 h 37"/>
                  <a:gd name="T6" fmla="*/ 12 w 24"/>
                  <a:gd name="T7" fmla="*/ 36 h 37"/>
                  <a:gd name="T8" fmla="*/ 23 w 24"/>
                  <a:gd name="T9" fmla="*/ 18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"/>
                  <a:gd name="T16" fmla="*/ 0 h 37"/>
                  <a:gd name="T17" fmla="*/ 24 w 24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" h="37">
                    <a:moveTo>
                      <a:pt x="23" y="18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36"/>
                    </a:lnTo>
                    <a:lnTo>
                      <a:pt x="23" y="18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37" name="Freeform 35"/>
              <p:cNvSpPr>
                <a:spLocks/>
              </p:cNvSpPr>
              <p:nvPr/>
            </p:nvSpPr>
            <p:spPr bwMode="auto">
              <a:xfrm>
                <a:off x="5131" y="2868"/>
                <a:ext cx="144" cy="155"/>
              </a:xfrm>
              <a:custGeom>
                <a:avLst/>
                <a:gdLst>
                  <a:gd name="T0" fmla="*/ 0 w 144"/>
                  <a:gd name="T1" fmla="*/ 154 h 155"/>
                  <a:gd name="T2" fmla="*/ 0 w 144"/>
                  <a:gd name="T3" fmla="*/ 0 h 155"/>
                  <a:gd name="T4" fmla="*/ 143 w 144"/>
                  <a:gd name="T5" fmla="*/ 0 h 155"/>
                  <a:gd name="T6" fmla="*/ 143 w 144"/>
                  <a:gd name="T7" fmla="*/ 154 h 155"/>
                  <a:gd name="T8" fmla="*/ 0 w 144"/>
                  <a:gd name="T9" fmla="*/ 154 h 1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"/>
                  <a:gd name="T16" fmla="*/ 0 h 155"/>
                  <a:gd name="T17" fmla="*/ 144 w 144"/>
                  <a:gd name="T18" fmla="*/ 155 h 1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" h="155">
                    <a:moveTo>
                      <a:pt x="0" y="154"/>
                    </a:moveTo>
                    <a:lnTo>
                      <a:pt x="0" y="0"/>
                    </a:lnTo>
                    <a:lnTo>
                      <a:pt x="143" y="0"/>
                    </a:lnTo>
                    <a:lnTo>
                      <a:pt x="143" y="154"/>
                    </a:lnTo>
                    <a:lnTo>
                      <a:pt x="0" y="154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38" name="Freeform 36"/>
              <p:cNvSpPr>
                <a:spLocks/>
              </p:cNvSpPr>
              <p:nvPr/>
            </p:nvSpPr>
            <p:spPr bwMode="auto">
              <a:xfrm>
                <a:off x="5131" y="3093"/>
                <a:ext cx="144" cy="156"/>
              </a:xfrm>
              <a:custGeom>
                <a:avLst/>
                <a:gdLst>
                  <a:gd name="T0" fmla="*/ 0 w 144"/>
                  <a:gd name="T1" fmla="*/ 155 h 156"/>
                  <a:gd name="T2" fmla="*/ 0 w 144"/>
                  <a:gd name="T3" fmla="*/ 0 h 156"/>
                  <a:gd name="T4" fmla="*/ 143 w 144"/>
                  <a:gd name="T5" fmla="*/ 0 h 156"/>
                  <a:gd name="T6" fmla="*/ 143 w 144"/>
                  <a:gd name="T7" fmla="*/ 155 h 156"/>
                  <a:gd name="T8" fmla="*/ 0 w 144"/>
                  <a:gd name="T9" fmla="*/ 155 h 1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"/>
                  <a:gd name="T16" fmla="*/ 0 h 156"/>
                  <a:gd name="T17" fmla="*/ 144 w 144"/>
                  <a:gd name="T18" fmla="*/ 156 h 1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" h="156">
                    <a:moveTo>
                      <a:pt x="0" y="155"/>
                    </a:moveTo>
                    <a:lnTo>
                      <a:pt x="0" y="0"/>
                    </a:lnTo>
                    <a:lnTo>
                      <a:pt x="143" y="0"/>
                    </a:lnTo>
                    <a:lnTo>
                      <a:pt x="143" y="155"/>
                    </a:lnTo>
                    <a:lnTo>
                      <a:pt x="0" y="155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739" name="Freeform 37"/>
              <p:cNvSpPr>
                <a:spLocks/>
              </p:cNvSpPr>
              <p:nvPr/>
            </p:nvSpPr>
            <p:spPr bwMode="auto">
              <a:xfrm>
                <a:off x="5131" y="3575"/>
                <a:ext cx="144" cy="155"/>
              </a:xfrm>
              <a:custGeom>
                <a:avLst/>
                <a:gdLst>
                  <a:gd name="T0" fmla="*/ 0 w 144"/>
                  <a:gd name="T1" fmla="*/ 154 h 155"/>
                  <a:gd name="T2" fmla="*/ 0 w 144"/>
                  <a:gd name="T3" fmla="*/ 0 h 155"/>
                  <a:gd name="T4" fmla="*/ 143 w 144"/>
                  <a:gd name="T5" fmla="*/ 0 h 155"/>
                  <a:gd name="T6" fmla="*/ 143 w 144"/>
                  <a:gd name="T7" fmla="*/ 154 h 155"/>
                  <a:gd name="T8" fmla="*/ 0 w 144"/>
                  <a:gd name="T9" fmla="*/ 154 h 1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4"/>
                  <a:gd name="T16" fmla="*/ 0 h 155"/>
                  <a:gd name="T17" fmla="*/ 144 w 144"/>
                  <a:gd name="T18" fmla="*/ 155 h 1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4" h="155">
                    <a:moveTo>
                      <a:pt x="0" y="154"/>
                    </a:moveTo>
                    <a:lnTo>
                      <a:pt x="0" y="0"/>
                    </a:lnTo>
                    <a:lnTo>
                      <a:pt x="143" y="0"/>
                    </a:lnTo>
                    <a:lnTo>
                      <a:pt x="143" y="154"/>
                    </a:lnTo>
                    <a:lnTo>
                      <a:pt x="0" y="154"/>
                    </a:lnTo>
                  </a:path>
                </a:pathLst>
              </a:custGeom>
              <a:solidFill>
                <a:schemeClr val="accent1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711" name="Rectangle 38"/>
            <p:cNvSpPr>
              <a:spLocks noChangeArrowheads="1"/>
            </p:cNvSpPr>
            <p:nvPr/>
          </p:nvSpPr>
          <p:spPr bwMode="auto">
            <a:xfrm>
              <a:off x="3198" y="3885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B main memory buffers</a:t>
              </a:r>
            </a:p>
          </p:txBody>
        </p:sp>
        <p:sp>
          <p:nvSpPr>
            <p:cNvPr id="26712" name="Rectangle 39"/>
            <p:cNvSpPr>
              <a:spLocks noChangeArrowheads="1"/>
            </p:cNvSpPr>
            <p:nvPr/>
          </p:nvSpPr>
          <p:spPr bwMode="auto">
            <a:xfrm>
              <a:off x="2322" y="3921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Disk</a:t>
              </a:r>
            </a:p>
          </p:txBody>
        </p:sp>
        <p:sp>
          <p:nvSpPr>
            <p:cNvPr id="26713" name="Rectangle 40"/>
            <p:cNvSpPr>
              <a:spLocks noChangeArrowheads="1"/>
            </p:cNvSpPr>
            <p:nvPr/>
          </p:nvSpPr>
          <p:spPr bwMode="auto">
            <a:xfrm>
              <a:off x="4130" y="3549"/>
              <a:ext cx="493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Output </a:t>
              </a:r>
            </a:p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 buffer</a:t>
              </a:r>
            </a:p>
          </p:txBody>
        </p:sp>
        <p:sp>
          <p:nvSpPr>
            <p:cNvPr id="26714" name="Rectangle 41"/>
            <p:cNvSpPr>
              <a:spLocks noChangeArrowheads="1"/>
            </p:cNvSpPr>
            <p:nvPr/>
          </p:nvSpPr>
          <p:spPr bwMode="auto">
            <a:xfrm>
              <a:off x="5001" y="38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Disk</a:t>
              </a:r>
            </a:p>
          </p:txBody>
        </p:sp>
        <p:sp>
          <p:nvSpPr>
            <p:cNvPr id="26715" name="Rectangle 42"/>
            <p:cNvSpPr>
              <a:spLocks noChangeArrowheads="1"/>
            </p:cNvSpPr>
            <p:nvPr/>
          </p:nvSpPr>
          <p:spPr bwMode="auto">
            <a:xfrm>
              <a:off x="4809" y="2355"/>
              <a:ext cx="8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Join Result</a:t>
              </a:r>
            </a:p>
          </p:txBody>
        </p:sp>
        <p:sp>
          <p:nvSpPr>
            <p:cNvPr id="26716" name="Rectangle 43"/>
            <p:cNvSpPr>
              <a:spLocks noChangeArrowheads="1"/>
            </p:cNvSpPr>
            <p:nvPr/>
          </p:nvSpPr>
          <p:spPr bwMode="auto">
            <a:xfrm>
              <a:off x="2836" y="2709"/>
              <a:ext cx="37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Times New Roman" pitchFamily="18" charset="0"/>
                </a:rPr>
                <a:t>hash</a:t>
              </a:r>
            </a:p>
          </p:txBody>
        </p:sp>
        <p:sp>
          <p:nvSpPr>
            <p:cNvPr id="26717" name="Rectangle 44"/>
            <p:cNvSpPr>
              <a:spLocks noChangeArrowheads="1"/>
            </p:cNvSpPr>
            <p:nvPr/>
          </p:nvSpPr>
          <p:spPr bwMode="auto">
            <a:xfrm>
              <a:off x="2865" y="2841"/>
              <a:ext cx="2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  <a:latin typeface="Times New Roman" pitchFamily="18" charset="0"/>
                </a:rPr>
                <a:t>fn</a:t>
              </a:r>
            </a:p>
          </p:txBody>
        </p:sp>
        <p:sp>
          <p:nvSpPr>
            <p:cNvPr id="26718" name="Rectangle 45"/>
            <p:cNvSpPr>
              <a:spLocks noChangeArrowheads="1"/>
            </p:cNvSpPr>
            <p:nvPr/>
          </p:nvSpPr>
          <p:spPr bwMode="auto">
            <a:xfrm>
              <a:off x="2870" y="2971"/>
              <a:ext cx="2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3365FB"/>
                  </a:solidFill>
                  <a:latin typeface="Times New Roman" pitchFamily="18" charset="0"/>
                </a:rPr>
                <a:t>h2</a:t>
              </a:r>
            </a:p>
          </p:txBody>
        </p:sp>
        <p:sp>
          <p:nvSpPr>
            <p:cNvPr id="26719" name="Rectangle 46"/>
            <p:cNvSpPr>
              <a:spLocks noChangeArrowheads="1"/>
            </p:cNvSpPr>
            <p:nvPr/>
          </p:nvSpPr>
          <p:spPr bwMode="auto">
            <a:xfrm>
              <a:off x="3750" y="3267"/>
              <a:ext cx="2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600" b="1">
                  <a:solidFill>
                    <a:srgbClr val="3365FB"/>
                  </a:solidFill>
                  <a:latin typeface="Times New Roman" pitchFamily="18" charset="0"/>
                </a:rPr>
                <a:t>h2</a:t>
              </a:r>
            </a:p>
          </p:txBody>
        </p:sp>
        <p:grpSp>
          <p:nvGrpSpPr>
            <p:cNvPr id="26720" name="Group 47"/>
            <p:cNvGrpSpPr>
              <a:grpSpLocks/>
            </p:cNvGrpSpPr>
            <p:nvPr/>
          </p:nvGrpSpPr>
          <p:grpSpPr bwMode="auto">
            <a:xfrm>
              <a:off x="2156" y="2644"/>
              <a:ext cx="676" cy="1277"/>
              <a:chOff x="2156" y="2644"/>
              <a:chExt cx="676" cy="1277"/>
            </a:xfrm>
          </p:grpSpPr>
          <p:sp>
            <p:nvSpPr>
              <p:cNvPr id="26730" name="Oval 48"/>
              <p:cNvSpPr>
                <a:spLocks noChangeArrowheads="1"/>
              </p:cNvSpPr>
              <p:nvPr/>
            </p:nvSpPr>
            <p:spPr bwMode="auto">
              <a:xfrm>
                <a:off x="2165" y="2644"/>
                <a:ext cx="663" cy="88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he-IL"/>
              </a:p>
            </p:txBody>
          </p:sp>
          <p:sp>
            <p:nvSpPr>
              <p:cNvPr id="26731" name="Line 49"/>
              <p:cNvSpPr>
                <a:spLocks noChangeShapeType="1"/>
              </p:cNvSpPr>
              <p:nvPr/>
            </p:nvSpPr>
            <p:spPr bwMode="auto">
              <a:xfrm>
                <a:off x="2161" y="2688"/>
                <a:ext cx="0" cy="115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2" name="Line 50"/>
              <p:cNvSpPr>
                <a:spLocks noChangeShapeType="1"/>
              </p:cNvSpPr>
              <p:nvPr/>
            </p:nvSpPr>
            <p:spPr bwMode="auto">
              <a:xfrm>
                <a:off x="2832" y="2688"/>
                <a:ext cx="0" cy="115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33" name="Arc 51"/>
              <p:cNvSpPr>
                <a:spLocks/>
              </p:cNvSpPr>
              <p:nvPr/>
            </p:nvSpPr>
            <p:spPr bwMode="auto">
              <a:xfrm>
                <a:off x="2156" y="3843"/>
                <a:ext cx="671" cy="78"/>
              </a:xfrm>
              <a:custGeom>
                <a:avLst/>
                <a:gdLst>
                  <a:gd name="T0" fmla="*/ 671 w 43200"/>
                  <a:gd name="T1" fmla="*/ 0 h 22171"/>
                  <a:gd name="T2" fmla="*/ 0 w 43200"/>
                  <a:gd name="T3" fmla="*/ 2 h 22171"/>
                  <a:gd name="T4" fmla="*/ 336 w 43200"/>
                  <a:gd name="T5" fmla="*/ 2 h 22171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171"/>
                  <a:gd name="T11" fmla="*/ 43200 w 43200"/>
                  <a:gd name="T12" fmla="*/ 22171 h 221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171" fill="none" extrusionOk="0">
                    <a:moveTo>
                      <a:pt x="43192" y="-1"/>
                    </a:moveTo>
                    <a:cubicBezTo>
                      <a:pt x="43197" y="190"/>
                      <a:pt x="43200" y="380"/>
                      <a:pt x="43200" y="571"/>
                    </a:cubicBezTo>
                    <a:cubicBezTo>
                      <a:pt x="43200" y="12500"/>
                      <a:pt x="33529" y="22171"/>
                      <a:pt x="21600" y="22171"/>
                    </a:cubicBezTo>
                    <a:cubicBezTo>
                      <a:pt x="9670" y="22171"/>
                      <a:pt x="0" y="12500"/>
                      <a:pt x="0" y="571"/>
                    </a:cubicBezTo>
                  </a:path>
                  <a:path w="43200" h="22171" stroke="0" extrusionOk="0">
                    <a:moveTo>
                      <a:pt x="43192" y="-1"/>
                    </a:moveTo>
                    <a:cubicBezTo>
                      <a:pt x="43197" y="190"/>
                      <a:pt x="43200" y="380"/>
                      <a:pt x="43200" y="571"/>
                    </a:cubicBezTo>
                    <a:cubicBezTo>
                      <a:pt x="43200" y="12500"/>
                      <a:pt x="33529" y="22171"/>
                      <a:pt x="21600" y="22171"/>
                    </a:cubicBezTo>
                    <a:cubicBezTo>
                      <a:pt x="9670" y="22171"/>
                      <a:pt x="0" y="12500"/>
                      <a:pt x="0" y="571"/>
                    </a:cubicBezTo>
                    <a:lnTo>
                      <a:pt x="21600" y="57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6721" name="Group 52"/>
            <p:cNvGrpSpPr>
              <a:grpSpLocks/>
            </p:cNvGrpSpPr>
            <p:nvPr/>
          </p:nvGrpSpPr>
          <p:grpSpPr bwMode="auto">
            <a:xfrm>
              <a:off x="4940" y="2692"/>
              <a:ext cx="532" cy="1182"/>
              <a:chOff x="4940" y="2692"/>
              <a:chExt cx="532" cy="1182"/>
            </a:xfrm>
          </p:grpSpPr>
          <p:sp>
            <p:nvSpPr>
              <p:cNvPr id="26726" name="Oval 53"/>
              <p:cNvSpPr>
                <a:spLocks noChangeArrowheads="1"/>
              </p:cNvSpPr>
              <p:nvPr/>
            </p:nvSpPr>
            <p:spPr bwMode="auto">
              <a:xfrm>
                <a:off x="4948" y="2692"/>
                <a:ext cx="520" cy="81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he-IL"/>
              </a:p>
            </p:txBody>
          </p:sp>
          <p:sp>
            <p:nvSpPr>
              <p:cNvPr id="26727" name="Line 54"/>
              <p:cNvSpPr>
                <a:spLocks noChangeShapeType="1"/>
              </p:cNvSpPr>
              <p:nvPr/>
            </p:nvSpPr>
            <p:spPr bwMode="auto">
              <a:xfrm>
                <a:off x="4944" y="2732"/>
                <a:ext cx="0" cy="106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8" name="Line 55"/>
              <p:cNvSpPr>
                <a:spLocks noChangeShapeType="1"/>
              </p:cNvSpPr>
              <p:nvPr/>
            </p:nvSpPr>
            <p:spPr bwMode="auto">
              <a:xfrm>
                <a:off x="5472" y="2732"/>
                <a:ext cx="0" cy="1066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729" name="Arc 56"/>
              <p:cNvSpPr>
                <a:spLocks/>
              </p:cNvSpPr>
              <p:nvPr/>
            </p:nvSpPr>
            <p:spPr bwMode="auto">
              <a:xfrm>
                <a:off x="4940" y="3801"/>
                <a:ext cx="528" cy="73"/>
              </a:xfrm>
              <a:custGeom>
                <a:avLst/>
                <a:gdLst>
                  <a:gd name="T0" fmla="*/ 528 w 43200"/>
                  <a:gd name="T1" fmla="*/ 0 h 22215"/>
                  <a:gd name="T2" fmla="*/ 0 w 43200"/>
                  <a:gd name="T3" fmla="*/ 1 h 22215"/>
                  <a:gd name="T4" fmla="*/ 264 w 43200"/>
                  <a:gd name="T5" fmla="*/ 2 h 22215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215"/>
                  <a:gd name="T11" fmla="*/ 43200 w 43200"/>
                  <a:gd name="T12" fmla="*/ 22215 h 222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215" fill="none" extrusionOk="0">
                    <a:moveTo>
                      <a:pt x="43191" y="-1"/>
                    </a:moveTo>
                    <a:cubicBezTo>
                      <a:pt x="43197" y="204"/>
                      <a:pt x="43200" y="409"/>
                      <a:pt x="43200" y="615"/>
                    </a:cubicBezTo>
                    <a:cubicBezTo>
                      <a:pt x="43200" y="12544"/>
                      <a:pt x="33529" y="22215"/>
                      <a:pt x="21600" y="22215"/>
                    </a:cubicBezTo>
                    <a:cubicBezTo>
                      <a:pt x="9670" y="22215"/>
                      <a:pt x="0" y="12544"/>
                      <a:pt x="0" y="615"/>
                    </a:cubicBezTo>
                    <a:cubicBezTo>
                      <a:pt x="-1" y="512"/>
                      <a:pt x="0" y="410"/>
                      <a:pt x="2" y="309"/>
                    </a:cubicBezTo>
                  </a:path>
                  <a:path w="43200" h="22215" stroke="0" extrusionOk="0">
                    <a:moveTo>
                      <a:pt x="43191" y="-1"/>
                    </a:moveTo>
                    <a:cubicBezTo>
                      <a:pt x="43197" y="204"/>
                      <a:pt x="43200" y="409"/>
                      <a:pt x="43200" y="615"/>
                    </a:cubicBezTo>
                    <a:cubicBezTo>
                      <a:pt x="43200" y="12544"/>
                      <a:pt x="33529" y="22215"/>
                      <a:pt x="21600" y="22215"/>
                    </a:cubicBezTo>
                    <a:cubicBezTo>
                      <a:pt x="9670" y="22215"/>
                      <a:pt x="0" y="12544"/>
                      <a:pt x="0" y="615"/>
                    </a:cubicBezTo>
                    <a:cubicBezTo>
                      <a:pt x="-1" y="512"/>
                      <a:pt x="0" y="410"/>
                      <a:pt x="2" y="309"/>
                    </a:cubicBezTo>
                    <a:lnTo>
                      <a:pt x="21600" y="615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722" name="Line 57"/>
            <p:cNvSpPr>
              <a:spLocks noChangeShapeType="1"/>
            </p:cNvSpPr>
            <p:nvPr/>
          </p:nvSpPr>
          <p:spPr bwMode="auto">
            <a:xfrm>
              <a:off x="2832" y="3168"/>
              <a:ext cx="576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3" name="Line 58"/>
            <p:cNvSpPr>
              <a:spLocks noChangeShapeType="1"/>
            </p:cNvSpPr>
            <p:nvPr/>
          </p:nvSpPr>
          <p:spPr bwMode="auto">
            <a:xfrm>
              <a:off x="2832" y="3504"/>
              <a:ext cx="67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724" name="Freeform 59"/>
            <p:cNvSpPr>
              <a:spLocks/>
            </p:cNvSpPr>
            <p:nvPr/>
          </p:nvSpPr>
          <p:spPr bwMode="auto">
            <a:xfrm>
              <a:off x="3600" y="3168"/>
              <a:ext cx="193" cy="289"/>
            </a:xfrm>
            <a:custGeom>
              <a:avLst/>
              <a:gdLst>
                <a:gd name="T0" fmla="*/ 0 w 193"/>
                <a:gd name="T1" fmla="*/ 288 h 289"/>
                <a:gd name="T2" fmla="*/ 192 w 193"/>
                <a:gd name="T3" fmla="*/ 173 h 289"/>
                <a:gd name="T4" fmla="*/ 188 w 193"/>
                <a:gd name="T5" fmla="*/ 145 h 289"/>
                <a:gd name="T6" fmla="*/ 0 w 193"/>
                <a:gd name="T7" fmla="*/ 115 h 289"/>
                <a:gd name="T8" fmla="*/ 192 w 193"/>
                <a:gd name="T9" fmla="*/ 0 h 2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3"/>
                <a:gd name="T16" fmla="*/ 0 h 289"/>
                <a:gd name="T17" fmla="*/ 193 w 193"/>
                <a:gd name="T18" fmla="*/ 289 h 2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3" h="289">
                  <a:moveTo>
                    <a:pt x="0" y="288"/>
                  </a:moveTo>
                  <a:lnTo>
                    <a:pt x="192" y="173"/>
                  </a:lnTo>
                  <a:lnTo>
                    <a:pt x="188" y="145"/>
                  </a:lnTo>
                  <a:lnTo>
                    <a:pt x="0" y="115"/>
                  </a:lnTo>
                  <a:lnTo>
                    <a:pt x="192" y="0"/>
                  </a:lnTo>
                </a:path>
              </a:pathLst>
            </a:custGeom>
            <a:noFill/>
            <a:ln w="12700" cap="rnd" cmpd="sng">
              <a:solidFill>
                <a:schemeClr val="tx2"/>
              </a:solidFill>
              <a:prstDash val="solid"/>
              <a:round/>
              <a:headEnd type="none" w="sm" len="sm"/>
              <a:tailEnd type="stealth" w="med" len="lg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725" name="Line 60"/>
            <p:cNvSpPr>
              <a:spLocks noChangeShapeType="1"/>
            </p:cNvSpPr>
            <p:nvPr/>
          </p:nvSpPr>
          <p:spPr bwMode="auto">
            <a:xfrm>
              <a:off x="4416" y="3504"/>
              <a:ext cx="528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6633" name="Group 61"/>
          <p:cNvGrpSpPr>
            <a:grpSpLocks/>
          </p:cNvGrpSpPr>
          <p:nvPr/>
        </p:nvGrpSpPr>
        <p:grpSpPr bwMode="auto">
          <a:xfrm>
            <a:off x="3435350" y="328613"/>
            <a:ext cx="5661025" cy="2971800"/>
            <a:chOff x="2164" y="207"/>
            <a:chExt cx="3566" cy="1872"/>
          </a:xfrm>
        </p:grpSpPr>
        <p:sp>
          <p:nvSpPr>
            <p:cNvPr id="26635" name="Rectangle 62"/>
            <p:cNvSpPr>
              <a:spLocks noChangeArrowheads="1"/>
            </p:cNvSpPr>
            <p:nvPr/>
          </p:nvSpPr>
          <p:spPr bwMode="auto">
            <a:xfrm>
              <a:off x="2936" y="1833"/>
              <a:ext cx="15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B main memory buffers</a:t>
              </a:r>
            </a:p>
          </p:txBody>
        </p:sp>
        <p:sp>
          <p:nvSpPr>
            <p:cNvPr id="26636" name="Rectangle 63"/>
            <p:cNvSpPr>
              <a:spLocks noChangeArrowheads="1"/>
            </p:cNvSpPr>
            <p:nvPr/>
          </p:nvSpPr>
          <p:spPr bwMode="auto">
            <a:xfrm>
              <a:off x="4910" y="184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Disk</a:t>
              </a:r>
            </a:p>
          </p:txBody>
        </p:sp>
        <p:sp>
          <p:nvSpPr>
            <p:cNvPr id="26637" name="Rectangle 64"/>
            <p:cNvSpPr>
              <a:spLocks noChangeArrowheads="1"/>
            </p:cNvSpPr>
            <p:nvPr/>
          </p:nvSpPr>
          <p:spPr bwMode="auto">
            <a:xfrm>
              <a:off x="2317" y="1848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Disk</a:t>
              </a:r>
            </a:p>
          </p:txBody>
        </p:sp>
        <p:sp>
          <p:nvSpPr>
            <p:cNvPr id="26638" name="Rectangle 65"/>
            <p:cNvSpPr>
              <a:spLocks noChangeArrowheads="1"/>
            </p:cNvSpPr>
            <p:nvPr/>
          </p:nvSpPr>
          <p:spPr bwMode="auto">
            <a:xfrm>
              <a:off x="2164" y="207"/>
              <a:ext cx="672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Original </a:t>
              </a:r>
            </a:p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Relation</a:t>
              </a:r>
            </a:p>
          </p:txBody>
        </p:sp>
        <p:sp>
          <p:nvSpPr>
            <p:cNvPr id="26639" name="Rectangle 66"/>
            <p:cNvSpPr>
              <a:spLocks noChangeArrowheads="1"/>
            </p:cNvSpPr>
            <p:nvPr/>
          </p:nvSpPr>
          <p:spPr bwMode="auto">
            <a:xfrm>
              <a:off x="3916" y="398"/>
              <a:ext cx="58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OUTPUT</a:t>
              </a:r>
            </a:p>
          </p:txBody>
        </p:sp>
        <p:sp>
          <p:nvSpPr>
            <p:cNvPr id="26640" name="Freeform 67"/>
            <p:cNvSpPr>
              <a:spLocks/>
            </p:cNvSpPr>
            <p:nvPr/>
          </p:nvSpPr>
          <p:spPr bwMode="auto">
            <a:xfrm>
              <a:off x="5040" y="1390"/>
              <a:ext cx="27" cy="40"/>
            </a:xfrm>
            <a:custGeom>
              <a:avLst/>
              <a:gdLst>
                <a:gd name="T0" fmla="*/ 26 w 27"/>
                <a:gd name="T1" fmla="*/ 20 h 40"/>
                <a:gd name="T2" fmla="*/ 14 w 27"/>
                <a:gd name="T3" fmla="*/ 0 h 40"/>
                <a:gd name="T4" fmla="*/ 0 w 27"/>
                <a:gd name="T5" fmla="*/ 20 h 40"/>
                <a:gd name="T6" fmla="*/ 14 w 27"/>
                <a:gd name="T7" fmla="*/ 39 h 40"/>
                <a:gd name="T8" fmla="*/ 26 w 27"/>
                <a:gd name="T9" fmla="*/ 2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40"/>
                <a:gd name="T17" fmla="*/ 27 w 27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40">
                  <a:moveTo>
                    <a:pt x="26" y="20"/>
                  </a:moveTo>
                  <a:lnTo>
                    <a:pt x="14" y="0"/>
                  </a:lnTo>
                  <a:lnTo>
                    <a:pt x="0" y="20"/>
                  </a:lnTo>
                  <a:lnTo>
                    <a:pt x="14" y="39"/>
                  </a:lnTo>
                  <a:lnTo>
                    <a:pt x="26" y="2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Freeform 68"/>
            <p:cNvSpPr>
              <a:spLocks/>
            </p:cNvSpPr>
            <p:nvPr/>
          </p:nvSpPr>
          <p:spPr bwMode="auto">
            <a:xfrm>
              <a:off x="5138" y="1390"/>
              <a:ext cx="27" cy="40"/>
            </a:xfrm>
            <a:custGeom>
              <a:avLst/>
              <a:gdLst>
                <a:gd name="T0" fmla="*/ 26 w 27"/>
                <a:gd name="T1" fmla="*/ 20 h 40"/>
                <a:gd name="T2" fmla="*/ 14 w 27"/>
                <a:gd name="T3" fmla="*/ 0 h 40"/>
                <a:gd name="T4" fmla="*/ 0 w 27"/>
                <a:gd name="T5" fmla="*/ 20 h 40"/>
                <a:gd name="T6" fmla="*/ 14 w 27"/>
                <a:gd name="T7" fmla="*/ 39 h 40"/>
                <a:gd name="T8" fmla="*/ 26 w 27"/>
                <a:gd name="T9" fmla="*/ 2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40"/>
                <a:gd name="T17" fmla="*/ 27 w 27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40">
                  <a:moveTo>
                    <a:pt x="26" y="20"/>
                  </a:moveTo>
                  <a:lnTo>
                    <a:pt x="14" y="0"/>
                  </a:lnTo>
                  <a:lnTo>
                    <a:pt x="0" y="20"/>
                  </a:lnTo>
                  <a:lnTo>
                    <a:pt x="14" y="39"/>
                  </a:lnTo>
                  <a:lnTo>
                    <a:pt x="26" y="2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Freeform 69"/>
            <p:cNvSpPr>
              <a:spLocks/>
            </p:cNvSpPr>
            <p:nvPr/>
          </p:nvSpPr>
          <p:spPr bwMode="auto">
            <a:xfrm>
              <a:off x="2832" y="384"/>
              <a:ext cx="1683" cy="1442"/>
            </a:xfrm>
            <a:custGeom>
              <a:avLst/>
              <a:gdLst>
                <a:gd name="T0" fmla="*/ 0 w 1683"/>
                <a:gd name="T1" fmla="*/ 1441 h 1442"/>
                <a:gd name="T2" fmla="*/ 0 w 1683"/>
                <a:gd name="T3" fmla="*/ 0 h 1442"/>
                <a:gd name="T4" fmla="*/ 1682 w 1683"/>
                <a:gd name="T5" fmla="*/ 0 h 1442"/>
                <a:gd name="T6" fmla="*/ 1682 w 1683"/>
                <a:gd name="T7" fmla="*/ 1441 h 1442"/>
                <a:gd name="T8" fmla="*/ 0 w 1683"/>
                <a:gd name="T9" fmla="*/ 1441 h 1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83"/>
                <a:gd name="T16" fmla="*/ 0 h 1442"/>
                <a:gd name="T17" fmla="*/ 1683 w 1683"/>
                <a:gd name="T18" fmla="*/ 1442 h 1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83" h="1442">
                  <a:moveTo>
                    <a:pt x="0" y="1441"/>
                  </a:moveTo>
                  <a:lnTo>
                    <a:pt x="0" y="0"/>
                  </a:lnTo>
                  <a:lnTo>
                    <a:pt x="1682" y="0"/>
                  </a:lnTo>
                  <a:lnTo>
                    <a:pt x="1682" y="1441"/>
                  </a:lnTo>
                  <a:lnTo>
                    <a:pt x="0" y="1441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3" name="Freeform 70"/>
            <p:cNvSpPr>
              <a:spLocks/>
            </p:cNvSpPr>
            <p:nvPr/>
          </p:nvSpPr>
          <p:spPr bwMode="auto">
            <a:xfrm>
              <a:off x="3054" y="1215"/>
              <a:ext cx="211" cy="170"/>
            </a:xfrm>
            <a:custGeom>
              <a:avLst/>
              <a:gdLst>
                <a:gd name="T0" fmla="*/ 0 w 211"/>
                <a:gd name="T1" fmla="*/ 169 h 170"/>
                <a:gd name="T2" fmla="*/ 0 w 211"/>
                <a:gd name="T3" fmla="*/ 0 h 170"/>
                <a:gd name="T4" fmla="*/ 210 w 211"/>
                <a:gd name="T5" fmla="*/ 0 h 170"/>
                <a:gd name="T6" fmla="*/ 210 w 211"/>
                <a:gd name="T7" fmla="*/ 169 h 170"/>
                <a:gd name="T8" fmla="*/ 0 w 211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"/>
                <a:gd name="T16" fmla="*/ 0 h 170"/>
                <a:gd name="T17" fmla="*/ 211 w 211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" h="170">
                  <a:moveTo>
                    <a:pt x="0" y="169"/>
                  </a:moveTo>
                  <a:lnTo>
                    <a:pt x="0" y="0"/>
                  </a:lnTo>
                  <a:lnTo>
                    <a:pt x="210" y="0"/>
                  </a:lnTo>
                  <a:lnTo>
                    <a:pt x="210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6644" name="Group 71"/>
            <p:cNvGrpSpPr>
              <a:grpSpLocks/>
            </p:cNvGrpSpPr>
            <p:nvPr/>
          </p:nvGrpSpPr>
          <p:grpSpPr bwMode="auto">
            <a:xfrm>
              <a:off x="4158" y="1336"/>
              <a:ext cx="211" cy="57"/>
              <a:chOff x="4158" y="1336"/>
              <a:chExt cx="211" cy="57"/>
            </a:xfrm>
          </p:grpSpPr>
          <p:sp>
            <p:nvSpPr>
              <p:cNvPr id="26685" name="Freeform 72"/>
              <p:cNvSpPr>
                <a:spLocks/>
              </p:cNvSpPr>
              <p:nvPr/>
            </p:nvSpPr>
            <p:spPr bwMode="auto">
              <a:xfrm>
                <a:off x="4158" y="1336"/>
                <a:ext cx="27" cy="40"/>
              </a:xfrm>
              <a:custGeom>
                <a:avLst/>
                <a:gdLst>
                  <a:gd name="T0" fmla="*/ 26 w 27"/>
                  <a:gd name="T1" fmla="*/ 19 h 40"/>
                  <a:gd name="T2" fmla="*/ 13 w 27"/>
                  <a:gd name="T3" fmla="*/ 0 h 40"/>
                  <a:gd name="T4" fmla="*/ 0 w 27"/>
                  <a:gd name="T5" fmla="*/ 19 h 40"/>
                  <a:gd name="T6" fmla="*/ 13 w 27"/>
                  <a:gd name="T7" fmla="*/ 39 h 40"/>
                  <a:gd name="T8" fmla="*/ 26 w 27"/>
                  <a:gd name="T9" fmla="*/ 19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40"/>
                  <a:gd name="T17" fmla="*/ 27 w 27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40">
                    <a:moveTo>
                      <a:pt x="26" y="19"/>
                    </a:moveTo>
                    <a:lnTo>
                      <a:pt x="13" y="0"/>
                    </a:lnTo>
                    <a:lnTo>
                      <a:pt x="0" y="19"/>
                    </a:lnTo>
                    <a:lnTo>
                      <a:pt x="13" y="39"/>
                    </a:lnTo>
                    <a:lnTo>
                      <a:pt x="26" y="19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86" name="Freeform 73"/>
              <p:cNvSpPr>
                <a:spLocks/>
              </p:cNvSpPr>
              <p:nvPr/>
            </p:nvSpPr>
            <p:spPr bwMode="auto">
              <a:xfrm>
                <a:off x="4249" y="1336"/>
                <a:ext cx="27" cy="40"/>
              </a:xfrm>
              <a:custGeom>
                <a:avLst/>
                <a:gdLst>
                  <a:gd name="T0" fmla="*/ 26 w 27"/>
                  <a:gd name="T1" fmla="*/ 19 h 40"/>
                  <a:gd name="T2" fmla="*/ 13 w 27"/>
                  <a:gd name="T3" fmla="*/ 0 h 40"/>
                  <a:gd name="T4" fmla="*/ 0 w 27"/>
                  <a:gd name="T5" fmla="*/ 19 h 40"/>
                  <a:gd name="T6" fmla="*/ 13 w 27"/>
                  <a:gd name="T7" fmla="*/ 39 h 40"/>
                  <a:gd name="T8" fmla="*/ 26 w 27"/>
                  <a:gd name="T9" fmla="*/ 19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40"/>
                  <a:gd name="T17" fmla="*/ 27 w 27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40">
                    <a:moveTo>
                      <a:pt x="26" y="19"/>
                    </a:moveTo>
                    <a:lnTo>
                      <a:pt x="13" y="0"/>
                    </a:lnTo>
                    <a:lnTo>
                      <a:pt x="0" y="19"/>
                    </a:lnTo>
                    <a:lnTo>
                      <a:pt x="13" y="39"/>
                    </a:lnTo>
                    <a:lnTo>
                      <a:pt x="26" y="19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687" name="Freeform 74"/>
              <p:cNvSpPr>
                <a:spLocks/>
              </p:cNvSpPr>
              <p:nvPr/>
            </p:nvSpPr>
            <p:spPr bwMode="auto">
              <a:xfrm>
                <a:off x="4347" y="1336"/>
                <a:ext cx="22" cy="57"/>
              </a:xfrm>
              <a:custGeom>
                <a:avLst/>
                <a:gdLst>
                  <a:gd name="T0" fmla="*/ 21 w 22"/>
                  <a:gd name="T1" fmla="*/ 27 h 57"/>
                  <a:gd name="T2" fmla="*/ 11 w 22"/>
                  <a:gd name="T3" fmla="*/ 0 h 57"/>
                  <a:gd name="T4" fmla="*/ 0 w 22"/>
                  <a:gd name="T5" fmla="*/ 27 h 57"/>
                  <a:gd name="T6" fmla="*/ 11 w 22"/>
                  <a:gd name="T7" fmla="*/ 56 h 57"/>
                  <a:gd name="T8" fmla="*/ 21 w 22"/>
                  <a:gd name="T9" fmla="*/ 27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57"/>
                  <a:gd name="T17" fmla="*/ 22 w 22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57">
                    <a:moveTo>
                      <a:pt x="21" y="27"/>
                    </a:moveTo>
                    <a:lnTo>
                      <a:pt x="11" y="0"/>
                    </a:lnTo>
                    <a:lnTo>
                      <a:pt x="0" y="27"/>
                    </a:lnTo>
                    <a:lnTo>
                      <a:pt x="11" y="56"/>
                    </a:lnTo>
                    <a:lnTo>
                      <a:pt x="21" y="27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6645" name="Freeform 75"/>
            <p:cNvSpPr>
              <a:spLocks/>
            </p:cNvSpPr>
            <p:nvPr/>
          </p:nvSpPr>
          <p:spPr bwMode="auto">
            <a:xfrm>
              <a:off x="4793" y="791"/>
              <a:ext cx="158" cy="170"/>
            </a:xfrm>
            <a:custGeom>
              <a:avLst/>
              <a:gdLst>
                <a:gd name="T0" fmla="*/ 0 w 158"/>
                <a:gd name="T1" fmla="*/ 169 h 170"/>
                <a:gd name="T2" fmla="*/ 0 w 158"/>
                <a:gd name="T3" fmla="*/ 0 h 170"/>
                <a:gd name="T4" fmla="*/ 157 w 158"/>
                <a:gd name="T5" fmla="*/ 0 h 170"/>
                <a:gd name="T6" fmla="*/ 157 w 158"/>
                <a:gd name="T7" fmla="*/ 169 h 170"/>
                <a:gd name="T8" fmla="*/ 0 w 158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70"/>
                <a:gd name="T17" fmla="*/ 158 w 15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70">
                  <a:moveTo>
                    <a:pt x="0" y="169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Freeform 76"/>
            <p:cNvSpPr>
              <a:spLocks/>
            </p:cNvSpPr>
            <p:nvPr/>
          </p:nvSpPr>
          <p:spPr bwMode="auto">
            <a:xfrm>
              <a:off x="4976" y="791"/>
              <a:ext cx="157" cy="170"/>
            </a:xfrm>
            <a:custGeom>
              <a:avLst/>
              <a:gdLst>
                <a:gd name="T0" fmla="*/ 0 w 157"/>
                <a:gd name="T1" fmla="*/ 169 h 170"/>
                <a:gd name="T2" fmla="*/ 0 w 157"/>
                <a:gd name="T3" fmla="*/ 0 h 170"/>
                <a:gd name="T4" fmla="*/ 156 w 157"/>
                <a:gd name="T5" fmla="*/ 0 h 170"/>
                <a:gd name="T6" fmla="*/ 156 w 157"/>
                <a:gd name="T7" fmla="*/ 169 h 170"/>
                <a:gd name="T8" fmla="*/ 0 w 157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"/>
                <a:gd name="T16" fmla="*/ 0 h 170"/>
                <a:gd name="T17" fmla="*/ 157 w 157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" h="170">
                  <a:moveTo>
                    <a:pt x="0" y="169"/>
                  </a:moveTo>
                  <a:lnTo>
                    <a:pt x="0" y="0"/>
                  </a:lnTo>
                  <a:lnTo>
                    <a:pt x="156" y="0"/>
                  </a:lnTo>
                  <a:lnTo>
                    <a:pt x="156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7" name="Freeform 77"/>
            <p:cNvSpPr>
              <a:spLocks/>
            </p:cNvSpPr>
            <p:nvPr/>
          </p:nvSpPr>
          <p:spPr bwMode="auto">
            <a:xfrm>
              <a:off x="4793" y="1085"/>
              <a:ext cx="158" cy="170"/>
            </a:xfrm>
            <a:custGeom>
              <a:avLst/>
              <a:gdLst>
                <a:gd name="T0" fmla="*/ 0 w 158"/>
                <a:gd name="T1" fmla="*/ 169 h 170"/>
                <a:gd name="T2" fmla="*/ 0 w 158"/>
                <a:gd name="T3" fmla="*/ 0 h 170"/>
                <a:gd name="T4" fmla="*/ 157 w 158"/>
                <a:gd name="T5" fmla="*/ 0 h 170"/>
                <a:gd name="T6" fmla="*/ 157 w 158"/>
                <a:gd name="T7" fmla="*/ 169 h 170"/>
                <a:gd name="T8" fmla="*/ 0 w 158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70"/>
                <a:gd name="T17" fmla="*/ 158 w 15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70">
                  <a:moveTo>
                    <a:pt x="0" y="169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8" name="Freeform 78"/>
            <p:cNvSpPr>
              <a:spLocks/>
            </p:cNvSpPr>
            <p:nvPr/>
          </p:nvSpPr>
          <p:spPr bwMode="auto">
            <a:xfrm>
              <a:off x="4982" y="1085"/>
              <a:ext cx="157" cy="170"/>
            </a:xfrm>
            <a:custGeom>
              <a:avLst/>
              <a:gdLst>
                <a:gd name="T0" fmla="*/ 0 w 157"/>
                <a:gd name="T1" fmla="*/ 169 h 170"/>
                <a:gd name="T2" fmla="*/ 0 w 157"/>
                <a:gd name="T3" fmla="*/ 0 h 170"/>
                <a:gd name="T4" fmla="*/ 156 w 157"/>
                <a:gd name="T5" fmla="*/ 0 h 170"/>
                <a:gd name="T6" fmla="*/ 156 w 157"/>
                <a:gd name="T7" fmla="*/ 169 h 170"/>
                <a:gd name="T8" fmla="*/ 0 w 157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"/>
                <a:gd name="T16" fmla="*/ 0 h 170"/>
                <a:gd name="T17" fmla="*/ 157 w 157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" h="170">
                  <a:moveTo>
                    <a:pt x="0" y="169"/>
                  </a:moveTo>
                  <a:lnTo>
                    <a:pt x="0" y="0"/>
                  </a:lnTo>
                  <a:lnTo>
                    <a:pt x="156" y="0"/>
                  </a:lnTo>
                  <a:lnTo>
                    <a:pt x="156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9" name="Freeform 79"/>
            <p:cNvSpPr>
              <a:spLocks/>
            </p:cNvSpPr>
            <p:nvPr/>
          </p:nvSpPr>
          <p:spPr bwMode="auto">
            <a:xfrm>
              <a:off x="4950" y="1390"/>
              <a:ext cx="27" cy="40"/>
            </a:xfrm>
            <a:custGeom>
              <a:avLst/>
              <a:gdLst>
                <a:gd name="T0" fmla="*/ 26 w 27"/>
                <a:gd name="T1" fmla="*/ 20 h 40"/>
                <a:gd name="T2" fmla="*/ 13 w 27"/>
                <a:gd name="T3" fmla="*/ 0 h 40"/>
                <a:gd name="T4" fmla="*/ 0 w 27"/>
                <a:gd name="T5" fmla="*/ 20 h 40"/>
                <a:gd name="T6" fmla="*/ 13 w 27"/>
                <a:gd name="T7" fmla="*/ 39 h 40"/>
                <a:gd name="T8" fmla="*/ 26 w 27"/>
                <a:gd name="T9" fmla="*/ 2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40"/>
                <a:gd name="T17" fmla="*/ 27 w 27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40">
                  <a:moveTo>
                    <a:pt x="26" y="20"/>
                  </a:moveTo>
                  <a:lnTo>
                    <a:pt x="13" y="0"/>
                  </a:lnTo>
                  <a:lnTo>
                    <a:pt x="0" y="20"/>
                  </a:lnTo>
                  <a:lnTo>
                    <a:pt x="13" y="39"/>
                  </a:lnTo>
                  <a:lnTo>
                    <a:pt x="26" y="2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0" name="Freeform 80"/>
            <p:cNvSpPr>
              <a:spLocks/>
            </p:cNvSpPr>
            <p:nvPr/>
          </p:nvSpPr>
          <p:spPr bwMode="auto">
            <a:xfrm>
              <a:off x="5171" y="1085"/>
              <a:ext cx="157" cy="170"/>
            </a:xfrm>
            <a:custGeom>
              <a:avLst/>
              <a:gdLst>
                <a:gd name="T0" fmla="*/ 0 w 157"/>
                <a:gd name="T1" fmla="*/ 169 h 170"/>
                <a:gd name="T2" fmla="*/ 0 w 157"/>
                <a:gd name="T3" fmla="*/ 0 h 170"/>
                <a:gd name="T4" fmla="*/ 156 w 157"/>
                <a:gd name="T5" fmla="*/ 0 h 170"/>
                <a:gd name="T6" fmla="*/ 156 w 157"/>
                <a:gd name="T7" fmla="*/ 169 h 170"/>
                <a:gd name="T8" fmla="*/ 0 w 157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7"/>
                <a:gd name="T16" fmla="*/ 0 h 170"/>
                <a:gd name="T17" fmla="*/ 157 w 157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7" h="170">
                  <a:moveTo>
                    <a:pt x="0" y="169"/>
                  </a:moveTo>
                  <a:lnTo>
                    <a:pt x="0" y="0"/>
                  </a:lnTo>
                  <a:lnTo>
                    <a:pt x="156" y="0"/>
                  </a:lnTo>
                  <a:lnTo>
                    <a:pt x="156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1" name="Rectangle 81"/>
            <p:cNvSpPr>
              <a:spLocks noChangeArrowheads="1"/>
            </p:cNvSpPr>
            <p:nvPr/>
          </p:nvSpPr>
          <p:spPr bwMode="auto">
            <a:xfrm>
              <a:off x="4150" y="910"/>
              <a:ext cx="17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6652" name="Freeform 82"/>
            <p:cNvSpPr>
              <a:spLocks/>
            </p:cNvSpPr>
            <p:nvPr/>
          </p:nvSpPr>
          <p:spPr bwMode="auto">
            <a:xfrm>
              <a:off x="4793" y="1611"/>
              <a:ext cx="158" cy="170"/>
            </a:xfrm>
            <a:custGeom>
              <a:avLst/>
              <a:gdLst>
                <a:gd name="T0" fmla="*/ 0 w 158"/>
                <a:gd name="T1" fmla="*/ 169 h 170"/>
                <a:gd name="T2" fmla="*/ 0 w 158"/>
                <a:gd name="T3" fmla="*/ 0 h 170"/>
                <a:gd name="T4" fmla="*/ 157 w 158"/>
                <a:gd name="T5" fmla="*/ 0 h 170"/>
                <a:gd name="T6" fmla="*/ 157 w 158"/>
                <a:gd name="T7" fmla="*/ 169 h 170"/>
                <a:gd name="T8" fmla="*/ 0 w 158"/>
                <a:gd name="T9" fmla="*/ 169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8"/>
                <a:gd name="T16" fmla="*/ 0 h 170"/>
                <a:gd name="T17" fmla="*/ 158 w 158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8" h="170">
                  <a:moveTo>
                    <a:pt x="0" y="169"/>
                  </a:moveTo>
                  <a:lnTo>
                    <a:pt x="0" y="0"/>
                  </a:lnTo>
                  <a:lnTo>
                    <a:pt x="157" y="0"/>
                  </a:lnTo>
                  <a:lnTo>
                    <a:pt x="157" y="169"/>
                  </a:lnTo>
                  <a:lnTo>
                    <a:pt x="0" y="169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Freeform 83"/>
            <p:cNvSpPr>
              <a:spLocks/>
            </p:cNvSpPr>
            <p:nvPr/>
          </p:nvSpPr>
          <p:spPr bwMode="auto">
            <a:xfrm>
              <a:off x="4128" y="1584"/>
              <a:ext cx="266" cy="181"/>
            </a:xfrm>
            <a:custGeom>
              <a:avLst/>
              <a:gdLst>
                <a:gd name="T0" fmla="*/ 0 w 266"/>
                <a:gd name="T1" fmla="*/ 180 h 181"/>
                <a:gd name="T2" fmla="*/ 0 w 266"/>
                <a:gd name="T3" fmla="*/ 0 h 181"/>
                <a:gd name="T4" fmla="*/ 265 w 266"/>
                <a:gd name="T5" fmla="*/ 0 h 181"/>
                <a:gd name="T6" fmla="*/ 265 w 266"/>
                <a:gd name="T7" fmla="*/ 180 h 181"/>
                <a:gd name="T8" fmla="*/ 0 w 266"/>
                <a:gd name="T9" fmla="*/ 18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6"/>
                <a:gd name="T16" fmla="*/ 0 h 181"/>
                <a:gd name="T17" fmla="*/ 266 w 266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6" h="181">
                  <a:moveTo>
                    <a:pt x="0" y="180"/>
                  </a:moveTo>
                  <a:lnTo>
                    <a:pt x="0" y="0"/>
                  </a:lnTo>
                  <a:lnTo>
                    <a:pt x="265" y="0"/>
                  </a:lnTo>
                  <a:lnTo>
                    <a:pt x="265" y="180"/>
                  </a:lnTo>
                  <a:lnTo>
                    <a:pt x="0" y="180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Rectangle 84"/>
            <p:cNvSpPr>
              <a:spLocks noChangeArrowheads="1"/>
            </p:cNvSpPr>
            <p:nvPr/>
          </p:nvSpPr>
          <p:spPr bwMode="auto">
            <a:xfrm>
              <a:off x="2907" y="954"/>
              <a:ext cx="46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INPUT</a:t>
              </a:r>
            </a:p>
          </p:txBody>
        </p:sp>
        <p:sp useBgFill="1">
          <p:nvSpPr>
            <p:cNvPr id="26655" name="Rectangle 85"/>
            <p:cNvSpPr>
              <a:spLocks noChangeArrowheads="1"/>
            </p:cNvSpPr>
            <p:nvPr/>
          </p:nvSpPr>
          <p:spPr bwMode="auto">
            <a:xfrm>
              <a:off x="4150" y="565"/>
              <a:ext cx="172" cy="192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6656" name="Rectangle 86"/>
            <p:cNvSpPr>
              <a:spLocks noChangeArrowheads="1"/>
            </p:cNvSpPr>
            <p:nvPr/>
          </p:nvSpPr>
          <p:spPr bwMode="auto">
            <a:xfrm>
              <a:off x="3269" y="1109"/>
              <a:ext cx="514" cy="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pPr algn="ctr"/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hash</a:t>
              </a:r>
            </a:p>
            <a:p>
              <a:pPr algn="ctr">
                <a:lnSpc>
                  <a:spcPct val="50000"/>
                </a:lnSpc>
              </a:pPr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function</a:t>
              </a:r>
            </a:p>
            <a:p>
              <a:pPr algn="ctr"/>
              <a:r>
                <a:rPr lang="en-US" sz="2000" b="1">
                  <a:solidFill>
                    <a:schemeClr val="accent2"/>
                  </a:solidFill>
                  <a:latin typeface="Times New Roman" pitchFamily="18" charset="0"/>
                </a:rPr>
                <a:t>h</a:t>
              </a:r>
            </a:p>
          </p:txBody>
        </p:sp>
        <p:sp>
          <p:nvSpPr>
            <p:cNvPr id="26657" name="Rectangle 87"/>
            <p:cNvSpPr>
              <a:spLocks noChangeArrowheads="1"/>
            </p:cNvSpPr>
            <p:nvPr/>
          </p:nvSpPr>
          <p:spPr bwMode="auto">
            <a:xfrm>
              <a:off x="4090" y="1405"/>
              <a:ext cx="2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400" b="1">
                  <a:solidFill>
                    <a:srgbClr val="000000"/>
                  </a:solidFill>
                  <a:latin typeface="Times New Roman" pitchFamily="18" charset="0"/>
                </a:rPr>
                <a:t>B-1</a:t>
              </a:r>
            </a:p>
          </p:txBody>
        </p:sp>
        <p:sp>
          <p:nvSpPr>
            <p:cNvPr id="26658" name="Rectangle 88"/>
            <p:cNvSpPr>
              <a:spLocks noChangeArrowheads="1"/>
            </p:cNvSpPr>
            <p:nvPr/>
          </p:nvSpPr>
          <p:spPr bwMode="auto">
            <a:xfrm>
              <a:off x="4697" y="391"/>
              <a:ext cx="72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Partitions</a:t>
              </a:r>
            </a:p>
          </p:txBody>
        </p:sp>
        <p:sp>
          <p:nvSpPr>
            <p:cNvPr id="26659" name="Rectangle 89"/>
            <p:cNvSpPr>
              <a:spLocks noChangeArrowheads="1"/>
            </p:cNvSpPr>
            <p:nvPr/>
          </p:nvSpPr>
          <p:spPr bwMode="auto">
            <a:xfrm>
              <a:off x="5424" y="776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6660" name="Rectangle 90"/>
            <p:cNvSpPr>
              <a:spLocks noChangeArrowheads="1"/>
            </p:cNvSpPr>
            <p:nvPr/>
          </p:nvSpPr>
          <p:spPr bwMode="auto">
            <a:xfrm>
              <a:off x="5418" y="1043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6661" name="Rectangle 91"/>
            <p:cNvSpPr>
              <a:spLocks noChangeArrowheads="1"/>
            </p:cNvSpPr>
            <p:nvPr/>
          </p:nvSpPr>
          <p:spPr bwMode="auto">
            <a:xfrm>
              <a:off x="5398" y="1542"/>
              <a:ext cx="33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Times New Roman" pitchFamily="18" charset="0"/>
                </a:rPr>
                <a:t>B-1</a:t>
              </a:r>
            </a:p>
          </p:txBody>
        </p:sp>
        <p:grpSp>
          <p:nvGrpSpPr>
            <p:cNvPr id="26662" name="Group 92"/>
            <p:cNvGrpSpPr>
              <a:grpSpLocks/>
            </p:cNvGrpSpPr>
            <p:nvPr/>
          </p:nvGrpSpPr>
          <p:grpSpPr bwMode="auto">
            <a:xfrm>
              <a:off x="2204" y="628"/>
              <a:ext cx="580" cy="1230"/>
              <a:chOff x="2204" y="628"/>
              <a:chExt cx="580" cy="1230"/>
            </a:xfrm>
          </p:grpSpPr>
          <p:sp>
            <p:nvSpPr>
              <p:cNvPr id="26681" name="Oval 93"/>
              <p:cNvSpPr>
                <a:spLocks noChangeArrowheads="1"/>
              </p:cNvSpPr>
              <p:nvPr/>
            </p:nvSpPr>
            <p:spPr bwMode="auto">
              <a:xfrm>
                <a:off x="2213" y="628"/>
                <a:ext cx="567" cy="85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he-IL"/>
              </a:p>
            </p:txBody>
          </p:sp>
          <p:sp>
            <p:nvSpPr>
              <p:cNvPr id="26682" name="Line 94"/>
              <p:cNvSpPr>
                <a:spLocks noChangeShapeType="1"/>
              </p:cNvSpPr>
              <p:nvPr/>
            </p:nvSpPr>
            <p:spPr bwMode="auto">
              <a:xfrm>
                <a:off x="2209" y="670"/>
                <a:ext cx="0" cy="110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3" name="Line 95"/>
              <p:cNvSpPr>
                <a:spLocks noChangeShapeType="1"/>
              </p:cNvSpPr>
              <p:nvPr/>
            </p:nvSpPr>
            <p:spPr bwMode="auto">
              <a:xfrm>
                <a:off x="2784" y="670"/>
                <a:ext cx="0" cy="1109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4" name="Arc 96"/>
              <p:cNvSpPr>
                <a:spLocks/>
              </p:cNvSpPr>
              <p:nvPr/>
            </p:nvSpPr>
            <p:spPr bwMode="auto">
              <a:xfrm>
                <a:off x="2204" y="1782"/>
                <a:ext cx="575" cy="76"/>
              </a:xfrm>
              <a:custGeom>
                <a:avLst/>
                <a:gdLst>
                  <a:gd name="T0" fmla="*/ 575 w 43200"/>
                  <a:gd name="T1" fmla="*/ 0 h 22191"/>
                  <a:gd name="T2" fmla="*/ 0 w 43200"/>
                  <a:gd name="T3" fmla="*/ 1 h 22191"/>
                  <a:gd name="T4" fmla="*/ 288 w 43200"/>
                  <a:gd name="T5" fmla="*/ 2 h 22191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191"/>
                  <a:gd name="T11" fmla="*/ 43200 w 43200"/>
                  <a:gd name="T12" fmla="*/ 22191 h 2219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191" fill="none" extrusionOk="0">
                    <a:moveTo>
                      <a:pt x="43191" y="0"/>
                    </a:moveTo>
                    <a:cubicBezTo>
                      <a:pt x="43197" y="196"/>
                      <a:pt x="43200" y="393"/>
                      <a:pt x="43200" y="591"/>
                    </a:cubicBezTo>
                    <a:cubicBezTo>
                      <a:pt x="43200" y="12520"/>
                      <a:pt x="33529" y="22191"/>
                      <a:pt x="21600" y="22191"/>
                    </a:cubicBezTo>
                    <a:cubicBezTo>
                      <a:pt x="9670" y="22191"/>
                      <a:pt x="0" y="12520"/>
                      <a:pt x="0" y="591"/>
                    </a:cubicBezTo>
                    <a:cubicBezTo>
                      <a:pt x="-1" y="493"/>
                      <a:pt x="0" y="395"/>
                      <a:pt x="1" y="297"/>
                    </a:cubicBezTo>
                  </a:path>
                  <a:path w="43200" h="22191" stroke="0" extrusionOk="0">
                    <a:moveTo>
                      <a:pt x="43191" y="0"/>
                    </a:moveTo>
                    <a:cubicBezTo>
                      <a:pt x="43197" y="196"/>
                      <a:pt x="43200" y="393"/>
                      <a:pt x="43200" y="591"/>
                    </a:cubicBezTo>
                    <a:cubicBezTo>
                      <a:pt x="43200" y="12520"/>
                      <a:pt x="33529" y="22191"/>
                      <a:pt x="21600" y="22191"/>
                    </a:cubicBezTo>
                    <a:cubicBezTo>
                      <a:pt x="9670" y="22191"/>
                      <a:pt x="0" y="12520"/>
                      <a:pt x="0" y="591"/>
                    </a:cubicBezTo>
                    <a:cubicBezTo>
                      <a:pt x="-1" y="493"/>
                      <a:pt x="0" y="395"/>
                      <a:pt x="1" y="297"/>
                    </a:cubicBezTo>
                    <a:lnTo>
                      <a:pt x="21600" y="59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663" name="Rectangle 97"/>
            <p:cNvSpPr>
              <a:spLocks noChangeArrowheads="1"/>
            </p:cNvSpPr>
            <p:nvPr/>
          </p:nvSpPr>
          <p:spPr bwMode="auto">
            <a:xfrm>
              <a:off x="2404" y="772"/>
              <a:ext cx="184" cy="184"/>
            </a:xfrm>
            <a:prstGeom prst="rect">
              <a:avLst/>
            </a:prstGeom>
            <a:solidFill>
              <a:srgbClr val="F6BF69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6664" name="Rectangle 98"/>
            <p:cNvSpPr>
              <a:spLocks noChangeArrowheads="1"/>
            </p:cNvSpPr>
            <p:nvPr/>
          </p:nvSpPr>
          <p:spPr bwMode="auto">
            <a:xfrm>
              <a:off x="2404" y="1060"/>
              <a:ext cx="184" cy="184"/>
            </a:xfrm>
            <a:prstGeom prst="rect">
              <a:avLst/>
            </a:prstGeom>
            <a:solidFill>
              <a:srgbClr val="F6BF69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6665" name="Rectangle 99"/>
            <p:cNvSpPr>
              <a:spLocks noChangeArrowheads="1"/>
            </p:cNvSpPr>
            <p:nvPr/>
          </p:nvSpPr>
          <p:spPr bwMode="auto">
            <a:xfrm>
              <a:off x="2404" y="1540"/>
              <a:ext cx="184" cy="184"/>
            </a:xfrm>
            <a:prstGeom prst="rect">
              <a:avLst/>
            </a:prstGeom>
            <a:solidFill>
              <a:srgbClr val="F6BF69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he-IL"/>
            </a:p>
          </p:txBody>
        </p:sp>
        <p:sp>
          <p:nvSpPr>
            <p:cNvPr id="26666" name="Rectangle 100"/>
            <p:cNvSpPr>
              <a:spLocks noChangeArrowheads="1"/>
            </p:cNvSpPr>
            <p:nvPr/>
          </p:nvSpPr>
          <p:spPr bwMode="auto">
            <a:xfrm>
              <a:off x="2292" y="1182"/>
              <a:ext cx="43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  <a:latin typeface="Book Antiqua" pitchFamily="18" charset="0"/>
                </a:rPr>
                <a:t>. . .</a:t>
              </a:r>
            </a:p>
          </p:txBody>
        </p:sp>
        <p:grpSp>
          <p:nvGrpSpPr>
            <p:cNvPr id="26667" name="Group 101"/>
            <p:cNvGrpSpPr>
              <a:grpSpLocks/>
            </p:cNvGrpSpPr>
            <p:nvPr/>
          </p:nvGrpSpPr>
          <p:grpSpPr bwMode="auto">
            <a:xfrm>
              <a:off x="4748" y="628"/>
              <a:ext cx="676" cy="1244"/>
              <a:chOff x="4748" y="628"/>
              <a:chExt cx="676" cy="1244"/>
            </a:xfrm>
          </p:grpSpPr>
          <p:sp>
            <p:nvSpPr>
              <p:cNvPr id="26677" name="Oval 102"/>
              <p:cNvSpPr>
                <a:spLocks noChangeArrowheads="1"/>
              </p:cNvSpPr>
              <p:nvPr/>
            </p:nvSpPr>
            <p:spPr bwMode="auto">
              <a:xfrm>
                <a:off x="4757" y="628"/>
                <a:ext cx="663" cy="86"/>
              </a:xfrm>
              <a:prstGeom prst="ellips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he-IL"/>
              </a:p>
            </p:txBody>
          </p:sp>
          <p:sp>
            <p:nvSpPr>
              <p:cNvPr id="26678" name="Line 103"/>
              <p:cNvSpPr>
                <a:spLocks noChangeShapeType="1"/>
              </p:cNvSpPr>
              <p:nvPr/>
            </p:nvSpPr>
            <p:spPr bwMode="auto">
              <a:xfrm>
                <a:off x="4753" y="671"/>
                <a:ext cx="0" cy="112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79" name="Line 104"/>
              <p:cNvSpPr>
                <a:spLocks noChangeShapeType="1"/>
              </p:cNvSpPr>
              <p:nvPr/>
            </p:nvSpPr>
            <p:spPr bwMode="auto">
              <a:xfrm>
                <a:off x="5424" y="671"/>
                <a:ext cx="0" cy="1122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680" name="Arc 105"/>
              <p:cNvSpPr>
                <a:spLocks/>
              </p:cNvSpPr>
              <p:nvPr/>
            </p:nvSpPr>
            <p:spPr bwMode="auto">
              <a:xfrm>
                <a:off x="4748" y="1796"/>
                <a:ext cx="671" cy="76"/>
              </a:xfrm>
              <a:custGeom>
                <a:avLst/>
                <a:gdLst>
                  <a:gd name="T0" fmla="*/ 671 w 43200"/>
                  <a:gd name="T1" fmla="*/ 0 h 22186"/>
                  <a:gd name="T2" fmla="*/ 0 w 43200"/>
                  <a:gd name="T3" fmla="*/ 2 h 22186"/>
                  <a:gd name="T4" fmla="*/ 336 w 43200"/>
                  <a:gd name="T5" fmla="*/ 2 h 22186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22186"/>
                  <a:gd name="T11" fmla="*/ 43200 w 43200"/>
                  <a:gd name="T12" fmla="*/ 22186 h 2218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22186" fill="none" extrusionOk="0">
                    <a:moveTo>
                      <a:pt x="43192" y="-1"/>
                    </a:moveTo>
                    <a:cubicBezTo>
                      <a:pt x="43197" y="195"/>
                      <a:pt x="43200" y="390"/>
                      <a:pt x="43200" y="586"/>
                    </a:cubicBezTo>
                    <a:cubicBezTo>
                      <a:pt x="43200" y="12515"/>
                      <a:pt x="33529" y="22186"/>
                      <a:pt x="21600" y="22186"/>
                    </a:cubicBezTo>
                    <a:cubicBezTo>
                      <a:pt x="9670" y="22186"/>
                      <a:pt x="0" y="12515"/>
                      <a:pt x="0" y="586"/>
                    </a:cubicBezTo>
                  </a:path>
                  <a:path w="43200" h="22186" stroke="0" extrusionOk="0">
                    <a:moveTo>
                      <a:pt x="43192" y="-1"/>
                    </a:moveTo>
                    <a:cubicBezTo>
                      <a:pt x="43197" y="195"/>
                      <a:pt x="43200" y="390"/>
                      <a:pt x="43200" y="586"/>
                    </a:cubicBezTo>
                    <a:cubicBezTo>
                      <a:pt x="43200" y="12515"/>
                      <a:pt x="33529" y="22186"/>
                      <a:pt x="21600" y="22186"/>
                    </a:cubicBezTo>
                    <a:cubicBezTo>
                      <a:pt x="9670" y="22186"/>
                      <a:pt x="0" y="12515"/>
                      <a:pt x="0" y="586"/>
                    </a:cubicBezTo>
                    <a:lnTo>
                      <a:pt x="21600" y="586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2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668" name="Line 106"/>
            <p:cNvSpPr>
              <a:spLocks noChangeShapeType="1"/>
            </p:cNvSpPr>
            <p:nvPr/>
          </p:nvSpPr>
          <p:spPr bwMode="auto">
            <a:xfrm>
              <a:off x="2784" y="1296"/>
              <a:ext cx="240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69" name="Line 107"/>
            <p:cNvSpPr>
              <a:spLocks noChangeShapeType="1"/>
            </p:cNvSpPr>
            <p:nvPr/>
          </p:nvSpPr>
          <p:spPr bwMode="auto">
            <a:xfrm flipV="1">
              <a:off x="3792" y="912"/>
              <a:ext cx="336" cy="38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0" name="Line 108"/>
            <p:cNvSpPr>
              <a:spLocks noChangeShapeType="1"/>
            </p:cNvSpPr>
            <p:nvPr/>
          </p:nvSpPr>
          <p:spPr bwMode="auto">
            <a:xfrm flipV="1">
              <a:off x="3792" y="1200"/>
              <a:ext cx="336" cy="9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1" name="Line 109"/>
            <p:cNvSpPr>
              <a:spLocks noChangeShapeType="1"/>
            </p:cNvSpPr>
            <p:nvPr/>
          </p:nvSpPr>
          <p:spPr bwMode="auto">
            <a:xfrm>
              <a:off x="3792" y="1296"/>
              <a:ext cx="336" cy="384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2" name="Line 110"/>
            <p:cNvSpPr>
              <a:spLocks noChangeShapeType="1"/>
            </p:cNvSpPr>
            <p:nvPr/>
          </p:nvSpPr>
          <p:spPr bwMode="auto">
            <a:xfrm>
              <a:off x="4416" y="864"/>
              <a:ext cx="384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3" name="Line 111"/>
            <p:cNvSpPr>
              <a:spLocks noChangeShapeType="1"/>
            </p:cNvSpPr>
            <p:nvPr/>
          </p:nvSpPr>
          <p:spPr bwMode="auto">
            <a:xfrm>
              <a:off x="4416" y="1152"/>
              <a:ext cx="384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4" name="Line 112"/>
            <p:cNvSpPr>
              <a:spLocks noChangeShapeType="1"/>
            </p:cNvSpPr>
            <p:nvPr/>
          </p:nvSpPr>
          <p:spPr bwMode="auto">
            <a:xfrm>
              <a:off x="4416" y="1680"/>
              <a:ext cx="384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 type="none" w="sm" len="sm"/>
              <a:tailEnd type="stealth" w="med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75" name="Freeform 113"/>
            <p:cNvSpPr>
              <a:spLocks/>
            </p:cNvSpPr>
            <p:nvPr/>
          </p:nvSpPr>
          <p:spPr bwMode="auto">
            <a:xfrm>
              <a:off x="4128" y="1056"/>
              <a:ext cx="266" cy="181"/>
            </a:xfrm>
            <a:custGeom>
              <a:avLst/>
              <a:gdLst>
                <a:gd name="T0" fmla="*/ 0 w 266"/>
                <a:gd name="T1" fmla="*/ 180 h 181"/>
                <a:gd name="T2" fmla="*/ 0 w 266"/>
                <a:gd name="T3" fmla="*/ 0 h 181"/>
                <a:gd name="T4" fmla="*/ 265 w 266"/>
                <a:gd name="T5" fmla="*/ 0 h 181"/>
                <a:gd name="T6" fmla="*/ 265 w 266"/>
                <a:gd name="T7" fmla="*/ 180 h 181"/>
                <a:gd name="T8" fmla="*/ 0 w 266"/>
                <a:gd name="T9" fmla="*/ 18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6"/>
                <a:gd name="T16" fmla="*/ 0 h 181"/>
                <a:gd name="T17" fmla="*/ 266 w 266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6" h="181">
                  <a:moveTo>
                    <a:pt x="0" y="180"/>
                  </a:moveTo>
                  <a:lnTo>
                    <a:pt x="0" y="0"/>
                  </a:lnTo>
                  <a:lnTo>
                    <a:pt x="265" y="0"/>
                  </a:lnTo>
                  <a:lnTo>
                    <a:pt x="265" y="180"/>
                  </a:lnTo>
                  <a:lnTo>
                    <a:pt x="0" y="180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6" name="Freeform 114"/>
            <p:cNvSpPr>
              <a:spLocks/>
            </p:cNvSpPr>
            <p:nvPr/>
          </p:nvSpPr>
          <p:spPr bwMode="auto">
            <a:xfrm>
              <a:off x="4128" y="720"/>
              <a:ext cx="266" cy="181"/>
            </a:xfrm>
            <a:custGeom>
              <a:avLst/>
              <a:gdLst>
                <a:gd name="T0" fmla="*/ 0 w 266"/>
                <a:gd name="T1" fmla="*/ 180 h 181"/>
                <a:gd name="T2" fmla="*/ 0 w 266"/>
                <a:gd name="T3" fmla="*/ 0 h 181"/>
                <a:gd name="T4" fmla="*/ 265 w 266"/>
                <a:gd name="T5" fmla="*/ 0 h 181"/>
                <a:gd name="T6" fmla="*/ 265 w 266"/>
                <a:gd name="T7" fmla="*/ 180 h 181"/>
                <a:gd name="T8" fmla="*/ 0 w 266"/>
                <a:gd name="T9" fmla="*/ 180 h 1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6"/>
                <a:gd name="T16" fmla="*/ 0 h 181"/>
                <a:gd name="T17" fmla="*/ 266 w 266"/>
                <a:gd name="T18" fmla="*/ 181 h 18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6" h="181">
                  <a:moveTo>
                    <a:pt x="0" y="180"/>
                  </a:moveTo>
                  <a:lnTo>
                    <a:pt x="0" y="0"/>
                  </a:lnTo>
                  <a:lnTo>
                    <a:pt x="265" y="0"/>
                  </a:lnTo>
                  <a:lnTo>
                    <a:pt x="265" y="180"/>
                  </a:lnTo>
                  <a:lnTo>
                    <a:pt x="0" y="180"/>
                  </a:lnTo>
                </a:path>
              </a:pathLst>
            </a:custGeom>
            <a:solidFill>
              <a:srgbClr val="F6BF69"/>
            </a:solidFill>
            <a:ln w="12700" cap="rnd" cmpd="sng">
              <a:solidFill>
                <a:schemeClr val="tx2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4" name="Rectangle 115"/>
          <p:cNvSpPr>
            <a:spLocks noChangeArrowheads="1"/>
          </p:cNvSpPr>
          <p:nvPr/>
        </p:nvSpPr>
        <p:spPr bwMode="auto">
          <a:xfrm>
            <a:off x="0" y="4038600"/>
            <a:ext cx="3276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86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86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Cost of Hash-Join</a:t>
            </a:r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067800" cy="4876800"/>
          </a:xfrm>
          <a:noFill/>
        </p:spPr>
        <p:txBody>
          <a:bodyPr lIns="92075" tIns="46038" rIns="92075" bIns="46038"/>
          <a:lstStyle/>
          <a:p>
            <a:r>
              <a:rPr lang="en-US" sz="2800" smtClean="0"/>
              <a:t>In partitioning phase, read+write both relations; </a:t>
            </a:r>
            <a:r>
              <a:rPr lang="en-US" sz="2800" smtClean="0">
                <a:solidFill>
                  <a:schemeClr val="accent2"/>
                </a:solidFill>
              </a:rPr>
              <a:t>2(M+N)</a:t>
            </a:r>
            <a:r>
              <a:rPr lang="en-US" sz="2800" smtClean="0"/>
              <a:t>. In matching phase, read both relations; </a:t>
            </a:r>
            <a:r>
              <a:rPr lang="en-US" sz="2800" smtClean="0">
                <a:solidFill>
                  <a:schemeClr val="accent2"/>
                </a:solidFill>
              </a:rPr>
              <a:t>M+N </a:t>
            </a:r>
            <a:r>
              <a:rPr lang="en-US" sz="2800" smtClean="0"/>
              <a:t>I/Os.</a:t>
            </a:r>
          </a:p>
          <a:p>
            <a:r>
              <a:rPr lang="en-US" sz="2800" smtClean="0"/>
              <a:t>In our running example, this is a total of 4500 I/Os. (</a:t>
            </a:r>
            <a:r>
              <a:rPr lang="en-US" sz="2800" b="1" smtClean="0">
                <a:solidFill>
                  <a:srgbClr val="FF0000"/>
                </a:solidFill>
              </a:rPr>
              <a:t>45 seconds</a:t>
            </a:r>
            <a:r>
              <a:rPr lang="en-US" sz="2800" smtClean="0"/>
              <a:t>!)</a:t>
            </a:r>
          </a:p>
          <a:p>
            <a:r>
              <a:rPr lang="en-US" sz="2800" smtClean="0">
                <a:solidFill>
                  <a:schemeClr val="accent2"/>
                </a:solidFill>
              </a:rPr>
              <a:t>Sort-Merge Join vs. Hash Join:</a:t>
            </a:r>
            <a:endParaRPr lang="en-US" sz="2800" smtClean="0"/>
          </a:p>
          <a:p>
            <a:pPr lvl="1"/>
            <a:r>
              <a:rPr lang="en-US" smtClean="0"/>
              <a:t>Given a minimum amount of memory both have a cost of </a:t>
            </a:r>
            <a:r>
              <a:rPr lang="en-US" smtClean="0">
                <a:solidFill>
                  <a:schemeClr val="accent2"/>
                </a:solidFill>
              </a:rPr>
              <a:t>3(M+N) </a:t>
            </a:r>
            <a:r>
              <a:rPr lang="en-US" smtClean="0"/>
              <a:t>I/Os.  Hash Join superior on this count if relation sizes differ greatly.  Also, Hash Join shown to be highly parallelizable.</a:t>
            </a:r>
          </a:p>
          <a:p>
            <a:pPr lvl="1"/>
            <a:r>
              <a:rPr lang="en-US" smtClean="0"/>
              <a:t>Sort-Merge less sensitive to data skew; result is sorted.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84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1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are we doing?</a:t>
            </a:r>
          </a:p>
        </p:txBody>
      </p:sp>
      <p:graphicFrame>
        <p:nvGraphicFramePr>
          <p:cNvPr id="5122" name="Object 3"/>
          <p:cNvGraphicFramePr>
            <a:graphicFrameLocks noChangeAspect="1"/>
          </p:cNvGraphicFramePr>
          <p:nvPr>
            <p:ph type="tbl" idx="1"/>
          </p:nvPr>
        </p:nvGraphicFramePr>
        <p:xfrm>
          <a:off x="1066800" y="1905000"/>
          <a:ext cx="7004050" cy="4114800"/>
        </p:xfrm>
        <a:graphic>
          <a:graphicData uri="http://schemas.openxmlformats.org/presentationml/2006/ole">
            <p:oleObj spid="_x0000_s5122" name="Document" r:id="rId4" imgW="7918920" imgH="4653000" progId="Word.Document.8">
              <p:embed/>
            </p:oleObj>
          </a:graphicData>
        </a:graphic>
      </p:graphicFrame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1066800" y="1905000"/>
            <a:ext cx="7010400" cy="411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066800" y="2743200"/>
            <a:ext cx="7010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066800" y="4419600"/>
            <a:ext cx="70104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Current Issues in Indexing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Multi-dimensional indexing: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how do we index regions in space?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Document collections?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Multi-dimensional sales data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How do we support nearest neighbor queries?</a:t>
            </a:r>
          </a:p>
          <a:p>
            <a:pPr lvl="1"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>
                <a:solidFill>
                  <a:srgbClr val="FF0000"/>
                </a:solidFill>
              </a:rPr>
              <a:t>Indexing is still a hot and unsolved problem!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smtClean="0"/>
              <a:t>                   Query Execution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3886200" y="1143000"/>
            <a:ext cx="2438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886200" y="1981200"/>
            <a:ext cx="2438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886200" y="3886200"/>
            <a:ext cx="2438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886200" y="2895600"/>
            <a:ext cx="2438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3886200" y="4876800"/>
            <a:ext cx="24384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72" name="Oval 8"/>
          <p:cNvSpPr>
            <a:spLocks noChangeArrowheads="1"/>
          </p:cNvSpPr>
          <p:nvPr/>
        </p:nvSpPr>
        <p:spPr bwMode="auto">
          <a:xfrm>
            <a:off x="4495800" y="5791200"/>
            <a:ext cx="12954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4495800" y="6248400"/>
            <a:ext cx="1295400" cy="457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5791200" y="6019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4495800" y="6019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3962400" y="1219200"/>
            <a:ext cx="210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Query compiler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3886200" y="2057400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Execution engine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3870325" y="3013075"/>
            <a:ext cx="2382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Index/record mgr.</a:t>
            </a:r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4038600" y="3962400"/>
            <a:ext cx="210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Buffer manager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962400" y="4953000"/>
            <a:ext cx="223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Storage manager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4632325" y="6213475"/>
            <a:ext cx="1063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storage</a:t>
            </a: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49530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4953000" y="2590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Line 20"/>
          <p:cNvSpPr>
            <a:spLocks noChangeShapeType="1"/>
          </p:cNvSpPr>
          <p:nvPr/>
        </p:nvSpPr>
        <p:spPr bwMode="auto">
          <a:xfrm>
            <a:off x="5029200" y="3505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Line 21"/>
          <p:cNvSpPr>
            <a:spLocks noChangeShapeType="1"/>
          </p:cNvSpPr>
          <p:nvPr/>
        </p:nvSpPr>
        <p:spPr bwMode="auto">
          <a:xfrm>
            <a:off x="5029200" y="4495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6" name="Line 22"/>
          <p:cNvSpPr>
            <a:spLocks noChangeShapeType="1"/>
          </p:cNvSpPr>
          <p:nvPr/>
        </p:nvSpPr>
        <p:spPr bwMode="auto">
          <a:xfrm>
            <a:off x="5105400" y="548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7" name="Oval 23"/>
          <p:cNvSpPr>
            <a:spLocks noChangeArrowheads="1"/>
          </p:cNvSpPr>
          <p:nvPr/>
        </p:nvSpPr>
        <p:spPr bwMode="auto">
          <a:xfrm>
            <a:off x="0" y="339725"/>
            <a:ext cx="1981200" cy="1524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1288" name="Text Box 24"/>
          <p:cNvSpPr txBox="1">
            <a:spLocks noChangeArrowheads="1"/>
          </p:cNvSpPr>
          <p:nvPr/>
        </p:nvSpPr>
        <p:spPr bwMode="auto">
          <a:xfrm>
            <a:off x="288925" y="685800"/>
            <a:ext cx="16208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Times New Roman" pitchFamily="18" charset="0"/>
              </a:rPr>
              <a:t>User/</a:t>
            </a:r>
          </a:p>
          <a:p>
            <a:r>
              <a:rPr lang="en-US" sz="2400">
                <a:latin typeface="Times New Roman" pitchFamily="18" charset="0"/>
              </a:rPr>
              <a:t>Application</a:t>
            </a:r>
          </a:p>
        </p:txBody>
      </p:sp>
      <p:sp>
        <p:nvSpPr>
          <p:cNvPr id="11289" name="Text Box 25"/>
          <p:cNvSpPr txBox="1">
            <a:spLocks noChangeArrowheads="1"/>
          </p:cNvSpPr>
          <p:nvPr/>
        </p:nvSpPr>
        <p:spPr bwMode="auto">
          <a:xfrm>
            <a:off x="2286000" y="609600"/>
            <a:ext cx="995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Query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update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 flipH="1">
            <a:off x="5181600" y="1905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1" name="Text Box 27"/>
          <p:cNvSpPr txBox="1">
            <a:spLocks noChangeArrowheads="1"/>
          </p:cNvSpPr>
          <p:nvPr/>
        </p:nvSpPr>
        <p:spPr bwMode="auto">
          <a:xfrm>
            <a:off x="6842125" y="1489075"/>
            <a:ext cx="22050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Query execution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plan</a:t>
            </a:r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3581400" y="27432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1736725" y="2403475"/>
            <a:ext cx="1892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Record, index</a:t>
            </a:r>
          </a:p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requests</a:t>
            </a:r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 flipH="1">
            <a:off x="5181600" y="3733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5" name="Text Box 31"/>
          <p:cNvSpPr txBox="1">
            <a:spLocks noChangeArrowheads="1"/>
          </p:cNvSpPr>
          <p:nvPr/>
        </p:nvSpPr>
        <p:spPr bwMode="auto">
          <a:xfrm>
            <a:off x="6842125" y="3317875"/>
            <a:ext cx="1503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Page 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commands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3352800" y="47244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1600200" y="4267200"/>
            <a:ext cx="1519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Read/write</a:t>
            </a:r>
          </a:p>
          <a:p>
            <a:pPr algn="ctr"/>
            <a:r>
              <a:rPr lang="en-US" sz="2400">
                <a:solidFill>
                  <a:srgbClr val="FF0000"/>
                </a:solidFill>
                <a:latin typeface="Times New Roman" pitchFamily="18" charset="0"/>
              </a:rPr>
              <a:t>pages</a:t>
            </a:r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>
            <a:off x="1905000" y="914400"/>
            <a:ext cx="1981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99" name="Line 35"/>
          <p:cNvSpPr>
            <a:spLocks noChangeShapeType="1"/>
          </p:cNvSpPr>
          <p:nvPr/>
        </p:nvSpPr>
        <p:spPr bwMode="auto">
          <a:xfrm>
            <a:off x="685800" y="2209800"/>
            <a:ext cx="2971800" cy="0"/>
          </a:xfrm>
          <a:prstGeom prst="line">
            <a:avLst/>
          </a:prstGeom>
          <a:noFill/>
          <a:ln w="76200" cmpd="tri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r>
              <a:rPr lang="en-US" smtClean="0"/>
              <a:t>Query Execution Plans</a:t>
            </a:r>
          </a:p>
        </p:txBody>
      </p:sp>
      <p:sp>
        <p:nvSpPr>
          <p:cNvPr id="12291" name="Freeform 3"/>
          <p:cNvSpPr>
            <a:spLocks/>
          </p:cNvSpPr>
          <p:nvPr/>
        </p:nvSpPr>
        <p:spPr bwMode="auto">
          <a:xfrm>
            <a:off x="4822825" y="1531938"/>
            <a:ext cx="1588" cy="173037"/>
          </a:xfrm>
          <a:custGeom>
            <a:avLst/>
            <a:gdLst>
              <a:gd name="T0" fmla="*/ 0 w 1"/>
              <a:gd name="T1" fmla="*/ 0 h 109"/>
              <a:gd name="T2" fmla="*/ 0 w 1"/>
              <a:gd name="T3" fmla="*/ 108 h 109"/>
              <a:gd name="T4" fmla="*/ 0 w 1"/>
              <a:gd name="T5" fmla="*/ 0 h 109"/>
              <a:gd name="T6" fmla="*/ 0 60000 65536"/>
              <a:gd name="T7" fmla="*/ 0 60000 65536"/>
              <a:gd name="T8" fmla="*/ 0 60000 65536"/>
              <a:gd name="T9" fmla="*/ 0 w 1"/>
              <a:gd name="T10" fmla="*/ 0 h 109"/>
              <a:gd name="T11" fmla="*/ 1 w 1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09">
                <a:moveTo>
                  <a:pt x="0" y="0"/>
                </a:moveTo>
                <a:lnTo>
                  <a:pt x="0" y="10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2" name="Freeform 4"/>
          <p:cNvSpPr>
            <a:spLocks/>
          </p:cNvSpPr>
          <p:nvPr/>
        </p:nvSpPr>
        <p:spPr bwMode="auto">
          <a:xfrm>
            <a:off x="4910138" y="1531938"/>
            <a:ext cx="1587" cy="173037"/>
          </a:xfrm>
          <a:custGeom>
            <a:avLst/>
            <a:gdLst>
              <a:gd name="T0" fmla="*/ 0 w 1"/>
              <a:gd name="T1" fmla="*/ 0 h 109"/>
              <a:gd name="T2" fmla="*/ 0 w 1"/>
              <a:gd name="T3" fmla="*/ 108 h 109"/>
              <a:gd name="T4" fmla="*/ 0 w 1"/>
              <a:gd name="T5" fmla="*/ 0 h 109"/>
              <a:gd name="T6" fmla="*/ 0 60000 65536"/>
              <a:gd name="T7" fmla="*/ 0 60000 65536"/>
              <a:gd name="T8" fmla="*/ 0 60000 65536"/>
              <a:gd name="T9" fmla="*/ 0 w 1"/>
              <a:gd name="T10" fmla="*/ 0 h 109"/>
              <a:gd name="T11" fmla="*/ 1 w 1"/>
              <a:gd name="T12" fmla="*/ 109 h 1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109">
                <a:moveTo>
                  <a:pt x="0" y="0"/>
                </a:moveTo>
                <a:lnTo>
                  <a:pt x="0" y="108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Freeform 5"/>
          <p:cNvSpPr>
            <a:spLocks/>
          </p:cNvSpPr>
          <p:nvPr/>
        </p:nvSpPr>
        <p:spPr bwMode="auto">
          <a:xfrm>
            <a:off x="4781550" y="1516063"/>
            <a:ext cx="174625" cy="1587"/>
          </a:xfrm>
          <a:custGeom>
            <a:avLst/>
            <a:gdLst>
              <a:gd name="T0" fmla="*/ 0 w 110"/>
              <a:gd name="T1" fmla="*/ 0 h 1"/>
              <a:gd name="T2" fmla="*/ 109 w 110"/>
              <a:gd name="T3" fmla="*/ 0 h 1"/>
              <a:gd name="T4" fmla="*/ 0 w 110"/>
              <a:gd name="T5" fmla="*/ 0 h 1"/>
              <a:gd name="T6" fmla="*/ 0 60000 65536"/>
              <a:gd name="T7" fmla="*/ 0 60000 65536"/>
              <a:gd name="T8" fmla="*/ 0 60000 65536"/>
              <a:gd name="T9" fmla="*/ 0 w 110"/>
              <a:gd name="T10" fmla="*/ 0 h 1"/>
              <a:gd name="T11" fmla="*/ 110 w 110"/>
              <a:gd name="T12" fmla="*/ 1 h 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10" h="1">
                <a:moveTo>
                  <a:pt x="0" y="0"/>
                </a:moveTo>
                <a:lnTo>
                  <a:pt x="109" y="0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4" name="Freeform 6"/>
          <p:cNvSpPr>
            <a:spLocks/>
          </p:cNvSpPr>
          <p:nvPr/>
        </p:nvSpPr>
        <p:spPr bwMode="auto">
          <a:xfrm>
            <a:off x="4940300" y="3529013"/>
            <a:ext cx="1588" cy="123825"/>
          </a:xfrm>
          <a:custGeom>
            <a:avLst/>
            <a:gdLst>
              <a:gd name="T0" fmla="*/ 0 w 1"/>
              <a:gd name="T1" fmla="*/ 0 h 78"/>
              <a:gd name="T2" fmla="*/ 0 w 1"/>
              <a:gd name="T3" fmla="*/ 77 h 78"/>
              <a:gd name="T4" fmla="*/ 0 w 1"/>
              <a:gd name="T5" fmla="*/ 0 h 78"/>
              <a:gd name="T6" fmla="*/ 0 60000 65536"/>
              <a:gd name="T7" fmla="*/ 0 60000 65536"/>
              <a:gd name="T8" fmla="*/ 0 60000 65536"/>
              <a:gd name="T9" fmla="*/ 0 w 1"/>
              <a:gd name="T10" fmla="*/ 0 h 78"/>
              <a:gd name="T11" fmla="*/ 1 w 1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78">
                <a:moveTo>
                  <a:pt x="0" y="0"/>
                </a:moveTo>
                <a:lnTo>
                  <a:pt x="0" y="7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5" name="Freeform 7"/>
          <p:cNvSpPr>
            <a:spLocks/>
          </p:cNvSpPr>
          <p:nvPr/>
        </p:nvSpPr>
        <p:spPr bwMode="auto">
          <a:xfrm>
            <a:off x="5287963" y="3529013"/>
            <a:ext cx="1587" cy="123825"/>
          </a:xfrm>
          <a:custGeom>
            <a:avLst/>
            <a:gdLst>
              <a:gd name="T0" fmla="*/ 0 w 1"/>
              <a:gd name="T1" fmla="*/ 0 h 78"/>
              <a:gd name="T2" fmla="*/ 0 w 1"/>
              <a:gd name="T3" fmla="*/ 77 h 78"/>
              <a:gd name="T4" fmla="*/ 0 w 1"/>
              <a:gd name="T5" fmla="*/ 0 h 78"/>
              <a:gd name="T6" fmla="*/ 0 60000 65536"/>
              <a:gd name="T7" fmla="*/ 0 60000 65536"/>
              <a:gd name="T8" fmla="*/ 0 60000 65536"/>
              <a:gd name="T9" fmla="*/ 0 w 1"/>
              <a:gd name="T10" fmla="*/ 0 h 78"/>
              <a:gd name="T11" fmla="*/ 1 w 1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78">
                <a:moveTo>
                  <a:pt x="0" y="0"/>
                </a:moveTo>
                <a:lnTo>
                  <a:pt x="0" y="7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6" name="Freeform 8"/>
          <p:cNvSpPr>
            <a:spLocks/>
          </p:cNvSpPr>
          <p:nvPr/>
        </p:nvSpPr>
        <p:spPr bwMode="auto">
          <a:xfrm>
            <a:off x="4940300" y="3529013"/>
            <a:ext cx="349250" cy="123825"/>
          </a:xfrm>
          <a:custGeom>
            <a:avLst/>
            <a:gdLst>
              <a:gd name="T0" fmla="*/ 0 w 220"/>
              <a:gd name="T1" fmla="*/ 0 h 78"/>
              <a:gd name="T2" fmla="*/ 219 w 220"/>
              <a:gd name="T3" fmla="*/ 77 h 78"/>
              <a:gd name="T4" fmla="*/ 0 w 220"/>
              <a:gd name="T5" fmla="*/ 0 h 78"/>
              <a:gd name="T6" fmla="*/ 0 60000 65536"/>
              <a:gd name="T7" fmla="*/ 0 60000 65536"/>
              <a:gd name="T8" fmla="*/ 0 60000 65536"/>
              <a:gd name="T9" fmla="*/ 0 w 220"/>
              <a:gd name="T10" fmla="*/ 0 h 78"/>
              <a:gd name="T11" fmla="*/ 220 w 220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" h="78">
                <a:moveTo>
                  <a:pt x="0" y="0"/>
                </a:moveTo>
                <a:lnTo>
                  <a:pt x="219" y="77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7" name="Freeform 9"/>
          <p:cNvSpPr>
            <a:spLocks/>
          </p:cNvSpPr>
          <p:nvPr/>
        </p:nvSpPr>
        <p:spPr bwMode="auto">
          <a:xfrm>
            <a:off x="4940300" y="3529013"/>
            <a:ext cx="349250" cy="123825"/>
          </a:xfrm>
          <a:custGeom>
            <a:avLst/>
            <a:gdLst>
              <a:gd name="T0" fmla="*/ 0 w 220"/>
              <a:gd name="T1" fmla="*/ 77 h 78"/>
              <a:gd name="T2" fmla="*/ 219 w 220"/>
              <a:gd name="T3" fmla="*/ 0 h 78"/>
              <a:gd name="T4" fmla="*/ 0 w 220"/>
              <a:gd name="T5" fmla="*/ 77 h 78"/>
              <a:gd name="T6" fmla="*/ 0 60000 65536"/>
              <a:gd name="T7" fmla="*/ 0 60000 65536"/>
              <a:gd name="T8" fmla="*/ 0 60000 65536"/>
              <a:gd name="T9" fmla="*/ 0 w 220"/>
              <a:gd name="T10" fmla="*/ 0 h 78"/>
              <a:gd name="T11" fmla="*/ 220 w 220"/>
              <a:gd name="T12" fmla="*/ 78 h 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0" h="78">
                <a:moveTo>
                  <a:pt x="0" y="77"/>
                </a:moveTo>
                <a:lnTo>
                  <a:pt x="219" y="0"/>
                </a:lnTo>
                <a:lnTo>
                  <a:pt x="0" y="77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Freeform 10"/>
          <p:cNvSpPr>
            <a:spLocks/>
          </p:cNvSpPr>
          <p:nvPr/>
        </p:nvSpPr>
        <p:spPr bwMode="auto">
          <a:xfrm>
            <a:off x="4344988" y="4040188"/>
            <a:ext cx="669925" cy="357187"/>
          </a:xfrm>
          <a:custGeom>
            <a:avLst/>
            <a:gdLst>
              <a:gd name="T0" fmla="*/ 0 w 422"/>
              <a:gd name="T1" fmla="*/ 224 h 225"/>
              <a:gd name="T2" fmla="*/ 421 w 422"/>
              <a:gd name="T3" fmla="*/ 0 h 225"/>
              <a:gd name="T4" fmla="*/ 0 w 422"/>
              <a:gd name="T5" fmla="*/ 224 h 225"/>
              <a:gd name="T6" fmla="*/ 0 60000 65536"/>
              <a:gd name="T7" fmla="*/ 0 60000 65536"/>
              <a:gd name="T8" fmla="*/ 0 60000 65536"/>
              <a:gd name="T9" fmla="*/ 0 w 422"/>
              <a:gd name="T10" fmla="*/ 0 h 225"/>
              <a:gd name="T11" fmla="*/ 422 w 422"/>
              <a:gd name="T12" fmla="*/ 225 h 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22" h="225">
                <a:moveTo>
                  <a:pt x="0" y="224"/>
                </a:moveTo>
                <a:lnTo>
                  <a:pt x="421" y="0"/>
                </a:lnTo>
                <a:lnTo>
                  <a:pt x="0" y="224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9" name="Freeform 11"/>
          <p:cNvSpPr>
            <a:spLocks/>
          </p:cNvSpPr>
          <p:nvPr/>
        </p:nvSpPr>
        <p:spPr bwMode="auto">
          <a:xfrm>
            <a:off x="5260975" y="4040188"/>
            <a:ext cx="684213" cy="357187"/>
          </a:xfrm>
          <a:custGeom>
            <a:avLst/>
            <a:gdLst>
              <a:gd name="T0" fmla="*/ 0 w 431"/>
              <a:gd name="T1" fmla="*/ 0 h 225"/>
              <a:gd name="T2" fmla="*/ 430 w 431"/>
              <a:gd name="T3" fmla="*/ 224 h 225"/>
              <a:gd name="T4" fmla="*/ 0 w 431"/>
              <a:gd name="T5" fmla="*/ 0 h 225"/>
              <a:gd name="T6" fmla="*/ 0 60000 65536"/>
              <a:gd name="T7" fmla="*/ 0 60000 65536"/>
              <a:gd name="T8" fmla="*/ 0 60000 65536"/>
              <a:gd name="T9" fmla="*/ 0 w 431"/>
              <a:gd name="T10" fmla="*/ 0 h 225"/>
              <a:gd name="T11" fmla="*/ 431 w 431"/>
              <a:gd name="T12" fmla="*/ 225 h 2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" h="225">
                <a:moveTo>
                  <a:pt x="0" y="0"/>
                </a:moveTo>
                <a:lnTo>
                  <a:pt x="430" y="224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Freeform 12"/>
          <p:cNvSpPr>
            <a:spLocks/>
          </p:cNvSpPr>
          <p:nvPr/>
        </p:nvSpPr>
        <p:spPr bwMode="auto">
          <a:xfrm>
            <a:off x="5116513" y="2816225"/>
            <a:ext cx="1587" cy="560388"/>
          </a:xfrm>
          <a:custGeom>
            <a:avLst/>
            <a:gdLst>
              <a:gd name="T0" fmla="*/ 0 w 1"/>
              <a:gd name="T1" fmla="*/ 0 h 353"/>
              <a:gd name="T2" fmla="*/ 0 w 1"/>
              <a:gd name="T3" fmla="*/ 352 h 353"/>
              <a:gd name="T4" fmla="*/ 0 w 1"/>
              <a:gd name="T5" fmla="*/ 0 h 353"/>
              <a:gd name="T6" fmla="*/ 0 60000 65536"/>
              <a:gd name="T7" fmla="*/ 0 60000 65536"/>
              <a:gd name="T8" fmla="*/ 0 60000 65536"/>
              <a:gd name="T9" fmla="*/ 0 w 1"/>
              <a:gd name="T10" fmla="*/ 0 h 353"/>
              <a:gd name="T11" fmla="*/ 1 w 1"/>
              <a:gd name="T12" fmla="*/ 353 h 3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353">
                <a:moveTo>
                  <a:pt x="0" y="0"/>
                </a:moveTo>
                <a:lnTo>
                  <a:pt x="0" y="35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1" name="Freeform 13"/>
          <p:cNvSpPr>
            <a:spLocks/>
          </p:cNvSpPr>
          <p:nvPr/>
        </p:nvSpPr>
        <p:spPr bwMode="auto">
          <a:xfrm>
            <a:off x="5116513" y="1889125"/>
            <a:ext cx="1587" cy="512763"/>
          </a:xfrm>
          <a:custGeom>
            <a:avLst/>
            <a:gdLst>
              <a:gd name="T0" fmla="*/ 0 w 1"/>
              <a:gd name="T1" fmla="*/ 0 h 323"/>
              <a:gd name="T2" fmla="*/ 0 w 1"/>
              <a:gd name="T3" fmla="*/ 322 h 323"/>
              <a:gd name="T4" fmla="*/ 0 w 1"/>
              <a:gd name="T5" fmla="*/ 0 h 323"/>
              <a:gd name="T6" fmla="*/ 0 60000 65536"/>
              <a:gd name="T7" fmla="*/ 0 60000 65536"/>
              <a:gd name="T8" fmla="*/ 0 60000 65536"/>
              <a:gd name="T9" fmla="*/ 0 w 1"/>
              <a:gd name="T10" fmla="*/ 0 h 323"/>
              <a:gd name="T11" fmla="*/ 1 w 1"/>
              <a:gd name="T12" fmla="*/ 323 h 3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" h="323">
                <a:moveTo>
                  <a:pt x="0" y="0"/>
                </a:moveTo>
                <a:lnTo>
                  <a:pt x="0" y="322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2" name="Freeform 14"/>
          <p:cNvSpPr>
            <a:spLocks/>
          </p:cNvSpPr>
          <p:nvPr/>
        </p:nvSpPr>
        <p:spPr bwMode="auto">
          <a:xfrm>
            <a:off x="5072063" y="2528888"/>
            <a:ext cx="87312" cy="158750"/>
          </a:xfrm>
          <a:custGeom>
            <a:avLst/>
            <a:gdLst>
              <a:gd name="T0" fmla="*/ 0 w 55"/>
              <a:gd name="T1" fmla="*/ 99 h 100"/>
              <a:gd name="T2" fmla="*/ 54 w 55"/>
              <a:gd name="T3" fmla="*/ 0 h 100"/>
              <a:gd name="T4" fmla="*/ 0 w 55"/>
              <a:gd name="T5" fmla="*/ 99 h 100"/>
              <a:gd name="T6" fmla="*/ 0 60000 65536"/>
              <a:gd name="T7" fmla="*/ 0 60000 65536"/>
              <a:gd name="T8" fmla="*/ 0 60000 65536"/>
              <a:gd name="T9" fmla="*/ 0 w 55"/>
              <a:gd name="T10" fmla="*/ 0 h 100"/>
              <a:gd name="T11" fmla="*/ 55 w 55"/>
              <a:gd name="T12" fmla="*/ 100 h 1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5" h="100">
                <a:moveTo>
                  <a:pt x="0" y="99"/>
                </a:moveTo>
                <a:lnTo>
                  <a:pt x="54" y="0"/>
                </a:lnTo>
                <a:lnTo>
                  <a:pt x="0" y="99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3" name="Freeform 15"/>
          <p:cNvSpPr>
            <a:spLocks/>
          </p:cNvSpPr>
          <p:nvPr/>
        </p:nvSpPr>
        <p:spPr bwMode="auto">
          <a:xfrm>
            <a:off x="5157788" y="2541588"/>
            <a:ext cx="76200" cy="146050"/>
          </a:xfrm>
          <a:custGeom>
            <a:avLst/>
            <a:gdLst>
              <a:gd name="T0" fmla="*/ 0 w 48"/>
              <a:gd name="T1" fmla="*/ 0 h 92"/>
              <a:gd name="T2" fmla="*/ 47 w 48"/>
              <a:gd name="T3" fmla="*/ 91 h 92"/>
              <a:gd name="T4" fmla="*/ 0 w 48"/>
              <a:gd name="T5" fmla="*/ 0 h 92"/>
              <a:gd name="T6" fmla="*/ 0 60000 65536"/>
              <a:gd name="T7" fmla="*/ 0 60000 65536"/>
              <a:gd name="T8" fmla="*/ 0 60000 65536"/>
              <a:gd name="T9" fmla="*/ 0 w 48"/>
              <a:gd name="T10" fmla="*/ 0 h 92"/>
              <a:gd name="T11" fmla="*/ 48 w 48"/>
              <a:gd name="T12" fmla="*/ 92 h 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8" h="92">
                <a:moveTo>
                  <a:pt x="0" y="0"/>
                </a:moveTo>
                <a:lnTo>
                  <a:pt x="47" y="91"/>
                </a:lnTo>
                <a:lnTo>
                  <a:pt x="0" y="0"/>
                </a:lnTo>
              </a:path>
            </a:pathLst>
          </a:custGeom>
          <a:noFill/>
          <a:ln w="12700" cap="rnd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Rectangle 16"/>
          <p:cNvSpPr>
            <a:spLocks noChangeArrowheads="1"/>
          </p:cNvSpPr>
          <p:nvPr/>
        </p:nvSpPr>
        <p:spPr bwMode="auto">
          <a:xfrm>
            <a:off x="3787775" y="4479925"/>
            <a:ext cx="11588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700" b="1">
                <a:solidFill>
                  <a:srgbClr val="000000"/>
                </a:solidFill>
                <a:latin typeface="Arial" charset="0"/>
              </a:rPr>
              <a:t>Purchase</a:t>
            </a:r>
          </a:p>
        </p:txBody>
      </p:sp>
      <p:sp>
        <p:nvSpPr>
          <p:cNvPr id="12305" name="Rectangle 17"/>
          <p:cNvSpPr>
            <a:spLocks noChangeArrowheads="1"/>
          </p:cNvSpPr>
          <p:nvPr/>
        </p:nvSpPr>
        <p:spPr bwMode="auto">
          <a:xfrm>
            <a:off x="5573713" y="4464050"/>
            <a:ext cx="9175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700" b="1">
                <a:solidFill>
                  <a:srgbClr val="000000"/>
                </a:solidFill>
                <a:latin typeface="Arial" charset="0"/>
              </a:rPr>
              <a:t>Person</a:t>
            </a:r>
          </a:p>
        </p:txBody>
      </p:sp>
      <p:sp>
        <p:nvSpPr>
          <p:cNvPr id="12306" name="Rectangle 18"/>
          <p:cNvSpPr>
            <a:spLocks noChangeArrowheads="1"/>
          </p:cNvSpPr>
          <p:nvPr/>
        </p:nvSpPr>
        <p:spPr bwMode="auto">
          <a:xfrm>
            <a:off x="4760913" y="3738563"/>
            <a:ext cx="1254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Buyer=name</a:t>
            </a:r>
          </a:p>
        </p:txBody>
      </p:sp>
      <p:sp>
        <p:nvSpPr>
          <p:cNvPr id="12307" name="Rectangle 19"/>
          <p:cNvSpPr>
            <a:spLocks noChangeArrowheads="1"/>
          </p:cNvSpPr>
          <p:nvPr/>
        </p:nvSpPr>
        <p:spPr bwMode="auto">
          <a:xfrm>
            <a:off x="3863975" y="2509838"/>
            <a:ext cx="1281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City=‘seattle’</a:t>
            </a:r>
          </a:p>
        </p:txBody>
      </p:sp>
      <p:sp>
        <p:nvSpPr>
          <p:cNvPr id="12308" name="Rectangle 20"/>
          <p:cNvSpPr>
            <a:spLocks noChangeArrowheads="1"/>
          </p:cNvSpPr>
          <p:nvPr/>
        </p:nvSpPr>
        <p:spPr bwMode="auto">
          <a:xfrm>
            <a:off x="5159375" y="2509838"/>
            <a:ext cx="1703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  phone&gt;’5430000’</a:t>
            </a:r>
          </a:p>
        </p:txBody>
      </p:sp>
      <p:sp>
        <p:nvSpPr>
          <p:cNvPr id="12309" name="Rectangle 21"/>
          <p:cNvSpPr>
            <a:spLocks noChangeArrowheads="1"/>
          </p:cNvSpPr>
          <p:nvPr/>
        </p:nvSpPr>
        <p:spPr bwMode="auto">
          <a:xfrm>
            <a:off x="4876800" y="1600200"/>
            <a:ext cx="666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Arial" charset="0"/>
              </a:rPr>
              <a:t>buyer</a:t>
            </a:r>
          </a:p>
        </p:txBody>
      </p:sp>
      <p:sp>
        <p:nvSpPr>
          <p:cNvPr id="12310" name="Rectangle 22"/>
          <p:cNvSpPr>
            <a:spLocks noChangeArrowheads="1"/>
          </p:cNvSpPr>
          <p:nvPr/>
        </p:nvSpPr>
        <p:spPr bwMode="auto">
          <a:xfrm>
            <a:off x="6019800" y="3733800"/>
            <a:ext cx="2525713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1700" b="1" dirty="0">
                <a:solidFill>
                  <a:srgbClr val="FF0000"/>
                </a:solidFill>
                <a:latin typeface="Arial" charset="0"/>
              </a:rPr>
              <a:t>(Simple Nested Loops)</a:t>
            </a:r>
          </a:p>
        </p:txBody>
      </p:sp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6303963" y="2449513"/>
            <a:ext cx="18415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he-IL" sz="17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312" name="Rectangle 24"/>
          <p:cNvSpPr>
            <a:spLocks noChangeArrowheads="1"/>
          </p:cNvSpPr>
          <p:nvPr/>
        </p:nvSpPr>
        <p:spPr bwMode="auto">
          <a:xfrm>
            <a:off x="6272213" y="1443038"/>
            <a:ext cx="18415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endParaRPr lang="he-IL" sz="17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0" y="1447800"/>
            <a:ext cx="3787775" cy="18097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>
            <a:spAutoFit/>
          </a:bodyPr>
          <a:lstStyle/>
          <a:p>
            <a:r>
              <a:rPr lang="en-US" sz="2000">
                <a:latin typeface="Book Antiqua" pitchFamily="18" charset="0"/>
              </a:rPr>
              <a:t>SELECT</a:t>
            </a:r>
            <a:r>
              <a:rPr lang="en-US" sz="2400">
                <a:latin typeface="Book Antiqua" pitchFamily="18" charset="0"/>
              </a:rPr>
              <a:t>  P.buyer</a:t>
            </a:r>
          </a:p>
          <a:p>
            <a:r>
              <a:rPr lang="en-US" sz="2000">
                <a:latin typeface="Book Antiqua" pitchFamily="18" charset="0"/>
              </a:rPr>
              <a:t>FROM Purchase P, Person Q</a:t>
            </a:r>
            <a:endParaRPr lang="en-US" sz="2400">
              <a:latin typeface="Book Antiqua" pitchFamily="18" charset="0"/>
            </a:endParaRPr>
          </a:p>
          <a:p>
            <a:r>
              <a:rPr lang="en-US" sz="2000">
                <a:latin typeface="Book Antiqua" pitchFamily="18" charset="0"/>
              </a:rPr>
              <a:t>WHERE P.buyer=Q.name AND</a:t>
            </a:r>
            <a:endParaRPr lang="en-US" sz="2400">
              <a:latin typeface="Book Antiqua" pitchFamily="18" charset="0"/>
            </a:endParaRPr>
          </a:p>
          <a:p>
            <a:r>
              <a:rPr lang="en-US" sz="2000">
                <a:latin typeface="Book Antiqua" pitchFamily="18" charset="0"/>
              </a:rPr>
              <a:t>        Q.city=‘seattle’ AND</a:t>
            </a:r>
            <a:r>
              <a:rPr lang="en-US" sz="2400">
                <a:latin typeface="Book Antiqua" pitchFamily="18" charset="0"/>
              </a:rPr>
              <a:t> </a:t>
            </a:r>
          </a:p>
          <a:p>
            <a:r>
              <a:rPr lang="en-US" sz="2400">
                <a:latin typeface="Book Antiqua" pitchFamily="18" charset="0"/>
              </a:rPr>
              <a:t>      </a:t>
            </a:r>
            <a:r>
              <a:rPr lang="en-US" sz="2000">
                <a:latin typeface="Book Antiqua" pitchFamily="18" charset="0"/>
              </a:rPr>
              <a:t>Q.phone &gt; ‘5430000’ </a:t>
            </a:r>
            <a:endParaRPr lang="en-US" sz="2400">
              <a:latin typeface="Book Antiqua" pitchFamily="18" charset="0"/>
            </a:endParaRPr>
          </a:p>
        </p:txBody>
      </p:sp>
      <p:sp>
        <p:nvSpPr>
          <p:cNvPr id="12314" name="Text Box 26"/>
          <p:cNvSpPr txBox="1">
            <a:spLocks noChangeArrowheads="1"/>
          </p:cNvSpPr>
          <p:nvPr/>
        </p:nvSpPr>
        <p:spPr bwMode="auto">
          <a:xfrm>
            <a:off x="3711575" y="2205038"/>
            <a:ext cx="36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ym typeface="Symbol" pitchFamily="18" charset="2"/>
              </a:rPr>
              <a:t></a:t>
            </a:r>
            <a:endParaRPr lang="en-US" sz="2400"/>
          </a:p>
        </p:txBody>
      </p:sp>
      <p:sp>
        <p:nvSpPr>
          <p:cNvPr id="12315" name="Text Box 27"/>
          <p:cNvSpPr txBox="1">
            <a:spLocks noChangeArrowheads="1"/>
          </p:cNvSpPr>
          <p:nvPr/>
        </p:nvSpPr>
        <p:spPr bwMode="auto">
          <a:xfrm>
            <a:off x="60325" y="3448050"/>
            <a:ext cx="3292475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Query Plan:</a:t>
            </a:r>
          </a:p>
          <a:p>
            <a:pPr>
              <a:buFontTx/>
              <a:buChar char="•"/>
            </a:pPr>
            <a:r>
              <a:rPr lang="en-US">
                <a:latin typeface="Times New Roman" pitchFamily="18" charset="0"/>
              </a:rPr>
              <a:t> logical tree</a:t>
            </a:r>
          </a:p>
          <a:p>
            <a:pPr>
              <a:buFontTx/>
              <a:buChar char="•"/>
            </a:pPr>
            <a:r>
              <a:rPr lang="en-US">
                <a:latin typeface="Times New Roman" pitchFamily="18" charset="0"/>
              </a:rPr>
              <a:t> implementation choice at every node</a:t>
            </a:r>
          </a:p>
          <a:p>
            <a:pPr>
              <a:buFontTx/>
              <a:buChar char="•"/>
            </a:pPr>
            <a:r>
              <a:rPr lang="en-US">
                <a:latin typeface="Times New Roman" pitchFamily="18" charset="0"/>
              </a:rPr>
              <a:t> scheduling of operations.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3505200" y="4876800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(Table scan)</a:t>
            </a:r>
          </a:p>
        </p:txBody>
      </p:sp>
      <p:sp>
        <p:nvSpPr>
          <p:cNvPr id="12317" name="Text Box 29"/>
          <p:cNvSpPr txBox="1">
            <a:spLocks noChangeArrowheads="1"/>
          </p:cNvSpPr>
          <p:nvPr/>
        </p:nvSpPr>
        <p:spPr bwMode="auto">
          <a:xfrm>
            <a:off x="5410200" y="4876800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Arial" charset="0"/>
              </a:rPr>
              <a:t>(Index scan)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3413125" y="5602288"/>
            <a:ext cx="537051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8000"/>
                </a:solidFill>
                <a:latin typeface="Arial" charset="0"/>
              </a:rPr>
              <a:t>Some operators are from relational</a:t>
            </a:r>
          </a:p>
          <a:p>
            <a:r>
              <a:rPr lang="en-US" sz="2400">
                <a:solidFill>
                  <a:srgbClr val="008000"/>
                </a:solidFill>
                <a:latin typeface="Arial" charset="0"/>
              </a:rPr>
              <a:t>algebra, and others (e.g., scan, group)</a:t>
            </a:r>
          </a:p>
          <a:p>
            <a:r>
              <a:rPr lang="en-US" sz="2400">
                <a:solidFill>
                  <a:srgbClr val="008000"/>
                </a:solidFill>
                <a:latin typeface="Arial" charset="0"/>
              </a:rPr>
              <a:t>are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0" grpId="0"/>
      <p:bldP spid="12316" grpId="0"/>
      <p:bldP spid="123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Leaves of the Plan: Scans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chemeClr val="accent2"/>
                </a:solidFill>
              </a:rPr>
              <a:t>Table scan:</a:t>
            </a:r>
            <a:r>
              <a:rPr lang="en-US" smtClean="0"/>
              <a:t> iterate through the records of the relation.</a:t>
            </a:r>
          </a:p>
          <a:p>
            <a:r>
              <a:rPr lang="en-US" smtClean="0">
                <a:solidFill>
                  <a:schemeClr val="accent2"/>
                </a:solidFill>
              </a:rPr>
              <a:t>Index scan:</a:t>
            </a:r>
            <a:r>
              <a:rPr lang="en-US" smtClean="0"/>
              <a:t> go to the index, from there get the records in the file (when would this be better?)</a:t>
            </a:r>
          </a:p>
          <a:p>
            <a:r>
              <a:rPr lang="en-US" smtClean="0">
                <a:solidFill>
                  <a:schemeClr val="accent2"/>
                </a:solidFill>
              </a:rPr>
              <a:t>Sorted scan:</a:t>
            </a:r>
            <a:r>
              <a:rPr lang="en-US" smtClean="0"/>
              <a:t> produce the relation in order. Implementation depends on relation size.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mtClean="0"/>
              <a:t>How do we combine Operations?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>
                <a:solidFill>
                  <a:srgbClr val="008000"/>
                </a:solidFill>
              </a:rPr>
              <a:t>The iterator model.</a:t>
            </a:r>
            <a:r>
              <a:rPr lang="en-US" sz="2800" smtClean="0"/>
              <a:t> Each operation is implemented by 3 functions: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Open: sets up the data structures and performs initializations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GetNext: returns the the next tuple of the result.</a:t>
            </a:r>
          </a:p>
          <a:p>
            <a:pPr lvl="1">
              <a:lnSpc>
                <a:spcPct val="90000"/>
              </a:lnSpc>
            </a:pPr>
            <a:r>
              <a:rPr lang="en-US" sz="2400" smtClean="0"/>
              <a:t>Close: ends the operations. Cleans up the data structures.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Enables pipelining!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Contrast with </a:t>
            </a:r>
            <a:r>
              <a:rPr lang="en-US" sz="2800" smtClean="0">
                <a:solidFill>
                  <a:srgbClr val="008000"/>
                </a:solidFill>
              </a:rPr>
              <a:t>data-driven materialize model.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Sometimes it’s the same (e.g., sorted scan).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031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en-US" smtClean="0"/>
              <a:t>Implementing Relational Operations</a:t>
            </a:r>
          </a:p>
        </p:txBody>
      </p:sp>
      <p:sp>
        <p:nvSpPr>
          <p:cNvPr id="1032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067800" cy="4953000"/>
          </a:xfrm>
          <a:noFill/>
        </p:spPr>
        <p:txBody>
          <a:bodyPr lIns="92075" tIns="46038" rIns="92075" bIns="46038"/>
          <a:lstStyle/>
          <a:p>
            <a:r>
              <a:rPr lang="en-US" dirty="0" smtClean="0"/>
              <a:t>We will consider how to implement:</a:t>
            </a:r>
          </a:p>
          <a:p>
            <a:pPr lvl="1"/>
            <a:r>
              <a:rPr lang="en-US" i="1" u="sng" dirty="0" smtClean="0">
                <a:solidFill>
                  <a:schemeClr val="accent2"/>
                </a:solidFill>
              </a:rPr>
              <a:t>Selection</a:t>
            </a:r>
            <a:r>
              <a:rPr lang="en-US" dirty="0" smtClean="0"/>
              <a:t>  (     )    Selects a subset of rows from relation.</a:t>
            </a:r>
          </a:p>
          <a:p>
            <a:pPr lvl="1"/>
            <a:r>
              <a:rPr lang="en-US" i="1" u="sng" dirty="0" smtClean="0">
                <a:solidFill>
                  <a:schemeClr val="accent2"/>
                </a:solidFill>
              </a:rPr>
              <a:t>Projection</a:t>
            </a:r>
            <a:r>
              <a:rPr lang="en-US" dirty="0" smtClean="0"/>
              <a:t>  (     )   Deletes unwanted columns from relation.</a:t>
            </a:r>
          </a:p>
          <a:p>
            <a:pPr lvl="1"/>
            <a:r>
              <a:rPr lang="en-US" b="1" i="1" u="sng" dirty="0" smtClean="0">
                <a:solidFill>
                  <a:srgbClr val="FF0000"/>
                </a:solidFill>
              </a:rPr>
              <a:t>Join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 (        )  Allows us to combine two relations.</a:t>
            </a:r>
          </a:p>
          <a:p>
            <a:pPr lvl="1"/>
            <a:r>
              <a:rPr lang="en-US" i="1" u="sng" dirty="0" smtClean="0">
                <a:solidFill>
                  <a:srgbClr val="3365FB"/>
                </a:solidFill>
              </a:rPr>
              <a:t>Set-difference</a:t>
            </a:r>
            <a:r>
              <a:rPr lang="en-US" dirty="0" smtClean="0"/>
              <a:t>  Tuples in </a:t>
            </a:r>
            <a:r>
              <a:rPr lang="en-US" dirty="0" err="1" smtClean="0"/>
              <a:t>reln</a:t>
            </a:r>
            <a:r>
              <a:rPr lang="en-US" dirty="0" smtClean="0"/>
              <a:t>. 1, but not in </a:t>
            </a:r>
            <a:r>
              <a:rPr lang="en-US" dirty="0" err="1" smtClean="0"/>
              <a:t>reln</a:t>
            </a:r>
            <a:r>
              <a:rPr lang="en-US" dirty="0" smtClean="0"/>
              <a:t>. 2.</a:t>
            </a:r>
          </a:p>
          <a:p>
            <a:pPr lvl="1"/>
            <a:r>
              <a:rPr lang="en-US" i="1" u="sng" dirty="0" smtClean="0">
                <a:solidFill>
                  <a:srgbClr val="3365FB"/>
                </a:solidFill>
              </a:rPr>
              <a:t>Union</a:t>
            </a:r>
            <a:r>
              <a:rPr lang="en-US" dirty="0" smtClean="0">
                <a:solidFill>
                  <a:srgbClr val="3365FB"/>
                </a:solidFill>
              </a:rPr>
              <a:t>  </a:t>
            </a:r>
            <a:r>
              <a:rPr lang="en-US" dirty="0" smtClean="0"/>
              <a:t>Tuples in </a:t>
            </a:r>
            <a:r>
              <a:rPr lang="en-US" dirty="0" err="1" smtClean="0"/>
              <a:t>reln</a:t>
            </a:r>
            <a:r>
              <a:rPr lang="en-US" dirty="0" smtClean="0"/>
              <a:t>. 1 and in </a:t>
            </a:r>
            <a:r>
              <a:rPr lang="en-US" dirty="0" err="1" smtClean="0"/>
              <a:t>reln</a:t>
            </a:r>
            <a:r>
              <a:rPr lang="en-US" dirty="0" smtClean="0"/>
              <a:t>. 2.</a:t>
            </a:r>
          </a:p>
          <a:p>
            <a:pPr lvl="1"/>
            <a:r>
              <a:rPr lang="en-US" i="1" u="sng" dirty="0" smtClean="0">
                <a:solidFill>
                  <a:srgbClr val="3365FB"/>
                </a:solidFill>
              </a:rPr>
              <a:t>Aggregation</a:t>
            </a:r>
            <a:r>
              <a:rPr lang="en-US" dirty="0" smtClean="0"/>
              <a:t>  (</a:t>
            </a:r>
            <a:r>
              <a:rPr lang="en-US" sz="2400" dirty="0" smtClean="0"/>
              <a:t>SUM, MIN</a:t>
            </a:r>
            <a:r>
              <a:rPr lang="en-US" dirty="0" smtClean="0"/>
              <a:t>, etc.) and </a:t>
            </a:r>
            <a:r>
              <a:rPr lang="en-US" sz="2400" dirty="0" smtClean="0"/>
              <a:t>GROUP BY</a:t>
            </a:r>
            <a:endParaRPr lang="en-US" dirty="0" smtClean="0"/>
          </a:p>
        </p:txBody>
      </p:sp>
      <p:graphicFrame>
        <p:nvGraphicFramePr>
          <p:cNvPr id="1026" name="Object 6"/>
          <p:cNvGraphicFramePr>
            <a:graphicFrameLocks/>
          </p:cNvGraphicFramePr>
          <p:nvPr/>
        </p:nvGraphicFramePr>
        <p:xfrm>
          <a:off x="2514600" y="2362200"/>
          <a:ext cx="2151063" cy="685800"/>
        </p:xfrm>
        <a:graphic>
          <a:graphicData uri="http://schemas.openxmlformats.org/presentationml/2006/ole">
            <p:oleObj spid="_x0000_s1026" name="Equation" r:id="rId4" imgW="475920" imgH="241200" progId="Equation.3">
              <p:embed/>
            </p:oleObj>
          </a:graphicData>
        </a:graphic>
      </p:graphicFrame>
      <p:graphicFrame>
        <p:nvGraphicFramePr>
          <p:cNvPr id="1027" name="Object 7"/>
          <p:cNvGraphicFramePr>
            <a:graphicFrameLocks/>
          </p:cNvGraphicFramePr>
          <p:nvPr/>
        </p:nvGraphicFramePr>
        <p:xfrm>
          <a:off x="2667000" y="2895600"/>
          <a:ext cx="1981200" cy="949325"/>
        </p:xfrm>
        <a:graphic>
          <a:graphicData uri="http://schemas.openxmlformats.org/presentationml/2006/ole">
            <p:oleObj spid="_x0000_s1027" name="Equation" r:id="rId5" imgW="637920" imgH="314280" progId="Equation.3">
              <p:embed/>
            </p:oleObj>
          </a:graphicData>
        </a:graphic>
      </p:graphicFrame>
      <p:graphicFrame>
        <p:nvGraphicFramePr>
          <p:cNvPr id="1028" name="Object 8"/>
          <p:cNvGraphicFramePr>
            <a:graphicFrameLocks/>
          </p:cNvGraphicFramePr>
          <p:nvPr/>
        </p:nvGraphicFramePr>
        <p:xfrm>
          <a:off x="1905000" y="3886200"/>
          <a:ext cx="517525" cy="307975"/>
        </p:xfrm>
        <a:graphic>
          <a:graphicData uri="http://schemas.openxmlformats.org/presentationml/2006/ole">
            <p:oleObj spid="_x0000_s1028" name="Equation" r:id="rId6" imgW="428400" imgH="26352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en-US" smtClean="0"/>
              <a:t>Schema for Examples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895600"/>
            <a:ext cx="9067800" cy="3810000"/>
          </a:xfrm>
          <a:noFill/>
        </p:spPr>
        <p:txBody>
          <a:bodyPr lIns="92075" tIns="46038" rIns="92075" bIns="46038"/>
          <a:lstStyle/>
          <a:p>
            <a:endParaRPr lang="en-US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Purchase:</a:t>
            </a:r>
            <a:endParaRPr lang="en-US" dirty="0" smtClean="0"/>
          </a:p>
          <a:p>
            <a:pPr lvl="1"/>
            <a:r>
              <a:rPr lang="en-US" dirty="0" smtClean="0"/>
              <a:t>Each </a:t>
            </a:r>
            <a:r>
              <a:rPr lang="en-US" dirty="0" err="1" smtClean="0"/>
              <a:t>tuple</a:t>
            </a:r>
            <a:r>
              <a:rPr lang="en-US" dirty="0" smtClean="0"/>
              <a:t> is 40 bytes long,  100 tuples per page, 1000 pages </a:t>
            </a:r>
            <a:r>
              <a:rPr lang="en-US" dirty="0" smtClean="0">
                <a:solidFill>
                  <a:schemeClr val="accent2"/>
                </a:solidFill>
              </a:rPr>
              <a:t>(i.e., 100,000 tuples, 4MB for the entire relation).</a:t>
            </a:r>
            <a:endParaRPr lang="en-US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Person:</a:t>
            </a:r>
            <a:endParaRPr lang="en-US" dirty="0" smtClean="0"/>
          </a:p>
          <a:p>
            <a:pPr lvl="1"/>
            <a:r>
              <a:rPr lang="en-US" dirty="0" smtClean="0"/>
              <a:t>Each </a:t>
            </a:r>
            <a:r>
              <a:rPr lang="en-US" dirty="0" err="1" smtClean="0"/>
              <a:t>tuple</a:t>
            </a:r>
            <a:r>
              <a:rPr lang="en-US" dirty="0" smtClean="0"/>
              <a:t> is 50 bytes long,  80 tuples per page, 500 pages </a:t>
            </a:r>
            <a:r>
              <a:rPr lang="en-US" dirty="0" smtClean="0">
                <a:solidFill>
                  <a:schemeClr val="accent2"/>
                </a:solidFill>
              </a:rPr>
              <a:t>(</a:t>
            </a:r>
            <a:r>
              <a:rPr lang="en-US" dirty="0" err="1" smtClean="0">
                <a:solidFill>
                  <a:schemeClr val="accent2"/>
                </a:solidFill>
              </a:rPr>
              <a:t>i.e</a:t>
            </a:r>
            <a:r>
              <a:rPr lang="en-US" dirty="0" smtClean="0">
                <a:solidFill>
                  <a:schemeClr val="accent2"/>
                </a:solidFill>
              </a:rPr>
              <a:t>, 40,000 tuples, 2MB for the entire relation).</a:t>
            </a:r>
            <a:endParaRPr lang="en-US" dirty="0" smtClean="0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269875" y="1828800"/>
            <a:ext cx="88741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r>
              <a:rPr lang="en-US" sz="2800" dirty="0">
                <a:latin typeface="Book Antiqua" pitchFamily="18" charset="0"/>
              </a:rPr>
              <a:t>Purchase (</a:t>
            </a:r>
            <a:r>
              <a:rPr lang="en-US" sz="2800" i="1" dirty="0" err="1">
                <a:latin typeface="Book Antiqua" pitchFamily="18" charset="0"/>
              </a:rPr>
              <a:t>buyer</a:t>
            </a:r>
            <a:r>
              <a:rPr lang="en-US" sz="2800" dirty="0" err="1">
                <a:latin typeface="Book Antiqua" pitchFamily="18" charset="0"/>
              </a:rPr>
              <a:t>:string</a:t>
            </a:r>
            <a:r>
              <a:rPr lang="en-US" sz="2800" dirty="0">
                <a:latin typeface="Book Antiqua" pitchFamily="18" charset="0"/>
              </a:rPr>
              <a:t>, </a:t>
            </a:r>
            <a:r>
              <a:rPr lang="en-US" sz="2800" i="1" dirty="0">
                <a:latin typeface="Book Antiqua" pitchFamily="18" charset="0"/>
              </a:rPr>
              <a:t>seller</a:t>
            </a:r>
            <a:r>
              <a:rPr lang="en-US" sz="2800" dirty="0">
                <a:latin typeface="Book Antiqua" pitchFamily="18" charset="0"/>
              </a:rPr>
              <a:t>: string, </a:t>
            </a:r>
            <a:r>
              <a:rPr lang="en-US" sz="2800" i="1" dirty="0">
                <a:latin typeface="Book Antiqua" pitchFamily="18" charset="0"/>
              </a:rPr>
              <a:t>product</a:t>
            </a:r>
            <a:r>
              <a:rPr lang="en-US" sz="2800" dirty="0">
                <a:latin typeface="Book Antiqua" pitchFamily="18" charset="0"/>
              </a:rPr>
              <a:t>: integer), </a:t>
            </a:r>
          </a:p>
          <a:p>
            <a:endParaRPr lang="en-US" sz="2800" dirty="0">
              <a:latin typeface="Book Antiqua" pitchFamily="18" charset="0"/>
            </a:endParaRPr>
          </a:p>
          <a:p>
            <a:r>
              <a:rPr lang="en-US" sz="2800" dirty="0">
                <a:latin typeface="Book Antiqua" pitchFamily="18" charset="0"/>
              </a:rPr>
              <a:t>Person (</a:t>
            </a:r>
            <a:r>
              <a:rPr lang="en-US" sz="2800" i="1" u="sng" dirty="0" err="1">
                <a:latin typeface="Book Antiqua" pitchFamily="18" charset="0"/>
              </a:rPr>
              <a:t>name</a:t>
            </a:r>
            <a:r>
              <a:rPr lang="en-US" sz="2800" u="sng" dirty="0" err="1">
                <a:latin typeface="Book Antiqua" pitchFamily="18" charset="0"/>
              </a:rPr>
              <a:t>:string</a:t>
            </a:r>
            <a:r>
              <a:rPr lang="en-US" sz="2800" dirty="0">
                <a:latin typeface="Book Antiqua" pitchFamily="18" charset="0"/>
              </a:rPr>
              <a:t>, </a:t>
            </a:r>
            <a:r>
              <a:rPr lang="en-US" sz="2800" i="1" dirty="0" err="1">
                <a:latin typeface="Book Antiqua" pitchFamily="18" charset="0"/>
              </a:rPr>
              <a:t>city</a:t>
            </a:r>
            <a:r>
              <a:rPr lang="en-US" sz="2800" dirty="0" err="1">
                <a:latin typeface="Book Antiqua" pitchFamily="18" charset="0"/>
              </a:rPr>
              <a:t>:string</a:t>
            </a:r>
            <a:r>
              <a:rPr lang="en-US" sz="2800" dirty="0">
                <a:latin typeface="Book Antiqua" pitchFamily="18" charset="0"/>
              </a:rPr>
              <a:t>, </a:t>
            </a:r>
            <a:r>
              <a:rPr lang="en-US" sz="2800" i="1" dirty="0">
                <a:latin typeface="Book Antiqua" pitchFamily="18" charset="0"/>
              </a:rPr>
              <a:t>phone</a:t>
            </a:r>
            <a:r>
              <a:rPr lang="en-US" sz="2800" dirty="0">
                <a:latin typeface="Book Antiqua" pitchFamily="18" charset="0"/>
              </a:rPr>
              <a:t>: integer)</a:t>
            </a:r>
            <a:endParaRPr lang="en-US" sz="2400" dirty="0"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man" pitchFamily="1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Roman" pitchFamily="1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0</TotalTime>
  <Words>1893</Words>
  <Application>Microsoft Office PowerPoint</Application>
  <PresentationFormat>On-screen Show (4:3)</PresentationFormat>
  <Paragraphs>266</Paragraphs>
  <Slides>25</Slides>
  <Notes>25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Roman</vt:lpstr>
      <vt:lpstr>Arial</vt:lpstr>
      <vt:lpstr>Times New Roman</vt:lpstr>
      <vt:lpstr>Book Antiqua</vt:lpstr>
      <vt:lpstr>Symbol</vt:lpstr>
      <vt:lpstr>Monotype Sorts</vt:lpstr>
      <vt:lpstr>Blank Presentation</vt:lpstr>
      <vt:lpstr>Microsoft Equation 3.0</vt:lpstr>
      <vt:lpstr>Microsoft Word Document</vt:lpstr>
      <vt:lpstr>Query Execution</vt:lpstr>
      <vt:lpstr>Where are we?</vt:lpstr>
      <vt:lpstr>Current Issues in Indexing</vt:lpstr>
      <vt:lpstr>                   Query Execution</vt:lpstr>
      <vt:lpstr>Query Execution Plans</vt:lpstr>
      <vt:lpstr>The Leaves of the Plan: Scans</vt:lpstr>
      <vt:lpstr>How do we combine Operations?</vt:lpstr>
      <vt:lpstr>Implementing Relational Operations</vt:lpstr>
      <vt:lpstr>Schema for Examples</vt:lpstr>
      <vt:lpstr>Simple Selections</vt:lpstr>
      <vt:lpstr>Using an Index for Selections</vt:lpstr>
      <vt:lpstr>Two Approaches to General Selections</vt:lpstr>
      <vt:lpstr>Intersection of Rids</vt:lpstr>
      <vt:lpstr>Implementing Projection</vt:lpstr>
      <vt:lpstr>Equality Joins With One Join Column</vt:lpstr>
      <vt:lpstr>Discussion</vt:lpstr>
      <vt:lpstr>Simple Nested Loops Join</vt:lpstr>
      <vt:lpstr>Index Nested Loops Join</vt:lpstr>
      <vt:lpstr>Examples of Index Nested Loops</vt:lpstr>
      <vt:lpstr>Block Nested Loops Join</vt:lpstr>
      <vt:lpstr>Sort-Merge Join  (R     S)</vt:lpstr>
      <vt:lpstr>Cost of Sort-Merge Join</vt:lpstr>
      <vt:lpstr>Hash-Join</vt:lpstr>
      <vt:lpstr>Cost of Hash-Join</vt:lpstr>
      <vt:lpstr>How are we doing?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2013-01-06T14:49:13Z</dcterms:created>
  <dcterms:modified xsi:type="dcterms:W3CDTF">2013-01-06T15:20:03Z</dcterms:modified>
</cp:coreProperties>
</file>