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328" r:id="rId2"/>
    <p:sldId id="388" r:id="rId3"/>
    <p:sldId id="389" r:id="rId4"/>
    <p:sldId id="390" r:id="rId5"/>
    <p:sldId id="391" r:id="rId6"/>
    <p:sldId id="392" r:id="rId7"/>
    <p:sldId id="393" r:id="rId8"/>
    <p:sldId id="394" r:id="rId9"/>
    <p:sldId id="395" r:id="rId10"/>
    <p:sldId id="396" r:id="rId11"/>
    <p:sldId id="397" r:id="rId12"/>
    <p:sldId id="398" r:id="rId13"/>
    <p:sldId id="399" r:id="rId14"/>
    <p:sldId id="400" r:id="rId15"/>
    <p:sldId id="445" r:id="rId16"/>
    <p:sldId id="401" r:id="rId17"/>
    <p:sldId id="402" r:id="rId18"/>
    <p:sldId id="403" r:id="rId19"/>
    <p:sldId id="404" r:id="rId20"/>
    <p:sldId id="405" r:id="rId21"/>
    <p:sldId id="443" r:id="rId22"/>
    <p:sldId id="406" r:id="rId23"/>
    <p:sldId id="383" r:id="rId24"/>
    <p:sldId id="408" r:id="rId25"/>
    <p:sldId id="409" r:id="rId26"/>
    <p:sldId id="410" r:id="rId27"/>
    <p:sldId id="411" r:id="rId28"/>
    <p:sldId id="412" r:id="rId29"/>
    <p:sldId id="413" r:id="rId30"/>
    <p:sldId id="414" r:id="rId31"/>
    <p:sldId id="415" r:id="rId32"/>
    <p:sldId id="424" r:id="rId33"/>
    <p:sldId id="425" r:id="rId34"/>
    <p:sldId id="426" r:id="rId35"/>
    <p:sldId id="427" r:id="rId36"/>
    <p:sldId id="428" r:id="rId37"/>
    <p:sldId id="429" r:id="rId38"/>
    <p:sldId id="444" r:id="rId39"/>
    <p:sldId id="430" r:id="rId40"/>
    <p:sldId id="431" r:id="rId41"/>
    <p:sldId id="432" r:id="rId42"/>
    <p:sldId id="433" r:id="rId43"/>
    <p:sldId id="434" r:id="rId44"/>
    <p:sldId id="435" r:id="rId45"/>
    <p:sldId id="436" r:id="rId46"/>
    <p:sldId id="437" r:id="rId47"/>
    <p:sldId id="438" r:id="rId48"/>
    <p:sldId id="439" r:id="rId49"/>
    <p:sldId id="440" r:id="rId50"/>
    <p:sldId id="441" r:id="rId51"/>
  </p:sldIdLst>
  <p:sldSz cx="9144000" cy="6858000" type="screen4x3"/>
  <p:notesSz cx="6940550" cy="90805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Roman" pitchFamily="18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Roman" pitchFamily="18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Roman" pitchFamily="18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Roman" pitchFamily="18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Roman" pitchFamily="18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Roman" pitchFamily="18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Roman" pitchFamily="18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Roman" pitchFamily="18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Roman" pitchFamily="18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80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 snapToGrid="0">
      <p:cViewPr varScale="1">
        <p:scale>
          <a:sx n="117" d="100"/>
          <a:sy n="117" d="100"/>
        </p:scale>
        <p:origin x="-72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67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21" tIns="45762" rIns="91521" bIns="45762" numCol="1" anchor="t" anchorCtr="0" compatLnSpc="1">
            <a:prstTxWarp prst="textNoShape">
              <a:avLst/>
            </a:prstTxWarp>
          </a:bodyPr>
          <a:lstStyle>
            <a:lvl1pPr defTabSz="915988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3825" y="0"/>
            <a:ext cx="30067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21" tIns="45762" rIns="91521" bIns="45762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26475"/>
            <a:ext cx="30067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21" tIns="45762" rIns="91521" bIns="45762" numCol="1" anchor="b" anchorCtr="0" compatLnSpc="1">
            <a:prstTxWarp prst="textNoShape">
              <a:avLst/>
            </a:prstTxWarp>
          </a:bodyPr>
          <a:lstStyle>
            <a:lvl1pPr defTabSz="915988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3825" y="8626475"/>
            <a:ext cx="30067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21" tIns="45762" rIns="91521" bIns="45762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96946797-8A87-446C-9B9A-F0C61D90F889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67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21" tIns="45762" rIns="91521" bIns="45762" numCol="1" anchor="t" anchorCtr="0" compatLnSpc="1">
            <a:prstTxWarp prst="textNoShape">
              <a:avLst/>
            </a:prstTxWarp>
          </a:bodyPr>
          <a:lstStyle>
            <a:lvl1pPr defTabSz="915988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3825" y="0"/>
            <a:ext cx="30067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21" tIns="45762" rIns="91521" bIns="45762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200150" y="681038"/>
            <a:ext cx="4540250" cy="34051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5513" y="4313238"/>
            <a:ext cx="5089525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21" tIns="45762" rIns="91521" bIns="457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6475"/>
            <a:ext cx="30067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21" tIns="45762" rIns="91521" bIns="45762" numCol="1" anchor="b" anchorCtr="0" compatLnSpc="1">
            <a:prstTxWarp prst="textNoShape">
              <a:avLst/>
            </a:prstTxWarp>
          </a:bodyPr>
          <a:lstStyle>
            <a:lvl1pPr defTabSz="915988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3825" y="8626475"/>
            <a:ext cx="30067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21" tIns="45762" rIns="91521" bIns="45762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F4EA7399-EC19-40CC-A996-E565A56F6DFE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27E9E5-A759-40E9-8483-5FFDAE31B4AF}" type="slidenum">
              <a:rPr lang="he-IL" smtClean="0"/>
              <a:pPr/>
              <a:t>23</a:t>
            </a:fld>
            <a:endParaRPr lang="en-US" smtClean="0"/>
          </a:p>
        </p:txBody>
      </p:sp>
      <p:sp>
        <p:nvSpPr>
          <p:cNvPr id="56323" name="Rectangle 2"/>
          <p:cNvSpPr>
            <a:spLocks noChangeArrowheads="1"/>
          </p:cNvSpPr>
          <p:nvPr/>
        </p:nvSpPr>
        <p:spPr bwMode="auto">
          <a:xfrm>
            <a:off x="3932238" y="0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56324" name="Rectangle 3"/>
          <p:cNvSpPr>
            <a:spLocks noChangeArrowheads="1"/>
          </p:cNvSpPr>
          <p:nvPr/>
        </p:nvSpPr>
        <p:spPr bwMode="auto">
          <a:xfrm>
            <a:off x="3932238" y="8626475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50" tIns="0" rIns="19050" bIns="0" anchor="b"/>
          <a:lstStyle/>
          <a:p>
            <a:pPr algn="r"/>
            <a:r>
              <a:rPr lang="en-US" sz="1000" i="1">
                <a:latin typeface="Times New Roman" pitchFamily="18" charset="0"/>
              </a:rPr>
              <a:t>3</a:t>
            </a:r>
          </a:p>
        </p:txBody>
      </p:sp>
      <p:sp>
        <p:nvSpPr>
          <p:cNvPr id="56325" name="Rectangle 4"/>
          <p:cNvSpPr>
            <a:spLocks noChangeArrowheads="1"/>
          </p:cNvSpPr>
          <p:nvPr/>
        </p:nvSpPr>
        <p:spPr bwMode="auto">
          <a:xfrm>
            <a:off x="0" y="8626475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56326" name="Rectangle 5"/>
          <p:cNvSpPr>
            <a:spLocks noChangeArrowheads="1"/>
          </p:cNvSpPr>
          <p:nvPr/>
        </p:nvSpPr>
        <p:spPr bwMode="auto">
          <a:xfrm>
            <a:off x="0" y="0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56327" name="Rectangle 6"/>
          <p:cNvSpPr>
            <a:spLocks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5632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endParaRPr lang="he-I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17429B-5DE9-46C4-A155-C9206095DC67}" type="slidenum">
              <a:rPr lang="he-IL" smtClean="0"/>
              <a:pPr/>
              <a:t>30</a:t>
            </a:fld>
            <a:endParaRPr lang="en-US" smtClean="0"/>
          </a:p>
        </p:txBody>
      </p:sp>
      <p:sp>
        <p:nvSpPr>
          <p:cNvPr id="57347" name="Rectangle 2"/>
          <p:cNvSpPr>
            <a:spLocks noChangeArrowheads="1"/>
          </p:cNvSpPr>
          <p:nvPr/>
        </p:nvSpPr>
        <p:spPr bwMode="auto">
          <a:xfrm>
            <a:off x="3932238" y="0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57348" name="Rectangle 3"/>
          <p:cNvSpPr>
            <a:spLocks noChangeArrowheads="1"/>
          </p:cNvSpPr>
          <p:nvPr/>
        </p:nvSpPr>
        <p:spPr bwMode="auto">
          <a:xfrm>
            <a:off x="3932238" y="8626475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50" tIns="0" rIns="19050" bIns="0" anchor="b"/>
          <a:lstStyle/>
          <a:p>
            <a:pPr algn="r"/>
            <a:r>
              <a:rPr lang="en-US" sz="1000" i="1">
                <a:latin typeface="Times New Roman" pitchFamily="18" charset="0"/>
              </a:rPr>
              <a:t>8</a:t>
            </a:r>
          </a:p>
        </p:txBody>
      </p:sp>
      <p:sp>
        <p:nvSpPr>
          <p:cNvPr id="57349" name="Rectangle 4"/>
          <p:cNvSpPr>
            <a:spLocks noChangeArrowheads="1"/>
          </p:cNvSpPr>
          <p:nvPr/>
        </p:nvSpPr>
        <p:spPr bwMode="auto">
          <a:xfrm>
            <a:off x="0" y="8626475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57350" name="Rectangle 5"/>
          <p:cNvSpPr>
            <a:spLocks noChangeArrowheads="1"/>
          </p:cNvSpPr>
          <p:nvPr/>
        </p:nvSpPr>
        <p:spPr bwMode="auto">
          <a:xfrm>
            <a:off x="0" y="0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57351" name="Rectangle 6"/>
          <p:cNvSpPr>
            <a:spLocks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57352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endParaRPr lang="he-I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DC64FA-F799-49D9-B28E-149C9B43BFED}" type="slidenum">
              <a:rPr lang="he-IL" smtClean="0"/>
              <a:pPr/>
              <a:t>31</a:t>
            </a:fld>
            <a:endParaRPr lang="en-US" smtClean="0"/>
          </a:p>
        </p:txBody>
      </p:sp>
      <p:sp>
        <p:nvSpPr>
          <p:cNvPr id="58371" name="Rectangle 2"/>
          <p:cNvSpPr>
            <a:spLocks noChangeArrowheads="1"/>
          </p:cNvSpPr>
          <p:nvPr/>
        </p:nvSpPr>
        <p:spPr bwMode="auto">
          <a:xfrm>
            <a:off x="3932238" y="0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58372" name="Rectangle 3"/>
          <p:cNvSpPr>
            <a:spLocks noChangeArrowheads="1"/>
          </p:cNvSpPr>
          <p:nvPr/>
        </p:nvSpPr>
        <p:spPr bwMode="auto">
          <a:xfrm>
            <a:off x="3932238" y="8626475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50" tIns="0" rIns="19050" bIns="0" anchor="b"/>
          <a:lstStyle/>
          <a:p>
            <a:pPr algn="r"/>
            <a:r>
              <a:rPr lang="en-US" sz="1000" i="1">
                <a:latin typeface="Times New Roman" pitchFamily="18" charset="0"/>
              </a:rPr>
              <a:t>8</a:t>
            </a:r>
          </a:p>
        </p:txBody>
      </p:sp>
      <p:sp>
        <p:nvSpPr>
          <p:cNvPr id="58373" name="Rectangle 4"/>
          <p:cNvSpPr>
            <a:spLocks noChangeArrowheads="1"/>
          </p:cNvSpPr>
          <p:nvPr/>
        </p:nvSpPr>
        <p:spPr bwMode="auto">
          <a:xfrm>
            <a:off x="0" y="8626475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58374" name="Rectangle 5"/>
          <p:cNvSpPr>
            <a:spLocks noChangeArrowheads="1"/>
          </p:cNvSpPr>
          <p:nvPr/>
        </p:nvSpPr>
        <p:spPr bwMode="auto">
          <a:xfrm>
            <a:off x="0" y="0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58375" name="Rectangle 6"/>
          <p:cNvSpPr>
            <a:spLocks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58376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endParaRPr lang="he-I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D844C2-D869-48A3-AC2D-FA04ACD400EA}" type="slidenum">
              <a:rPr lang="he-IL" smtClean="0"/>
              <a:pPr/>
              <a:t>32</a:t>
            </a:fld>
            <a:endParaRPr lang="en-US" smtClean="0"/>
          </a:p>
        </p:txBody>
      </p:sp>
      <p:sp>
        <p:nvSpPr>
          <p:cNvPr id="59395" name="Rectangle 2"/>
          <p:cNvSpPr>
            <a:spLocks noChangeArrowheads="1"/>
          </p:cNvSpPr>
          <p:nvPr/>
        </p:nvSpPr>
        <p:spPr bwMode="auto">
          <a:xfrm>
            <a:off x="3932238" y="0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59396" name="Rectangle 3"/>
          <p:cNvSpPr>
            <a:spLocks noChangeArrowheads="1"/>
          </p:cNvSpPr>
          <p:nvPr/>
        </p:nvSpPr>
        <p:spPr bwMode="auto">
          <a:xfrm>
            <a:off x="3932238" y="8626475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50" tIns="0" rIns="19050" bIns="0" anchor="b"/>
          <a:lstStyle/>
          <a:p>
            <a:pPr algn="r"/>
            <a:r>
              <a:rPr lang="en-US" sz="1000" i="1">
                <a:latin typeface="Times New Roman" pitchFamily="18" charset="0"/>
              </a:rPr>
              <a:t>9</a:t>
            </a:r>
          </a:p>
        </p:txBody>
      </p:sp>
      <p:sp>
        <p:nvSpPr>
          <p:cNvPr id="59397" name="Rectangle 4"/>
          <p:cNvSpPr>
            <a:spLocks noChangeArrowheads="1"/>
          </p:cNvSpPr>
          <p:nvPr/>
        </p:nvSpPr>
        <p:spPr bwMode="auto">
          <a:xfrm>
            <a:off x="0" y="8626475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59398" name="Rectangle 5"/>
          <p:cNvSpPr>
            <a:spLocks noChangeArrowheads="1"/>
          </p:cNvSpPr>
          <p:nvPr/>
        </p:nvSpPr>
        <p:spPr bwMode="auto">
          <a:xfrm>
            <a:off x="0" y="0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59399" name="Rectangle 6"/>
          <p:cNvSpPr>
            <a:spLocks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59400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endParaRPr lang="he-I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354A86-4C08-4F3B-BB59-2C487C1A8ADA}" type="slidenum">
              <a:rPr lang="he-IL" smtClean="0"/>
              <a:pPr/>
              <a:t>39</a:t>
            </a:fld>
            <a:endParaRPr lang="en-US" smtClean="0"/>
          </a:p>
        </p:txBody>
      </p:sp>
      <p:sp>
        <p:nvSpPr>
          <p:cNvPr id="60419" name="Rectangle 2"/>
          <p:cNvSpPr>
            <a:spLocks noChangeArrowheads="1"/>
          </p:cNvSpPr>
          <p:nvPr/>
        </p:nvSpPr>
        <p:spPr bwMode="auto">
          <a:xfrm>
            <a:off x="3932238" y="0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60420" name="Rectangle 3"/>
          <p:cNvSpPr>
            <a:spLocks noChangeArrowheads="1"/>
          </p:cNvSpPr>
          <p:nvPr/>
        </p:nvSpPr>
        <p:spPr bwMode="auto">
          <a:xfrm>
            <a:off x="3932238" y="8626475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50" tIns="0" rIns="19050" bIns="0" anchor="b"/>
          <a:lstStyle/>
          <a:p>
            <a:pPr algn="r"/>
            <a:r>
              <a:rPr lang="en-US" sz="1000" i="1">
                <a:latin typeface="Times New Roman" pitchFamily="18" charset="0"/>
              </a:rPr>
              <a:t>12</a:t>
            </a:r>
          </a:p>
        </p:txBody>
      </p:sp>
      <p:sp>
        <p:nvSpPr>
          <p:cNvPr id="60421" name="Rectangle 4"/>
          <p:cNvSpPr>
            <a:spLocks noChangeArrowheads="1"/>
          </p:cNvSpPr>
          <p:nvPr/>
        </p:nvSpPr>
        <p:spPr bwMode="auto">
          <a:xfrm>
            <a:off x="0" y="8626475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60422" name="Rectangle 5"/>
          <p:cNvSpPr>
            <a:spLocks noChangeArrowheads="1"/>
          </p:cNvSpPr>
          <p:nvPr/>
        </p:nvSpPr>
        <p:spPr bwMode="auto">
          <a:xfrm>
            <a:off x="0" y="0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60423" name="Rectangle 6"/>
          <p:cNvSpPr>
            <a:spLocks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60424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endParaRPr lang="he-I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D4E959-540D-4558-BB2A-BA65040BFF44}" type="slidenum">
              <a:rPr lang="he-IL" smtClean="0"/>
              <a:pPr/>
              <a:t>40</a:t>
            </a:fld>
            <a:endParaRPr lang="en-US" smtClean="0"/>
          </a:p>
        </p:txBody>
      </p:sp>
      <p:sp>
        <p:nvSpPr>
          <p:cNvPr id="61443" name="Rectangle 2"/>
          <p:cNvSpPr>
            <a:spLocks noChangeArrowheads="1"/>
          </p:cNvSpPr>
          <p:nvPr/>
        </p:nvSpPr>
        <p:spPr bwMode="auto">
          <a:xfrm>
            <a:off x="3932238" y="0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61444" name="Rectangle 3"/>
          <p:cNvSpPr>
            <a:spLocks noChangeArrowheads="1"/>
          </p:cNvSpPr>
          <p:nvPr/>
        </p:nvSpPr>
        <p:spPr bwMode="auto">
          <a:xfrm>
            <a:off x="3932238" y="8626475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50" tIns="0" rIns="19050" bIns="0" anchor="b"/>
          <a:lstStyle/>
          <a:p>
            <a:pPr algn="r"/>
            <a:r>
              <a:rPr lang="en-US" sz="1000" i="1">
                <a:latin typeface="Times New Roman" pitchFamily="18" charset="0"/>
              </a:rPr>
              <a:t>14</a:t>
            </a:r>
          </a:p>
        </p:txBody>
      </p:sp>
      <p:sp>
        <p:nvSpPr>
          <p:cNvPr id="61445" name="Rectangle 4"/>
          <p:cNvSpPr>
            <a:spLocks noChangeArrowheads="1"/>
          </p:cNvSpPr>
          <p:nvPr/>
        </p:nvSpPr>
        <p:spPr bwMode="auto">
          <a:xfrm>
            <a:off x="0" y="8626475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61446" name="Rectangle 5"/>
          <p:cNvSpPr>
            <a:spLocks noChangeArrowheads="1"/>
          </p:cNvSpPr>
          <p:nvPr/>
        </p:nvSpPr>
        <p:spPr bwMode="auto">
          <a:xfrm>
            <a:off x="0" y="0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61447" name="Rectangle 6"/>
          <p:cNvSpPr>
            <a:spLocks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6144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endParaRPr lang="he-I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FC67A-4CA2-4A49-932C-63789768EDB8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34FA34-305C-44EB-BFE2-246A25DFE169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A66904-295B-48D2-9C48-403753ABE508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0F400-4FB5-4606-A34C-7A55370730E4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8FF7E-29BC-4C65-8806-87CFC1954A10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2A0D3-AC96-4B83-878B-8BE36F002548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82447-52ED-4BAA-B6F4-811A407D9B0D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AC8ED2-AADB-471A-9E88-98A743D76907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360E6-1560-4995-AD14-A395C416CB84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34B9A1-2260-446F-81CC-EC3C839F003D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18B3B2-6663-4B4E-8D2D-C2E7AB5572DC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cs typeface="Times New Roman" pitchFamily="18" charset="0"/>
              </a:defRPr>
            </a:lvl1pPr>
          </a:lstStyle>
          <a:p>
            <a:pPr>
              <a:defRPr/>
            </a:pPr>
            <a:fld id="{DD729E09-B449-4ED7-9FE3-AB7FF271220C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3.bin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1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1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smtClean="0"/>
              <a:t>Query Optimization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he-IL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772400" cy="1143000"/>
          </a:xfrm>
        </p:spPr>
        <p:txBody>
          <a:bodyPr/>
          <a:lstStyle/>
          <a:p>
            <a:r>
              <a:rPr lang="en-US" smtClean="0"/>
              <a:t>The Un-Nested Query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mtClean="0"/>
              <a:t>SELECT Emp.Name</a:t>
            </a:r>
          </a:p>
          <a:p>
            <a:pPr>
              <a:buFontTx/>
              <a:buNone/>
            </a:pPr>
            <a:r>
              <a:rPr lang="en-US" smtClean="0"/>
              <a:t>FROM Emp, Dept</a:t>
            </a:r>
          </a:p>
          <a:p>
            <a:pPr>
              <a:buFontTx/>
              <a:buNone/>
            </a:pPr>
            <a:r>
              <a:rPr lang="en-US" smtClean="0"/>
              <a:t>WHERE      Emp.Age &lt; 30</a:t>
            </a:r>
          </a:p>
          <a:p>
            <a:pPr>
              <a:buFontTx/>
              <a:buNone/>
            </a:pPr>
            <a:r>
              <a:rPr lang="en-US" smtClean="0"/>
              <a:t>         AND   </a:t>
            </a:r>
            <a:r>
              <a:rPr lang="en-US" smtClean="0">
                <a:solidFill>
                  <a:srgbClr val="FF0000"/>
                </a:solidFill>
              </a:rPr>
              <a:t>Emp.Dept#=Dept.Dept#</a:t>
            </a:r>
          </a:p>
          <a:p>
            <a:pPr>
              <a:buFontTx/>
              <a:buNone/>
            </a:pPr>
            <a:r>
              <a:rPr lang="en-US" smtClean="0"/>
              <a:t>         </a:t>
            </a:r>
            <a:r>
              <a:rPr lang="en-US" smtClean="0">
                <a:solidFill>
                  <a:srgbClr val="000099"/>
                </a:solidFill>
              </a:rPr>
              <a:t>AND   Dept.Loc = “Seattle”</a:t>
            </a:r>
          </a:p>
          <a:p>
            <a:pPr>
              <a:buFontTx/>
              <a:buNone/>
            </a:pPr>
            <a:r>
              <a:rPr lang="en-US" smtClean="0">
                <a:solidFill>
                  <a:srgbClr val="000099"/>
                </a:solidFill>
              </a:rPr>
              <a:t>         AND    Emp.Emp#=Dept.Mgr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Converting Nested Queries</a:t>
            </a: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470775" cy="3090863"/>
          </a:xfrm>
          <a:solidFill>
            <a:schemeClr val="bg1"/>
          </a:solidFill>
          <a:ln>
            <a:solidFill>
              <a:schemeClr val="tx1"/>
            </a:solidFill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2800" smtClean="0">
                <a:solidFill>
                  <a:schemeClr val="accent2"/>
                </a:solidFill>
              </a:rPr>
              <a:t>Select</a:t>
            </a:r>
            <a:r>
              <a:rPr lang="en-US" sz="2800" smtClean="0"/>
              <a:t> </a:t>
            </a:r>
            <a:r>
              <a:rPr lang="en-US" sz="2800" smtClean="0">
                <a:solidFill>
                  <a:schemeClr val="accent2"/>
                </a:solidFill>
              </a:rPr>
              <a:t>distinct</a:t>
            </a:r>
            <a:r>
              <a:rPr lang="en-US" sz="2800" smtClean="0"/>
              <a:t> x.name, x.maker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2800" smtClean="0">
                <a:solidFill>
                  <a:schemeClr val="accent2"/>
                </a:solidFill>
              </a:rPr>
              <a:t>From</a:t>
            </a:r>
            <a:r>
              <a:rPr lang="en-US" sz="2800" smtClean="0"/>
              <a:t> product x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2800" smtClean="0">
                <a:solidFill>
                  <a:schemeClr val="accent2"/>
                </a:solidFill>
              </a:rPr>
              <a:t>Where</a:t>
            </a:r>
            <a:r>
              <a:rPr lang="en-US" sz="2800" smtClean="0"/>
              <a:t> x.color= “blue”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2800" smtClean="0"/>
              <a:t>  AND x.price &gt;= ALL (</a:t>
            </a:r>
            <a:r>
              <a:rPr lang="en-US" sz="2800" smtClean="0">
                <a:solidFill>
                  <a:schemeClr val="accent2"/>
                </a:solidFill>
              </a:rPr>
              <a:t>Select</a:t>
            </a:r>
            <a:r>
              <a:rPr lang="en-US" sz="2800" smtClean="0"/>
              <a:t> y.price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2800" smtClean="0"/>
              <a:t>                                        </a:t>
            </a:r>
            <a:r>
              <a:rPr lang="en-US" sz="2800" smtClean="0">
                <a:solidFill>
                  <a:schemeClr val="accent2"/>
                </a:solidFill>
              </a:rPr>
              <a:t>From</a:t>
            </a:r>
            <a:r>
              <a:rPr lang="en-US" sz="2800" smtClean="0"/>
              <a:t>  product y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2800" smtClean="0"/>
              <a:t>                                        </a:t>
            </a:r>
            <a:r>
              <a:rPr lang="en-US" sz="2800" smtClean="0">
                <a:solidFill>
                  <a:schemeClr val="accent2"/>
                </a:solidFill>
              </a:rPr>
              <a:t>Where</a:t>
            </a:r>
            <a:r>
              <a:rPr lang="en-US" sz="2800" smtClean="0"/>
              <a:t> x.maker = y.maker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2800" smtClean="0"/>
              <a:t>                                           AND y.color=“blue”)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Converting Nested Queries</a:t>
            </a:r>
          </a:p>
        </p:txBody>
      </p:sp>
      <p:sp>
        <p:nvSpPr>
          <p:cNvPr id="21811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90600" y="2590800"/>
            <a:ext cx="6430963" cy="2657475"/>
          </a:xfrm>
          <a:solidFill>
            <a:schemeClr val="bg1"/>
          </a:solidFill>
          <a:ln>
            <a:solidFill>
              <a:schemeClr val="tx1"/>
            </a:solidFill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2400" smtClean="0">
                <a:solidFill>
                  <a:schemeClr val="accent2"/>
                </a:solidFill>
              </a:rPr>
              <a:t>Select</a:t>
            </a:r>
            <a:r>
              <a:rPr lang="en-US" sz="2400" smtClean="0"/>
              <a:t> </a:t>
            </a:r>
            <a:r>
              <a:rPr lang="en-US" sz="2400" smtClean="0">
                <a:solidFill>
                  <a:schemeClr val="accent2"/>
                </a:solidFill>
              </a:rPr>
              <a:t>distinct</a:t>
            </a:r>
            <a:r>
              <a:rPr lang="en-US" sz="2400" smtClean="0"/>
              <a:t> x.name, x.maker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2400" smtClean="0">
                <a:solidFill>
                  <a:schemeClr val="accent2"/>
                </a:solidFill>
              </a:rPr>
              <a:t>From</a:t>
            </a:r>
            <a:r>
              <a:rPr lang="en-US" sz="2400" smtClean="0"/>
              <a:t> product x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2400" smtClean="0">
                <a:solidFill>
                  <a:schemeClr val="accent2"/>
                </a:solidFill>
              </a:rPr>
              <a:t>Where</a:t>
            </a:r>
            <a:r>
              <a:rPr lang="en-US" sz="2400" smtClean="0"/>
              <a:t> x.color= “blue”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2400" smtClean="0"/>
              <a:t>  AND x.price &lt; SOME (</a:t>
            </a:r>
            <a:r>
              <a:rPr lang="en-US" sz="2400" smtClean="0">
                <a:solidFill>
                  <a:schemeClr val="accent2"/>
                </a:solidFill>
              </a:rPr>
              <a:t>Select</a:t>
            </a:r>
            <a:r>
              <a:rPr lang="en-US" sz="2400" smtClean="0"/>
              <a:t> y.price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2400" smtClean="0"/>
              <a:t>                                        </a:t>
            </a:r>
            <a:r>
              <a:rPr lang="en-US" sz="2400" smtClean="0">
                <a:solidFill>
                  <a:schemeClr val="accent2"/>
                </a:solidFill>
              </a:rPr>
              <a:t>From</a:t>
            </a:r>
            <a:r>
              <a:rPr lang="en-US" sz="2400" smtClean="0"/>
              <a:t>  product y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2400" smtClean="0"/>
              <a:t>                                        </a:t>
            </a:r>
            <a:r>
              <a:rPr lang="en-US" sz="2400" smtClean="0">
                <a:solidFill>
                  <a:schemeClr val="accent2"/>
                </a:solidFill>
              </a:rPr>
              <a:t>Where</a:t>
            </a:r>
            <a:r>
              <a:rPr lang="en-US" sz="2400" smtClean="0"/>
              <a:t> x.maker = y.maker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2400" smtClean="0"/>
              <a:t>                                           AND y.color=“blue”)</a:t>
            </a:r>
          </a:p>
        </p:txBody>
      </p:sp>
      <p:sp>
        <p:nvSpPr>
          <p:cNvPr id="14340" name="Rectangle 1028"/>
          <p:cNvSpPr>
            <a:spLocks noChangeArrowheads="1"/>
          </p:cNvSpPr>
          <p:nvPr/>
        </p:nvSpPr>
        <p:spPr bwMode="auto">
          <a:xfrm>
            <a:off x="533400" y="1676400"/>
            <a:ext cx="53514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sz="2800">
                <a:latin typeface="Times New Roman" pitchFamily="18" charset="0"/>
              </a:rPr>
              <a:t>Let’s compute the complement first: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Converting Nested Queries</a:t>
            </a: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667000"/>
            <a:ext cx="8069263" cy="2051050"/>
          </a:xfrm>
          <a:solidFill>
            <a:schemeClr val="bg1"/>
          </a:solidFill>
          <a:ln>
            <a:solidFill>
              <a:schemeClr val="tx1"/>
            </a:solidFill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en-US" smtClean="0">
                <a:solidFill>
                  <a:schemeClr val="accent2"/>
                </a:solidFill>
              </a:rPr>
              <a:t>Select distinct</a:t>
            </a:r>
            <a:r>
              <a:rPr lang="en-US" smtClean="0"/>
              <a:t> x.name, x.maker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smtClean="0">
                <a:solidFill>
                  <a:schemeClr val="accent2"/>
                </a:solidFill>
              </a:rPr>
              <a:t>From</a:t>
            </a:r>
            <a:r>
              <a:rPr lang="en-US" smtClean="0"/>
              <a:t> product x, product y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smtClean="0">
                <a:solidFill>
                  <a:schemeClr val="accent2"/>
                </a:solidFill>
              </a:rPr>
              <a:t>Where</a:t>
            </a:r>
            <a:r>
              <a:rPr lang="en-US" smtClean="0"/>
              <a:t> x.color= “blue” AND x.maker = y.maker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smtClean="0"/>
              <a:t>  AND y.color=“blue”  AND x.price &lt; y.price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609600" y="1828800"/>
            <a:ext cx="48117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sz="2800">
                <a:latin typeface="Times New Roman" pitchFamily="18" charset="0"/>
              </a:rPr>
              <a:t>This one becomes a SFW query:</a:t>
            </a: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304800" y="5257800"/>
            <a:ext cx="8077200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This returns exactly the products we DON’T want, so…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Converting Nested Queries</a:t>
            </a:r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05000"/>
            <a:ext cx="7164388" cy="4371975"/>
          </a:xfrm>
          <a:solidFill>
            <a:schemeClr val="bg1"/>
          </a:solidFill>
          <a:ln>
            <a:solidFill>
              <a:schemeClr val="tx1"/>
            </a:solidFill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2800" smtClean="0"/>
              <a:t>(</a:t>
            </a:r>
            <a:r>
              <a:rPr lang="en-US" sz="2800" smtClean="0">
                <a:solidFill>
                  <a:schemeClr val="accent2"/>
                </a:solidFill>
              </a:rPr>
              <a:t>Select</a:t>
            </a:r>
            <a:r>
              <a:rPr lang="en-US" sz="2800" smtClean="0"/>
              <a:t> x.name, x.maker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2800" smtClean="0"/>
              <a:t> </a:t>
            </a:r>
            <a:r>
              <a:rPr lang="en-US" sz="2800" smtClean="0">
                <a:solidFill>
                  <a:schemeClr val="accent2"/>
                </a:solidFill>
              </a:rPr>
              <a:t>From</a:t>
            </a:r>
            <a:r>
              <a:rPr lang="en-US" sz="2800" smtClean="0"/>
              <a:t> product x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2800" smtClean="0"/>
              <a:t> </a:t>
            </a:r>
            <a:r>
              <a:rPr lang="en-US" sz="2800" smtClean="0">
                <a:solidFill>
                  <a:schemeClr val="accent2"/>
                </a:solidFill>
              </a:rPr>
              <a:t>Where</a:t>
            </a:r>
            <a:r>
              <a:rPr lang="en-US" sz="2800" smtClean="0"/>
              <a:t> x.color = “blue”)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sz="2800" smtClean="0"/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2800" smtClean="0">
                <a:solidFill>
                  <a:schemeClr val="accent2"/>
                </a:solidFill>
              </a:rPr>
              <a:t>EXCEPT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sz="2800" smtClean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2800" smtClean="0"/>
              <a:t>(</a:t>
            </a:r>
            <a:r>
              <a:rPr lang="en-US" sz="2800" smtClean="0">
                <a:solidFill>
                  <a:schemeClr val="accent2"/>
                </a:solidFill>
              </a:rPr>
              <a:t>Select</a:t>
            </a:r>
            <a:r>
              <a:rPr lang="en-US" sz="2800" smtClean="0"/>
              <a:t> x.name, x.maker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2800" smtClean="0"/>
              <a:t> </a:t>
            </a:r>
            <a:r>
              <a:rPr lang="en-US" sz="2800" smtClean="0">
                <a:solidFill>
                  <a:schemeClr val="accent2"/>
                </a:solidFill>
              </a:rPr>
              <a:t>From</a:t>
            </a:r>
            <a:r>
              <a:rPr lang="en-US" sz="2800" smtClean="0"/>
              <a:t> product x, product y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2800" smtClean="0"/>
              <a:t> </a:t>
            </a:r>
            <a:r>
              <a:rPr lang="en-US" sz="2800" smtClean="0">
                <a:solidFill>
                  <a:schemeClr val="accent2"/>
                </a:solidFill>
              </a:rPr>
              <a:t>Where</a:t>
            </a:r>
            <a:r>
              <a:rPr lang="en-US" sz="2800" smtClean="0"/>
              <a:t> x.color= “blue” AND x.maker = y.maker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2800" smtClean="0"/>
              <a:t>   AND y.color=“blue”  AND x.price &lt; y.price)</a:t>
            </a:r>
            <a:endParaRPr lang="en-US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Semi-Joins, Magic Sets</a:t>
            </a:r>
            <a:endParaRPr lang="he-IL" smtClean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Semi-Joins, Magic Sets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smtClean="0"/>
              <a:t>You can’t always un-nest sub-queries (it’s tricky).</a:t>
            </a:r>
          </a:p>
          <a:p>
            <a:r>
              <a:rPr lang="en-US" sz="2800" smtClean="0"/>
              <a:t>But you can often use a semi-join to reduce the computation cost of the inner query.</a:t>
            </a:r>
          </a:p>
          <a:p>
            <a:r>
              <a:rPr lang="en-US" sz="2800" smtClean="0"/>
              <a:t>A magic set is a superset of the possible bindings in the result of the sub-query.</a:t>
            </a:r>
          </a:p>
          <a:p>
            <a:r>
              <a:rPr lang="en-US" sz="2800" smtClean="0"/>
              <a:t>Also called “sideways information passing”.</a:t>
            </a:r>
          </a:p>
          <a:p>
            <a:r>
              <a:rPr lang="en-US" sz="2800" b="1" i="1" smtClean="0"/>
              <a:t>Great idea; reinvented every few years on a regular basis.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772400" cy="1143000"/>
          </a:xfrm>
        </p:spPr>
        <p:txBody>
          <a:bodyPr/>
          <a:lstStyle/>
          <a:p>
            <a:r>
              <a:rPr lang="en-US" smtClean="0"/>
              <a:t>Rewrites: Magic Sets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7772400" cy="5029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 smtClean="0">
                <a:solidFill>
                  <a:srgbClr val="000099"/>
                </a:solidFill>
              </a:rPr>
              <a:t>Create View</a:t>
            </a:r>
            <a:r>
              <a:rPr lang="en-US" sz="2800" smtClean="0"/>
              <a:t> DepAvgSal AS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smtClean="0"/>
              <a:t>   (</a:t>
            </a:r>
            <a:r>
              <a:rPr lang="en-US" sz="2800" smtClean="0">
                <a:solidFill>
                  <a:srgbClr val="000099"/>
                </a:solidFill>
              </a:rPr>
              <a:t>Select</a:t>
            </a:r>
            <a:r>
              <a:rPr lang="en-US" sz="2800" smtClean="0"/>
              <a:t>  E.did, Avg(E.sal) as avgsal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smtClean="0"/>
              <a:t>     </a:t>
            </a:r>
            <a:r>
              <a:rPr lang="en-US" sz="2800" smtClean="0">
                <a:solidFill>
                  <a:srgbClr val="000099"/>
                </a:solidFill>
              </a:rPr>
              <a:t>From</a:t>
            </a:r>
            <a:r>
              <a:rPr lang="en-US" sz="2800" smtClean="0"/>
              <a:t>   Emp 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smtClean="0"/>
              <a:t>     </a:t>
            </a:r>
            <a:r>
              <a:rPr lang="en-US" sz="2800" smtClean="0">
                <a:solidFill>
                  <a:srgbClr val="000099"/>
                </a:solidFill>
              </a:rPr>
              <a:t>Group By</a:t>
            </a:r>
            <a:r>
              <a:rPr lang="en-US" sz="2800" smtClean="0"/>
              <a:t> E.did)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smtClean="0">
                <a:solidFill>
                  <a:srgbClr val="000099"/>
                </a:solidFill>
              </a:rPr>
              <a:t>Select</a:t>
            </a:r>
            <a:r>
              <a:rPr lang="en-US" sz="2800" smtClean="0"/>
              <a:t> E.eid, E.sal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smtClean="0">
                <a:solidFill>
                  <a:srgbClr val="000099"/>
                </a:solidFill>
              </a:rPr>
              <a:t>From</a:t>
            </a:r>
            <a:r>
              <a:rPr lang="en-US" sz="2800" smtClean="0"/>
              <a:t> Emp E, Dept D, DepAvgSal V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smtClean="0">
                <a:solidFill>
                  <a:srgbClr val="000099"/>
                </a:solidFill>
              </a:rPr>
              <a:t>Where</a:t>
            </a:r>
            <a:r>
              <a:rPr lang="en-US" sz="2800" smtClean="0"/>
              <a:t> E.did=D.did AND D.did=V.did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smtClean="0"/>
              <a:t>   And  E.age &lt; 30 and D.budget &gt; 100k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smtClean="0"/>
              <a:t>   And  E.sal &gt; V.avgsal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772400" cy="1143000"/>
          </a:xfrm>
        </p:spPr>
        <p:txBody>
          <a:bodyPr/>
          <a:lstStyle/>
          <a:p>
            <a:r>
              <a:rPr lang="en-US" smtClean="0"/>
              <a:t>Rewrites: SIPs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7772400" cy="5029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 smtClean="0">
                <a:solidFill>
                  <a:srgbClr val="000099"/>
                </a:solidFill>
              </a:rPr>
              <a:t>Select</a:t>
            </a:r>
            <a:r>
              <a:rPr lang="en-US" sz="2800" smtClean="0"/>
              <a:t> E.eid, E.sal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smtClean="0">
                <a:solidFill>
                  <a:srgbClr val="000099"/>
                </a:solidFill>
              </a:rPr>
              <a:t>From</a:t>
            </a:r>
            <a:r>
              <a:rPr lang="en-US" sz="2800" smtClean="0"/>
              <a:t> Emp E, Dept D, DepAvgSal V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smtClean="0">
                <a:solidFill>
                  <a:srgbClr val="000099"/>
                </a:solidFill>
              </a:rPr>
              <a:t>Where</a:t>
            </a:r>
            <a:r>
              <a:rPr lang="en-US" sz="2800" smtClean="0"/>
              <a:t> E.did=D.did AND D.did=V.did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smtClean="0"/>
              <a:t>   And  E.age &lt; 30 and D.budget &gt; 100k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smtClean="0"/>
              <a:t>   And  E.sal &gt; V.avgsal</a:t>
            </a:r>
          </a:p>
          <a:p>
            <a:pPr>
              <a:lnSpc>
                <a:spcPct val="90000"/>
              </a:lnSpc>
            </a:pPr>
            <a:r>
              <a:rPr lang="en-US" sz="2800" smtClean="0">
                <a:solidFill>
                  <a:srgbClr val="FF0000"/>
                </a:solidFill>
              </a:rPr>
              <a:t>DepAvgsal needs to be evaluated only for departments where V.did IN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smtClean="0"/>
              <a:t>   </a:t>
            </a:r>
            <a:r>
              <a:rPr lang="en-US" sz="2800" smtClean="0">
                <a:solidFill>
                  <a:srgbClr val="000099"/>
                </a:solidFill>
              </a:rPr>
              <a:t>Select</a:t>
            </a:r>
            <a:r>
              <a:rPr lang="en-US" sz="2800" smtClean="0"/>
              <a:t> E.did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smtClean="0"/>
              <a:t>   </a:t>
            </a:r>
            <a:r>
              <a:rPr lang="en-US" sz="2800" smtClean="0">
                <a:solidFill>
                  <a:srgbClr val="000099"/>
                </a:solidFill>
              </a:rPr>
              <a:t>From</a:t>
            </a:r>
            <a:r>
              <a:rPr lang="en-US" sz="2800" smtClean="0"/>
              <a:t>   Emp E, Dept 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smtClean="0"/>
              <a:t>   </a:t>
            </a:r>
            <a:r>
              <a:rPr lang="en-US" sz="2800" smtClean="0">
                <a:solidFill>
                  <a:srgbClr val="000099"/>
                </a:solidFill>
              </a:rPr>
              <a:t>Where</a:t>
            </a:r>
            <a:r>
              <a:rPr lang="en-US" sz="2800" smtClean="0"/>
              <a:t>  E.did=D.did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smtClean="0"/>
              <a:t>      And   E.age &lt; 30  and D.budget &gt; 100K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r>
              <a:rPr lang="en-US" smtClean="0"/>
              <a:t>Supporting Views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14400"/>
            <a:ext cx="7772400" cy="50292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smtClean="0">
                <a:solidFill>
                  <a:srgbClr val="000099"/>
                </a:solidFill>
              </a:rPr>
              <a:t>1.  </a:t>
            </a:r>
            <a:r>
              <a:rPr lang="en-US" sz="2800" smtClean="0"/>
              <a:t>Create View PartialResult as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smtClean="0"/>
              <a:t>     (Select E.eid, E.sal, E.did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smtClean="0"/>
              <a:t>      From   Emp E, Dept D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smtClean="0"/>
              <a:t>      Where  E.did=D.did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smtClean="0"/>
              <a:t>         And   E.age &lt; 30  and D.budget &gt; 100K)</a:t>
            </a:r>
          </a:p>
          <a:p>
            <a:pPr marL="609600" indent="-609600">
              <a:lnSpc>
                <a:spcPct val="90000"/>
              </a:lnSpc>
              <a:buFontTx/>
              <a:buAutoNum type="arabicPeriod" startAt="2"/>
            </a:pPr>
            <a:r>
              <a:rPr lang="en-US" sz="2800" smtClean="0">
                <a:solidFill>
                  <a:srgbClr val="FF0000"/>
                </a:solidFill>
              </a:rPr>
              <a:t>Create View Filter AS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smtClean="0">
                <a:solidFill>
                  <a:srgbClr val="FF0000"/>
                </a:solidFill>
              </a:rPr>
              <a:t>        Select DISTINCT P.did </a:t>
            </a:r>
            <a:r>
              <a:rPr lang="en-US" sz="2800" smtClean="0"/>
              <a:t>FROM PartialResult P.</a:t>
            </a:r>
          </a:p>
          <a:p>
            <a:pPr marL="609600" indent="-609600">
              <a:lnSpc>
                <a:spcPct val="90000"/>
              </a:lnSpc>
              <a:buFontTx/>
              <a:buAutoNum type="arabicPeriod" startAt="2"/>
            </a:pPr>
            <a:r>
              <a:rPr lang="en-US" sz="2800" smtClean="0">
                <a:solidFill>
                  <a:srgbClr val="000099"/>
                </a:solidFill>
              </a:rPr>
              <a:t>Create View LimitedAvgSal as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smtClean="0">
                <a:solidFill>
                  <a:srgbClr val="000099"/>
                </a:solidFill>
              </a:rPr>
              <a:t>        (Select F.did Avg(E.Sal) as avgSal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smtClean="0">
                <a:solidFill>
                  <a:srgbClr val="000099"/>
                </a:solidFill>
              </a:rPr>
              <a:t>        From Emp E, Filter F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smtClean="0">
                <a:solidFill>
                  <a:srgbClr val="000099"/>
                </a:solidFill>
              </a:rPr>
              <a:t>        Where E.did=F.did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smtClean="0">
                <a:solidFill>
                  <a:srgbClr val="000099"/>
                </a:solidFill>
              </a:rPr>
              <a:t>        Group By F.did)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smtClean="0"/>
              <a:t>Query Optimization Process</a:t>
            </a:r>
            <a:br>
              <a:rPr lang="en-US" smtClean="0"/>
            </a:br>
            <a:r>
              <a:rPr lang="en-US" smtClean="0"/>
              <a:t>(simplified a bit)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648200"/>
          </a:xfrm>
        </p:spPr>
        <p:txBody>
          <a:bodyPr/>
          <a:lstStyle/>
          <a:p>
            <a:r>
              <a:rPr lang="en-US" sz="2800" smtClean="0"/>
              <a:t>Parse the SQL query into a logical tree:</a:t>
            </a:r>
          </a:p>
          <a:p>
            <a:pPr lvl="1"/>
            <a:r>
              <a:rPr lang="en-US" sz="2400" smtClean="0"/>
              <a:t>identify distinct blocks (corresponding to nested sub-queries or views). </a:t>
            </a:r>
          </a:p>
          <a:p>
            <a:r>
              <a:rPr lang="en-US" sz="2800" smtClean="0"/>
              <a:t>Query rewrite phase:</a:t>
            </a:r>
          </a:p>
          <a:p>
            <a:pPr lvl="1"/>
            <a:r>
              <a:rPr lang="en-US" sz="2400" smtClean="0"/>
              <a:t>apply </a:t>
            </a:r>
            <a:r>
              <a:rPr lang="en-US" sz="2400" smtClean="0">
                <a:solidFill>
                  <a:srgbClr val="FF0000"/>
                </a:solidFill>
              </a:rPr>
              <a:t>algebraic transformations</a:t>
            </a:r>
            <a:r>
              <a:rPr lang="en-US" sz="2400" smtClean="0"/>
              <a:t> to yield a cheaper plan.</a:t>
            </a:r>
          </a:p>
          <a:p>
            <a:pPr lvl="1"/>
            <a:r>
              <a:rPr lang="en-US" sz="2400" smtClean="0"/>
              <a:t>Merge blocks and move predicates between blocks. </a:t>
            </a:r>
          </a:p>
          <a:p>
            <a:r>
              <a:rPr lang="en-US" sz="2800" smtClean="0"/>
              <a:t>Optimize each block: </a:t>
            </a:r>
            <a:r>
              <a:rPr lang="en-US" sz="2800" smtClean="0">
                <a:solidFill>
                  <a:srgbClr val="FF0000"/>
                </a:solidFill>
              </a:rPr>
              <a:t>join ordering</a:t>
            </a:r>
            <a:r>
              <a:rPr lang="en-US" sz="2800" smtClean="0"/>
              <a:t>.</a:t>
            </a:r>
          </a:p>
          <a:p>
            <a:r>
              <a:rPr lang="en-US" sz="2800" smtClean="0"/>
              <a:t>Complete the optimization: select scheduling (pipelining strategy).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And Finally…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mtClean="0">
                <a:solidFill>
                  <a:srgbClr val="FF0000"/>
                </a:solidFill>
              </a:rPr>
              <a:t>Transformed query:</a:t>
            </a:r>
          </a:p>
          <a:p>
            <a:pPr>
              <a:buFontTx/>
              <a:buNone/>
            </a:pPr>
            <a:endParaRPr lang="en-US" smtClean="0">
              <a:solidFill>
                <a:srgbClr val="FF0000"/>
              </a:solidFill>
            </a:endParaRPr>
          </a:p>
          <a:p>
            <a:pPr>
              <a:buFontTx/>
              <a:buNone/>
            </a:pPr>
            <a:r>
              <a:rPr lang="en-US" smtClean="0"/>
              <a:t>  </a:t>
            </a:r>
            <a:r>
              <a:rPr lang="en-US" smtClean="0">
                <a:solidFill>
                  <a:srgbClr val="000099"/>
                </a:solidFill>
              </a:rPr>
              <a:t>Select</a:t>
            </a:r>
            <a:r>
              <a:rPr lang="en-US" smtClean="0"/>
              <a:t>  P.eid, P.sal</a:t>
            </a:r>
          </a:p>
          <a:p>
            <a:pPr>
              <a:buFontTx/>
              <a:buNone/>
            </a:pPr>
            <a:r>
              <a:rPr lang="en-US" smtClean="0"/>
              <a:t>  </a:t>
            </a:r>
            <a:r>
              <a:rPr lang="en-US" smtClean="0">
                <a:solidFill>
                  <a:srgbClr val="000099"/>
                </a:solidFill>
              </a:rPr>
              <a:t>From  </a:t>
            </a:r>
            <a:r>
              <a:rPr lang="en-US" smtClean="0"/>
              <a:t>PartialResult P,  LimitedAvgSal V</a:t>
            </a:r>
          </a:p>
          <a:p>
            <a:pPr>
              <a:buFontTx/>
              <a:buNone/>
            </a:pPr>
            <a:r>
              <a:rPr lang="en-US" smtClean="0"/>
              <a:t>  </a:t>
            </a:r>
            <a:r>
              <a:rPr lang="en-US" smtClean="0">
                <a:solidFill>
                  <a:srgbClr val="000099"/>
                </a:solidFill>
              </a:rPr>
              <a:t>Where</a:t>
            </a:r>
            <a:r>
              <a:rPr lang="en-US" smtClean="0"/>
              <a:t> P.did=V.did</a:t>
            </a:r>
          </a:p>
          <a:p>
            <a:pPr>
              <a:buFontTx/>
              <a:buNone/>
            </a:pPr>
            <a:r>
              <a:rPr lang="en-US" smtClean="0"/>
              <a:t>      And  P.sal &gt; V.avgsal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Rewrites: Group By and Join</a:t>
            </a:r>
            <a:endParaRPr lang="he-IL" smtClean="0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7772400" cy="1143000"/>
          </a:xfrm>
        </p:spPr>
        <p:txBody>
          <a:bodyPr/>
          <a:lstStyle/>
          <a:p>
            <a:r>
              <a:rPr lang="en-US" smtClean="0"/>
              <a:t>Rewrites: Group By and Join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7772400" cy="4114800"/>
          </a:xfrm>
        </p:spPr>
        <p:txBody>
          <a:bodyPr/>
          <a:lstStyle/>
          <a:p>
            <a:r>
              <a:rPr lang="en-US" smtClean="0">
                <a:solidFill>
                  <a:schemeClr val="accent2"/>
                </a:solidFill>
              </a:rPr>
              <a:t>Schema:</a:t>
            </a:r>
          </a:p>
          <a:p>
            <a:pPr lvl="1"/>
            <a:r>
              <a:rPr lang="en-US" smtClean="0"/>
              <a:t>Product (</a:t>
            </a:r>
            <a:r>
              <a:rPr lang="en-US" b="1" smtClean="0"/>
              <a:t>pid</a:t>
            </a:r>
            <a:r>
              <a:rPr lang="en-US" smtClean="0"/>
              <a:t>, unitprice,…)</a:t>
            </a:r>
          </a:p>
          <a:p>
            <a:pPr lvl="1"/>
            <a:r>
              <a:rPr lang="en-US" smtClean="0"/>
              <a:t>Sales(tid, date, store, </a:t>
            </a:r>
            <a:r>
              <a:rPr lang="en-US" b="1" smtClean="0"/>
              <a:t>pid</a:t>
            </a:r>
            <a:r>
              <a:rPr lang="en-US" smtClean="0"/>
              <a:t>, units)</a:t>
            </a:r>
          </a:p>
          <a:p>
            <a:r>
              <a:rPr lang="en-US" smtClean="0">
                <a:solidFill>
                  <a:schemeClr val="accent2"/>
                </a:solidFill>
              </a:rPr>
              <a:t>Trees: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1692275" y="4572000"/>
            <a:ext cx="692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Join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1158875" y="3200400"/>
            <a:ext cx="18430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2400">
                <a:latin typeface="Times New Roman" pitchFamily="18" charset="0"/>
              </a:rPr>
              <a:t>groupBy(pid)</a:t>
            </a:r>
          </a:p>
          <a:p>
            <a:pPr algn="ctr" eaLnBrk="1" hangingPunct="1"/>
            <a:r>
              <a:rPr lang="en-US" sz="2400">
                <a:latin typeface="Times New Roman" pitchFamily="18" charset="0"/>
              </a:rPr>
              <a:t>Sum(units)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0" y="5919043"/>
            <a:ext cx="30003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 dirty="0">
                <a:latin typeface="Times New Roman" pitchFamily="18" charset="0"/>
              </a:rPr>
              <a:t>Scan(Sales)</a:t>
            </a:r>
          </a:p>
          <a:p>
            <a:pPr eaLnBrk="1" hangingPunct="1"/>
            <a:r>
              <a:rPr lang="en-US" sz="2400" dirty="0">
                <a:latin typeface="Times New Roman" pitchFamily="18" charset="0"/>
              </a:rPr>
              <a:t>Filter(date in Q2,2000)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2051720" y="5157192"/>
            <a:ext cx="28325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400" dirty="0">
                <a:latin typeface="Times New Roman" pitchFamily="18" charset="0"/>
              </a:rPr>
              <a:t>Products</a:t>
            </a:r>
          </a:p>
          <a:p>
            <a:pPr eaLnBrk="1" hangingPunct="1"/>
            <a:r>
              <a:rPr lang="en-US" sz="2400" dirty="0">
                <a:latin typeface="Times New Roman" pitchFamily="18" charset="0"/>
              </a:rPr>
              <a:t>Filter </a:t>
            </a:r>
            <a:r>
              <a:rPr lang="en-US" sz="2400" dirty="0" smtClean="0">
                <a:latin typeface="Times New Roman" pitchFamily="18" charset="0"/>
              </a:rPr>
              <a:t>(</a:t>
            </a:r>
            <a:r>
              <a:rPr lang="en-US" sz="2400" dirty="0" smtClean="0">
                <a:latin typeface="Times New Roman" pitchFamily="18" charset="0"/>
              </a:rPr>
              <a:t>price&gt;100)</a:t>
            </a:r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 flipH="1">
            <a:off x="683568" y="4953000"/>
            <a:ext cx="1008707" cy="99628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>
            <a:off x="2225675" y="4953000"/>
            <a:ext cx="609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>
            <a:off x="1997075" y="40386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6248400" y="2438400"/>
            <a:ext cx="692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Join</a:t>
            </a:r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4716016" y="3573016"/>
            <a:ext cx="18430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2400" dirty="0" err="1">
                <a:latin typeface="Times New Roman" pitchFamily="18" charset="0"/>
              </a:rPr>
              <a:t>groupBy</a:t>
            </a:r>
            <a:r>
              <a:rPr lang="en-US" sz="2400" dirty="0">
                <a:latin typeface="Times New Roman" pitchFamily="18" charset="0"/>
              </a:rPr>
              <a:t>(</a:t>
            </a:r>
            <a:r>
              <a:rPr lang="en-US" sz="2400" dirty="0" err="1">
                <a:latin typeface="Times New Roman" pitchFamily="18" charset="0"/>
              </a:rPr>
              <a:t>pid</a:t>
            </a:r>
            <a:r>
              <a:rPr lang="en-US" sz="2400" dirty="0">
                <a:latin typeface="Times New Roman" pitchFamily="18" charset="0"/>
              </a:rPr>
              <a:t>)</a:t>
            </a:r>
          </a:p>
          <a:p>
            <a:pPr algn="ctr" eaLnBrk="1" hangingPunct="1"/>
            <a:r>
              <a:rPr lang="en-US" sz="2400" dirty="0">
                <a:latin typeface="Times New Roman" pitchFamily="18" charset="0"/>
              </a:rPr>
              <a:t>Sum(units)</a:t>
            </a:r>
          </a:p>
        </p:txBody>
      </p:sp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4499992" y="5877272"/>
            <a:ext cx="30003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 dirty="0">
                <a:latin typeface="Times New Roman" pitchFamily="18" charset="0"/>
              </a:rPr>
              <a:t>Scan(Sales)</a:t>
            </a:r>
          </a:p>
          <a:p>
            <a:pPr eaLnBrk="1" hangingPunct="1"/>
            <a:r>
              <a:rPr lang="en-US" sz="2400" dirty="0">
                <a:latin typeface="Times New Roman" pitchFamily="18" charset="0"/>
              </a:rPr>
              <a:t>Filter(date in Q2,2000)</a:t>
            </a:r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6732240" y="4725144"/>
            <a:ext cx="24117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400" dirty="0">
                <a:latin typeface="Times New Roman" pitchFamily="18" charset="0"/>
              </a:rPr>
              <a:t>Products</a:t>
            </a:r>
          </a:p>
          <a:p>
            <a:pPr eaLnBrk="1" hangingPunct="1"/>
            <a:r>
              <a:rPr lang="en-US" sz="2400" dirty="0">
                <a:latin typeface="Times New Roman" pitchFamily="18" charset="0"/>
              </a:rPr>
              <a:t>Filter </a:t>
            </a:r>
            <a:r>
              <a:rPr lang="en-US" sz="2400" dirty="0" smtClean="0">
                <a:latin typeface="Times New Roman" pitchFamily="18" charset="0"/>
              </a:rPr>
              <a:t>(price&gt;100)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>
            <a:off x="5436096" y="4365104"/>
            <a:ext cx="0" cy="151216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5508104" y="2895600"/>
            <a:ext cx="968896" cy="7494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>
            <a:off x="6477000" y="2895600"/>
            <a:ext cx="975320" cy="190155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>
            <a:off x="4355976" y="27432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r>
              <a:rPr lang="en-US" smtClean="0"/>
              <a:t>Schema for Some Examples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2895600"/>
            <a:ext cx="9067800" cy="3810000"/>
          </a:xfrm>
          <a:noFill/>
        </p:spPr>
        <p:txBody>
          <a:bodyPr lIns="92075" tIns="46038" rIns="92075" bIns="46038"/>
          <a:lstStyle/>
          <a:p>
            <a:r>
              <a:rPr lang="en-US" smtClean="0"/>
              <a:t>Reserves:</a:t>
            </a:r>
          </a:p>
          <a:p>
            <a:pPr lvl="1"/>
            <a:r>
              <a:rPr lang="en-US" smtClean="0"/>
              <a:t>Each tuple is 40 bytes long,  100 tuples per page, 1000 pages</a:t>
            </a:r>
          </a:p>
          <a:p>
            <a:r>
              <a:rPr lang="en-US" smtClean="0"/>
              <a:t>Sailors:</a:t>
            </a:r>
          </a:p>
          <a:p>
            <a:pPr lvl="1"/>
            <a:r>
              <a:rPr lang="en-US" smtClean="0"/>
              <a:t>Each tuple is 50 bytes long,  80 tuples per page, 500 pages</a:t>
            </a:r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744538" y="1814513"/>
            <a:ext cx="80676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400">
                <a:latin typeface="Book Antiqua" pitchFamily="18" charset="0"/>
              </a:rPr>
              <a:t>Sailors (</a:t>
            </a:r>
            <a:r>
              <a:rPr lang="en-US" sz="2400" i="1" u="sng">
                <a:latin typeface="Book Antiqua" pitchFamily="18" charset="0"/>
              </a:rPr>
              <a:t>sid</a:t>
            </a:r>
            <a:r>
              <a:rPr lang="en-US" sz="2400" u="sng">
                <a:latin typeface="Book Antiqua" pitchFamily="18" charset="0"/>
              </a:rPr>
              <a:t>: integer</a:t>
            </a:r>
            <a:r>
              <a:rPr lang="en-US" sz="2400">
                <a:latin typeface="Book Antiqua" pitchFamily="18" charset="0"/>
              </a:rPr>
              <a:t>, </a:t>
            </a:r>
            <a:r>
              <a:rPr lang="en-US" sz="2400" i="1">
                <a:latin typeface="Book Antiqua" pitchFamily="18" charset="0"/>
              </a:rPr>
              <a:t>sname</a:t>
            </a:r>
            <a:r>
              <a:rPr lang="en-US" sz="2400">
                <a:latin typeface="Book Antiqua" pitchFamily="18" charset="0"/>
              </a:rPr>
              <a:t>: string, </a:t>
            </a:r>
            <a:r>
              <a:rPr lang="en-US" sz="2400" i="1">
                <a:latin typeface="Book Antiqua" pitchFamily="18" charset="0"/>
              </a:rPr>
              <a:t>rating</a:t>
            </a:r>
            <a:r>
              <a:rPr lang="en-US" sz="2400">
                <a:latin typeface="Book Antiqua" pitchFamily="18" charset="0"/>
              </a:rPr>
              <a:t>: integer, </a:t>
            </a:r>
            <a:r>
              <a:rPr lang="en-US" sz="2400" i="1">
                <a:latin typeface="Book Antiqua" pitchFamily="18" charset="0"/>
              </a:rPr>
              <a:t>age</a:t>
            </a:r>
            <a:r>
              <a:rPr lang="en-US" sz="2400">
                <a:latin typeface="Book Antiqua" pitchFamily="18" charset="0"/>
              </a:rPr>
              <a:t>: real)</a:t>
            </a:r>
          </a:p>
          <a:p>
            <a:r>
              <a:rPr lang="en-US" sz="2400">
                <a:latin typeface="Book Antiqua" pitchFamily="18" charset="0"/>
              </a:rPr>
              <a:t>Reserves (</a:t>
            </a:r>
            <a:r>
              <a:rPr lang="en-US" sz="2400" i="1" u="sng">
                <a:latin typeface="Book Antiqua" pitchFamily="18" charset="0"/>
              </a:rPr>
              <a:t>sid</a:t>
            </a:r>
            <a:r>
              <a:rPr lang="en-US" sz="2400" u="sng">
                <a:latin typeface="Book Antiqua" pitchFamily="18" charset="0"/>
              </a:rPr>
              <a:t>: integer, </a:t>
            </a:r>
            <a:r>
              <a:rPr lang="en-US" sz="2400" i="1" u="sng">
                <a:latin typeface="Book Antiqua" pitchFamily="18" charset="0"/>
              </a:rPr>
              <a:t>bid</a:t>
            </a:r>
            <a:r>
              <a:rPr lang="en-US" sz="2400" u="sng">
                <a:latin typeface="Book Antiqua" pitchFamily="18" charset="0"/>
              </a:rPr>
              <a:t>: integer, </a:t>
            </a:r>
            <a:r>
              <a:rPr lang="en-US" sz="2400" i="1" u="sng">
                <a:latin typeface="Book Antiqua" pitchFamily="18" charset="0"/>
              </a:rPr>
              <a:t>day</a:t>
            </a:r>
            <a:r>
              <a:rPr lang="en-US" sz="2400" u="sng">
                <a:latin typeface="Book Antiqua" pitchFamily="18" charset="0"/>
              </a:rPr>
              <a:t>: dates</a:t>
            </a:r>
            <a:r>
              <a:rPr lang="en-US" sz="2400">
                <a:latin typeface="Book Antiqua" pitchFamily="18" charset="0"/>
              </a:rPr>
              <a:t>, </a:t>
            </a:r>
            <a:r>
              <a:rPr lang="en-US" sz="2400" i="1">
                <a:latin typeface="Book Antiqua" pitchFamily="18" charset="0"/>
              </a:rPr>
              <a:t>rname</a:t>
            </a:r>
            <a:r>
              <a:rPr lang="en-US" sz="2400">
                <a:latin typeface="Book Antiqua" pitchFamily="18" charset="0"/>
              </a:rPr>
              <a:t>: string)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305800" cy="1143000"/>
          </a:xfrm>
        </p:spPr>
        <p:txBody>
          <a:bodyPr/>
          <a:lstStyle/>
          <a:p>
            <a:r>
              <a:rPr lang="en-US" smtClean="0"/>
              <a:t>Query Rewriting: Predicate Pushdown</a:t>
            </a:r>
          </a:p>
        </p:txBody>
      </p:sp>
      <p:grpSp>
        <p:nvGrpSpPr>
          <p:cNvPr id="66" name="Group 65"/>
          <p:cNvGrpSpPr/>
          <p:nvPr/>
        </p:nvGrpSpPr>
        <p:grpSpPr>
          <a:xfrm>
            <a:off x="685800" y="1916832"/>
            <a:ext cx="2692401" cy="3283819"/>
            <a:chOff x="685800" y="1916832"/>
            <a:chExt cx="2692401" cy="3283819"/>
          </a:xfrm>
        </p:grpSpPr>
        <p:grpSp>
          <p:nvGrpSpPr>
            <p:cNvPr id="63" name="Group 62"/>
            <p:cNvGrpSpPr/>
            <p:nvPr/>
          </p:nvGrpSpPr>
          <p:grpSpPr>
            <a:xfrm>
              <a:off x="1857375" y="3914775"/>
              <a:ext cx="349251" cy="123825"/>
              <a:chOff x="1838325" y="3914775"/>
              <a:chExt cx="349251" cy="123825"/>
            </a:xfrm>
          </p:grpSpPr>
          <p:sp>
            <p:nvSpPr>
              <p:cNvPr id="26665" name="Freeform 9"/>
              <p:cNvSpPr>
                <a:spLocks/>
              </p:cNvSpPr>
              <p:nvPr/>
            </p:nvSpPr>
            <p:spPr bwMode="auto">
              <a:xfrm>
                <a:off x="1838325" y="3914775"/>
                <a:ext cx="1588" cy="123825"/>
              </a:xfrm>
              <a:custGeom>
                <a:avLst/>
                <a:gdLst>
                  <a:gd name="T0" fmla="*/ 0 w 1"/>
                  <a:gd name="T1" fmla="*/ 0 h 78"/>
                  <a:gd name="T2" fmla="*/ 0 w 1"/>
                  <a:gd name="T3" fmla="*/ 77 h 78"/>
                  <a:gd name="T4" fmla="*/ 0 w 1"/>
                  <a:gd name="T5" fmla="*/ 0 h 78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78"/>
                  <a:gd name="T11" fmla="*/ 1 w 1"/>
                  <a:gd name="T12" fmla="*/ 78 h 7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78">
                    <a:moveTo>
                      <a:pt x="0" y="0"/>
                    </a:moveTo>
                    <a:lnTo>
                      <a:pt x="0" y="77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66" name="Freeform 10"/>
              <p:cNvSpPr>
                <a:spLocks/>
              </p:cNvSpPr>
              <p:nvPr/>
            </p:nvSpPr>
            <p:spPr bwMode="auto">
              <a:xfrm>
                <a:off x="2185988" y="3914775"/>
                <a:ext cx="1588" cy="123825"/>
              </a:xfrm>
              <a:custGeom>
                <a:avLst/>
                <a:gdLst>
                  <a:gd name="T0" fmla="*/ 0 w 1"/>
                  <a:gd name="T1" fmla="*/ 0 h 78"/>
                  <a:gd name="T2" fmla="*/ 0 w 1"/>
                  <a:gd name="T3" fmla="*/ 77 h 78"/>
                  <a:gd name="T4" fmla="*/ 0 w 1"/>
                  <a:gd name="T5" fmla="*/ 0 h 78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78"/>
                  <a:gd name="T11" fmla="*/ 1 w 1"/>
                  <a:gd name="T12" fmla="*/ 78 h 7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78">
                    <a:moveTo>
                      <a:pt x="0" y="0"/>
                    </a:moveTo>
                    <a:lnTo>
                      <a:pt x="0" y="77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67" name="Freeform 11"/>
              <p:cNvSpPr>
                <a:spLocks/>
              </p:cNvSpPr>
              <p:nvPr/>
            </p:nvSpPr>
            <p:spPr bwMode="auto">
              <a:xfrm>
                <a:off x="1838325" y="3914775"/>
                <a:ext cx="349250" cy="123825"/>
              </a:xfrm>
              <a:custGeom>
                <a:avLst/>
                <a:gdLst>
                  <a:gd name="T0" fmla="*/ 0 w 220"/>
                  <a:gd name="T1" fmla="*/ 0 h 78"/>
                  <a:gd name="T2" fmla="*/ 219 w 220"/>
                  <a:gd name="T3" fmla="*/ 77 h 78"/>
                  <a:gd name="T4" fmla="*/ 0 w 220"/>
                  <a:gd name="T5" fmla="*/ 0 h 78"/>
                  <a:gd name="T6" fmla="*/ 0 60000 65536"/>
                  <a:gd name="T7" fmla="*/ 0 60000 65536"/>
                  <a:gd name="T8" fmla="*/ 0 60000 65536"/>
                  <a:gd name="T9" fmla="*/ 0 w 220"/>
                  <a:gd name="T10" fmla="*/ 0 h 78"/>
                  <a:gd name="T11" fmla="*/ 220 w 220"/>
                  <a:gd name="T12" fmla="*/ 78 h 7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0" h="78">
                    <a:moveTo>
                      <a:pt x="0" y="0"/>
                    </a:moveTo>
                    <a:lnTo>
                      <a:pt x="219" y="77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68" name="Freeform 12"/>
              <p:cNvSpPr>
                <a:spLocks/>
              </p:cNvSpPr>
              <p:nvPr/>
            </p:nvSpPr>
            <p:spPr bwMode="auto">
              <a:xfrm>
                <a:off x="1838325" y="3914775"/>
                <a:ext cx="349250" cy="123825"/>
              </a:xfrm>
              <a:custGeom>
                <a:avLst/>
                <a:gdLst>
                  <a:gd name="T0" fmla="*/ 0 w 220"/>
                  <a:gd name="T1" fmla="*/ 77 h 78"/>
                  <a:gd name="T2" fmla="*/ 219 w 220"/>
                  <a:gd name="T3" fmla="*/ 0 h 78"/>
                  <a:gd name="T4" fmla="*/ 0 w 220"/>
                  <a:gd name="T5" fmla="*/ 77 h 78"/>
                  <a:gd name="T6" fmla="*/ 0 60000 65536"/>
                  <a:gd name="T7" fmla="*/ 0 60000 65536"/>
                  <a:gd name="T8" fmla="*/ 0 60000 65536"/>
                  <a:gd name="T9" fmla="*/ 0 w 220"/>
                  <a:gd name="T10" fmla="*/ 0 h 78"/>
                  <a:gd name="T11" fmla="*/ 220 w 220"/>
                  <a:gd name="T12" fmla="*/ 78 h 7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0" h="78">
                    <a:moveTo>
                      <a:pt x="0" y="77"/>
                    </a:moveTo>
                    <a:lnTo>
                      <a:pt x="219" y="0"/>
                    </a:lnTo>
                    <a:lnTo>
                      <a:pt x="0" y="77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6671" name="Freeform 15"/>
            <p:cNvSpPr>
              <a:spLocks/>
            </p:cNvSpPr>
            <p:nvPr/>
          </p:nvSpPr>
          <p:spPr bwMode="auto">
            <a:xfrm>
              <a:off x="2031206" y="3201988"/>
              <a:ext cx="1588" cy="560388"/>
            </a:xfrm>
            <a:custGeom>
              <a:avLst/>
              <a:gdLst>
                <a:gd name="T0" fmla="*/ 0 w 1"/>
                <a:gd name="T1" fmla="*/ 0 h 353"/>
                <a:gd name="T2" fmla="*/ 0 w 1"/>
                <a:gd name="T3" fmla="*/ 352 h 353"/>
                <a:gd name="T4" fmla="*/ 0 w 1"/>
                <a:gd name="T5" fmla="*/ 0 h 353"/>
                <a:gd name="T6" fmla="*/ 0 60000 65536"/>
                <a:gd name="T7" fmla="*/ 0 60000 65536"/>
                <a:gd name="T8" fmla="*/ 0 60000 65536"/>
                <a:gd name="T9" fmla="*/ 0 w 1"/>
                <a:gd name="T10" fmla="*/ 0 h 353"/>
                <a:gd name="T11" fmla="*/ 1 w 1"/>
                <a:gd name="T12" fmla="*/ 353 h 3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353">
                  <a:moveTo>
                    <a:pt x="0" y="0"/>
                  </a:moveTo>
                  <a:lnTo>
                    <a:pt x="0" y="352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72" name="Freeform 16"/>
            <p:cNvSpPr>
              <a:spLocks/>
            </p:cNvSpPr>
            <p:nvPr/>
          </p:nvSpPr>
          <p:spPr bwMode="auto">
            <a:xfrm>
              <a:off x="2031206" y="2274888"/>
              <a:ext cx="1588" cy="512763"/>
            </a:xfrm>
            <a:custGeom>
              <a:avLst/>
              <a:gdLst>
                <a:gd name="T0" fmla="*/ 0 w 1"/>
                <a:gd name="T1" fmla="*/ 0 h 323"/>
                <a:gd name="T2" fmla="*/ 0 w 1"/>
                <a:gd name="T3" fmla="*/ 322 h 323"/>
                <a:gd name="T4" fmla="*/ 0 w 1"/>
                <a:gd name="T5" fmla="*/ 0 h 323"/>
                <a:gd name="T6" fmla="*/ 0 60000 65536"/>
                <a:gd name="T7" fmla="*/ 0 60000 65536"/>
                <a:gd name="T8" fmla="*/ 0 60000 65536"/>
                <a:gd name="T9" fmla="*/ 0 w 1"/>
                <a:gd name="T10" fmla="*/ 0 h 323"/>
                <a:gd name="T11" fmla="*/ 1 w 1"/>
                <a:gd name="T12" fmla="*/ 323 h 32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323">
                  <a:moveTo>
                    <a:pt x="0" y="0"/>
                  </a:moveTo>
                  <a:lnTo>
                    <a:pt x="0" y="322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1" name="Group 60"/>
            <p:cNvGrpSpPr/>
            <p:nvPr/>
          </p:nvGrpSpPr>
          <p:grpSpPr>
            <a:xfrm>
              <a:off x="685800" y="4425950"/>
              <a:ext cx="2692401" cy="774701"/>
              <a:chOff x="685800" y="4425950"/>
              <a:chExt cx="2692401" cy="774701"/>
            </a:xfrm>
          </p:grpSpPr>
          <p:sp>
            <p:nvSpPr>
              <p:cNvPr id="26669" name="Freeform 13"/>
              <p:cNvSpPr>
                <a:spLocks/>
              </p:cNvSpPr>
              <p:nvPr/>
            </p:nvSpPr>
            <p:spPr bwMode="auto">
              <a:xfrm>
                <a:off x="1243013" y="4425950"/>
                <a:ext cx="669925" cy="357188"/>
              </a:xfrm>
              <a:custGeom>
                <a:avLst/>
                <a:gdLst>
                  <a:gd name="T0" fmla="*/ 0 w 422"/>
                  <a:gd name="T1" fmla="*/ 224 h 225"/>
                  <a:gd name="T2" fmla="*/ 421 w 422"/>
                  <a:gd name="T3" fmla="*/ 0 h 225"/>
                  <a:gd name="T4" fmla="*/ 0 w 422"/>
                  <a:gd name="T5" fmla="*/ 224 h 225"/>
                  <a:gd name="T6" fmla="*/ 0 60000 65536"/>
                  <a:gd name="T7" fmla="*/ 0 60000 65536"/>
                  <a:gd name="T8" fmla="*/ 0 60000 65536"/>
                  <a:gd name="T9" fmla="*/ 0 w 422"/>
                  <a:gd name="T10" fmla="*/ 0 h 225"/>
                  <a:gd name="T11" fmla="*/ 422 w 422"/>
                  <a:gd name="T12" fmla="*/ 225 h 22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2" h="225">
                    <a:moveTo>
                      <a:pt x="0" y="224"/>
                    </a:moveTo>
                    <a:lnTo>
                      <a:pt x="421" y="0"/>
                    </a:lnTo>
                    <a:lnTo>
                      <a:pt x="0" y="224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70" name="Freeform 14"/>
              <p:cNvSpPr>
                <a:spLocks/>
              </p:cNvSpPr>
              <p:nvPr/>
            </p:nvSpPr>
            <p:spPr bwMode="auto">
              <a:xfrm>
                <a:off x="2159000" y="4425950"/>
                <a:ext cx="684213" cy="357188"/>
              </a:xfrm>
              <a:custGeom>
                <a:avLst/>
                <a:gdLst>
                  <a:gd name="T0" fmla="*/ 0 w 431"/>
                  <a:gd name="T1" fmla="*/ 0 h 225"/>
                  <a:gd name="T2" fmla="*/ 430 w 431"/>
                  <a:gd name="T3" fmla="*/ 224 h 225"/>
                  <a:gd name="T4" fmla="*/ 0 w 431"/>
                  <a:gd name="T5" fmla="*/ 0 h 225"/>
                  <a:gd name="T6" fmla="*/ 0 60000 65536"/>
                  <a:gd name="T7" fmla="*/ 0 60000 65536"/>
                  <a:gd name="T8" fmla="*/ 0 60000 65536"/>
                  <a:gd name="T9" fmla="*/ 0 w 431"/>
                  <a:gd name="T10" fmla="*/ 0 h 225"/>
                  <a:gd name="T11" fmla="*/ 431 w 431"/>
                  <a:gd name="T12" fmla="*/ 225 h 22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" h="225">
                    <a:moveTo>
                      <a:pt x="0" y="0"/>
                    </a:moveTo>
                    <a:lnTo>
                      <a:pt x="430" y="224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75" name="Rectangle 19"/>
              <p:cNvSpPr>
                <a:spLocks noChangeArrowheads="1"/>
              </p:cNvSpPr>
              <p:nvPr/>
            </p:nvSpPr>
            <p:spPr bwMode="auto">
              <a:xfrm>
                <a:off x="685800" y="4849813"/>
                <a:ext cx="1147763" cy="3508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spAutoFit/>
              </a:bodyPr>
              <a:lstStyle/>
              <a:p>
                <a:r>
                  <a:rPr lang="en-US" sz="1700" b="1" dirty="0">
                    <a:solidFill>
                      <a:srgbClr val="000000"/>
                    </a:solidFill>
                    <a:latin typeface="Arial" charset="0"/>
                  </a:rPr>
                  <a:t>Reserves</a:t>
                </a:r>
              </a:p>
            </p:txBody>
          </p:sp>
          <p:sp>
            <p:nvSpPr>
              <p:cNvPr id="26676" name="Rectangle 20"/>
              <p:cNvSpPr>
                <a:spLocks noChangeArrowheads="1"/>
              </p:cNvSpPr>
              <p:nvPr/>
            </p:nvSpPr>
            <p:spPr bwMode="auto">
              <a:xfrm>
                <a:off x="2471738" y="4849813"/>
                <a:ext cx="906463" cy="3508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spAutoFit/>
              </a:bodyPr>
              <a:lstStyle/>
              <a:p>
                <a:r>
                  <a:rPr lang="en-US" sz="1700" b="1">
                    <a:solidFill>
                      <a:srgbClr val="000000"/>
                    </a:solidFill>
                    <a:latin typeface="Arial" charset="0"/>
                  </a:rPr>
                  <a:t>Sailors</a:t>
                </a:r>
              </a:p>
            </p:txBody>
          </p:sp>
        </p:grpSp>
        <p:sp>
          <p:nvSpPr>
            <p:cNvPr id="26677" name="Rectangle 21"/>
            <p:cNvSpPr>
              <a:spLocks noChangeArrowheads="1"/>
            </p:cNvSpPr>
            <p:nvPr/>
          </p:nvSpPr>
          <p:spPr bwMode="auto">
            <a:xfrm>
              <a:off x="1632744" y="4124325"/>
              <a:ext cx="79851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400" b="1">
                  <a:solidFill>
                    <a:srgbClr val="000000"/>
                  </a:solidFill>
                  <a:latin typeface="Arial" charset="0"/>
                </a:rPr>
                <a:t>sid=sid</a:t>
              </a:r>
            </a:p>
          </p:txBody>
        </p:sp>
        <p:sp>
          <p:nvSpPr>
            <p:cNvPr id="26678" name="Rectangle 22"/>
            <p:cNvSpPr>
              <a:spLocks noChangeArrowheads="1"/>
            </p:cNvSpPr>
            <p:nvPr/>
          </p:nvSpPr>
          <p:spPr bwMode="auto">
            <a:xfrm>
              <a:off x="942728" y="2708920"/>
              <a:ext cx="2178545" cy="400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l-GR" sz="2000" b="1" dirty="0" smtClean="0">
                  <a:solidFill>
                    <a:srgbClr val="000000"/>
                  </a:solidFill>
                  <a:latin typeface="Arial" charset="0"/>
                </a:rPr>
                <a:t>σ</a:t>
              </a:r>
              <a:r>
                <a:rPr lang="en-US" sz="2000" b="1" baseline="-25000" dirty="0" smtClean="0">
                  <a:solidFill>
                    <a:srgbClr val="000000"/>
                  </a:solidFill>
                  <a:latin typeface="Arial" charset="0"/>
                </a:rPr>
                <a:t>bid=100 AND rating &gt;5</a:t>
              </a:r>
              <a:endParaRPr lang="en-US" sz="2000" b="1" baseline="-250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6680" name="Rectangle 24"/>
            <p:cNvSpPr>
              <a:spLocks noChangeArrowheads="1"/>
            </p:cNvSpPr>
            <p:nvPr/>
          </p:nvSpPr>
          <p:spPr bwMode="auto">
            <a:xfrm>
              <a:off x="1570335" y="1916832"/>
              <a:ext cx="923330" cy="400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2000" dirty="0" err="1" smtClean="0">
                  <a:latin typeface="Symbol" pitchFamily="18" charset="2"/>
                </a:rPr>
                <a:t>P</a:t>
              </a:r>
              <a:r>
                <a:rPr lang="en-US" sz="2000" b="1" baseline="-25000" dirty="0" err="1" smtClean="0">
                  <a:solidFill>
                    <a:srgbClr val="000000"/>
                  </a:solidFill>
                  <a:latin typeface="Arial" charset="0"/>
                </a:rPr>
                <a:t>sname</a:t>
              </a:r>
              <a:endParaRPr lang="en-US" sz="2000" b="1" baseline="-250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6681" name="Rectangle 25"/>
            <p:cNvSpPr>
              <a:spLocks noChangeArrowheads="1"/>
            </p:cNvSpPr>
            <p:nvPr/>
          </p:nvSpPr>
          <p:spPr bwMode="auto">
            <a:xfrm>
              <a:off x="1939925" y="3810000"/>
              <a:ext cx="184150" cy="3508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endParaRPr lang="he-IL" sz="1700" b="1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5484813" y="2185045"/>
            <a:ext cx="2524649" cy="2747393"/>
            <a:chOff x="5484813" y="2420888"/>
            <a:chExt cx="2524649" cy="2747393"/>
          </a:xfrm>
        </p:grpSpPr>
        <p:grpSp>
          <p:nvGrpSpPr>
            <p:cNvPr id="65" name="Group 64"/>
            <p:cNvGrpSpPr/>
            <p:nvPr/>
          </p:nvGrpSpPr>
          <p:grpSpPr>
            <a:xfrm>
              <a:off x="6598706" y="3387105"/>
              <a:ext cx="296863" cy="98425"/>
              <a:chOff x="6469063" y="3387105"/>
              <a:chExt cx="296863" cy="98425"/>
            </a:xfrm>
          </p:grpSpPr>
          <p:sp>
            <p:nvSpPr>
              <p:cNvPr id="26635" name="Freeform 34"/>
              <p:cNvSpPr>
                <a:spLocks/>
              </p:cNvSpPr>
              <p:nvPr/>
            </p:nvSpPr>
            <p:spPr bwMode="auto">
              <a:xfrm>
                <a:off x="6469063" y="3387105"/>
                <a:ext cx="1588" cy="98425"/>
              </a:xfrm>
              <a:custGeom>
                <a:avLst/>
                <a:gdLst>
                  <a:gd name="T0" fmla="*/ 0 w 1"/>
                  <a:gd name="T1" fmla="*/ 0 h 62"/>
                  <a:gd name="T2" fmla="*/ 0 w 1"/>
                  <a:gd name="T3" fmla="*/ 61 h 62"/>
                  <a:gd name="T4" fmla="*/ 0 w 1"/>
                  <a:gd name="T5" fmla="*/ 0 h 62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62"/>
                  <a:gd name="T11" fmla="*/ 1 w 1"/>
                  <a:gd name="T12" fmla="*/ 62 h 6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62">
                    <a:moveTo>
                      <a:pt x="0" y="0"/>
                    </a:moveTo>
                    <a:lnTo>
                      <a:pt x="0" y="61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36" name="Freeform 35"/>
              <p:cNvSpPr>
                <a:spLocks/>
              </p:cNvSpPr>
              <p:nvPr/>
            </p:nvSpPr>
            <p:spPr bwMode="auto">
              <a:xfrm>
                <a:off x="6764338" y="3387105"/>
                <a:ext cx="1588" cy="98425"/>
              </a:xfrm>
              <a:custGeom>
                <a:avLst/>
                <a:gdLst>
                  <a:gd name="T0" fmla="*/ 0 w 1"/>
                  <a:gd name="T1" fmla="*/ 0 h 62"/>
                  <a:gd name="T2" fmla="*/ 0 w 1"/>
                  <a:gd name="T3" fmla="*/ 61 h 62"/>
                  <a:gd name="T4" fmla="*/ 0 w 1"/>
                  <a:gd name="T5" fmla="*/ 0 h 62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62"/>
                  <a:gd name="T11" fmla="*/ 1 w 1"/>
                  <a:gd name="T12" fmla="*/ 62 h 6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62">
                    <a:moveTo>
                      <a:pt x="0" y="0"/>
                    </a:moveTo>
                    <a:lnTo>
                      <a:pt x="0" y="61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37" name="Freeform 36"/>
              <p:cNvSpPr>
                <a:spLocks/>
              </p:cNvSpPr>
              <p:nvPr/>
            </p:nvSpPr>
            <p:spPr bwMode="auto">
              <a:xfrm>
                <a:off x="6469063" y="3387105"/>
                <a:ext cx="296863" cy="98425"/>
              </a:xfrm>
              <a:custGeom>
                <a:avLst/>
                <a:gdLst>
                  <a:gd name="T0" fmla="*/ 0 w 187"/>
                  <a:gd name="T1" fmla="*/ 0 h 62"/>
                  <a:gd name="T2" fmla="*/ 186 w 187"/>
                  <a:gd name="T3" fmla="*/ 61 h 62"/>
                  <a:gd name="T4" fmla="*/ 0 w 187"/>
                  <a:gd name="T5" fmla="*/ 0 h 62"/>
                  <a:gd name="T6" fmla="*/ 0 60000 65536"/>
                  <a:gd name="T7" fmla="*/ 0 60000 65536"/>
                  <a:gd name="T8" fmla="*/ 0 60000 65536"/>
                  <a:gd name="T9" fmla="*/ 0 w 187"/>
                  <a:gd name="T10" fmla="*/ 0 h 62"/>
                  <a:gd name="T11" fmla="*/ 187 w 187"/>
                  <a:gd name="T12" fmla="*/ 62 h 6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7" h="62">
                    <a:moveTo>
                      <a:pt x="0" y="0"/>
                    </a:moveTo>
                    <a:lnTo>
                      <a:pt x="186" y="61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38" name="Freeform 37"/>
              <p:cNvSpPr>
                <a:spLocks/>
              </p:cNvSpPr>
              <p:nvPr/>
            </p:nvSpPr>
            <p:spPr bwMode="auto">
              <a:xfrm>
                <a:off x="6469063" y="3387105"/>
                <a:ext cx="296863" cy="98425"/>
              </a:xfrm>
              <a:custGeom>
                <a:avLst/>
                <a:gdLst>
                  <a:gd name="T0" fmla="*/ 0 w 187"/>
                  <a:gd name="T1" fmla="*/ 61 h 62"/>
                  <a:gd name="T2" fmla="*/ 186 w 187"/>
                  <a:gd name="T3" fmla="*/ 0 h 62"/>
                  <a:gd name="T4" fmla="*/ 0 w 187"/>
                  <a:gd name="T5" fmla="*/ 61 h 62"/>
                  <a:gd name="T6" fmla="*/ 0 60000 65536"/>
                  <a:gd name="T7" fmla="*/ 0 60000 65536"/>
                  <a:gd name="T8" fmla="*/ 0 60000 65536"/>
                  <a:gd name="T9" fmla="*/ 0 w 187"/>
                  <a:gd name="T10" fmla="*/ 0 h 62"/>
                  <a:gd name="T11" fmla="*/ 187 w 187"/>
                  <a:gd name="T12" fmla="*/ 62 h 6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7" h="62">
                    <a:moveTo>
                      <a:pt x="0" y="61"/>
                    </a:moveTo>
                    <a:lnTo>
                      <a:pt x="186" y="0"/>
                    </a:lnTo>
                    <a:lnTo>
                      <a:pt x="0" y="61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9" name="Group 68"/>
            <p:cNvGrpSpPr/>
            <p:nvPr/>
          </p:nvGrpSpPr>
          <p:grpSpPr>
            <a:xfrm>
              <a:off x="6067687" y="3780805"/>
              <a:ext cx="1358900" cy="274638"/>
              <a:chOff x="5961063" y="3780805"/>
              <a:chExt cx="1358900" cy="274638"/>
            </a:xfrm>
          </p:grpSpPr>
          <p:sp>
            <p:nvSpPr>
              <p:cNvPr id="26639" name="Freeform 38"/>
              <p:cNvSpPr>
                <a:spLocks/>
              </p:cNvSpPr>
              <p:nvPr/>
            </p:nvSpPr>
            <p:spPr bwMode="auto">
              <a:xfrm>
                <a:off x="5961063" y="3780805"/>
                <a:ext cx="569913" cy="274638"/>
              </a:xfrm>
              <a:custGeom>
                <a:avLst/>
                <a:gdLst>
                  <a:gd name="T0" fmla="*/ 0 w 359"/>
                  <a:gd name="T1" fmla="*/ 172 h 173"/>
                  <a:gd name="T2" fmla="*/ 358 w 359"/>
                  <a:gd name="T3" fmla="*/ 0 h 173"/>
                  <a:gd name="T4" fmla="*/ 0 w 359"/>
                  <a:gd name="T5" fmla="*/ 172 h 173"/>
                  <a:gd name="T6" fmla="*/ 0 60000 65536"/>
                  <a:gd name="T7" fmla="*/ 0 60000 65536"/>
                  <a:gd name="T8" fmla="*/ 0 60000 65536"/>
                  <a:gd name="T9" fmla="*/ 0 w 359"/>
                  <a:gd name="T10" fmla="*/ 0 h 173"/>
                  <a:gd name="T11" fmla="*/ 359 w 359"/>
                  <a:gd name="T12" fmla="*/ 173 h 17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59" h="173">
                    <a:moveTo>
                      <a:pt x="0" y="172"/>
                    </a:moveTo>
                    <a:lnTo>
                      <a:pt x="358" y="0"/>
                    </a:lnTo>
                    <a:lnTo>
                      <a:pt x="0" y="172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40" name="Freeform 39"/>
              <p:cNvSpPr>
                <a:spLocks/>
              </p:cNvSpPr>
              <p:nvPr/>
            </p:nvSpPr>
            <p:spPr bwMode="auto">
              <a:xfrm>
                <a:off x="6738938" y="3780805"/>
                <a:ext cx="581025" cy="274638"/>
              </a:xfrm>
              <a:custGeom>
                <a:avLst/>
                <a:gdLst>
                  <a:gd name="T0" fmla="*/ 0 w 366"/>
                  <a:gd name="T1" fmla="*/ 0 h 173"/>
                  <a:gd name="T2" fmla="*/ 365 w 366"/>
                  <a:gd name="T3" fmla="*/ 172 h 173"/>
                  <a:gd name="T4" fmla="*/ 0 w 366"/>
                  <a:gd name="T5" fmla="*/ 0 h 173"/>
                  <a:gd name="T6" fmla="*/ 0 60000 65536"/>
                  <a:gd name="T7" fmla="*/ 0 60000 65536"/>
                  <a:gd name="T8" fmla="*/ 0 60000 65536"/>
                  <a:gd name="T9" fmla="*/ 0 w 366"/>
                  <a:gd name="T10" fmla="*/ 0 h 173"/>
                  <a:gd name="T11" fmla="*/ 366 w 366"/>
                  <a:gd name="T12" fmla="*/ 173 h 17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6" h="173">
                    <a:moveTo>
                      <a:pt x="0" y="0"/>
                    </a:moveTo>
                    <a:lnTo>
                      <a:pt x="365" y="172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6642" name="Freeform 41"/>
            <p:cNvSpPr>
              <a:spLocks/>
            </p:cNvSpPr>
            <p:nvPr/>
          </p:nvSpPr>
          <p:spPr bwMode="auto">
            <a:xfrm>
              <a:off x="6746343" y="2841005"/>
              <a:ext cx="1588" cy="392113"/>
            </a:xfrm>
            <a:custGeom>
              <a:avLst/>
              <a:gdLst>
                <a:gd name="T0" fmla="*/ 0 w 1"/>
                <a:gd name="T1" fmla="*/ 0 h 247"/>
                <a:gd name="T2" fmla="*/ 0 w 1"/>
                <a:gd name="T3" fmla="*/ 246 h 247"/>
                <a:gd name="T4" fmla="*/ 0 w 1"/>
                <a:gd name="T5" fmla="*/ 0 h 247"/>
                <a:gd name="T6" fmla="*/ 0 60000 65536"/>
                <a:gd name="T7" fmla="*/ 0 60000 65536"/>
                <a:gd name="T8" fmla="*/ 0 60000 65536"/>
                <a:gd name="T9" fmla="*/ 0 w 1"/>
                <a:gd name="T10" fmla="*/ 0 h 247"/>
                <a:gd name="T11" fmla="*/ 1 w 1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47">
                  <a:moveTo>
                    <a:pt x="0" y="0"/>
                  </a:moveTo>
                  <a:lnTo>
                    <a:pt x="0" y="246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8" name="Rectangle 47"/>
            <p:cNvSpPr>
              <a:spLocks noChangeArrowheads="1"/>
            </p:cNvSpPr>
            <p:nvPr/>
          </p:nvSpPr>
          <p:spPr bwMode="auto">
            <a:xfrm>
              <a:off x="6347881" y="3533155"/>
              <a:ext cx="79851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400" b="1" dirty="0" err="1">
                  <a:solidFill>
                    <a:srgbClr val="000000"/>
                  </a:solidFill>
                  <a:latin typeface="Arial" charset="0"/>
                </a:rPr>
                <a:t>sid</a:t>
              </a:r>
              <a:r>
                <a:rPr lang="en-US" sz="1400" b="1" dirty="0">
                  <a:solidFill>
                    <a:srgbClr val="000000"/>
                  </a:solidFill>
                  <a:latin typeface="Arial" charset="0"/>
                </a:rPr>
                <a:t>=</a:t>
              </a:r>
              <a:r>
                <a:rPr lang="en-US" sz="1400" b="1" dirty="0" err="1">
                  <a:solidFill>
                    <a:srgbClr val="000000"/>
                  </a:solidFill>
                  <a:latin typeface="Arial" charset="0"/>
                </a:rPr>
                <a:t>sid</a:t>
              </a:r>
              <a:endParaRPr lang="en-US" sz="1400" b="1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6650" name="Rectangle 49"/>
            <p:cNvSpPr>
              <a:spLocks noChangeArrowheads="1"/>
            </p:cNvSpPr>
            <p:nvPr/>
          </p:nvSpPr>
          <p:spPr bwMode="auto">
            <a:xfrm>
              <a:off x="6285175" y="2420888"/>
              <a:ext cx="92392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2000" dirty="0" err="1" smtClean="0">
                  <a:latin typeface="Symbol" pitchFamily="18" charset="2"/>
                </a:rPr>
                <a:t>P</a:t>
              </a:r>
              <a:r>
                <a:rPr lang="en-US" sz="2000" b="1" baseline="-25000" dirty="0" err="1">
                  <a:solidFill>
                    <a:srgbClr val="000000"/>
                  </a:solidFill>
                  <a:latin typeface="Arial" charset="0"/>
                </a:rPr>
                <a:t>sname</a:t>
              </a:r>
              <a:endParaRPr lang="en-US" sz="2000" b="1" baseline="-25000" dirty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68" name="Group 67"/>
            <p:cNvGrpSpPr/>
            <p:nvPr/>
          </p:nvGrpSpPr>
          <p:grpSpPr>
            <a:xfrm>
              <a:off x="5484813" y="4005064"/>
              <a:ext cx="2524649" cy="1163217"/>
              <a:chOff x="5484813" y="4005064"/>
              <a:chExt cx="2524649" cy="1163217"/>
            </a:xfrm>
          </p:grpSpPr>
          <p:sp>
            <p:nvSpPr>
              <p:cNvPr id="26641" name="Freeform 40"/>
              <p:cNvSpPr>
                <a:spLocks/>
              </p:cNvSpPr>
              <p:nvPr/>
            </p:nvSpPr>
            <p:spPr bwMode="auto">
              <a:xfrm>
                <a:off x="7491699" y="4412630"/>
                <a:ext cx="1588" cy="431800"/>
              </a:xfrm>
              <a:custGeom>
                <a:avLst/>
                <a:gdLst>
                  <a:gd name="T0" fmla="*/ 0 w 1"/>
                  <a:gd name="T1" fmla="*/ 0 h 272"/>
                  <a:gd name="T2" fmla="*/ 0 w 1"/>
                  <a:gd name="T3" fmla="*/ 271 h 272"/>
                  <a:gd name="T4" fmla="*/ 0 w 1"/>
                  <a:gd name="T5" fmla="*/ 0 h 272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272"/>
                  <a:gd name="T11" fmla="*/ 1 w 1"/>
                  <a:gd name="T12" fmla="*/ 272 h 27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272">
                    <a:moveTo>
                      <a:pt x="0" y="0"/>
                    </a:moveTo>
                    <a:lnTo>
                      <a:pt x="0" y="271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45" name="Freeform 44"/>
              <p:cNvSpPr>
                <a:spLocks/>
              </p:cNvSpPr>
              <p:nvPr/>
            </p:nvSpPr>
            <p:spPr bwMode="auto">
              <a:xfrm>
                <a:off x="6057900" y="4423743"/>
                <a:ext cx="1588" cy="430213"/>
              </a:xfrm>
              <a:custGeom>
                <a:avLst/>
                <a:gdLst>
                  <a:gd name="T0" fmla="*/ 0 w 1"/>
                  <a:gd name="T1" fmla="*/ 0 h 271"/>
                  <a:gd name="T2" fmla="*/ 0 w 1"/>
                  <a:gd name="T3" fmla="*/ 270 h 271"/>
                  <a:gd name="T4" fmla="*/ 0 w 1"/>
                  <a:gd name="T5" fmla="*/ 0 h 271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271"/>
                  <a:gd name="T11" fmla="*/ 1 w 1"/>
                  <a:gd name="T12" fmla="*/ 271 h 27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271">
                    <a:moveTo>
                      <a:pt x="0" y="0"/>
                    </a:moveTo>
                    <a:lnTo>
                      <a:pt x="0" y="27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46" name="Rectangle 45"/>
              <p:cNvSpPr>
                <a:spLocks noChangeArrowheads="1"/>
              </p:cNvSpPr>
              <p:nvPr/>
            </p:nvSpPr>
            <p:spPr bwMode="auto">
              <a:xfrm>
                <a:off x="5484813" y="4804743"/>
                <a:ext cx="1147763" cy="3508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spAutoFit/>
              </a:bodyPr>
              <a:lstStyle/>
              <a:p>
                <a:r>
                  <a:rPr lang="en-US" sz="1700" b="1" dirty="0">
                    <a:solidFill>
                      <a:srgbClr val="000000"/>
                    </a:solidFill>
                    <a:latin typeface="Arial" charset="0"/>
                  </a:rPr>
                  <a:t>Reserves</a:t>
                </a:r>
              </a:p>
            </p:txBody>
          </p:sp>
          <p:sp>
            <p:nvSpPr>
              <p:cNvPr id="26647" name="Rectangle 46"/>
              <p:cNvSpPr>
                <a:spLocks noChangeArrowheads="1"/>
              </p:cNvSpPr>
              <p:nvPr/>
            </p:nvSpPr>
            <p:spPr bwMode="auto">
              <a:xfrm>
                <a:off x="7039262" y="4817443"/>
                <a:ext cx="906463" cy="3508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spAutoFit/>
              </a:bodyPr>
              <a:lstStyle/>
              <a:p>
                <a:r>
                  <a:rPr lang="en-US" sz="1700" b="1">
                    <a:solidFill>
                      <a:srgbClr val="000000"/>
                    </a:solidFill>
                    <a:latin typeface="Arial" charset="0"/>
                  </a:rPr>
                  <a:t>Sailors</a:t>
                </a:r>
              </a:p>
            </p:txBody>
          </p:sp>
          <p:sp>
            <p:nvSpPr>
              <p:cNvPr id="26649" name="Rectangle 48"/>
              <p:cNvSpPr>
                <a:spLocks noChangeArrowheads="1"/>
              </p:cNvSpPr>
              <p:nvPr/>
            </p:nvSpPr>
            <p:spPr bwMode="auto">
              <a:xfrm>
                <a:off x="5565771" y="4005064"/>
                <a:ext cx="985847" cy="3699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spAutoFit/>
              </a:bodyPr>
              <a:lstStyle/>
              <a:p>
                <a:r>
                  <a:rPr lang="el-GR" sz="1800" b="1" dirty="0" smtClean="0">
                    <a:solidFill>
                      <a:srgbClr val="000000"/>
                    </a:solidFill>
                    <a:latin typeface="Arial" charset="0"/>
                  </a:rPr>
                  <a:t>σ</a:t>
                </a:r>
                <a:r>
                  <a:rPr lang="en-US" sz="1800" b="1" baseline="-25000" dirty="0" smtClean="0">
                    <a:solidFill>
                      <a:srgbClr val="000000"/>
                    </a:solidFill>
                    <a:latin typeface="Arial" charset="0"/>
                  </a:rPr>
                  <a:t>bid=100</a:t>
                </a:r>
                <a:r>
                  <a:rPr lang="en-US" sz="1800" b="1" dirty="0" smtClean="0">
                    <a:solidFill>
                      <a:srgbClr val="000000"/>
                    </a:solidFill>
                    <a:latin typeface="Arial" charset="0"/>
                  </a:rPr>
                  <a:t> </a:t>
                </a:r>
                <a:endParaRPr lang="en-US" sz="1800" b="1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6652" name="Rectangle 51"/>
              <p:cNvSpPr>
                <a:spLocks noChangeArrowheads="1"/>
              </p:cNvSpPr>
              <p:nvPr/>
            </p:nvSpPr>
            <p:spPr bwMode="auto">
              <a:xfrm>
                <a:off x="6975525" y="4005064"/>
                <a:ext cx="1033937" cy="3699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spAutoFit/>
              </a:bodyPr>
              <a:lstStyle/>
              <a:p>
                <a:r>
                  <a:rPr lang="el-GR" sz="1800" b="1" dirty="0" smtClean="0">
                    <a:solidFill>
                      <a:srgbClr val="000000"/>
                    </a:solidFill>
                    <a:latin typeface="Arial" charset="0"/>
                  </a:rPr>
                  <a:t>σ</a:t>
                </a:r>
                <a:r>
                  <a:rPr lang="en-US" sz="1800" b="1" baseline="-25000" dirty="0" smtClean="0">
                    <a:solidFill>
                      <a:srgbClr val="000000"/>
                    </a:solidFill>
                    <a:latin typeface="Arial" charset="0"/>
                  </a:rPr>
                  <a:t>rating </a:t>
                </a:r>
                <a:r>
                  <a:rPr lang="en-US" sz="1800" b="1" baseline="-25000" dirty="0">
                    <a:solidFill>
                      <a:srgbClr val="000000"/>
                    </a:solidFill>
                    <a:latin typeface="Arial" charset="0"/>
                  </a:rPr>
                  <a:t>&gt; 5</a:t>
                </a:r>
              </a:p>
            </p:txBody>
          </p:sp>
        </p:grpSp>
      </p:grpSp>
      <p:sp>
        <p:nvSpPr>
          <p:cNvPr id="26653" name="Rectangle 52"/>
          <p:cNvSpPr>
            <a:spLocks noChangeArrowheads="1"/>
          </p:cNvSpPr>
          <p:nvPr/>
        </p:nvSpPr>
        <p:spPr bwMode="auto">
          <a:xfrm>
            <a:off x="4716016" y="3501008"/>
            <a:ext cx="1152128" cy="87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r>
              <a:rPr lang="en-US" sz="1700" b="1" dirty="0">
                <a:solidFill>
                  <a:srgbClr val="FF0000"/>
                </a:solidFill>
                <a:latin typeface="Arial" charset="0"/>
              </a:rPr>
              <a:t>(Scan</a:t>
            </a:r>
            <a:r>
              <a:rPr lang="en-US" sz="1700" b="1" dirty="0" smtClean="0">
                <a:solidFill>
                  <a:srgbClr val="FF0000"/>
                </a:solidFill>
                <a:latin typeface="Arial" charset="0"/>
              </a:rPr>
              <a:t>; write to temp T1)</a:t>
            </a:r>
            <a:endParaRPr lang="en-US" sz="17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6629" name="Text Box 59"/>
          <p:cNvSpPr txBox="1">
            <a:spLocks noChangeArrowheads="1"/>
          </p:cNvSpPr>
          <p:nvPr/>
        </p:nvSpPr>
        <p:spPr bwMode="auto">
          <a:xfrm>
            <a:off x="212725" y="5222875"/>
            <a:ext cx="844391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Times New Roman" pitchFamily="18" charset="0"/>
              </a:rPr>
              <a:t>The earlier we process selections, less tuples we need to manipulate</a:t>
            </a:r>
          </a:p>
          <a:p>
            <a:r>
              <a:rPr lang="en-US" sz="2400" dirty="0">
                <a:solidFill>
                  <a:schemeClr val="accent2"/>
                </a:solidFill>
                <a:latin typeface="Times New Roman" pitchFamily="18" charset="0"/>
              </a:rPr>
              <a:t>higher up in the tree.</a:t>
            </a:r>
          </a:p>
          <a:p>
            <a:r>
              <a:rPr lang="en-US" sz="2400" dirty="0">
                <a:solidFill>
                  <a:srgbClr val="FF0000"/>
                </a:solidFill>
                <a:latin typeface="Times New Roman" pitchFamily="18" charset="0"/>
              </a:rPr>
              <a:t>Disadvantages?</a:t>
            </a:r>
          </a:p>
        </p:txBody>
      </p:sp>
      <p:sp>
        <p:nvSpPr>
          <p:cNvPr id="67" name="Rectangle 52"/>
          <p:cNvSpPr>
            <a:spLocks noChangeArrowheads="1"/>
          </p:cNvSpPr>
          <p:nvPr/>
        </p:nvSpPr>
        <p:spPr bwMode="auto">
          <a:xfrm>
            <a:off x="7884368" y="3501008"/>
            <a:ext cx="1152128" cy="87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r>
              <a:rPr lang="en-US" sz="1700" b="1" dirty="0">
                <a:solidFill>
                  <a:srgbClr val="FF0000"/>
                </a:solidFill>
                <a:latin typeface="Arial" charset="0"/>
              </a:rPr>
              <a:t>(Scan</a:t>
            </a:r>
            <a:r>
              <a:rPr lang="en-US" sz="1700" b="1" dirty="0" smtClean="0">
                <a:solidFill>
                  <a:srgbClr val="FF0000"/>
                </a:solidFill>
                <a:latin typeface="Arial" charset="0"/>
              </a:rPr>
              <a:t>; write to temp T2)</a:t>
            </a:r>
            <a:endParaRPr lang="en-US" sz="1700" b="1" dirty="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53" grpId="0"/>
      <p:bldP spid="6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332656"/>
            <a:ext cx="7772400" cy="1143000"/>
          </a:xfrm>
        </p:spPr>
        <p:txBody>
          <a:bodyPr/>
          <a:lstStyle/>
          <a:p>
            <a:r>
              <a:rPr lang="en-US" dirty="0" smtClean="0"/>
              <a:t>Query Rewrites: Predicate Pushdown (through grouping)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228600" y="2133600"/>
            <a:ext cx="3773488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</a:rPr>
              <a:t>Select   bid, Max(age)</a:t>
            </a:r>
          </a:p>
          <a:p>
            <a:r>
              <a:rPr lang="en-US" sz="2400">
                <a:latin typeface="Times New Roman" pitchFamily="18" charset="0"/>
              </a:rPr>
              <a:t>From    Reserves R, Sailors S</a:t>
            </a:r>
          </a:p>
          <a:p>
            <a:r>
              <a:rPr lang="en-US" sz="2400">
                <a:latin typeface="Times New Roman" pitchFamily="18" charset="0"/>
              </a:rPr>
              <a:t>Where  R.sid=S.sid  </a:t>
            </a:r>
          </a:p>
          <a:p>
            <a:r>
              <a:rPr lang="en-US" sz="2400">
                <a:latin typeface="Times New Roman" pitchFamily="18" charset="0"/>
              </a:rPr>
              <a:t>GroupBy  bid</a:t>
            </a:r>
          </a:p>
          <a:p>
            <a:r>
              <a:rPr lang="en-US" sz="2400">
                <a:latin typeface="Times New Roman" pitchFamily="18" charset="0"/>
              </a:rPr>
              <a:t>Having Max(age) &gt; 40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4953000" y="2133600"/>
            <a:ext cx="3773488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itchFamily="18" charset="0"/>
              </a:rPr>
              <a:t>Select   bid, Max(age)</a:t>
            </a:r>
          </a:p>
          <a:p>
            <a:r>
              <a:rPr lang="en-US" sz="2400" dirty="0">
                <a:latin typeface="Times New Roman" pitchFamily="18" charset="0"/>
              </a:rPr>
              <a:t>From    Reserves R, Sailors S</a:t>
            </a:r>
          </a:p>
          <a:p>
            <a:r>
              <a:rPr lang="en-US" sz="2400" dirty="0">
                <a:latin typeface="Times New Roman" pitchFamily="18" charset="0"/>
              </a:rPr>
              <a:t>Where  R.sid=S.sid 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</a:rPr>
              <a:t>and</a:t>
            </a:r>
          </a:p>
          <a:p>
            <a:r>
              <a:rPr lang="en-US" sz="2400" dirty="0">
                <a:solidFill>
                  <a:srgbClr val="FF0000"/>
                </a:solidFill>
                <a:latin typeface="Times New Roman" pitchFamily="18" charset="0"/>
              </a:rPr>
              <a:t>            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</a:rPr>
              <a:t>S.age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</a:rPr>
              <a:t> &gt; 40</a:t>
            </a:r>
          </a:p>
          <a:p>
            <a:r>
              <a:rPr lang="en-US" sz="2400" dirty="0" err="1">
                <a:latin typeface="Times New Roman" pitchFamily="18" charset="0"/>
              </a:rPr>
              <a:t>GroupBy</a:t>
            </a:r>
            <a:r>
              <a:rPr lang="en-US" sz="2400" dirty="0">
                <a:latin typeface="Times New Roman" pitchFamily="18" charset="0"/>
              </a:rPr>
              <a:t>  bid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212725" y="4765675"/>
            <a:ext cx="8547533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i="1" dirty="0" smtClean="0">
                <a:solidFill>
                  <a:srgbClr val="008000"/>
                </a:solidFill>
                <a:latin typeface="Times New Roman" pitchFamily="18" charset="0"/>
              </a:rPr>
              <a:t>For </a:t>
            </a:r>
            <a:r>
              <a:rPr lang="en-US" sz="2400" i="1" dirty="0">
                <a:solidFill>
                  <a:srgbClr val="008000"/>
                </a:solidFill>
                <a:latin typeface="Times New Roman" pitchFamily="18" charset="0"/>
              </a:rPr>
              <a:t>each boat, find the maximal age of sailors who’ve reserved it.</a:t>
            </a:r>
            <a:endParaRPr lang="en-US" sz="2400" dirty="0">
              <a:latin typeface="Times New Roman" pitchFamily="18" charset="0"/>
            </a:endParaRPr>
          </a:p>
          <a:p>
            <a:pPr>
              <a:buFontTx/>
              <a:buChar char="•"/>
            </a:pPr>
            <a:r>
              <a:rPr lang="en-US" sz="2400" dirty="0" smtClean="0">
                <a:latin typeface="Times New Roman" pitchFamily="18" charset="0"/>
              </a:rPr>
              <a:t> Advantage</a:t>
            </a:r>
            <a:r>
              <a:rPr lang="en-US" sz="2400" dirty="0">
                <a:latin typeface="Times New Roman" pitchFamily="18" charset="0"/>
              </a:rPr>
              <a:t>: the size of the join will be smaller.</a:t>
            </a:r>
          </a:p>
          <a:p>
            <a:pPr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Requires transformation rules specific to the grouping/aggregation</a:t>
            </a:r>
          </a:p>
          <a:p>
            <a:r>
              <a:rPr lang="en-US" sz="2400" dirty="0">
                <a:latin typeface="Times New Roman" pitchFamily="18" charset="0"/>
              </a:rPr>
              <a:t>   operators.</a:t>
            </a:r>
          </a:p>
          <a:p>
            <a:pPr>
              <a:buFontTx/>
              <a:buChar char="•"/>
            </a:pPr>
            <a:r>
              <a:rPr lang="en-US" sz="2400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</a:rPr>
              <a:t>Will it work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</a:rPr>
              <a:t>work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</a:rPr>
              <a:t> if we replace Max by Min?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52400"/>
            <a:ext cx="5715000" cy="1143000"/>
          </a:xfrm>
        </p:spPr>
        <p:txBody>
          <a:bodyPr/>
          <a:lstStyle/>
          <a:p>
            <a:r>
              <a:rPr lang="en-US" smtClean="0"/>
              <a:t>Query Rewrite:</a:t>
            </a:r>
            <a:br>
              <a:rPr lang="en-US" smtClean="0"/>
            </a:br>
            <a:r>
              <a:rPr lang="en-US" smtClean="0"/>
              <a:t>Predicate Movearound</a:t>
            </a: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2743200" y="1981200"/>
            <a:ext cx="44577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itchFamily="18" charset="0"/>
              </a:rPr>
              <a:t>Select   </a:t>
            </a:r>
            <a:r>
              <a:rPr lang="en-US" sz="2400" dirty="0" err="1">
                <a:latin typeface="Times New Roman" pitchFamily="18" charset="0"/>
              </a:rPr>
              <a:t>sid</a:t>
            </a:r>
            <a:r>
              <a:rPr lang="en-US" sz="2400" dirty="0">
                <a:latin typeface="Times New Roman" pitchFamily="18" charset="0"/>
              </a:rPr>
              <a:t>, date</a:t>
            </a:r>
          </a:p>
          <a:p>
            <a:r>
              <a:rPr lang="en-US" sz="2400" dirty="0">
                <a:latin typeface="Times New Roman" pitchFamily="18" charset="0"/>
              </a:rPr>
              <a:t>From    V1, V2</a:t>
            </a:r>
          </a:p>
          <a:p>
            <a:r>
              <a:rPr lang="en-US" sz="2400" dirty="0">
                <a:latin typeface="Times New Roman" pitchFamily="18" charset="0"/>
              </a:rPr>
              <a:t>Where   V1.rating = V2.rating  and</a:t>
            </a:r>
          </a:p>
          <a:p>
            <a:r>
              <a:rPr lang="en-US" sz="2400" dirty="0">
                <a:latin typeface="Times New Roman" pitchFamily="18" charset="0"/>
              </a:rPr>
              <a:t>              V1.age = V2.age</a:t>
            </a:r>
          </a:p>
        </p:txBody>
      </p:sp>
      <p:sp>
        <p:nvSpPr>
          <p:cNvPr id="28678" name="Line 6"/>
          <p:cNvSpPr>
            <a:spLocks noChangeShapeType="1"/>
          </p:cNvSpPr>
          <p:nvPr/>
        </p:nvSpPr>
        <p:spPr bwMode="auto">
          <a:xfrm flipH="1">
            <a:off x="1676400" y="3657600"/>
            <a:ext cx="1676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Line 7"/>
          <p:cNvSpPr>
            <a:spLocks noChangeShapeType="1"/>
          </p:cNvSpPr>
          <p:nvPr/>
        </p:nvSpPr>
        <p:spPr bwMode="auto">
          <a:xfrm>
            <a:off x="4724400" y="3657600"/>
            <a:ext cx="16002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60325" y="1412875"/>
            <a:ext cx="8959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accent2"/>
                </a:solidFill>
                <a:latin typeface="Times New Roman" pitchFamily="18" charset="0"/>
              </a:rPr>
              <a:t>Sailing wiz dates: when did the youngest of each sailor level rent boats?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04800" y="4572000"/>
            <a:ext cx="3227388" cy="1981200"/>
            <a:chOff x="304800" y="4572000"/>
            <a:chExt cx="3227388" cy="1981200"/>
          </a:xfrm>
        </p:grpSpPr>
        <p:sp>
          <p:nvSpPr>
            <p:cNvPr id="28675" name="Rectangle 3"/>
            <p:cNvSpPr>
              <a:spLocks noChangeArrowheads="1"/>
            </p:cNvSpPr>
            <p:nvPr/>
          </p:nvSpPr>
          <p:spPr bwMode="auto">
            <a:xfrm>
              <a:off x="381000" y="4572000"/>
              <a:ext cx="3151188" cy="1917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dirty="0">
                  <a:latin typeface="Times New Roman" pitchFamily="18" charset="0"/>
                </a:rPr>
                <a:t>Create View V1 AS</a:t>
              </a:r>
            </a:p>
            <a:p>
              <a:r>
                <a:rPr lang="en-US" sz="2400" dirty="0">
                  <a:latin typeface="Times New Roman" pitchFamily="18" charset="0"/>
                </a:rPr>
                <a:t>Select   rating, Min(age)</a:t>
              </a:r>
            </a:p>
            <a:p>
              <a:r>
                <a:rPr lang="en-US" sz="2400" dirty="0">
                  <a:latin typeface="Times New Roman" pitchFamily="18" charset="0"/>
                </a:rPr>
                <a:t>From    Sailors S</a:t>
              </a:r>
            </a:p>
            <a:p>
              <a:r>
                <a:rPr lang="en-US" sz="2400" dirty="0">
                  <a:latin typeface="Times New Roman" pitchFamily="18" charset="0"/>
                </a:rPr>
                <a:t>Where  </a:t>
              </a:r>
              <a:r>
                <a:rPr lang="en-US" sz="2400" dirty="0" err="1">
                  <a:latin typeface="Times New Roman" pitchFamily="18" charset="0"/>
                </a:rPr>
                <a:t>S.age</a:t>
              </a:r>
              <a:r>
                <a:rPr lang="en-US" sz="2400" dirty="0">
                  <a:latin typeface="Times New Roman" pitchFamily="18" charset="0"/>
                </a:rPr>
                <a:t> &lt; 20</a:t>
              </a:r>
            </a:p>
            <a:p>
              <a:r>
                <a:rPr lang="en-US" sz="2400" dirty="0">
                  <a:latin typeface="Times New Roman" pitchFamily="18" charset="0"/>
                </a:rPr>
                <a:t>Group By  rating</a:t>
              </a:r>
            </a:p>
          </p:txBody>
        </p:sp>
        <p:sp>
          <p:nvSpPr>
            <p:cNvPr id="28681" name="Rectangle 9"/>
            <p:cNvSpPr>
              <a:spLocks noChangeArrowheads="1"/>
            </p:cNvSpPr>
            <p:nvPr/>
          </p:nvSpPr>
          <p:spPr bwMode="auto">
            <a:xfrm>
              <a:off x="304800" y="4572000"/>
              <a:ext cx="3200400" cy="19812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he-IL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724400" y="4572000"/>
            <a:ext cx="3886200" cy="1600200"/>
            <a:chOff x="4724400" y="4572000"/>
            <a:chExt cx="3886200" cy="1600200"/>
          </a:xfrm>
        </p:grpSpPr>
        <p:sp>
          <p:nvSpPr>
            <p:cNvPr id="28676" name="Rectangle 4"/>
            <p:cNvSpPr>
              <a:spLocks noChangeArrowheads="1"/>
            </p:cNvSpPr>
            <p:nvPr/>
          </p:nvSpPr>
          <p:spPr bwMode="auto">
            <a:xfrm>
              <a:off x="4800600" y="4572000"/>
              <a:ext cx="3773488" cy="1552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dirty="0">
                  <a:latin typeface="Times New Roman" pitchFamily="18" charset="0"/>
                </a:rPr>
                <a:t>Create View V2 AS</a:t>
              </a:r>
            </a:p>
            <a:p>
              <a:r>
                <a:rPr lang="en-US" sz="2400" dirty="0">
                  <a:latin typeface="Times New Roman" pitchFamily="18" charset="0"/>
                </a:rPr>
                <a:t>Select   </a:t>
              </a:r>
              <a:r>
                <a:rPr lang="en-US" sz="2400" dirty="0" err="1">
                  <a:latin typeface="Times New Roman" pitchFamily="18" charset="0"/>
                </a:rPr>
                <a:t>sid</a:t>
              </a:r>
              <a:r>
                <a:rPr lang="en-US" sz="2400" dirty="0">
                  <a:latin typeface="Times New Roman" pitchFamily="18" charset="0"/>
                </a:rPr>
                <a:t>, rating, age, date</a:t>
              </a:r>
            </a:p>
            <a:p>
              <a:r>
                <a:rPr lang="en-US" sz="2400" dirty="0">
                  <a:latin typeface="Times New Roman" pitchFamily="18" charset="0"/>
                </a:rPr>
                <a:t>From    Sailors S, Reserves R</a:t>
              </a:r>
            </a:p>
            <a:p>
              <a:r>
                <a:rPr lang="en-US" sz="2400" dirty="0">
                  <a:latin typeface="Times New Roman" pitchFamily="18" charset="0"/>
                </a:rPr>
                <a:t>Where  R.sid=S.sid</a:t>
              </a:r>
            </a:p>
          </p:txBody>
        </p:sp>
        <p:sp>
          <p:nvSpPr>
            <p:cNvPr id="28682" name="Rectangle 10"/>
            <p:cNvSpPr>
              <a:spLocks noChangeArrowheads="1"/>
            </p:cNvSpPr>
            <p:nvPr/>
          </p:nvSpPr>
          <p:spPr bwMode="auto">
            <a:xfrm>
              <a:off x="4724400" y="4572000"/>
              <a:ext cx="3886200" cy="16002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he-IL"/>
            </a:p>
          </p:txBody>
        </p:sp>
      </p:grp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2667000" y="2057400"/>
            <a:ext cx="4572000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52400"/>
            <a:ext cx="5715000" cy="1143000"/>
          </a:xfrm>
        </p:spPr>
        <p:txBody>
          <a:bodyPr/>
          <a:lstStyle/>
          <a:p>
            <a:r>
              <a:rPr lang="en-US" smtClean="0"/>
              <a:t>Query Rewrite: Predicate Movearound</a:t>
            </a: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381000" y="4572000"/>
            <a:ext cx="3151188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</a:rPr>
              <a:t>Create View V1 AS</a:t>
            </a:r>
          </a:p>
          <a:p>
            <a:r>
              <a:rPr lang="en-US" sz="2400">
                <a:latin typeface="Times New Roman" pitchFamily="18" charset="0"/>
              </a:rPr>
              <a:t>Select   rating, Min(age)</a:t>
            </a:r>
          </a:p>
          <a:p>
            <a:r>
              <a:rPr lang="en-US" sz="2400">
                <a:latin typeface="Times New Roman" pitchFamily="18" charset="0"/>
              </a:rPr>
              <a:t>From    Sailors S</a:t>
            </a:r>
          </a:p>
          <a:p>
            <a:r>
              <a:rPr lang="en-US" sz="2400">
                <a:latin typeface="Times New Roman" pitchFamily="18" charset="0"/>
              </a:rPr>
              <a:t>Where  </a:t>
            </a:r>
            <a:r>
              <a:rPr lang="en-US" sz="2400">
                <a:solidFill>
                  <a:schemeClr val="accent2"/>
                </a:solidFill>
                <a:latin typeface="Times New Roman" pitchFamily="18" charset="0"/>
              </a:rPr>
              <a:t>S.age &lt; 20</a:t>
            </a:r>
            <a:endParaRPr lang="en-US" sz="2400">
              <a:latin typeface="Times New Roman" pitchFamily="18" charset="0"/>
            </a:endParaRPr>
          </a:p>
          <a:p>
            <a:r>
              <a:rPr lang="en-US" sz="2400">
                <a:latin typeface="Times New Roman" pitchFamily="18" charset="0"/>
              </a:rPr>
              <a:t>Group By  rating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4800600" y="4572000"/>
            <a:ext cx="377348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</a:rPr>
              <a:t>Create View V2 AS</a:t>
            </a:r>
          </a:p>
          <a:p>
            <a:r>
              <a:rPr lang="en-US" sz="2400">
                <a:latin typeface="Times New Roman" pitchFamily="18" charset="0"/>
              </a:rPr>
              <a:t>Select   sid, rating, age, date</a:t>
            </a:r>
          </a:p>
          <a:p>
            <a:r>
              <a:rPr lang="en-US" sz="2400">
                <a:latin typeface="Times New Roman" pitchFamily="18" charset="0"/>
              </a:rPr>
              <a:t>From    Sailors S, Reserves R</a:t>
            </a:r>
          </a:p>
          <a:p>
            <a:r>
              <a:rPr lang="en-US" sz="2400">
                <a:latin typeface="Times New Roman" pitchFamily="18" charset="0"/>
              </a:rPr>
              <a:t>Where  R.sid=S.sid</a:t>
            </a: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2743200" y="1981200"/>
            <a:ext cx="499694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itchFamily="18" charset="0"/>
              </a:rPr>
              <a:t>Select   </a:t>
            </a:r>
            <a:r>
              <a:rPr lang="en-US" sz="2400" dirty="0" err="1">
                <a:latin typeface="Times New Roman" pitchFamily="18" charset="0"/>
              </a:rPr>
              <a:t>sid</a:t>
            </a:r>
            <a:r>
              <a:rPr lang="en-US" sz="2400" dirty="0">
                <a:latin typeface="Times New Roman" pitchFamily="18" charset="0"/>
              </a:rPr>
              <a:t>, date</a:t>
            </a:r>
          </a:p>
          <a:p>
            <a:r>
              <a:rPr lang="en-US" sz="2400" dirty="0">
                <a:latin typeface="Times New Roman" pitchFamily="18" charset="0"/>
              </a:rPr>
              <a:t>From    V1, V2</a:t>
            </a:r>
          </a:p>
          <a:p>
            <a:r>
              <a:rPr lang="en-US" sz="2400" dirty="0">
                <a:latin typeface="Times New Roman" pitchFamily="18" charset="0"/>
              </a:rPr>
              <a:t>Where   V1.rating = V2.rating  and</a:t>
            </a:r>
          </a:p>
          <a:p>
            <a:r>
              <a:rPr lang="en-US" sz="2400" dirty="0">
                <a:latin typeface="Times New Roman" pitchFamily="18" charset="0"/>
              </a:rPr>
              <a:t>              V1.age = </a:t>
            </a:r>
            <a:r>
              <a:rPr lang="en-US" sz="2400" dirty="0" smtClean="0">
                <a:latin typeface="Times New Roman" pitchFamily="18" charset="0"/>
              </a:rPr>
              <a:t>V2.age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</a:rPr>
              <a:t>and age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</a:rPr>
              <a:t>&lt; 20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29702" name="Line 6"/>
          <p:cNvSpPr>
            <a:spLocks noChangeShapeType="1"/>
          </p:cNvSpPr>
          <p:nvPr/>
        </p:nvSpPr>
        <p:spPr bwMode="auto">
          <a:xfrm flipH="1">
            <a:off x="1676400" y="3657600"/>
            <a:ext cx="1676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>
            <a:off x="4724400" y="3657600"/>
            <a:ext cx="16002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60325" y="1412875"/>
            <a:ext cx="8959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accent2"/>
                </a:solidFill>
                <a:latin typeface="Times New Roman" pitchFamily="18" charset="0"/>
              </a:rPr>
              <a:t>Sailing wiz dates: when did the youngest of each sailor level rent boats?</a:t>
            </a:r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304800" y="4572000"/>
            <a:ext cx="3200400" cy="198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4724400" y="4572000"/>
            <a:ext cx="3886200" cy="1600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9707" name="Rectangle 11"/>
          <p:cNvSpPr>
            <a:spLocks noChangeArrowheads="1"/>
          </p:cNvSpPr>
          <p:nvPr/>
        </p:nvSpPr>
        <p:spPr bwMode="auto">
          <a:xfrm>
            <a:off x="2771800" y="2057400"/>
            <a:ext cx="4896544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9708" name="Text Box 12"/>
          <p:cNvSpPr txBox="1">
            <a:spLocks noChangeArrowheads="1"/>
          </p:cNvSpPr>
          <p:nvPr/>
        </p:nvSpPr>
        <p:spPr bwMode="auto">
          <a:xfrm>
            <a:off x="136525" y="2251075"/>
            <a:ext cx="26066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i="1">
                <a:solidFill>
                  <a:srgbClr val="008000"/>
                </a:solidFill>
                <a:latin typeface="Times New Roman" pitchFamily="18" charset="0"/>
              </a:rPr>
              <a:t>First, move </a:t>
            </a:r>
          </a:p>
          <a:p>
            <a:r>
              <a:rPr lang="en-US" sz="2400" i="1">
                <a:solidFill>
                  <a:srgbClr val="008000"/>
                </a:solidFill>
                <a:latin typeface="Times New Roman" pitchFamily="18" charset="0"/>
              </a:rPr>
              <a:t>predicates up the </a:t>
            </a:r>
          </a:p>
          <a:p>
            <a:r>
              <a:rPr lang="en-US" sz="2400" i="1">
                <a:solidFill>
                  <a:srgbClr val="008000"/>
                </a:solidFill>
                <a:latin typeface="Times New Roman" pitchFamily="18" charset="0"/>
              </a:rPr>
              <a:t>tree.</a:t>
            </a:r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52400"/>
            <a:ext cx="5715000" cy="1143000"/>
          </a:xfrm>
        </p:spPr>
        <p:txBody>
          <a:bodyPr/>
          <a:lstStyle/>
          <a:p>
            <a:r>
              <a:rPr lang="en-US" smtClean="0"/>
              <a:t>Query Rewrite: Predicate Movearound</a:t>
            </a: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381000" y="4572000"/>
            <a:ext cx="3151188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</a:rPr>
              <a:t>Create View V1 AS</a:t>
            </a:r>
          </a:p>
          <a:p>
            <a:r>
              <a:rPr lang="en-US" sz="2400">
                <a:latin typeface="Times New Roman" pitchFamily="18" charset="0"/>
              </a:rPr>
              <a:t>Select   rating, Min(age)</a:t>
            </a:r>
          </a:p>
          <a:p>
            <a:r>
              <a:rPr lang="en-US" sz="2400">
                <a:latin typeface="Times New Roman" pitchFamily="18" charset="0"/>
              </a:rPr>
              <a:t>From    Sailors S</a:t>
            </a:r>
          </a:p>
          <a:p>
            <a:r>
              <a:rPr lang="en-US" sz="2400">
                <a:latin typeface="Times New Roman" pitchFamily="18" charset="0"/>
              </a:rPr>
              <a:t>Where  </a:t>
            </a:r>
            <a:r>
              <a:rPr lang="en-US" sz="2400">
                <a:solidFill>
                  <a:schemeClr val="accent2"/>
                </a:solidFill>
                <a:latin typeface="Times New Roman" pitchFamily="18" charset="0"/>
              </a:rPr>
              <a:t>S.age &lt; 20</a:t>
            </a:r>
            <a:endParaRPr lang="en-US" sz="2400">
              <a:latin typeface="Times New Roman" pitchFamily="18" charset="0"/>
            </a:endParaRPr>
          </a:p>
          <a:p>
            <a:r>
              <a:rPr lang="en-US" sz="2400">
                <a:latin typeface="Times New Roman" pitchFamily="18" charset="0"/>
              </a:rPr>
              <a:t>Group By  rating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4800600" y="4572000"/>
            <a:ext cx="3773488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</a:rPr>
              <a:t>Create View V2 AS</a:t>
            </a:r>
          </a:p>
          <a:p>
            <a:r>
              <a:rPr lang="en-US" sz="2400">
                <a:latin typeface="Times New Roman" pitchFamily="18" charset="0"/>
              </a:rPr>
              <a:t>Select   sid, rating, age, date</a:t>
            </a:r>
          </a:p>
          <a:p>
            <a:r>
              <a:rPr lang="en-US" sz="2400">
                <a:latin typeface="Times New Roman" pitchFamily="18" charset="0"/>
              </a:rPr>
              <a:t>From    Sailors S, Reserves R</a:t>
            </a:r>
          </a:p>
          <a:p>
            <a:r>
              <a:rPr lang="en-US" sz="2400">
                <a:latin typeface="Times New Roman" pitchFamily="18" charset="0"/>
              </a:rPr>
              <a:t>Where  R.sid=S.sid, </a:t>
            </a:r>
            <a:r>
              <a:rPr lang="en-US" sz="2400">
                <a:solidFill>
                  <a:srgbClr val="FF0000"/>
                </a:solidFill>
                <a:latin typeface="Times New Roman" pitchFamily="18" charset="0"/>
              </a:rPr>
              <a:t>and</a:t>
            </a:r>
            <a:endParaRPr lang="en-US" sz="2400">
              <a:latin typeface="Times New Roman" pitchFamily="18" charset="0"/>
            </a:endParaRPr>
          </a:p>
          <a:p>
            <a:r>
              <a:rPr lang="en-US" sz="2400">
                <a:latin typeface="Times New Roman" pitchFamily="18" charset="0"/>
              </a:rPr>
              <a:t>             </a:t>
            </a:r>
            <a:r>
              <a:rPr lang="en-US" sz="2400">
                <a:solidFill>
                  <a:srgbClr val="FF0000"/>
                </a:solidFill>
                <a:latin typeface="Times New Roman" pitchFamily="18" charset="0"/>
              </a:rPr>
              <a:t>S.age &lt; 20.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2743200" y="1981200"/>
            <a:ext cx="499694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itchFamily="18" charset="0"/>
              </a:rPr>
              <a:t>Select   </a:t>
            </a:r>
            <a:r>
              <a:rPr lang="en-US" sz="2400" dirty="0" err="1">
                <a:latin typeface="Times New Roman" pitchFamily="18" charset="0"/>
              </a:rPr>
              <a:t>sid</a:t>
            </a:r>
            <a:r>
              <a:rPr lang="en-US" sz="2400" dirty="0">
                <a:latin typeface="Times New Roman" pitchFamily="18" charset="0"/>
              </a:rPr>
              <a:t>, date</a:t>
            </a:r>
          </a:p>
          <a:p>
            <a:r>
              <a:rPr lang="en-US" sz="2400" dirty="0">
                <a:latin typeface="Times New Roman" pitchFamily="18" charset="0"/>
              </a:rPr>
              <a:t>From    V1, V2</a:t>
            </a:r>
          </a:p>
          <a:p>
            <a:r>
              <a:rPr lang="en-US" sz="2400" dirty="0">
                <a:latin typeface="Times New Roman" pitchFamily="18" charset="0"/>
              </a:rPr>
              <a:t>Where   V1.rating = V2.rating  and</a:t>
            </a:r>
          </a:p>
          <a:p>
            <a:r>
              <a:rPr lang="en-US" sz="2400" dirty="0">
                <a:latin typeface="Times New Roman" pitchFamily="18" charset="0"/>
              </a:rPr>
              <a:t>              V1.age = </a:t>
            </a:r>
            <a:r>
              <a:rPr lang="en-US" sz="2400" dirty="0" smtClean="0">
                <a:latin typeface="Times New Roman" pitchFamily="18" charset="0"/>
              </a:rPr>
              <a:t>V2.age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</a:rPr>
              <a:t>and age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</a:rPr>
              <a:t>&lt; 20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 flipH="1">
            <a:off x="1828800" y="3581400"/>
            <a:ext cx="1676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auto">
          <a:xfrm>
            <a:off x="4648200" y="3581400"/>
            <a:ext cx="16002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60325" y="1412875"/>
            <a:ext cx="8959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accent2"/>
                </a:solidFill>
                <a:latin typeface="Times New Roman" pitchFamily="18" charset="0"/>
              </a:rPr>
              <a:t>Sailing wiz dates: when did the youngest of each sailor level rent boats?</a:t>
            </a:r>
          </a:p>
        </p:txBody>
      </p:sp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304800" y="4572000"/>
            <a:ext cx="3200400" cy="198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0730" name="Rectangle 10"/>
          <p:cNvSpPr>
            <a:spLocks noChangeArrowheads="1"/>
          </p:cNvSpPr>
          <p:nvPr/>
        </p:nvSpPr>
        <p:spPr bwMode="auto">
          <a:xfrm>
            <a:off x="4724400" y="4572000"/>
            <a:ext cx="3886200" cy="1905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0731" name="Rectangle 11"/>
          <p:cNvSpPr>
            <a:spLocks noChangeArrowheads="1"/>
          </p:cNvSpPr>
          <p:nvPr/>
        </p:nvSpPr>
        <p:spPr bwMode="auto">
          <a:xfrm>
            <a:off x="2743200" y="2057400"/>
            <a:ext cx="4925144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136525" y="2251075"/>
            <a:ext cx="2606675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i="1">
                <a:solidFill>
                  <a:srgbClr val="008000"/>
                </a:solidFill>
                <a:latin typeface="Times New Roman" pitchFamily="18" charset="0"/>
              </a:rPr>
              <a:t>First, move </a:t>
            </a:r>
          </a:p>
          <a:p>
            <a:r>
              <a:rPr lang="en-US" sz="2400" i="1">
                <a:solidFill>
                  <a:srgbClr val="008000"/>
                </a:solidFill>
                <a:latin typeface="Times New Roman" pitchFamily="18" charset="0"/>
              </a:rPr>
              <a:t>predicates up the </a:t>
            </a:r>
          </a:p>
          <a:p>
            <a:r>
              <a:rPr lang="en-US" sz="2400" i="1">
                <a:solidFill>
                  <a:srgbClr val="008000"/>
                </a:solidFill>
                <a:latin typeface="Times New Roman" pitchFamily="18" charset="0"/>
              </a:rPr>
              <a:t>tree.</a:t>
            </a:r>
          </a:p>
          <a:p>
            <a:endParaRPr lang="en-US" sz="2400" i="1">
              <a:solidFill>
                <a:srgbClr val="008000"/>
              </a:solidFill>
              <a:latin typeface="Times New Roman" pitchFamily="18" charset="0"/>
            </a:endParaRPr>
          </a:p>
          <a:p>
            <a:r>
              <a:rPr lang="en-US" sz="2400" i="1">
                <a:solidFill>
                  <a:srgbClr val="008000"/>
                </a:solidFill>
                <a:latin typeface="Times New Roman" pitchFamily="18" charset="0"/>
              </a:rPr>
              <a:t>Then, move them</a:t>
            </a:r>
          </a:p>
          <a:p>
            <a:r>
              <a:rPr lang="en-US" sz="2400" i="1">
                <a:solidFill>
                  <a:srgbClr val="008000"/>
                </a:solidFill>
                <a:latin typeface="Times New Roman" pitchFamily="18" charset="0"/>
              </a:rPr>
              <a:t>down.</a:t>
            </a:r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r>
              <a:rPr lang="en-US" smtClean="0"/>
              <a:t>Query Rewrite Summary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19200"/>
            <a:ext cx="7772400" cy="533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The optimizer can use any </a:t>
            </a:r>
            <a:r>
              <a:rPr lang="en-US" sz="2800" i="1" smtClean="0"/>
              <a:t>semantically correct</a:t>
            </a:r>
            <a:r>
              <a:rPr lang="en-US" sz="2800" smtClean="0"/>
              <a:t> rule to transform one query to another.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Rules try to: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move constraints between blocks (because each will be optimized separately)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Unnest blocks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Especially important in decision support applications where queries are very complex.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In a few minutes of thought, you’ll come up with your own rewrite. Some query, somewhere, will benefit from it.</a:t>
            </a:r>
          </a:p>
          <a:p>
            <a:pPr>
              <a:lnSpc>
                <a:spcPct val="90000"/>
              </a:lnSpc>
            </a:pPr>
            <a:r>
              <a:rPr lang="en-US" sz="2800" smtClean="0">
                <a:solidFill>
                  <a:srgbClr val="FF0000"/>
                </a:solidFill>
              </a:rPr>
              <a:t>Theorems?</a:t>
            </a:r>
          </a:p>
          <a:p>
            <a:pPr>
              <a:lnSpc>
                <a:spcPct val="90000"/>
              </a:lnSpc>
            </a:pPr>
            <a:endParaRPr lang="en-US" sz="280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1143000"/>
          </a:xfrm>
        </p:spPr>
        <p:txBody>
          <a:bodyPr/>
          <a:lstStyle/>
          <a:p>
            <a:r>
              <a:rPr lang="en-US" smtClean="0"/>
              <a:t>Key Lessons in Optimization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77724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>
                <a:solidFill>
                  <a:srgbClr val="FF0000"/>
                </a:solidFill>
              </a:rPr>
              <a:t>There are many approaches and many details to consider in query optimization</a:t>
            </a:r>
            <a:endParaRPr lang="en-US" smtClean="0"/>
          </a:p>
          <a:p>
            <a:pPr lvl="1">
              <a:lnSpc>
                <a:spcPct val="90000"/>
              </a:lnSpc>
            </a:pPr>
            <a:r>
              <a:rPr lang="en-US" smtClean="0"/>
              <a:t>Classic search/optimization problem!</a:t>
            </a:r>
          </a:p>
          <a:p>
            <a:pPr lvl="1">
              <a:lnSpc>
                <a:spcPct val="90000"/>
              </a:lnSpc>
            </a:pPr>
            <a:r>
              <a:rPr lang="en-US" smtClean="0">
                <a:solidFill>
                  <a:srgbClr val="008000"/>
                </a:solidFill>
              </a:rPr>
              <a:t>Not completely solved yet!</a:t>
            </a: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>
                <a:solidFill>
                  <a:srgbClr val="FF0000"/>
                </a:solidFill>
              </a:rPr>
              <a:t>Main points to take away are:</a:t>
            </a:r>
            <a:endParaRPr lang="en-US" smtClean="0"/>
          </a:p>
          <a:p>
            <a:pPr lvl="1">
              <a:lnSpc>
                <a:spcPct val="90000"/>
              </a:lnSpc>
            </a:pPr>
            <a:r>
              <a:rPr lang="en-US" smtClean="0"/>
              <a:t>Algebraic rules and their use in transformations of queries.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Deciding on join ordering: System-R style (Selinger style) optimization.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Estimating cost of plans and sizes of intermediate results.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1143000"/>
          </a:xfrm>
          <a:noFill/>
        </p:spPr>
        <p:txBody>
          <a:bodyPr lIns="92075" tIns="46038" rIns="92075" bIns="46038"/>
          <a:lstStyle/>
          <a:p>
            <a:r>
              <a:rPr lang="en-US" smtClean="0"/>
              <a:t>Cost Estimation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8915400" cy="4800600"/>
          </a:xfrm>
          <a:noFill/>
        </p:spPr>
        <p:txBody>
          <a:bodyPr lIns="92075" tIns="46038" rIns="92075" bIns="46038"/>
          <a:lstStyle/>
          <a:p>
            <a:pPr>
              <a:lnSpc>
                <a:spcPct val="90000"/>
              </a:lnSpc>
            </a:pPr>
            <a:r>
              <a:rPr lang="en-US" smtClean="0"/>
              <a:t>For each plan considered, must estimate cost: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Must </a:t>
            </a:r>
            <a:r>
              <a:rPr lang="en-US" smtClean="0">
                <a:solidFill>
                  <a:schemeClr val="accent2"/>
                </a:solidFill>
              </a:rPr>
              <a:t>estimate </a:t>
            </a:r>
            <a:r>
              <a:rPr lang="en-US" i="1" smtClean="0">
                <a:solidFill>
                  <a:schemeClr val="accent2"/>
                </a:solidFill>
              </a:rPr>
              <a:t>cost</a:t>
            </a:r>
            <a:r>
              <a:rPr lang="en-US" smtClean="0">
                <a:solidFill>
                  <a:schemeClr val="accent2"/>
                </a:solidFill>
              </a:rPr>
              <a:t> </a:t>
            </a:r>
            <a:r>
              <a:rPr lang="en-US" smtClean="0"/>
              <a:t>of each operation in plan tree.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Depends on input cardinalities.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Must </a:t>
            </a:r>
            <a:r>
              <a:rPr lang="en-US" smtClean="0">
                <a:solidFill>
                  <a:schemeClr val="accent2"/>
                </a:solidFill>
              </a:rPr>
              <a:t>estimate </a:t>
            </a:r>
            <a:r>
              <a:rPr lang="en-US" i="1" smtClean="0">
                <a:solidFill>
                  <a:schemeClr val="accent2"/>
                </a:solidFill>
              </a:rPr>
              <a:t>size of result </a:t>
            </a:r>
            <a:r>
              <a:rPr lang="en-US" smtClean="0"/>
              <a:t>for each operation in tree!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Use information about the input relations.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For selections and joins, assume independence of predicates.</a:t>
            </a:r>
          </a:p>
          <a:p>
            <a:pPr>
              <a:lnSpc>
                <a:spcPct val="90000"/>
              </a:lnSpc>
            </a:pPr>
            <a:r>
              <a:rPr lang="en-US" smtClean="0"/>
              <a:t>We’ll discuss the </a:t>
            </a:r>
            <a:r>
              <a:rPr lang="en-US" smtClean="0">
                <a:solidFill>
                  <a:schemeClr val="accent2"/>
                </a:solidFill>
              </a:rPr>
              <a:t>System R </a:t>
            </a:r>
            <a:r>
              <a:rPr lang="en-US" smtClean="0"/>
              <a:t>cost estimation approach.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Very inexact, but works ok in practice.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More sophisticated techniques known now.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1143000"/>
          </a:xfrm>
          <a:noFill/>
        </p:spPr>
        <p:txBody>
          <a:bodyPr lIns="92075" tIns="46038" rIns="92075" bIns="46038"/>
          <a:lstStyle/>
          <a:p>
            <a:r>
              <a:rPr lang="en-US" smtClean="0"/>
              <a:t>Statistics and Catalogs</a:t>
            </a:r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8915400" cy="4800600"/>
          </a:xfrm>
          <a:noFill/>
        </p:spPr>
        <p:txBody>
          <a:bodyPr lIns="92075" tIns="46038" rIns="92075" bIns="46038"/>
          <a:lstStyle/>
          <a:p>
            <a:pPr>
              <a:lnSpc>
                <a:spcPct val="90000"/>
              </a:lnSpc>
            </a:pPr>
            <a:r>
              <a:rPr lang="en-US" sz="2800" smtClean="0"/>
              <a:t>Need information about the relations and indexes involved.  </a:t>
            </a:r>
            <a:r>
              <a:rPr lang="en-US" sz="2800" b="1" i="1" smtClean="0">
                <a:solidFill>
                  <a:schemeClr val="accent2"/>
                </a:solidFill>
              </a:rPr>
              <a:t>Catalogs</a:t>
            </a:r>
            <a:r>
              <a:rPr lang="en-US" sz="2800" b="1" smtClean="0"/>
              <a:t> </a:t>
            </a:r>
            <a:r>
              <a:rPr lang="en-US" sz="2800" smtClean="0"/>
              <a:t>typically contain at least:</a:t>
            </a:r>
          </a:p>
          <a:p>
            <a:pPr lvl="1">
              <a:lnSpc>
                <a:spcPct val="90000"/>
              </a:lnSpc>
            </a:pPr>
            <a:r>
              <a:rPr lang="en-US" sz="2400" smtClean="0">
                <a:solidFill>
                  <a:schemeClr val="accent2"/>
                </a:solidFill>
              </a:rPr>
              <a:t># tuples (NTuples) </a:t>
            </a:r>
            <a:r>
              <a:rPr lang="en-US" sz="2400" smtClean="0"/>
              <a:t>and </a:t>
            </a:r>
            <a:r>
              <a:rPr lang="en-US" sz="2400" smtClean="0">
                <a:solidFill>
                  <a:schemeClr val="accent2"/>
                </a:solidFill>
              </a:rPr>
              <a:t># pages (NPages) </a:t>
            </a:r>
            <a:r>
              <a:rPr lang="en-US" sz="2400" smtClean="0"/>
              <a:t>for each relation.</a:t>
            </a:r>
          </a:p>
          <a:p>
            <a:pPr lvl="1">
              <a:lnSpc>
                <a:spcPct val="90000"/>
              </a:lnSpc>
            </a:pPr>
            <a:r>
              <a:rPr lang="en-US" sz="2400" smtClean="0">
                <a:solidFill>
                  <a:schemeClr val="accent2"/>
                </a:solidFill>
              </a:rPr>
              <a:t># distinct key values (NKeys) </a:t>
            </a:r>
            <a:r>
              <a:rPr lang="en-US" sz="2400" smtClean="0"/>
              <a:t>and NPages for each index.</a:t>
            </a:r>
          </a:p>
          <a:p>
            <a:pPr lvl="1">
              <a:lnSpc>
                <a:spcPct val="90000"/>
              </a:lnSpc>
            </a:pPr>
            <a:r>
              <a:rPr lang="en-US" sz="2400" smtClean="0">
                <a:solidFill>
                  <a:schemeClr val="accent2"/>
                </a:solidFill>
              </a:rPr>
              <a:t>Index height, low/high key values (Low/High) </a:t>
            </a:r>
            <a:r>
              <a:rPr lang="en-US" sz="2400" smtClean="0"/>
              <a:t>for each tree index.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Catalogs updated periodically.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Updating whenever data changes is too expensive; lots of approximation anyway, so slight inconsistency ok.</a:t>
            </a:r>
            <a:endParaRPr lang="en-US" smtClean="0"/>
          </a:p>
          <a:p>
            <a:pPr>
              <a:lnSpc>
                <a:spcPct val="90000"/>
              </a:lnSpc>
            </a:pPr>
            <a:r>
              <a:rPr lang="en-US" sz="2800" smtClean="0"/>
              <a:t>More detailed information (e.g., histograms of the values in some field) are sometimes stored.</a:t>
            </a: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8458200" cy="1104900"/>
          </a:xfrm>
          <a:noFill/>
        </p:spPr>
        <p:txBody>
          <a:bodyPr lIns="92075" tIns="46038" rIns="92075" bIns="46038"/>
          <a:lstStyle/>
          <a:p>
            <a:r>
              <a:rPr lang="en-US" smtClean="0"/>
              <a:t>Size Estimation and Reduction Factors</a:t>
            </a:r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2057400"/>
            <a:ext cx="8991600" cy="4800600"/>
          </a:xfrm>
          <a:noFill/>
        </p:spPr>
        <p:txBody>
          <a:bodyPr lIns="92075" tIns="46038" rIns="92075" bIns="46038"/>
          <a:lstStyle/>
          <a:p>
            <a:r>
              <a:rPr lang="en-US" sz="2800" smtClean="0"/>
              <a:t>Consider a query block:</a:t>
            </a:r>
          </a:p>
          <a:p>
            <a:r>
              <a:rPr lang="en-US" sz="2800" smtClean="0"/>
              <a:t>Maximum # tuples in result is the product of the cardinalities of relations in the FROM clause.</a:t>
            </a:r>
          </a:p>
          <a:p>
            <a:r>
              <a:rPr lang="en-US" sz="2800" i="1" smtClean="0">
                <a:solidFill>
                  <a:schemeClr val="accent2"/>
                </a:solidFill>
              </a:rPr>
              <a:t>Reduction factor (RF) </a:t>
            </a:r>
            <a:r>
              <a:rPr lang="en-US" sz="2800" smtClean="0"/>
              <a:t>associated with each</a:t>
            </a:r>
            <a:r>
              <a:rPr lang="en-US" sz="2800" smtClean="0">
                <a:solidFill>
                  <a:srgbClr val="3365FB"/>
                </a:solidFill>
              </a:rPr>
              <a:t> </a:t>
            </a:r>
            <a:r>
              <a:rPr lang="en-US" sz="2800" i="1" smtClean="0">
                <a:solidFill>
                  <a:schemeClr val="accent2"/>
                </a:solidFill>
              </a:rPr>
              <a:t>term</a:t>
            </a:r>
            <a:r>
              <a:rPr lang="en-US" sz="2800" smtClean="0">
                <a:solidFill>
                  <a:srgbClr val="3365FB"/>
                </a:solidFill>
              </a:rPr>
              <a:t> </a:t>
            </a:r>
            <a:r>
              <a:rPr lang="en-US" sz="2800" smtClean="0"/>
              <a:t>reflects the impact of the </a:t>
            </a:r>
            <a:r>
              <a:rPr lang="en-US" sz="2800" i="1" smtClean="0"/>
              <a:t>term</a:t>
            </a:r>
            <a:r>
              <a:rPr lang="en-US" sz="2800" smtClean="0"/>
              <a:t> in reducing result size.  </a:t>
            </a:r>
            <a:r>
              <a:rPr lang="en-US" sz="2800" i="1" smtClean="0">
                <a:solidFill>
                  <a:schemeClr val="accent2"/>
                </a:solidFill>
              </a:rPr>
              <a:t>Result</a:t>
            </a:r>
            <a:r>
              <a:rPr lang="en-US" sz="2800" smtClean="0"/>
              <a:t> </a:t>
            </a:r>
            <a:r>
              <a:rPr lang="en-US" sz="2800" i="1" smtClean="0">
                <a:solidFill>
                  <a:schemeClr val="accent2"/>
                </a:solidFill>
              </a:rPr>
              <a:t>cardinality</a:t>
            </a:r>
            <a:r>
              <a:rPr lang="en-US" sz="2800" smtClean="0">
                <a:solidFill>
                  <a:schemeClr val="accent2"/>
                </a:solidFill>
              </a:rPr>
              <a:t> = Max # tuples  *  product of all RF’s.</a:t>
            </a:r>
            <a:endParaRPr lang="en-US" sz="2800" smtClean="0"/>
          </a:p>
          <a:p>
            <a:pPr lvl="1"/>
            <a:r>
              <a:rPr lang="en-US" sz="2400" smtClean="0">
                <a:solidFill>
                  <a:srgbClr val="FF0000"/>
                </a:solidFill>
              </a:rPr>
              <a:t>Implicit assumption</a:t>
            </a:r>
            <a:r>
              <a:rPr lang="en-US" sz="2400" smtClean="0"/>
              <a:t> that </a:t>
            </a:r>
            <a:r>
              <a:rPr lang="en-US" sz="2400" i="1" smtClean="0">
                <a:solidFill>
                  <a:schemeClr val="accent2"/>
                </a:solidFill>
              </a:rPr>
              <a:t>terms</a:t>
            </a:r>
            <a:r>
              <a:rPr lang="en-US" sz="2400" smtClean="0">
                <a:solidFill>
                  <a:schemeClr val="accent2"/>
                </a:solidFill>
              </a:rPr>
              <a:t> are independent!</a:t>
            </a:r>
            <a:endParaRPr lang="en-US" sz="2400" smtClean="0"/>
          </a:p>
          <a:p>
            <a:pPr lvl="1"/>
            <a:r>
              <a:rPr lang="en-US" sz="2400" smtClean="0"/>
              <a:t>Term </a:t>
            </a:r>
            <a:r>
              <a:rPr lang="en-US" sz="2400" i="1" smtClean="0"/>
              <a:t>col=value </a:t>
            </a:r>
            <a:r>
              <a:rPr lang="en-US" sz="2400" smtClean="0"/>
              <a:t>has RF </a:t>
            </a:r>
            <a:r>
              <a:rPr lang="en-US" sz="2400" i="1" smtClean="0"/>
              <a:t>1/NKeys(I), </a:t>
            </a:r>
            <a:r>
              <a:rPr lang="en-US" sz="2400" smtClean="0"/>
              <a:t>given index I on </a:t>
            </a:r>
            <a:r>
              <a:rPr lang="en-US" sz="2400" i="1" smtClean="0"/>
              <a:t>col</a:t>
            </a:r>
          </a:p>
          <a:p>
            <a:pPr lvl="1"/>
            <a:r>
              <a:rPr lang="en-US" sz="2400" smtClean="0"/>
              <a:t>Term </a:t>
            </a:r>
            <a:r>
              <a:rPr lang="en-US" sz="2400" i="1" smtClean="0"/>
              <a:t>col1=col2 </a:t>
            </a:r>
            <a:r>
              <a:rPr lang="en-US" sz="2400" smtClean="0"/>
              <a:t>has RF </a:t>
            </a:r>
            <a:r>
              <a:rPr lang="en-US" sz="2400" i="1" smtClean="0"/>
              <a:t>1/MAX(NKeys(I1), NKeys(I2))</a:t>
            </a:r>
          </a:p>
          <a:p>
            <a:pPr lvl="1"/>
            <a:r>
              <a:rPr lang="en-US" sz="2400" smtClean="0"/>
              <a:t>Term</a:t>
            </a:r>
            <a:r>
              <a:rPr lang="en-US" sz="2400" i="1" smtClean="0"/>
              <a:t> col&gt;value </a:t>
            </a:r>
            <a:r>
              <a:rPr lang="en-US" sz="2400" smtClean="0"/>
              <a:t>has RF </a:t>
            </a:r>
            <a:r>
              <a:rPr lang="en-US" sz="2400" i="1" smtClean="0"/>
              <a:t>(High(I)-value)/(High(I)-Low(I))</a:t>
            </a: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4114800" y="1447800"/>
            <a:ext cx="4862513" cy="12001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r>
              <a:rPr lang="en-US" sz="2000">
                <a:latin typeface="Book Antiqua" pitchFamily="18" charset="0"/>
              </a:rPr>
              <a:t>SELECT</a:t>
            </a:r>
            <a:r>
              <a:rPr lang="en-US" sz="2400">
                <a:latin typeface="Book Antiqua" pitchFamily="18" charset="0"/>
              </a:rPr>
              <a:t>  attribute list</a:t>
            </a:r>
          </a:p>
          <a:p>
            <a:r>
              <a:rPr lang="en-US" sz="2000">
                <a:latin typeface="Book Antiqua" pitchFamily="18" charset="0"/>
              </a:rPr>
              <a:t>FROM</a:t>
            </a:r>
            <a:r>
              <a:rPr lang="en-US" sz="2400">
                <a:latin typeface="Book Antiqua" pitchFamily="18" charset="0"/>
              </a:rPr>
              <a:t>  relation list</a:t>
            </a:r>
          </a:p>
          <a:p>
            <a:r>
              <a:rPr lang="en-US" sz="2000">
                <a:latin typeface="Book Antiqua" pitchFamily="18" charset="0"/>
              </a:rPr>
              <a:t>WHERE</a:t>
            </a:r>
            <a:r>
              <a:rPr lang="en-US" sz="2400">
                <a:solidFill>
                  <a:srgbClr val="3365FB"/>
                </a:solidFill>
                <a:latin typeface="Book Antiqua" pitchFamily="18" charset="0"/>
              </a:rPr>
              <a:t>  </a:t>
            </a:r>
            <a:r>
              <a:rPr lang="en-US" sz="2400">
                <a:solidFill>
                  <a:schemeClr val="accent2"/>
                </a:solidFill>
                <a:latin typeface="Book Antiqua" pitchFamily="18" charset="0"/>
              </a:rPr>
              <a:t>term</a:t>
            </a:r>
            <a:r>
              <a:rPr lang="en-US" sz="2400" baseline="-25000">
                <a:solidFill>
                  <a:schemeClr val="accent2"/>
                </a:solidFill>
                <a:latin typeface="Book Antiqua" pitchFamily="18" charset="0"/>
              </a:rPr>
              <a:t>1</a:t>
            </a:r>
            <a:r>
              <a:rPr lang="en-US" sz="2400">
                <a:solidFill>
                  <a:srgbClr val="3365FB"/>
                </a:solidFill>
                <a:latin typeface="Book Antiqua" pitchFamily="18" charset="0"/>
              </a:rPr>
              <a:t> </a:t>
            </a:r>
            <a:r>
              <a:rPr lang="en-US" sz="2000">
                <a:latin typeface="Book Antiqua" pitchFamily="18" charset="0"/>
              </a:rPr>
              <a:t>AND</a:t>
            </a:r>
            <a:r>
              <a:rPr lang="en-US" sz="2400">
                <a:latin typeface="Book Antiqua" pitchFamily="18" charset="0"/>
              </a:rPr>
              <a:t> ... </a:t>
            </a:r>
            <a:r>
              <a:rPr lang="en-US" sz="2000">
                <a:latin typeface="Book Antiqua" pitchFamily="18" charset="0"/>
              </a:rPr>
              <a:t>AND</a:t>
            </a:r>
            <a:r>
              <a:rPr lang="en-US" sz="2400">
                <a:latin typeface="Book Antiqua" pitchFamily="18" charset="0"/>
              </a:rPr>
              <a:t> </a:t>
            </a:r>
            <a:r>
              <a:rPr lang="en-US" sz="2400">
                <a:solidFill>
                  <a:schemeClr val="accent2"/>
                </a:solidFill>
                <a:latin typeface="Book Antiqua" pitchFamily="18" charset="0"/>
              </a:rPr>
              <a:t>term</a:t>
            </a:r>
            <a:r>
              <a:rPr lang="en-US" sz="2400" baseline="-25000">
                <a:solidFill>
                  <a:schemeClr val="accent2"/>
                </a:solidFill>
                <a:latin typeface="Book Antiqua" pitchFamily="18" charset="0"/>
              </a:rPr>
              <a:t>k</a:t>
            </a:r>
            <a:endParaRPr lang="en-US" sz="2400">
              <a:solidFill>
                <a:srgbClr val="3365FB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Histograms	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Key to obtaining good cost and size estimates.</a:t>
            </a:r>
          </a:p>
          <a:p>
            <a:pPr>
              <a:lnSpc>
                <a:spcPct val="90000"/>
              </a:lnSpc>
            </a:pPr>
            <a:r>
              <a:rPr lang="en-US" smtClean="0"/>
              <a:t>Come in several flavors: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Equi-depth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Equi-width</a:t>
            </a:r>
          </a:p>
          <a:p>
            <a:pPr>
              <a:lnSpc>
                <a:spcPct val="90000"/>
              </a:lnSpc>
            </a:pPr>
            <a:r>
              <a:rPr lang="en-US" smtClean="0"/>
              <a:t>Which is better?</a:t>
            </a:r>
          </a:p>
          <a:p>
            <a:pPr>
              <a:lnSpc>
                <a:spcPct val="90000"/>
              </a:lnSpc>
            </a:pPr>
            <a:r>
              <a:rPr lang="en-US" smtClean="0"/>
              <a:t>Compressed histograms: special treatment of frequent values.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Histograms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Statistics on data maintained by the RDBMS</a:t>
            </a:r>
          </a:p>
          <a:p>
            <a:r>
              <a:rPr lang="en-US" smtClean="0"/>
              <a:t>Makes size estimation much more accurate (hence, cost estimations are more accurate)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Histograms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 smtClean="0">
                <a:solidFill>
                  <a:schemeClr val="accent2"/>
                </a:solidFill>
              </a:rPr>
              <a:t>Employee(</a:t>
            </a:r>
            <a:r>
              <a:rPr lang="en-US" sz="2800" u="sng" smtClean="0">
                <a:solidFill>
                  <a:schemeClr val="accent2"/>
                </a:solidFill>
              </a:rPr>
              <a:t>ssn</a:t>
            </a:r>
            <a:r>
              <a:rPr lang="en-US" sz="2800" smtClean="0">
                <a:solidFill>
                  <a:schemeClr val="accent2"/>
                </a:solidFill>
              </a:rPr>
              <a:t>, name, salary, phone)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Maintain a histogram on salary:</a:t>
            </a:r>
          </a:p>
          <a:p>
            <a:pPr>
              <a:lnSpc>
                <a:spcPct val="90000"/>
              </a:lnSpc>
            </a:pPr>
            <a:endParaRPr lang="en-US" sz="2800" smtClean="0"/>
          </a:p>
          <a:p>
            <a:pPr>
              <a:lnSpc>
                <a:spcPct val="90000"/>
              </a:lnSpc>
            </a:pPr>
            <a:endParaRPr lang="en-US" sz="2800" smtClean="0"/>
          </a:p>
          <a:p>
            <a:pPr>
              <a:lnSpc>
                <a:spcPct val="90000"/>
              </a:lnSpc>
            </a:pPr>
            <a:endParaRPr lang="en-US" sz="2800" smtClean="0"/>
          </a:p>
          <a:p>
            <a:pPr>
              <a:lnSpc>
                <a:spcPct val="90000"/>
              </a:lnSpc>
            </a:pPr>
            <a:endParaRPr lang="en-US" sz="2800" smtClean="0"/>
          </a:p>
          <a:p>
            <a:pPr>
              <a:lnSpc>
                <a:spcPct val="90000"/>
              </a:lnSpc>
            </a:pPr>
            <a:endParaRPr lang="en-US" sz="2800" smtClean="0"/>
          </a:p>
          <a:p>
            <a:pPr>
              <a:lnSpc>
                <a:spcPct val="90000"/>
              </a:lnSpc>
            </a:pPr>
            <a:r>
              <a:rPr lang="en-US" sz="2800" smtClean="0"/>
              <a:t>T(Employee) = 25000, but now we know the distribution</a:t>
            </a:r>
          </a:p>
          <a:p>
            <a:pPr>
              <a:lnSpc>
                <a:spcPct val="90000"/>
              </a:lnSpc>
            </a:pPr>
            <a:endParaRPr lang="en-US" sz="2800" smtClean="0"/>
          </a:p>
        </p:txBody>
      </p:sp>
      <p:graphicFrame>
        <p:nvGraphicFramePr>
          <p:cNvPr id="258052" name="Group 4"/>
          <p:cNvGraphicFramePr>
            <a:graphicFrameLocks noGrp="1"/>
          </p:cNvGraphicFramePr>
          <p:nvPr/>
        </p:nvGraphicFramePr>
        <p:xfrm>
          <a:off x="838200" y="3429000"/>
          <a:ext cx="7848600" cy="1270000"/>
        </p:xfrm>
        <a:graphic>
          <a:graphicData uri="http://schemas.openxmlformats.org/drawingml/2006/table">
            <a:tbl>
              <a:tblPr/>
              <a:tblGrid>
                <a:gridCol w="1120775"/>
                <a:gridCol w="1120775"/>
                <a:gridCol w="1122363"/>
                <a:gridCol w="1122362"/>
                <a:gridCol w="1120775"/>
                <a:gridCol w="1120775"/>
                <a:gridCol w="1120775"/>
              </a:tblGrid>
              <a:tr h="635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Salary: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0..20k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20k..40k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40k..60k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60k..80k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80k..100k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&gt; 100k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5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Tuples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6500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Histograms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mtClean="0">
                <a:solidFill>
                  <a:schemeClr val="accent2"/>
                </a:solidFill>
              </a:rPr>
              <a:t>Ranks(rankName, salary)</a:t>
            </a:r>
            <a:endParaRPr lang="en-US" smtClean="0"/>
          </a:p>
          <a:p>
            <a:r>
              <a:rPr lang="en-US" smtClean="0"/>
              <a:t>Estimate the size of Employee          Ranks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  <p:graphicFrame>
        <p:nvGraphicFramePr>
          <p:cNvPr id="259076" name="Group 4"/>
          <p:cNvGraphicFramePr>
            <a:graphicFrameLocks noGrp="1"/>
          </p:cNvGraphicFramePr>
          <p:nvPr/>
        </p:nvGraphicFramePr>
        <p:xfrm>
          <a:off x="838200" y="3276600"/>
          <a:ext cx="7162800" cy="762000"/>
        </p:xfrm>
        <a:graphic>
          <a:graphicData uri="http://schemas.openxmlformats.org/drawingml/2006/table">
            <a:tbl>
              <a:tblPr/>
              <a:tblGrid>
                <a:gridCol w="1023938"/>
                <a:gridCol w="1020762"/>
                <a:gridCol w="1025525"/>
                <a:gridCol w="1023938"/>
                <a:gridCol w="1023937"/>
                <a:gridCol w="1020763"/>
                <a:gridCol w="1023937"/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Employee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0..20k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20k..40k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40k..60k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60k..80k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80k..100k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&gt; 100k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e-I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6500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59102" name="Group 30"/>
          <p:cNvGraphicFramePr>
            <a:graphicFrameLocks noGrp="1"/>
          </p:cNvGraphicFramePr>
          <p:nvPr/>
        </p:nvGraphicFramePr>
        <p:xfrm>
          <a:off x="838200" y="4343400"/>
          <a:ext cx="7162800" cy="762000"/>
        </p:xfrm>
        <a:graphic>
          <a:graphicData uri="http://schemas.openxmlformats.org/drawingml/2006/table">
            <a:tbl>
              <a:tblPr/>
              <a:tblGrid>
                <a:gridCol w="1023938"/>
                <a:gridCol w="1020762"/>
                <a:gridCol w="1025525"/>
                <a:gridCol w="1023938"/>
                <a:gridCol w="1023937"/>
                <a:gridCol w="1020763"/>
                <a:gridCol w="1023937"/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Ranks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0..20k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20k..40k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40k..60k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60k..80k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80k..100k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&gt; 100k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e-I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38968" name="Group 56"/>
          <p:cNvGrpSpPr>
            <a:grpSpLocks noChangeAspect="1"/>
          </p:cNvGrpSpPr>
          <p:nvPr/>
        </p:nvGrpSpPr>
        <p:grpSpPr bwMode="auto">
          <a:xfrm>
            <a:off x="6205538" y="2835275"/>
            <a:ext cx="896937" cy="400050"/>
            <a:chOff x="4512" y="1392"/>
            <a:chExt cx="674" cy="301"/>
          </a:xfrm>
        </p:grpSpPr>
        <p:grpSp>
          <p:nvGrpSpPr>
            <p:cNvPr id="38969" name="Group 57"/>
            <p:cNvGrpSpPr>
              <a:grpSpLocks noChangeAspect="1"/>
            </p:cNvGrpSpPr>
            <p:nvPr/>
          </p:nvGrpSpPr>
          <p:grpSpPr bwMode="auto">
            <a:xfrm>
              <a:off x="4512" y="1392"/>
              <a:ext cx="192" cy="128"/>
              <a:chOff x="1104" y="1344"/>
              <a:chExt cx="288" cy="192"/>
            </a:xfrm>
          </p:grpSpPr>
          <p:sp>
            <p:nvSpPr>
              <p:cNvPr id="38971" name="Line 58"/>
              <p:cNvSpPr>
                <a:spLocks noChangeAspect="1" noChangeShapeType="1"/>
              </p:cNvSpPr>
              <p:nvPr/>
            </p:nvSpPr>
            <p:spPr bwMode="auto">
              <a:xfrm>
                <a:off x="1104" y="1344"/>
                <a:ext cx="288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72" name="Line 59"/>
              <p:cNvSpPr>
                <a:spLocks noChangeAspect="1" noChangeShapeType="1"/>
              </p:cNvSpPr>
              <p:nvPr/>
            </p:nvSpPr>
            <p:spPr bwMode="auto">
              <a:xfrm>
                <a:off x="1104" y="1344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73" name="Line 60"/>
              <p:cNvSpPr>
                <a:spLocks noChangeAspect="1" noChangeShapeType="1"/>
              </p:cNvSpPr>
              <p:nvPr/>
            </p:nvSpPr>
            <p:spPr bwMode="auto">
              <a:xfrm flipV="1">
                <a:off x="1392" y="1344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74" name="Line 61"/>
              <p:cNvSpPr>
                <a:spLocks noChangeAspect="1" noChangeShapeType="1"/>
              </p:cNvSpPr>
              <p:nvPr/>
            </p:nvSpPr>
            <p:spPr bwMode="auto">
              <a:xfrm flipH="1">
                <a:off x="1104" y="1344"/>
                <a:ext cx="288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8970" name="Text Box 62"/>
            <p:cNvSpPr txBox="1">
              <a:spLocks noChangeAspect="1" noChangeArrowheads="1"/>
            </p:cNvSpPr>
            <p:nvPr/>
          </p:nvSpPr>
          <p:spPr bwMode="auto">
            <a:xfrm>
              <a:off x="4656" y="1440"/>
              <a:ext cx="530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600">
                  <a:latin typeface="Times New Roman" pitchFamily="18" charset="0"/>
                </a:rPr>
                <a:t>Salary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Histograms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Assume: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V(Employee, Salary) = 200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V(Ranks, Salary) = 250</a:t>
            </a:r>
          </a:p>
          <a:p>
            <a:pPr>
              <a:lnSpc>
                <a:spcPct val="90000"/>
              </a:lnSpc>
            </a:pPr>
            <a:r>
              <a:rPr lang="en-US" smtClean="0"/>
              <a:t>Then T(Employee            Ranks) =</a:t>
            </a:r>
            <a:br>
              <a:rPr lang="en-US" smtClean="0"/>
            </a:br>
            <a:r>
              <a:rPr lang="en-US" smtClean="0"/>
              <a:t>	= </a:t>
            </a:r>
            <a:r>
              <a:rPr lang="en-US" smtClean="0">
                <a:latin typeface="Symbol" pitchFamily="18" charset="2"/>
              </a:rPr>
              <a:t>S</a:t>
            </a:r>
            <a:r>
              <a:rPr lang="en-US" baseline="-25000" smtClean="0"/>
              <a:t>i=1,6</a:t>
            </a:r>
            <a:r>
              <a:rPr lang="en-US" smtClean="0"/>
              <a:t> T</a:t>
            </a:r>
            <a:r>
              <a:rPr lang="en-US" baseline="-25000" smtClean="0"/>
              <a:t>i</a:t>
            </a:r>
            <a:r>
              <a:rPr lang="en-US" smtClean="0"/>
              <a:t> T</a:t>
            </a:r>
            <a:r>
              <a:rPr lang="en-US" baseline="-25000" smtClean="0"/>
              <a:t>i</a:t>
            </a:r>
            <a:r>
              <a:rPr lang="en-US" smtClean="0"/>
              <a:t>’ / 250</a:t>
            </a:r>
            <a:br>
              <a:rPr lang="en-US" smtClean="0"/>
            </a:br>
            <a:r>
              <a:rPr lang="en-US" smtClean="0"/>
              <a:t>	= (200x8 + 800x20 + 5000x40 +</a:t>
            </a:r>
            <a:br>
              <a:rPr lang="en-US" smtClean="0"/>
            </a:br>
            <a:r>
              <a:rPr lang="en-US" smtClean="0"/>
              <a:t>	     12000x80 + 6500x100 + 500x2)/250</a:t>
            </a:r>
            <a:br>
              <a:rPr lang="en-US" smtClean="0"/>
            </a:br>
            <a:r>
              <a:rPr lang="en-US" smtClean="0"/>
              <a:t>	= ….</a:t>
            </a:r>
          </a:p>
          <a:p>
            <a:pPr>
              <a:lnSpc>
                <a:spcPct val="90000"/>
              </a:lnSpc>
            </a:pPr>
            <a:endParaRPr lang="en-US" smtClean="0"/>
          </a:p>
        </p:txBody>
      </p:sp>
      <p:grpSp>
        <p:nvGrpSpPr>
          <p:cNvPr id="39940" name="Group 4"/>
          <p:cNvGrpSpPr>
            <a:grpSpLocks noChangeAspect="1"/>
          </p:cNvGrpSpPr>
          <p:nvPr/>
        </p:nvGrpSpPr>
        <p:grpSpPr bwMode="auto">
          <a:xfrm>
            <a:off x="4244975" y="3652838"/>
            <a:ext cx="896938" cy="400050"/>
            <a:chOff x="4512" y="1392"/>
            <a:chExt cx="674" cy="301"/>
          </a:xfrm>
        </p:grpSpPr>
        <p:grpSp>
          <p:nvGrpSpPr>
            <p:cNvPr id="39941" name="Group 5"/>
            <p:cNvGrpSpPr>
              <a:grpSpLocks noChangeAspect="1"/>
            </p:cNvGrpSpPr>
            <p:nvPr/>
          </p:nvGrpSpPr>
          <p:grpSpPr bwMode="auto">
            <a:xfrm>
              <a:off x="4512" y="1392"/>
              <a:ext cx="192" cy="128"/>
              <a:chOff x="1104" y="1344"/>
              <a:chExt cx="288" cy="192"/>
            </a:xfrm>
          </p:grpSpPr>
          <p:sp>
            <p:nvSpPr>
              <p:cNvPr id="39943" name="Line 6"/>
              <p:cNvSpPr>
                <a:spLocks noChangeAspect="1" noChangeShapeType="1"/>
              </p:cNvSpPr>
              <p:nvPr/>
            </p:nvSpPr>
            <p:spPr bwMode="auto">
              <a:xfrm>
                <a:off x="1104" y="1344"/>
                <a:ext cx="288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44" name="Line 7"/>
              <p:cNvSpPr>
                <a:spLocks noChangeAspect="1" noChangeShapeType="1"/>
              </p:cNvSpPr>
              <p:nvPr/>
            </p:nvSpPr>
            <p:spPr bwMode="auto">
              <a:xfrm>
                <a:off x="1104" y="1344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45" name="Line 8"/>
              <p:cNvSpPr>
                <a:spLocks noChangeAspect="1" noChangeShapeType="1"/>
              </p:cNvSpPr>
              <p:nvPr/>
            </p:nvSpPr>
            <p:spPr bwMode="auto">
              <a:xfrm flipV="1">
                <a:off x="1392" y="1344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46" name="Line 9"/>
              <p:cNvSpPr>
                <a:spLocks noChangeAspect="1" noChangeShapeType="1"/>
              </p:cNvSpPr>
              <p:nvPr/>
            </p:nvSpPr>
            <p:spPr bwMode="auto">
              <a:xfrm flipH="1">
                <a:off x="1104" y="1344"/>
                <a:ext cx="288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9942" name="Text Box 10"/>
            <p:cNvSpPr txBox="1">
              <a:spLocks noChangeAspect="1" noChangeArrowheads="1"/>
            </p:cNvSpPr>
            <p:nvPr/>
          </p:nvSpPr>
          <p:spPr bwMode="auto">
            <a:xfrm>
              <a:off x="4656" y="1440"/>
              <a:ext cx="530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600">
                  <a:latin typeface="Times New Roman" pitchFamily="18" charset="0"/>
                </a:rPr>
                <a:t>Salary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Plans for Single-Relation Queries</a:t>
            </a:r>
            <a:br>
              <a:rPr lang="en-US" smtClean="0"/>
            </a:br>
            <a:r>
              <a:rPr lang="en-US" smtClean="0"/>
              <a:t>(Prep for Join ordering)</a:t>
            </a:r>
            <a:endParaRPr lang="he-IL" smtClean="0"/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  <a:noFill/>
        </p:spPr>
        <p:txBody>
          <a:bodyPr lIns="92075" tIns="46038" rIns="92075" bIns="46038"/>
          <a:lstStyle/>
          <a:p>
            <a:r>
              <a:rPr lang="en-US" smtClean="0"/>
              <a:t>Plans for Single-Relation Queries</a:t>
            </a:r>
            <a:br>
              <a:rPr lang="en-US" smtClean="0"/>
            </a:br>
            <a:r>
              <a:rPr lang="en-US" smtClean="0"/>
              <a:t>(Prep for Join ordering)</a:t>
            </a:r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8915400" cy="4800600"/>
          </a:xfrm>
          <a:noFill/>
        </p:spPr>
        <p:txBody>
          <a:bodyPr lIns="92075" tIns="46038" rIns="92075" bIns="46038"/>
          <a:lstStyle/>
          <a:p>
            <a:pPr>
              <a:lnSpc>
                <a:spcPct val="90000"/>
              </a:lnSpc>
            </a:pPr>
            <a:r>
              <a:rPr lang="en-US" b="1" smtClean="0">
                <a:solidFill>
                  <a:srgbClr val="008000"/>
                </a:solidFill>
              </a:rPr>
              <a:t>Task:</a:t>
            </a:r>
            <a:r>
              <a:rPr lang="en-US" smtClean="0"/>
              <a:t> create a query execution plan for a single Select-project-group-by block.</a:t>
            </a:r>
          </a:p>
          <a:p>
            <a:pPr>
              <a:lnSpc>
                <a:spcPct val="90000"/>
              </a:lnSpc>
            </a:pPr>
            <a:r>
              <a:rPr lang="en-US" b="1" smtClean="0">
                <a:solidFill>
                  <a:srgbClr val="FF0000"/>
                </a:solidFill>
              </a:rPr>
              <a:t>Key idea</a:t>
            </a:r>
            <a:r>
              <a:rPr lang="en-US" smtClean="0">
                <a:solidFill>
                  <a:srgbClr val="FF0000"/>
                </a:solidFill>
              </a:rPr>
              <a:t>:</a:t>
            </a:r>
            <a:r>
              <a:rPr lang="en-US" smtClean="0"/>
              <a:t> consider each possible </a:t>
            </a:r>
            <a:r>
              <a:rPr lang="en-US" b="1" i="1" smtClean="0">
                <a:solidFill>
                  <a:srgbClr val="008000"/>
                </a:solidFill>
              </a:rPr>
              <a:t>access path</a:t>
            </a:r>
            <a:r>
              <a:rPr lang="en-US" smtClean="0"/>
              <a:t> to the relevant tuples of the relation. Choose the cheapest one.</a:t>
            </a:r>
            <a:r>
              <a:rPr lang="en-US" sz="2800" smtClean="0"/>
              <a:t> </a:t>
            </a: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/>
              <a:t>The different operations are essentially carried out together (e.g., if an index is used for a selection, projection is done for each retrieved tuple, and the resulting tuples are </a:t>
            </a:r>
            <a:r>
              <a:rPr lang="en-US" i="1" smtClean="0">
                <a:solidFill>
                  <a:schemeClr val="accent2"/>
                </a:solidFill>
              </a:rPr>
              <a:t>pipelined</a:t>
            </a:r>
            <a:r>
              <a:rPr lang="en-US" smtClean="0"/>
              <a:t> into the aggregate computation).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r>
              <a:rPr lang="en-US" smtClean="0"/>
              <a:t>Operations (revisited)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Scan ([index], table, predicate):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Either index scan or table scan.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Try to push down </a:t>
            </a:r>
            <a:r>
              <a:rPr lang="en-US" b="1" smtClean="0">
                <a:solidFill>
                  <a:srgbClr val="FF0000"/>
                </a:solidFill>
              </a:rPr>
              <a:t>sargable</a:t>
            </a:r>
            <a:r>
              <a:rPr lang="en-US" smtClean="0"/>
              <a:t> predicates.</a:t>
            </a:r>
          </a:p>
          <a:p>
            <a:pPr>
              <a:lnSpc>
                <a:spcPct val="90000"/>
              </a:lnSpc>
            </a:pPr>
            <a:r>
              <a:rPr lang="en-US" smtClean="0"/>
              <a:t>Selection (filter)</a:t>
            </a:r>
          </a:p>
          <a:p>
            <a:pPr>
              <a:lnSpc>
                <a:spcPct val="90000"/>
              </a:lnSpc>
            </a:pPr>
            <a:r>
              <a:rPr lang="en-US" smtClean="0"/>
              <a:t>Projection (always need to go to the data?)</a:t>
            </a:r>
          </a:p>
          <a:p>
            <a:pPr>
              <a:lnSpc>
                <a:spcPct val="90000"/>
              </a:lnSpc>
            </a:pPr>
            <a:r>
              <a:rPr lang="en-US" smtClean="0"/>
              <a:t>Joins: nested loop (indexed), sort-merge, hash, outer join.</a:t>
            </a:r>
          </a:p>
          <a:p>
            <a:pPr>
              <a:lnSpc>
                <a:spcPct val="90000"/>
              </a:lnSpc>
            </a:pPr>
            <a:r>
              <a:rPr lang="en-US" smtClean="0"/>
              <a:t>Grouping and aggregation (usually the last).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title"/>
          </p:nvPr>
        </p:nvSpPr>
        <p:spPr>
          <a:xfrm>
            <a:off x="-381000" y="152400"/>
            <a:ext cx="7772400" cy="1143000"/>
          </a:xfrm>
          <a:noFill/>
        </p:spPr>
        <p:txBody>
          <a:bodyPr lIns="92075" tIns="46038" rIns="92075" bIns="46038"/>
          <a:lstStyle/>
          <a:p>
            <a:r>
              <a:rPr lang="en-US" smtClean="0"/>
              <a:t>Example</a:t>
            </a:r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6200" y="1295400"/>
            <a:ext cx="9067800" cy="4724400"/>
          </a:xfrm>
          <a:noFill/>
        </p:spPr>
        <p:txBody>
          <a:bodyPr lIns="92075" tIns="46038" rIns="92075" bIns="46038"/>
          <a:lstStyle/>
          <a:p>
            <a:r>
              <a:rPr lang="en-US" sz="2800" dirty="0" smtClean="0"/>
              <a:t>If we have an </a:t>
            </a:r>
            <a:r>
              <a:rPr lang="en-US" sz="2800" dirty="0" smtClean="0">
                <a:solidFill>
                  <a:srgbClr val="FF0000"/>
                </a:solidFill>
              </a:rPr>
              <a:t>I</a:t>
            </a:r>
            <a:r>
              <a:rPr lang="en-US" sz="2800" dirty="0" smtClean="0">
                <a:solidFill>
                  <a:schemeClr val="accent2"/>
                </a:solidFill>
              </a:rPr>
              <a:t>ndex on </a:t>
            </a:r>
            <a:r>
              <a:rPr lang="en-US" sz="2800" i="1" dirty="0" smtClean="0">
                <a:solidFill>
                  <a:schemeClr val="accent2"/>
                </a:solidFill>
              </a:rPr>
              <a:t>rating</a:t>
            </a:r>
            <a:r>
              <a:rPr lang="en-US" sz="2800" dirty="0" smtClean="0"/>
              <a:t>:</a:t>
            </a:r>
          </a:p>
          <a:p>
            <a:pPr lvl="1"/>
            <a:r>
              <a:rPr lang="en-US" sz="2400" dirty="0" smtClean="0"/>
              <a:t>(1/</a:t>
            </a:r>
            <a:r>
              <a:rPr lang="en-US" sz="2400" dirty="0" err="1" smtClean="0"/>
              <a:t>NKeys</a:t>
            </a:r>
            <a:r>
              <a:rPr lang="en-US" sz="2400" dirty="0" smtClean="0"/>
              <a:t>(I)) * </a:t>
            </a:r>
            <a:r>
              <a:rPr lang="en-US" sz="2400" dirty="0" err="1" smtClean="0"/>
              <a:t>NTuples</a:t>
            </a:r>
            <a:r>
              <a:rPr lang="en-US" sz="2400" dirty="0" smtClean="0"/>
              <a:t>(S) </a:t>
            </a:r>
            <a:r>
              <a:rPr lang="en-US" sz="2400" dirty="0" smtClean="0"/>
              <a:t>= (1/10) * 40000 tuples retrieved.</a:t>
            </a:r>
          </a:p>
          <a:p>
            <a:pPr lvl="1"/>
            <a:r>
              <a:rPr lang="en-US" sz="2400" dirty="0" smtClean="0">
                <a:solidFill>
                  <a:schemeClr val="accent2"/>
                </a:solidFill>
              </a:rPr>
              <a:t>Clustered index: </a:t>
            </a:r>
            <a:r>
              <a:rPr lang="en-US" sz="2400" dirty="0" smtClean="0"/>
              <a:t>(1/</a:t>
            </a:r>
            <a:r>
              <a:rPr lang="en-US" sz="2400" dirty="0" err="1" smtClean="0"/>
              <a:t>NKeys</a:t>
            </a:r>
            <a:r>
              <a:rPr lang="en-US" sz="2400" dirty="0" smtClean="0"/>
              <a:t>(I)) * </a:t>
            </a:r>
            <a:r>
              <a:rPr lang="en-US" sz="2400" dirty="0" smtClean="0"/>
              <a:t>(</a:t>
            </a:r>
            <a:r>
              <a:rPr lang="en-US" sz="2400" dirty="0" err="1" smtClean="0"/>
              <a:t>NPages</a:t>
            </a:r>
            <a:r>
              <a:rPr lang="en-US" sz="2400" dirty="0" smtClean="0"/>
              <a:t>(I)+</a:t>
            </a:r>
            <a:r>
              <a:rPr lang="en-US" sz="2400" dirty="0" err="1" smtClean="0"/>
              <a:t>NPages</a:t>
            </a:r>
            <a:r>
              <a:rPr lang="en-US" sz="2400" dirty="0" smtClean="0"/>
              <a:t>(S)) </a:t>
            </a:r>
            <a:r>
              <a:rPr lang="en-US" sz="2400" dirty="0" smtClean="0"/>
              <a:t>=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>
                <a:solidFill>
                  <a:schemeClr val="accent2"/>
                </a:solidFill>
              </a:rPr>
              <a:t>(</a:t>
            </a:r>
            <a:r>
              <a:rPr lang="en-US" sz="2400" dirty="0" smtClean="0">
                <a:solidFill>
                  <a:schemeClr val="accent2"/>
                </a:solidFill>
              </a:rPr>
              <a:t>1/10) * </a:t>
            </a:r>
            <a:r>
              <a:rPr lang="en-US" sz="2400" dirty="0" smtClean="0">
                <a:solidFill>
                  <a:schemeClr val="accent2"/>
                </a:solidFill>
              </a:rPr>
              <a:t>(50+500</a:t>
            </a:r>
            <a:r>
              <a:rPr lang="en-US" sz="2400" dirty="0" smtClean="0">
                <a:solidFill>
                  <a:schemeClr val="accent2"/>
                </a:solidFill>
              </a:rPr>
              <a:t>) pages are retrieved </a:t>
            </a:r>
            <a:r>
              <a:rPr lang="en-US" sz="2400" dirty="0" smtClean="0">
                <a:solidFill>
                  <a:srgbClr val="FF0000"/>
                </a:solidFill>
              </a:rPr>
              <a:t>(= </a:t>
            </a:r>
            <a:r>
              <a:rPr lang="en-US" sz="2400" dirty="0" smtClean="0">
                <a:solidFill>
                  <a:srgbClr val="FF0000"/>
                </a:solidFill>
              </a:rPr>
              <a:t>55)</a:t>
            </a:r>
            <a:r>
              <a:rPr lang="en-US" sz="2400" dirty="0" smtClean="0">
                <a:solidFill>
                  <a:schemeClr val="accent2"/>
                </a:solidFill>
              </a:rPr>
              <a:t>. </a:t>
            </a:r>
            <a:endParaRPr lang="en-US" sz="2400" dirty="0" smtClean="0">
              <a:solidFill>
                <a:schemeClr val="accent2"/>
              </a:solidFill>
            </a:endParaRPr>
          </a:p>
          <a:p>
            <a:pPr lvl="1"/>
            <a:r>
              <a:rPr lang="en-US" sz="2400" dirty="0" err="1" smtClean="0">
                <a:solidFill>
                  <a:schemeClr val="accent2"/>
                </a:solidFill>
              </a:rPr>
              <a:t>Unclustered</a:t>
            </a:r>
            <a:r>
              <a:rPr lang="en-US" sz="2400" dirty="0" smtClean="0">
                <a:solidFill>
                  <a:schemeClr val="accent2"/>
                </a:solidFill>
              </a:rPr>
              <a:t> index: </a:t>
            </a:r>
            <a:r>
              <a:rPr lang="en-US" sz="2400" dirty="0" smtClean="0"/>
              <a:t>(1/</a:t>
            </a:r>
            <a:r>
              <a:rPr lang="en-US" sz="2400" dirty="0" err="1" smtClean="0"/>
              <a:t>NKeys</a:t>
            </a:r>
            <a:r>
              <a:rPr lang="en-US" sz="2400" dirty="0" smtClean="0"/>
              <a:t>(I)) * (</a:t>
            </a:r>
            <a:r>
              <a:rPr lang="en-US" sz="2400" dirty="0" err="1" smtClean="0"/>
              <a:t>NPages</a:t>
            </a:r>
            <a:r>
              <a:rPr lang="en-US" sz="2400" dirty="0" smtClean="0"/>
              <a:t>(I)+</a:t>
            </a:r>
            <a:r>
              <a:rPr lang="en-US" sz="2400" dirty="0" err="1" smtClean="0"/>
              <a:t>NTuples</a:t>
            </a:r>
            <a:r>
              <a:rPr lang="en-US" sz="2400" dirty="0" smtClean="0"/>
              <a:t>(S)) </a:t>
            </a:r>
            <a:r>
              <a:rPr lang="en-US" sz="2400" dirty="0" smtClean="0"/>
              <a:t>= </a:t>
            </a:r>
            <a:r>
              <a:rPr lang="en-US" sz="2400" dirty="0" smtClean="0">
                <a:solidFill>
                  <a:schemeClr val="accent2"/>
                </a:solidFill>
              </a:rPr>
              <a:t>(1/10) * (50+40000) pages are retrieved.  </a:t>
            </a:r>
            <a:endParaRPr lang="en-US" sz="2400" dirty="0" smtClean="0"/>
          </a:p>
          <a:p>
            <a:r>
              <a:rPr lang="en-US" sz="2800" dirty="0" smtClean="0"/>
              <a:t>If we have an </a:t>
            </a:r>
            <a:r>
              <a:rPr lang="en-US" sz="2800" dirty="0" smtClean="0">
                <a:solidFill>
                  <a:schemeClr val="accent2"/>
                </a:solidFill>
              </a:rPr>
              <a:t>index on </a:t>
            </a:r>
            <a:r>
              <a:rPr lang="en-US" sz="2800" i="1" dirty="0" err="1" smtClean="0">
                <a:solidFill>
                  <a:schemeClr val="accent2"/>
                </a:solidFill>
              </a:rPr>
              <a:t>sid</a:t>
            </a:r>
            <a:r>
              <a:rPr lang="en-US" sz="2800" dirty="0" smtClean="0"/>
              <a:t>:</a:t>
            </a:r>
          </a:p>
          <a:p>
            <a:pPr lvl="1"/>
            <a:r>
              <a:rPr lang="en-US" sz="2400" dirty="0" smtClean="0"/>
              <a:t>Would have to retrieve all tuples/pages.  With a </a:t>
            </a:r>
            <a:r>
              <a:rPr lang="en-US" sz="2400" dirty="0" smtClean="0">
                <a:solidFill>
                  <a:schemeClr val="accent2"/>
                </a:solidFill>
              </a:rPr>
              <a:t>clustered</a:t>
            </a:r>
            <a:r>
              <a:rPr lang="en-US" sz="2400" dirty="0" smtClean="0"/>
              <a:t> index, the </a:t>
            </a:r>
            <a:r>
              <a:rPr lang="en-US" sz="2400" dirty="0" smtClean="0">
                <a:solidFill>
                  <a:schemeClr val="accent2"/>
                </a:solidFill>
              </a:rPr>
              <a:t>cost is 50+500.</a:t>
            </a:r>
          </a:p>
          <a:p>
            <a:r>
              <a:rPr lang="en-US" sz="2800" dirty="0" smtClean="0"/>
              <a:t>Doing a </a:t>
            </a:r>
            <a:r>
              <a:rPr lang="en-US" sz="2800" dirty="0" smtClean="0">
                <a:solidFill>
                  <a:schemeClr val="accent2"/>
                </a:solidFill>
              </a:rPr>
              <a:t>file scan</a:t>
            </a:r>
            <a:r>
              <a:rPr lang="en-US" sz="2800" dirty="0" smtClean="0"/>
              <a:t>: we retrieve all file pages</a:t>
            </a:r>
            <a:r>
              <a:rPr lang="en-US" sz="2800" dirty="0" smtClean="0">
                <a:solidFill>
                  <a:schemeClr val="accent2"/>
                </a:solidFill>
              </a:rPr>
              <a:t> (500)</a:t>
            </a:r>
            <a:r>
              <a:rPr lang="en-US" sz="2800" dirty="0" smtClean="0"/>
              <a:t>.</a:t>
            </a:r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6019800" y="304800"/>
            <a:ext cx="2678113" cy="12001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000">
                <a:latin typeface="Book Antiqua" pitchFamily="18" charset="0"/>
              </a:rPr>
              <a:t>SELECT </a:t>
            </a:r>
            <a:r>
              <a:rPr lang="en-US" sz="2400">
                <a:latin typeface="Book Antiqua" pitchFamily="18" charset="0"/>
              </a:rPr>
              <a:t> S.sid</a:t>
            </a:r>
          </a:p>
          <a:p>
            <a:r>
              <a:rPr lang="en-US" sz="2000">
                <a:latin typeface="Book Antiqua" pitchFamily="18" charset="0"/>
              </a:rPr>
              <a:t>FROM </a:t>
            </a:r>
            <a:r>
              <a:rPr lang="en-US" sz="2400">
                <a:latin typeface="Book Antiqua" pitchFamily="18" charset="0"/>
              </a:rPr>
              <a:t> Sailors S</a:t>
            </a:r>
          </a:p>
          <a:p>
            <a:r>
              <a:rPr lang="en-US" sz="2000">
                <a:latin typeface="Book Antiqua" pitchFamily="18" charset="0"/>
              </a:rPr>
              <a:t>WHERE</a:t>
            </a:r>
            <a:r>
              <a:rPr lang="en-US" sz="2400">
                <a:latin typeface="Book Antiqua" pitchFamily="18" charset="0"/>
              </a:rPr>
              <a:t>  S.rating=8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Determining Join Ordering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smtClean="0"/>
              <a:t>R1       R2        ….       Rn</a:t>
            </a:r>
          </a:p>
          <a:p>
            <a:r>
              <a:rPr lang="en-US" sz="2800" smtClean="0"/>
              <a:t>Join tree:</a:t>
            </a:r>
          </a:p>
          <a:p>
            <a:endParaRPr lang="en-US" sz="2800" smtClean="0"/>
          </a:p>
          <a:p>
            <a:endParaRPr lang="en-US" sz="2800" smtClean="0"/>
          </a:p>
          <a:p>
            <a:endParaRPr lang="en-US" sz="2800" smtClean="0"/>
          </a:p>
          <a:p>
            <a:endParaRPr lang="en-US" sz="2800" smtClean="0"/>
          </a:p>
          <a:p>
            <a:r>
              <a:rPr lang="en-US" sz="2800" smtClean="0"/>
              <a:t>A join tree represents a plan. An optimizer needs to inspect many (all ?) join trees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2193925" y="4613275"/>
            <a:ext cx="53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R3</a:t>
            </a: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3641725" y="4613275"/>
            <a:ext cx="53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R1</a:t>
            </a: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5089525" y="4613275"/>
            <a:ext cx="53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R2</a:t>
            </a:r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6461125" y="4613275"/>
            <a:ext cx="53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R4</a:t>
            </a:r>
          </a:p>
        </p:txBody>
      </p:sp>
      <p:grpSp>
        <p:nvGrpSpPr>
          <p:cNvPr id="44040" name="Group 8"/>
          <p:cNvGrpSpPr>
            <a:grpSpLocks noChangeAspect="1"/>
          </p:cNvGrpSpPr>
          <p:nvPr/>
        </p:nvGrpSpPr>
        <p:grpSpPr bwMode="auto">
          <a:xfrm>
            <a:off x="2971800" y="3733800"/>
            <a:ext cx="304800" cy="203200"/>
            <a:chOff x="1104" y="1344"/>
            <a:chExt cx="288" cy="192"/>
          </a:xfrm>
        </p:grpSpPr>
        <p:sp>
          <p:nvSpPr>
            <p:cNvPr id="44072" name="Line 9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73" name="Line 10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74" name="Line 11"/>
            <p:cNvSpPr>
              <a:spLocks noChangeAspect="1" noChangeShapeType="1"/>
            </p:cNvSpPr>
            <p:nvPr/>
          </p:nvSpPr>
          <p:spPr bwMode="auto">
            <a:xfrm flipV="1">
              <a:off x="1392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75" name="Line 12"/>
            <p:cNvSpPr>
              <a:spLocks noChangeAspect="1" noChangeShapeType="1"/>
            </p:cNvSpPr>
            <p:nvPr/>
          </p:nvSpPr>
          <p:spPr bwMode="auto">
            <a:xfrm flipH="1"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4041" name="Group 13"/>
          <p:cNvGrpSpPr>
            <a:grpSpLocks noChangeAspect="1"/>
          </p:cNvGrpSpPr>
          <p:nvPr/>
        </p:nvGrpSpPr>
        <p:grpSpPr bwMode="auto">
          <a:xfrm>
            <a:off x="5867400" y="3810000"/>
            <a:ext cx="304800" cy="203200"/>
            <a:chOff x="1104" y="1344"/>
            <a:chExt cx="288" cy="192"/>
          </a:xfrm>
        </p:grpSpPr>
        <p:sp>
          <p:nvSpPr>
            <p:cNvPr id="44068" name="Line 14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69" name="Line 15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70" name="Line 16"/>
            <p:cNvSpPr>
              <a:spLocks noChangeAspect="1" noChangeShapeType="1"/>
            </p:cNvSpPr>
            <p:nvPr/>
          </p:nvSpPr>
          <p:spPr bwMode="auto">
            <a:xfrm flipV="1">
              <a:off x="1392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71" name="Line 17"/>
            <p:cNvSpPr>
              <a:spLocks noChangeAspect="1" noChangeShapeType="1"/>
            </p:cNvSpPr>
            <p:nvPr/>
          </p:nvSpPr>
          <p:spPr bwMode="auto">
            <a:xfrm flipH="1"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4042" name="Group 18"/>
          <p:cNvGrpSpPr>
            <a:grpSpLocks noChangeAspect="1"/>
          </p:cNvGrpSpPr>
          <p:nvPr/>
        </p:nvGrpSpPr>
        <p:grpSpPr bwMode="auto">
          <a:xfrm>
            <a:off x="4572000" y="3048000"/>
            <a:ext cx="304800" cy="203200"/>
            <a:chOff x="1104" y="1344"/>
            <a:chExt cx="288" cy="192"/>
          </a:xfrm>
        </p:grpSpPr>
        <p:sp>
          <p:nvSpPr>
            <p:cNvPr id="44064" name="Line 19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65" name="Line 20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66" name="Line 21"/>
            <p:cNvSpPr>
              <a:spLocks noChangeAspect="1" noChangeShapeType="1"/>
            </p:cNvSpPr>
            <p:nvPr/>
          </p:nvSpPr>
          <p:spPr bwMode="auto">
            <a:xfrm flipV="1">
              <a:off x="1392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67" name="Line 22"/>
            <p:cNvSpPr>
              <a:spLocks noChangeAspect="1" noChangeShapeType="1"/>
            </p:cNvSpPr>
            <p:nvPr/>
          </p:nvSpPr>
          <p:spPr bwMode="auto">
            <a:xfrm flipH="1"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4043" name="Line 23"/>
          <p:cNvSpPr>
            <a:spLocks noChangeShapeType="1"/>
          </p:cNvSpPr>
          <p:nvPr/>
        </p:nvSpPr>
        <p:spPr bwMode="auto">
          <a:xfrm flipH="1">
            <a:off x="2514600" y="4038600"/>
            <a:ext cx="457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44" name="Line 24"/>
          <p:cNvSpPr>
            <a:spLocks noChangeShapeType="1"/>
          </p:cNvSpPr>
          <p:nvPr/>
        </p:nvSpPr>
        <p:spPr bwMode="auto">
          <a:xfrm>
            <a:off x="3276600" y="4038600"/>
            <a:ext cx="533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45" name="Line 25"/>
          <p:cNvSpPr>
            <a:spLocks noChangeShapeType="1"/>
          </p:cNvSpPr>
          <p:nvPr/>
        </p:nvSpPr>
        <p:spPr bwMode="auto">
          <a:xfrm flipH="1">
            <a:off x="5410200" y="403860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46" name="Line 26"/>
          <p:cNvSpPr>
            <a:spLocks noChangeShapeType="1"/>
          </p:cNvSpPr>
          <p:nvPr/>
        </p:nvSpPr>
        <p:spPr bwMode="auto">
          <a:xfrm>
            <a:off x="6248400" y="4038600"/>
            <a:ext cx="457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47" name="Line 27"/>
          <p:cNvSpPr>
            <a:spLocks noChangeShapeType="1"/>
          </p:cNvSpPr>
          <p:nvPr/>
        </p:nvSpPr>
        <p:spPr bwMode="auto">
          <a:xfrm flipH="1">
            <a:off x="3352800" y="3200400"/>
            <a:ext cx="1066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48" name="Line 28"/>
          <p:cNvSpPr>
            <a:spLocks noChangeShapeType="1"/>
          </p:cNvSpPr>
          <p:nvPr/>
        </p:nvSpPr>
        <p:spPr bwMode="auto">
          <a:xfrm>
            <a:off x="5029200" y="3276600"/>
            <a:ext cx="762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4049" name="Group 29"/>
          <p:cNvGrpSpPr>
            <a:grpSpLocks noChangeAspect="1"/>
          </p:cNvGrpSpPr>
          <p:nvPr/>
        </p:nvGrpSpPr>
        <p:grpSpPr bwMode="auto">
          <a:xfrm>
            <a:off x="1676400" y="2133600"/>
            <a:ext cx="304800" cy="203200"/>
            <a:chOff x="1104" y="1344"/>
            <a:chExt cx="288" cy="192"/>
          </a:xfrm>
        </p:grpSpPr>
        <p:sp>
          <p:nvSpPr>
            <p:cNvPr id="44060" name="Line 30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61" name="Line 31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62" name="Line 32"/>
            <p:cNvSpPr>
              <a:spLocks noChangeAspect="1" noChangeShapeType="1"/>
            </p:cNvSpPr>
            <p:nvPr/>
          </p:nvSpPr>
          <p:spPr bwMode="auto">
            <a:xfrm flipV="1">
              <a:off x="1392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63" name="Line 33"/>
            <p:cNvSpPr>
              <a:spLocks noChangeAspect="1" noChangeShapeType="1"/>
            </p:cNvSpPr>
            <p:nvPr/>
          </p:nvSpPr>
          <p:spPr bwMode="auto">
            <a:xfrm flipH="1"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4050" name="Group 34"/>
          <p:cNvGrpSpPr>
            <a:grpSpLocks noChangeAspect="1"/>
          </p:cNvGrpSpPr>
          <p:nvPr/>
        </p:nvGrpSpPr>
        <p:grpSpPr bwMode="auto">
          <a:xfrm>
            <a:off x="2667000" y="2133600"/>
            <a:ext cx="304800" cy="203200"/>
            <a:chOff x="1104" y="1344"/>
            <a:chExt cx="288" cy="192"/>
          </a:xfrm>
        </p:grpSpPr>
        <p:sp>
          <p:nvSpPr>
            <p:cNvPr id="44056" name="Line 35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57" name="Line 36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58" name="Line 37"/>
            <p:cNvSpPr>
              <a:spLocks noChangeAspect="1" noChangeShapeType="1"/>
            </p:cNvSpPr>
            <p:nvPr/>
          </p:nvSpPr>
          <p:spPr bwMode="auto">
            <a:xfrm flipV="1">
              <a:off x="1392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59" name="Line 38"/>
            <p:cNvSpPr>
              <a:spLocks noChangeAspect="1" noChangeShapeType="1"/>
            </p:cNvSpPr>
            <p:nvPr/>
          </p:nvSpPr>
          <p:spPr bwMode="auto">
            <a:xfrm flipH="1"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4051" name="Group 39"/>
          <p:cNvGrpSpPr>
            <a:grpSpLocks noChangeAspect="1"/>
          </p:cNvGrpSpPr>
          <p:nvPr/>
        </p:nvGrpSpPr>
        <p:grpSpPr bwMode="auto">
          <a:xfrm>
            <a:off x="3886200" y="2133600"/>
            <a:ext cx="304800" cy="203200"/>
            <a:chOff x="1104" y="1344"/>
            <a:chExt cx="288" cy="192"/>
          </a:xfrm>
        </p:grpSpPr>
        <p:sp>
          <p:nvSpPr>
            <p:cNvPr id="44052" name="Line 40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53" name="Line 41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54" name="Line 42"/>
            <p:cNvSpPr>
              <a:spLocks noChangeAspect="1" noChangeShapeType="1"/>
            </p:cNvSpPr>
            <p:nvPr/>
          </p:nvSpPr>
          <p:spPr bwMode="auto">
            <a:xfrm flipV="1">
              <a:off x="1392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055" name="Line 43"/>
            <p:cNvSpPr>
              <a:spLocks noChangeAspect="1" noChangeShapeType="1"/>
            </p:cNvSpPr>
            <p:nvPr/>
          </p:nvSpPr>
          <p:spPr bwMode="auto">
            <a:xfrm flipH="1"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Types of Join Trees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Left deep:</a:t>
            </a:r>
          </a:p>
        </p:txBody>
      </p:sp>
      <p:grpSp>
        <p:nvGrpSpPr>
          <p:cNvPr id="45060" name="Group 4"/>
          <p:cNvGrpSpPr>
            <a:grpSpLocks noChangeAspect="1"/>
          </p:cNvGrpSpPr>
          <p:nvPr/>
        </p:nvGrpSpPr>
        <p:grpSpPr bwMode="auto">
          <a:xfrm>
            <a:off x="4876800" y="3048000"/>
            <a:ext cx="304800" cy="203200"/>
            <a:chOff x="1104" y="1344"/>
            <a:chExt cx="288" cy="192"/>
          </a:xfrm>
        </p:grpSpPr>
        <p:sp>
          <p:nvSpPr>
            <p:cNvPr id="45089" name="Line 5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90" name="Line 6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91" name="Line 7"/>
            <p:cNvSpPr>
              <a:spLocks noChangeAspect="1" noChangeShapeType="1"/>
            </p:cNvSpPr>
            <p:nvPr/>
          </p:nvSpPr>
          <p:spPr bwMode="auto">
            <a:xfrm flipV="1">
              <a:off x="1392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92" name="Line 8"/>
            <p:cNvSpPr>
              <a:spLocks noChangeAspect="1" noChangeShapeType="1"/>
            </p:cNvSpPr>
            <p:nvPr/>
          </p:nvSpPr>
          <p:spPr bwMode="auto">
            <a:xfrm flipH="1"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5061" name="Group 9"/>
          <p:cNvGrpSpPr>
            <a:grpSpLocks noChangeAspect="1"/>
          </p:cNvGrpSpPr>
          <p:nvPr/>
        </p:nvGrpSpPr>
        <p:grpSpPr bwMode="auto">
          <a:xfrm>
            <a:off x="4191000" y="3657600"/>
            <a:ext cx="304800" cy="203200"/>
            <a:chOff x="1104" y="1344"/>
            <a:chExt cx="288" cy="192"/>
          </a:xfrm>
        </p:grpSpPr>
        <p:sp>
          <p:nvSpPr>
            <p:cNvPr id="45085" name="Line 10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86" name="Line 11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87" name="Line 12"/>
            <p:cNvSpPr>
              <a:spLocks noChangeAspect="1" noChangeShapeType="1"/>
            </p:cNvSpPr>
            <p:nvPr/>
          </p:nvSpPr>
          <p:spPr bwMode="auto">
            <a:xfrm flipV="1">
              <a:off x="1392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88" name="Line 13"/>
            <p:cNvSpPr>
              <a:spLocks noChangeAspect="1" noChangeShapeType="1"/>
            </p:cNvSpPr>
            <p:nvPr/>
          </p:nvSpPr>
          <p:spPr bwMode="auto">
            <a:xfrm flipH="1"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5062" name="Group 14"/>
          <p:cNvGrpSpPr>
            <a:grpSpLocks noChangeAspect="1"/>
          </p:cNvGrpSpPr>
          <p:nvPr/>
        </p:nvGrpSpPr>
        <p:grpSpPr bwMode="auto">
          <a:xfrm>
            <a:off x="3352800" y="4191000"/>
            <a:ext cx="304800" cy="203200"/>
            <a:chOff x="1104" y="1344"/>
            <a:chExt cx="288" cy="192"/>
          </a:xfrm>
        </p:grpSpPr>
        <p:sp>
          <p:nvSpPr>
            <p:cNvPr id="45081" name="Line 15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82" name="Line 16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83" name="Line 17"/>
            <p:cNvSpPr>
              <a:spLocks noChangeAspect="1" noChangeShapeType="1"/>
            </p:cNvSpPr>
            <p:nvPr/>
          </p:nvSpPr>
          <p:spPr bwMode="auto">
            <a:xfrm flipV="1">
              <a:off x="1392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84" name="Line 18"/>
            <p:cNvSpPr>
              <a:spLocks noChangeAspect="1" noChangeShapeType="1"/>
            </p:cNvSpPr>
            <p:nvPr/>
          </p:nvSpPr>
          <p:spPr bwMode="auto">
            <a:xfrm flipH="1"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5063" name="Group 19"/>
          <p:cNvGrpSpPr>
            <a:grpSpLocks noChangeAspect="1"/>
          </p:cNvGrpSpPr>
          <p:nvPr/>
        </p:nvGrpSpPr>
        <p:grpSpPr bwMode="auto">
          <a:xfrm>
            <a:off x="2514600" y="4724400"/>
            <a:ext cx="304800" cy="203200"/>
            <a:chOff x="1104" y="1344"/>
            <a:chExt cx="288" cy="192"/>
          </a:xfrm>
        </p:grpSpPr>
        <p:sp>
          <p:nvSpPr>
            <p:cNvPr id="45077" name="Line 20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78" name="Line 21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79" name="Line 22"/>
            <p:cNvSpPr>
              <a:spLocks noChangeAspect="1" noChangeShapeType="1"/>
            </p:cNvSpPr>
            <p:nvPr/>
          </p:nvSpPr>
          <p:spPr bwMode="auto">
            <a:xfrm flipV="1">
              <a:off x="1392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80" name="Line 23"/>
            <p:cNvSpPr>
              <a:spLocks noChangeAspect="1" noChangeShapeType="1"/>
            </p:cNvSpPr>
            <p:nvPr/>
          </p:nvSpPr>
          <p:spPr bwMode="auto">
            <a:xfrm flipH="1"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5064" name="Text Box 24"/>
          <p:cNvSpPr txBox="1">
            <a:spLocks noChangeArrowheads="1"/>
          </p:cNvSpPr>
          <p:nvPr/>
        </p:nvSpPr>
        <p:spPr bwMode="auto">
          <a:xfrm>
            <a:off x="1752600" y="5410200"/>
            <a:ext cx="53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R3</a:t>
            </a:r>
          </a:p>
        </p:txBody>
      </p:sp>
      <p:sp>
        <p:nvSpPr>
          <p:cNvPr id="45065" name="Text Box 25"/>
          <p:cNvSpPr txBox="1">
            <a:spLocks noChangeArrowheads="1"/>
          </p:cNvSpPr>
          <p:nvPr/>
        </p:nvSpPr>
        <p:spPr bwMode="auto">
          <a:xfrm>
            <a:off x="2971800" y="5486400"/>
            <a:ext cx="53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R1</a:t>
            </a:r>
          </a:p>
        </p:txBody>
      </p:sp>
      <p:sp>
        <p:nvSpPr>
          <p:cNvPr id="45066" name="Text Box 26"/>
          <p:cNvSpPr txBox="1">
            <a:spLocks noChangeArrowheads="1"/>
          </p:cNvSpPr>
          <p:nvPr/>
        </p:nvSpPr>
        <p:spPr bwMode="auto">
          <a:xfrm>
            <a:off x="3946525" y="4689475"/>
            <a:ext cx="53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R5</a:t>
            </a:r>
          </a:p>
        </p:txBody>
      </p:sp>
      <p:sp>
        <p:nvSpPr>
          <p:cNvPr id="45067" name="Text Box 27"/>
          <p:cNvSpPr txBox="1">
            <a:spLocks noChangeArrowheads="1"/>
          </p:cNvSpPr>
          <p:nvPr/>
        </p:nvSpPr>
        <p:spPr bwMode="auto">
          <a:xfrm>
            <a:off x="4708525" y="4079875"/>
            <a:ext cx="53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R2</a:t>
            </a:r>
          </a:p>
        </p:txBody>
      </p:sp>
      <p:sp>
        <p:nvSpPr>
          <p:cNvPr id="45068" name="Text Box 28"/>
          <p:cNvSpPr txBox="1">
            <a:spLocks noChangeArrowheads="1"/>
          </p:cNvSpPr>
          <p:nvPr/>
        </p:nvSpPr>
        <p:spPr bwMode="auto">
          <a:xfrm>
            <a:off x="5699125" y="3394075"/>
            <a:ext cx="53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R4</a:t>
            </a:r>
          </a:p>
        </p:txBody>
      </p:sp>
      <p:sp>
        <p:nvSpPr>
          <p:cNvPr id="45069" name="Line 29"/>
          <p:cNvSpPr>
            <a:spLocks noChangeShapeType="1"/>
          </p:cNvSpPr>
          <p:nvPr/>
        </p:nvSpPr>
        <p:spPr bwMode="auto">
          <a:xfrm flipH="1">
            <a:off x="2133600" y="50292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70" name="Line 30"/>
          <p:cNvSpPr>
            <a:spLocks noChangeShapeType="1"/>
          </p:cNvSpPr>
          <p:nvPr/>
        </p:nvSpPr>
        <p:spPr bwMode="auto">
          <a:xfrm>
            <a:off x="2895600" y="50292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71" name="Line 31"/>
          <p:cNvSpPr>
            <a:spLocks noChangeShapeType="1"/>
          </p:cNvSpPr>
          <p:nvPr/>
        </p:nvSpPr>
        <p:spPr bwMode="auto">
          <a:xfrm flipH="1">
            <a:off x="2971800" y="44196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72" name="Line 32"/>
          <p:cNvSpPr>
            <a:spLocks noChangeShapeType="1"/>
          </p:cNvSpPr>
          <p:nvPr/>
        </p:nvSpPr>
        <p:spPr bwMode="auto">
          <a:xfrm>
            <a:off x="3733800" y="4419600"/>
            <a:ext cx="304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73" name="Line 33"/>
          <p:cNvSpPr>
            <a:spLocks noChangeShapeType="1"/>
          </p:cNvSpPr>
          <p:nvPr/>
        </p:nvSpPr>
        <p:spPr bwMode="auto">
          <a:xfrm flipH="1">
            <a:off x="3733800" y="388620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74" name="Line 34"/>
          <p:cNvSpPr>
            <a:spLocks noChangeShapeType="1"/>
          </p:cNvSpPr>
          <p:nvPr/>
        </p:nvSpPr>
        <p:spPr bwMode="auto">
          <a:xfrm>
            <a:off x="4572000" y="38862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75" name="Line 35"/>
          <p:cNvSpPr>
            <a:spLocks noChangeShapeType="1"/>
          </p:cNvSpPr>
          <p:nvPr/>
        </p:nvSpPr>
        <p:spPr bwMode="auto">
          <a:xfrm flipH="1">
            <a:off x="4572000" y="32766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76" name="Line 36"/>
          <p:cNvSpPr>
            <a:spLocks noChangeShapeType="1"/>
          </p:cNvSpPr>
          <p:nvPr/>
        </p:nvSpPr>
        <p:spPr bwMode="auto">
          <a:xfrm>
            <a:off x="5257800" y="3276600"/>
            <a:ext cx="457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Types of Join Trees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Bushy:</a:t>
            </a:r>
          </a:p>
          <a:p>
            <a:endParaRPr lang="en-US" smtClean="0"/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2133600" y="4572000"/>
            <a:ext cx="53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R3</a:t>
            </a: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2971800" y="5562600"/>
            <a:ext cx="53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R1</a:t>
            </a: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5029200" y="4572000"/>
            <a:ext cx="53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R2</a:t>
            </a: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6400800" y="4572000"/>
            <a:ext cx="53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R4</a:t>
            </a:r>
          </a:p>
        </p:txBody>
      </p:sp>
      <p:grpSp>
        <p:nvGrpSpPr>
          <p:cNvPr id="46088" name="Group 8"/>
          <p:cNvGrpSpPr>
            <a:grpSpLocks noChangeAspect="1"/>
          </p:cNvGrpSpPr>
          <p:nvPr/>
        </p:nvGrpSpPr>
        <p:grpSpPr bwMode="auto">
          <a:xfrm>
            <a:off x="2911475" y="3692525"/>
            <a:ext cx="304800" cy="203200"/>
            <a:chOff x="1104" y="1344"/>
            <a:chExt cx="288" cy="192"/>
          </a:xfrm>
        </p:grpSpPr>
        <p:sp>
          <p:nvSpPr>
            <p:cNvPr id="46113" name="Line 9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14" name="Line 10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15" name="Line 11"/>
            <p:cNvSpPr>
              <a:spLocks noChangeAspect="1" noChangeShapeType="1"/>
            </p:cNvSpPr>
            <p:nvPr/>
          </p:nvSpPr>
          <p:spPr bwMode="auto">
            <a:xfrm flipV="1">
              <a:off x="1392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16" name="Line 12"/>
            <p:cNvSpPr>
              <a:spLocks noChangeAspect="1" noChangeShapeType="1"/>
            </p:cNvSpPr>
            <p:nvPr/>
          </p:nvSpPr>
          <p:spPr bwMode="auto">
            <a:xfrm flipH="1"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089" name="Group 13"/>
          <p:cNvGrpSpPr>
            <a:grpSpLocks noChangeAspect="1"/>
          </p:cNvGrpSpPr>
          <p:nvPr/>
        </p:nvGrpSpPr>
        <p:grpSpPr bwMode="auto">
          <a:xfrm>
            <a:off x="5807075" y="3768725"/>
            <a:ext cx="304800" cy="203200"/>
            <a:chOff x="1104" y="1344"/>
            <a:chExt cx="288" cy="192"/>
          </a:xfrm>
        </p:grpSpPr>
        <p:sp>
          <p:nvSpPr>
            <p:cNvPr id="46109" name="Line 14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10" name="Line 15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11" name="Line 16"/>
            <p:cNvSpPr>
              <a:spLocks noChangeAspect="1" noChangeShapeType="1"/>
            </p:cNvSpPr>
            <p:nvPr/>
          </p:nvSpPr>
          <p:spPr bwMode="auto">
            <a:xfrm flipV="1">
              <a:off x="1392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12" name="Line 17"/>
            <p:cNvSpPr>
              <a:spLocks noChangeAspect="1" noChangeShapeType="1"/>
            </p:cNvSpPr>
            <p:nvPr/>
          </p:nvSpPr>
          <p:spPr bwMode="auto">
            <a:xfrm flipH="1"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090" name="Group 18"/>
          <p:cNvGrpSpPr>
            <a:grpSpLocks noChangeAspect="1"/>
          </p:cNvGrpSpPr>
          <p:nvPr/>
        </p:nvGrpSpPr>
        <p:grpSpPr bwMode="auto">
          <a:xfrm>
            <a:off x="4511675" y="3006725"/>
            <a:ext cx="304800" cy="203200"/>
            <a:chOff x="1104" y="1344"/>
            <a:chExt cx="288" cy="192"/>
          </a:xfrm>
        </p:grpSpPr>
        <p:sp>
          <p:nvSpPr>
            <p:cNvPr id="46105" name="Line 19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06" name="Line 20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07" name="Line 21"/>
            <p:cNvSpPr>
              <a:spLocks noChangeAspect="1" noChangeShapeType="1"/>
            </p:cNvSpPr>
            <p:nvPr/>
          </p:nvSpPr>
          <p:spPr bwMode="auto">
            <a:xfrm flipV="1">
              <a:off x="1392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08" name="Line 22"/>
            <p:cNvSpPr>
              <a:spLocks noChangeAspect="1" noChangeShapeType="1"/>
            </p:cNvSpPr>
            <p:nvPr/>
          </p:nvSpPr>
          <p:spPr bwMode="auto">
            <a:xfrm flipH="1"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6091" name="Line 23"/>
          <p:cNvSpPr>
            <a:spLocks noChangeShapeType="1"/>
          </p:cNvSpPr>
          <p:nvPr/>
        </p:nvSpPr>
        <p:spPr bwMode="auto">
          <a:xfrm flipH="1">
            <a:off x="2454275" y="3997325"/>
            <a:ext cx="457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92" name="Line 24"/>
          <p:cNvSpPr>
            <a:spLocks noChangeShapeType="1"/>
          </p:cNvSpPr>
          <p:nvPr/>
        </p:nvSpPr>
        <p:spPr bwMode="auto">
          <a:xfrm>
            <a:off x="3216275" y="3997325"/>
            <a:ext cx="533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93" name="Line 25"/>
          <p:cNvSpPr>
            <a:spLocks noChangeShapeType="1"/>
          </p:cNvSpPr>
          <p:nvPr/>
        </p:nvSpPr>
        <p:spPr bwMode="auto">
          <a:xfrm flipH="1">
            <a:off x="5349875" y="3997325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94" name="Line 26"/>
          <p:cNvSpPr>
            <a:spLocks noChangeShapeType="1"/>
          </p:cNvSpPr>
          <p:nvPr/>
        </p:nvSpPr>
        <p:spPr bwMode="auto">
          <a:xfrm>
            <a:off x="6188075" y="3997325"/>
            <a:ext cx="457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95" name="Line 27"/>
          <p:cNvSpPr>
            <a:spLocks noChangeShapeType="1"/>
          </p:cNvSpPr>
          <p:nvPr/>
        </p:nvSpPr>
        <p:spPr bwMode="auto">
          <a:xfrm flipH="1">
            <a:off x="3292475" y="3159125"/>
            <a:ext cx="1066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96" name="Line 28"/>
          <p:cNvSpPr>
            <a:spLocks noChangeShapeType="1"/>
          </p:cNvSpPr>
          <p:nvPr/>
        </p:nvSpPr>
        <p:spPr bwMode="auto">
          <a:xfrm>
            <a:off x="4968875" y="3235325"/>
            <a:ext cx="762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6097" name="Group 29"/>
          <p:cNvGrpSpPr>
            <a:grpSpLocks noChangeAspect="1"/>
          </p:cNvGrpSpPr>
          <p:nvPr/>
        </p:nvGrpSpPr>
        <p:grpSpPr bwMode="auto">
          <a:xfrm>
            <a:off x="3657600" y="4724400"/>
            <a:ext cx="304800" cy="203200"/>
            <a:chOff x="1104" y="1344"/>
            <a:chExt cx="288" cy="192"/>
          </a:xfrm>
        </p:grpSpPr>
        <p:sp>
          <p:nvSpPr>
            <p:cNvPr id="46101" name="Line 30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02" name="Line 31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03" name="Line 32"/>
            <p:cNvSpPr>
              <a:spLocks noChangeAspect="1" noChangeShapeType="1"/>
            </p:cNvSpPr>
            <p:nvPr/>
          </p:nvSpPr>
          <p:spPr bwMode="auto">
            <a:xfrm flipV="1">
              <a:off x="1392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04" name="Line 33"/>
            <p:cNvSpPr>
              <a:spLocks noChangeAspect="1" noChangeShapeType="1"/>
            </p:cNvSpPr>
            <p:nvPr/>
          </p:nvSpPr>
          <p:spPr bwMode="auto">
            <a:xfrm flipH="1"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6098" name="Text Box 34"/>
          <p:cNvSpPr txBox="1">
            <a:spLocks noChangeArrowheads="1"/>
          </p:cNvSpPr>
          <p:nvPr/>
        </p:nvSpPr>
        <p:spPr bwMode="auto">
          <a:xfrm>
            <a:off x="4175125" y="5527675"/>
            <a:ext cx="53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R5</a:t>
            </a:r>
          </a:p>
        </p:txBody>
      </p:sp>
      <p:sp>
        <p:nvSpPr>
          <p:cNvPr id="46099" name="Line 35"/>
          <p:cNvSpPr>
            <a:spLocks noChangeShapeType="1"/>
          </p:cNvSpPr>
          <p:nvPr/>
        </p:nvSpPr>
        <p:spPr bwMode="auto">
          <a:xfrm flipH="1">
            <a:off x="3276600" y="50292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00" name="Line 36"/>
          <p:cNvSpPr>
            <a:spLocks noChangeShapeType="1"/>
          </p:cNvSpPr>
          <p:nvPr/>
        </p:nvSpPr>
        <p:spPr bwMode="auto">
          <a:xfrm>
            <a:off x="3962400" y="50292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Types of Join Trees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Right deep:</a:t>
            </a:r>
          </a:p>
          <a:p>
            <a:endParaRPr lang="en-US" smtClean="0"/>
          </a:p>
        </p:txBody>
      </p:sp>
      <p:grpSp>
        <p:nvGrpSpPr>
          <p:cNvPr id="47108" name="Group 4"/>
          <p:cNvGrpSpPr>
            <a:grpSpLocks noChangeAspect="1"/>
          </p:cNvGrpSpPr>
          <p:nvPr/>
        </p:nvGrpSpPr>
        <p:grpSpPr bwMode="auto">
          <a:xfrm>
            <a:off x="3352800" y="2667000"/>
            <a:ext cx="304800" cy="203200"/>
            <a:chOff x="1104" y="1344"/>
            <a:chExt cx="288" cy="192"/>
          </a:xfrm>
        </p:grpSpPr>
        <p:sp>
          <p:nvSpPr>
            <p:cNvPr id="47137" name="Line 5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38" name="Line 6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39" name="Line 7"/>
            <p:cNvSpPr>
              <a:spLocks noChangeAspect="1" noChangeShapeType="1"/>
            </p:cNvSpPr>
            <p:nvPr/>
          </p:nvSpPr>
          <p:spPr bwMode="auto">
            <a:xfrm flipV="1">
              <a:off x="1392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40" name="Line 8"/>
            <p:cNvSpPr>
              <a:spLocks noChangeAspect="1" noChangeShapeType="1"/>
            </p:cNvSpPr>
            <p:nvPr/>
          </p:nvSpPr>
          <p:spPr bwMode="auto">
            <a:xfrm flipH="1"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109" name="Group 9"/>
          <p:cNvGrpSpPr>
            <a:grpSpLocks noChangeAspect="1"/>
          </p:cNvGrpSpPr>
          <p:nvPr/>
        </p:nvGrpSpPr>
        <p:grpSpPr bwMode="auto">
          <a:xfrm>
            <a:off x="4283075" y="3006725"/>
            <a:ext cx="304800" cy="203200"/>
            <a:chOff x="1104" y="1344"/>
            <a:chExt cx="288" cy="192"/>
          </a:xfrm>
        </p:grpSpPr>
        <p:sp>
          <p:nvSpPr>
            <p:cNvPr id="47133" name="Line 10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34" name="Line 11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35" name="Line 12"/>
            <p:cNvSpPr>
              <a:spLocks noChangeAspect="1" noChangeShapeType="1"/>
            </p:cNvSpPr>
            <p:nvPr/>
          </p:nvSpPr>
          <p:spPr bwMode="auto">
            <a:xfrm flipV="1">
              <a:off x="1392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36" name="Line 13"/>
            <p:cNvSpPr>
              <a:spLocks noChangeAspect="1" noChangeShapeType="1"/>
            </p:cNvSpPr>
            <p:nvPr/>
          </p:nvSpPr>
          <p:spPr bwMode="auto">
            <a:xfrm flipH="1"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110" name="Group 14"/>
          <p:cNvGrpSpPr>
            <a:grpSpLocks noChangeAspect="1"/>
          </p:cNvGrpSpPr>
          <p:nvPr/>
        </p:nvGrpSpPr>
        <p:grpSpPr bwMode="auto">
          <a:xfrm>
            <a:off x="5105400" y="3581400"/>
            <a:ext cx="304800" cy="203200"/>
            <a:chOff x="1104" y="1344"/>
            <a:chExt cx="288" cy="192"/>
          </a:xfrm>
        </p:grpSpPr>
        <p:sp>
          <p:nvSpPr>
            <p:cNvPr id="47129" name="Line 15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30" name="Line 16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31" name="Line 17"/>
            <p:cNvSpPr>
              <a:spLocks noChangeAspect="1" noChangeShapeType="1"/>
            </p:cNvSpPr>
            <p:nvPr/>
          </p:nvSpPr>
          <p:spPr bwMode="auto">
            <a:xfrm flipV="1">
              <a:off x="1392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32" name="Line 18"/>
            <p:cNvSpPr>
              <a:spLocks noChangeAspect="1" noChangeShapeType="1"/>
            </p:cNvSpPr>
            <p:nvPr/>
          </p:nvSpPr>
          <p:spPr bwMode="auto">
            <a:xfrm flipH="1"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111" name="Group 19"/>
          <p:cNvGrpSpPr>
            <a:grpSpLocks noChangeAspect="1"/>
          </p:cNvGrpSpPr>
          <p:nvPr/>
        </p:nvGrpSpPr>
        <p:grpSpPr bwMode="auto">
          <a:xfrm>
            <a:off x="5867400" y="4267200"/>
            <a:ext cx="304800" cy="203200"/>
            <a:chOff x="1104" y="1344"/>
            <a:chExt cx="288" cy="192"/>
          </a:xfrm>
        </p:grpSpPr>
        <p:sp>
          <p:nvSpPr>
            <p:cNvPr id="47125" name="Line 20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26" name="Line 21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27" name="Line 22"/>
            <p:cNvSpPr>
              <a:spLocks noChangeAspect="1" noChangeShapeType="1"/>
            </p:cNvSpPr>
            <p:nvPr/>
          </p:nvSpPr>
          <p:spPr bwMode="auto">
            <a:xfrm flipV="1">
              <a:off x="1392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28" name="Line 23"/>
            <p:cNvSpPr>
              <a:spLocks noChangeAspect="1" noChangeShapeType="1"/>
            </p:cNvSpPr>
            <p:nvPr/>
          </p:nvSpPr>
          <p:spPr bwMode="auto">
            <a:xfrm flipH="1"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7112" name="Text Box 24"/>
          <p:cNvSpPr txBox="1">
            <a:spLocks noChangeArrowheads="1"/>
          </p:cNvSpPr>
          <p:nvPr/>
        </p:nvSpPr>
        <p:spPr bwMode="auto">
          <a:xfrm>
            <a:off x="2438400" y="3429000"/>
            <a:ext cx="53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R3</a:t>
            </a:r>
          </a:p>
        </p:txBody>
      </p:sp>
      <p:sp>
        <p:nvSpPr>
          <p:cNvPr id="47113" name="Text Box 25"/>
          <p:cNvSpPr txBox="1">
            <a:spLocks noChangeArrowheads="1"/>
          </p:cNvSpPr>
          <p:nvPr/>
        </p:nvSpPr>
        <p:spPr bwMode="auto">
          <a:xfrm>
            <a:off x="3352800" y="4038600"/>
            <a:ext cx="53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R1</a:t>
            </a:r>
          </a:p>
        </p:txBody>
      </p:sp>
      <p:sp>
        <p:nvSpPr>
          <p:cNvPr id="47114" name="Text Box 26"/>
          <p:cNvSpPr txBox="1">
            <a:spLocks noChangeArrowheads="1"/>
          </p:cNvSpPr>
          <p:nvPr/>
        </p:nvSpPr>
        <p:spPr bwMode="auto">
          <a:xfrm>
            <a:off x="4191000" y="4419600"/>
            <a:ext cx="53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R5</a:t>
            </a:r>
          </a:p>
        </p:txBody>
      </p:sp>
      <p:sp>
        <p:nvSpPr>
          <p:cNvPr id="47115" name="Text Box 27"/>
          <p:cNvSpPr txBox="1">
            <a:spLocks noChangeArrowheads="1"/>
          </p:cNvSpPr>
          <p:nvPr/>
        </p:nvSpPr>
        <p:spPr bwMode="auto">
          <a:xfrm>
            <a:off x="5257800" y="4953000"/>
            <a:ext cx="53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R2</a:t>
            </a:r>
          </a:p>
        </p:txBody>
      </p:sp>
      <p:sp>
        <p:nvSpPr>
          <p:cNvPr id="47116" name="Text Box 28"/>
          <p:cNvSpPr txBox="1">
            <a:spLocks noChangeArrowheads="1"/>
          </p:cNvSpPr>
          <p:nvPr/>
        </p:nvSpPr>
        <p:spPr bwMode="auto">
          <a:xfrm>
            <a:off x="6324600" y="4953000"/>
            <a:ext cx="53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R4</a:t>
            </a:r>
          </a:p>
        </p:txBody>
      </p:sp>
      <p:sp>
        <p:nvSpPr>
          <p:cNvPr id="47117" name="Line 29"/>
          <p:cNvSpPr>
            <a:spLocks noChangeShapeType="1"/>
          </p:cNvSpPr>
          <p:nvPr/>
        </p:nvSpPr>
        <p:spPr bwMode="auto">
          <a:xfrm flipH="1">
            <a:off x="2895600" y="2971800"/>
            <a:ext cx="381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8" name="Line 30"/>
          <p:cNvSpPr>
            <a:spLocks noChangeShapeType="1"/>
          </p:cNvSpPr>
          <p:nvPr/>
        </p:nvSpPr>
        <p:spPr bwMode="auto">
          <a:xfrm>
            <a:off x="3810000" y="2895600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9" name="Line 31"/>
          <p:cNvSpPr>
            <a:spLocks noChangeShapeType="1"/>
          </p:cNvSpPr>
          <p:nvPr/>
        </p:nvSpPr>
        <p:spPr bwMode="auto">
          <a:xfrm flipH="1">
            <a:off x="3810000" y="3276600"/>
            <a:ext cx="457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20" name="Line 32"/>
          <p:cNvSpPr>
            <a:spLocks noChangeShapeType="1"/>
          </p:cNvSpPr>
          <p:nvPr/>
        </p:nvSpPr>
        <p:spPr bwMode="auto">
          <a:xfrm>
            <a:off x="4724400" y="32766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21" name="Line 33"/>
          <p:cNvSpPr>
            <a:spLocks noChangeShapeType="1"/>
          </p:cNvSpPr>
          <p:nvPr/>
        </p:nvSpPr>
        <p:spPr bwMode="auto">
          <a:xfrm flipH="1">
            <a:off x="4724400" y="3886200"/>
            <a:ext cx="381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22" name="Line 34"/>
          <p:cNvSpPr>
            <a:spLocks noChangeShapeType="1"/>
          </p:cNvSpPr>
          <p:nvPr/>
        </p:nvSpPr>
        <p:spPr bwMode="auto">
          <a:xfrm>
            <a:off x="5486400" y="38862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23" name="Line 35"/>
          <p:cNvSpPr>
            <a:spLocks noChangeShapeType="1"/>
          </p:cNvSpPr>
          <p:nvPr/>
        </p:nvSpPr>
        <p:spPr bwMode="auto">
          <a:xfrm flipH="1">
            <a:off x="5562600" y="45720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24" name="Line 36"/>
          <p:cNvSpPr>
            <a:spLocks noChangeShapeType="1"/>
          </p:cNvSpPr>
          <p:nvPr/>
        </p:nvSpPr>
        <p:spPr bwMode="auto">
          <a:xfrm>
            <a:off x="6248400" y="4495800"/>
            <a:ext cx="457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Problem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Given: a query  R1     R2      …      Rn</a:t>
            </a:r>
          </a:p>
          <a:p>
            <a:r>
              <a:rPr lang="en-US" smtClean="0"/>
              <a:t>Assume we have a function cost() that gives us the cost of every join tree</a:t>
            </a:r>
          </a:p>
          <a:p>
            <a:r>
              <a:rPr lang="en-US" smtClean="0"/>
              <a:t>Find the best join tree for the query</a:t>
            </a:r>
          </a:p>
        </p:txBody>
      </p:sp>
      <p:grpSp>
        <p:nvGrpSpPr>
          <p:cNvPr id="48132" name="Group 4"/>
          <p:cNvGrpSpPr>
            <a:grpSpLocks noChangeAspect="1"/>
          </p:cNvGrpSpPr>
          <p:nvPr/>
        </p:nvGrpSpPr>
        <p:grpSpPr bwMode="auto">
          <a:xfrm>
            <a:off x="4267200" y="2209800"/>
            <a:ext cx="304800" cy="203200"/>
            <a:chOff x="1104" y="1344"/>
            <a:chExt cx="288" cy="192"/>
          </a:xfrm>
        </p:grpSpPr>
        <p:sp>
          <p:nvSpPr>
            <p:cNvPr id="48143" name="Line 5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44" name="Line 6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45" name="Line 7"/>
            <p:cNvSpPr>
              <a:spLocks noChangeAspect="1" noChangeShapeType="1"/>
            </p:cNvSpPr>
            <p:nvPr/>
          </p:nvSpPr>
          <p:spPr bwMode="auto">
            <a:xfrm flipV="1">
              <a:off x="1392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46" name="Line 8"/>
            <p:cNvSpPr>
              <a:spLocks noChangeAspect="1" noChangeShapeType="1"/>
            </p:cNvSpPr>
            <p:nvPr/>
          </p:nvSpPr>
          <p:spPr bwMode="auto">
            <a:xfrm flipH="1"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8133" name="Group 9"/>
          <p:cNvGrpSpPr>
            <a:grpSpLocks noChangeAspect="1"/>
          </p:cNvGrpSpPr>
          <p:nvPr/>
        </p:nvGrpSpPr>
        <p:grpSpPr bwMode="auto">
          <a:xfrm>
            <a:off x="5257800" y="2209800"/>
            <a:ext cx="304800" cy="203200"/>
            <a:chOff x="1104" y="1344"/>
            <a:chExt cx="288" cy="192"/>
          </a:xfrm>
        </p:grpSpPr>
        <p:sp>
          <p:nvSpPr>
            <p:cNvPr id="48139" name="Line 10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40" name="Line 11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41" name="Line 12"/>
            <p:cNvSpPr>
              <a:spLocks noChangeAspect="1" noChangeShapeType="1"/>
            </p:cNvSpPr>
            <p:nvPr/>
          </p:nvSpPr>
          <p:spPr bwMode="auto">
            <a:xfrm flipV="1">
              <a:off x="1392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42" name="Line 13"/>
            <p:cNvSpPr>
              <a:spLocks noChangeAspect="1" noChangeShapeType="1"/>
            </p:cNvSpPr>
            <p:nvPr/>
          </p:nvSpPr>
          <p:spPr bwMode="auto">
            <a:xfrm flipH="1"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8134" name="Group 14"/>
          <p:cNvGrpSpPr>
            <a:grpSpLocks noChangeAspect="1"/>
          </p:cNvGrpSpPr>
          <p:nvPr/>
        </p:nvGrpSpPr>
        <p:grpSpPr bwMode="auto">
          <a:xfrm>
            <a:off x="6400800" y="2209800"/>
            <a:ext cx="304800" cy="203200"/>
            <a:chOff x="1104" y="1344"/>
            <a:chExt cx="288" cy="192"/>
          </a:xfrm>
        </p:grpSpPr>
        <p:sp>
          <p:nvSpPr>
            <p:cNvPr id="48135" name="Line 15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36" name="Line 16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37" name="Line 17"/>
            <p:cNvSpPr>
              <a:spLocks noChangeAspect="1" noChangeShapeType="1"/>
            </p:cNvSpPr>
            <p:nvPr/>
          </p:nvSpPr>
          <p:spPr bwMode="auto">
            <a:xfrm flipV="1">
              <a:off x="1392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38" name="Line 18"/>
            <p:cNvSpPr>
              <a:spLocks noChangeAspect="1" noChangeShapeType="1"/>
            </p:cNvSpPr>
            <p:nvPr/>
          </p:nvSpPr>
          <p:spPr bwMode="auto">
            <a:xfrm flipH="1"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Dynamic Programming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smtClean="0"/>
              <a:t>Idea: for each subset of {R1, …, Rn}, compute the best plan for that subset</a:t>
            </a:r>
          </a:p>
          <a:p>
            <a:r>
              <a:rPr lang="en-US" sz="2800" smtClean="0"/>
              <a:t>In increasing order of set cardinality:</a:t>
            </a:r>
          </a:p>
          <a:p>
            <a:pPr lvl="1"/>
            <a:r>
              <a:rPr lang="en-US" sz="2400" smtClean="0"/>
              <a:t>Step 1: for {R1}, {R2}, …, {Rn}</a:t>
            </a:r>
          </a:p>
          <a:p>
            <a:pPr lvl="1"/>
            <a:r>
              <a:rPr lang="en-US" sz="2400" smtClean="0"/>
              <a:t>Step 2: for {R1,R2}, {R1,R3}, …, {Rn-1, Rn}</a:t>
            </a:r>
          </a:p>
          <a:p>
            <a:pPr lvl="1"/>
            <a:r>
              <a:rPr lang="en-US" sz="2400" smtClean="0"/>
              <a:t>…</a:t>
            </a:r>
          </a:p>
          <a:p>
            <a:pPr lvl="1"/>
            <a:r>
              <a:rPr lang="en-US" sz="2400" smtClean="0"/>
              <a:t>Step n: for {R1, …, Rn}</a:t>
            </a:r>
          </a:p>
          <a:p>
            <a:r>
              <a:rPr lang="en-US" sz="2800" smtClean="0"/>
              <a:t>A subset of {R1, …, Rn} is also called a </a:t>
            </a:r>
            <a:r>
              <a:rPr lang="en-US" sz="2800" i="1" smtClean="0"/>
              <a:t>subquery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Dynamic Programming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For each subquery Q </a:t>
            </a:r>
            <a:r>
              <a:rPr lang="en-US" smtClean="0">
                <a:ea typeface="Batang" pitchFamily="18" charset="-127"/>
              </a:rPr>
              <a:t>⊆</a:t>
            </a:r>
            <a:r>
              <a:rPr lang="en-US" smtClean="0"/>
              <a:t> {R1, …, Rn} compute the following:</a:t>
            </a:r>
          </a:p>
          <a:p>
            <a:pPr lvl="1"/>
            <a:r>
              <a:rPr lang="en-US" smtClean="0"/>
              <a:t>Size(Q)</a:t>
            </a:r>
          </a:p>
          <a:p>
            <a:pPr lvl="1"/>
            <a:r>
              <a:rPr lang="en-US" smtClean="0"/>
              <a:t>A best plan for Q: Plan(Q)</a:t>
            </a:r>
          </a:p>
          <a:p>
            <a:pPr lvl="1"/>
            <a:r>
              <a:rPr lang="en-US" smtClean="0"/>
              <a:t>The cost of that plan: Cost(Q)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Dynamic Programming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smtClean="0"/>
              <a:t>Step 1</a:t>
            </a:r>
            <a:r>
              <a:rPr lang="en-US" smtClean="0"/>
              <a:t>: For each {Ri} do:</a:t>
            </a:r>
          </a:p>
          <a:p>
            <a:pPr lvl="1"/>
            <a:r>
              <a:rPr lang="en-US" smtClean="0"/>
              <a:t>Size({Ri}) = B(Ri)</a:t>
            </a:r>
          </a:p>
          <a:p>
            <a:pPr lvl="1"/>
            <a:r>
              <a:rPr lang="en-US" smtClean="0"/>
              <a:t>Plan({Ri}) = Ri</a:t>
            </a:r>
          </a:p>
          <a:p>
            <a:pPr lvl="1"/>
            <a:r>
              <a:rPr lang="en-US" smtClean="0"/>
              <a:t>Cost({Ri}) = (cost of scanning Ri)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Dynamic Programming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Step </a:t>
            </a:r>
            <a:r>
              <a:rPr lang="en-US" b="1" dirty="0" err="1" smtClean="0"/>
              <a:t>i</a:t>
            </a:r>
            <a:r>
              <a:rPr lang="en-US" dirty="0" smtClean="0"/>
              <a:t>: For each Q </a:t>
            </a:r>
            <a:r>
              <a:rPr lang="en-US" dirty="0" smtClean="0">
                <a:ea typeface="Batang" pitchFamily="18" charset="-127"/>
              </a:rPr>
              <a:t>⊆</a:t>
            </a:r>
            <a:r>
              <a:rPr lang="en-US" dirty="0" smtClean="0"/>
              <a:t> {R1, …, </a:t>
            </a:r>
            <a:r>
              <a:rPr lang="en-US" dirty="0" err="1" smtClean="0"/>
              <a:t>Rn</a:t>
            </a:r>
            <a:r>
              <a:rPr lang="en-US" dirty="0" smtClean="0"/>
              <a:t>} of cardinality </a:t>
            </a:r>
            <a:r>
              <a:rPr lang="en-US" dirty="0" err="1" smtClean="0"/>
              <a:t>i</a:t>
            </a:r>
            <a:r>
              <a:rPr lang="en-US" dirty="0" smtClean="0"/>
              <a:t> do:</a:t>
            </a:r>
          </a:p>
          <a:p>
            <a:pPr lvl="1"/>
            <a:r>
              <a:rPr lang="en-US" dirty="0" smtClean="0"/>
              <a:t>Compute Size(Q)    (later…)</a:t>
            </a:r>
          </a:p>
          <a:p>
            <a:pPr lvl="1"/>
            <a:r>
              <a:rPr lang="en-US" dirty="0" smtClean="0"/>
              <a:t>For every pair of </a:t>
            </a:r>
            <a:r>
              <a:rPr lang="en-US" dirty="0" smtClean="0"/>
              <a:t>distinct </a:t>
            </a:r>
            <a:r>
              <a:rPr lang="en-US" dirty="0" err="1" smtClean="0"/>
              <a:t>subqueries</a:t>
            </a:r>
            <a:r>
              <a:rPr lang="en-US" dirty="0" smtClean="0"/>
              <a:t> </a:t>
            </a:r>
            <a:r>
              <a:rPr lang="en-US" dirty="0" smtClean="0"/>
              <a:t>Q’, Q’’ </a:t>
            </a:r>
            <a:br>
              <a:rPr lang="en-US" dirty="0" smtClean="0"/>
            </a:br>
            <a:r>
              <a:rPr lang="en-US" dirty="0" err="1" smtClean="0"/>
              <a:t>s.t</a:t>
            </a:r>
            <a:r>
              <a:rPr lang="en-US" dirty="0" smtClean="0"/>
              <a:t>. Q = Q’ U Q’’</a:t>
            </a:r>
            <a:br>
              <a:rPr lang="en-US" dirty="0" smtClean="0"/>
            </a:br>
            <a:r>
              <a:rPr lang="en-US" dirty="0" smtClean="0"/>
              <a:t>compute cost(Plan(Q’)       Plan(Q’’))</a:t>
            </a:r>
          </a:p>
          <a:p>
            <a:pPr lvl="1"/>
            <a:r>
              <a:rPr lang="en-US" dirty="0" smtClean="0"/>
              <a:t>Cost(Q) = the smallest such cost</a:t>
            </a:r>
          </a:p>
          <a:p>
            <a:pPr lvl="1"/>
            <a:r>
              <a:rPr lang="en-US" dirty="0" smtClean="0"/>
              <a:t>Plan(Q) = the corresponding plan</a:t>
            </a:r>
          </a:p>
        </p:txBody>
      </p:sp>
      <p:grpSp>
        <p:nvGrpSpPr>
          <p:cNvPr id="52228" name="Group 4"/>
          <p:cNvGrpSpPr>
            <a:grpSpLocks noChangeAspect="1"/>
          </p:cNvGrpSpPr>
          <p:nvPr/>
        </p:nvGrpSpPr>
        <p:grpSpPr bwMode="auto">
          <a:xfrm>
            <a:off x="4932040" y="4572000"/>
            <a:ext cx="304800" cy="203200"/>
            <a:chOff x="1104" y="1344"/>
            <a:chExt cx="288" cy="192"/>
          </a:xfrm>
        </p:grpSpPr>
        <p:sp>
          <p:nvSpPr>
            <p:cNvPr id="52229" name="Line 5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30" name="Line 6"/>
            <p:cNvSpPr>
              <a:spLocks noChangeAspect="1" noChangeShapeType="1"/>
            </p:cNvSpPr>
            <p:nvPr/>
          </p:nvSpPr>
          <p:spPr bwMode="auto">
            <a:xfrm>
              <a:off x="1104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31" name="Line 7"/>
            <p:cNvSpPr>
              <a:spLocks noChangeAspect="1" noChangeShapeType="1"/>
            </p:cNvSpPr>
            <p:nvPr/>
          </p:nvSpPr>
          <p:spPr bwMode="auto">
            <a:xfrm flipV="1">
              <a:off x="1392" y="134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232" name="Line 8"/>
            <p:cNvSpPr>
              <a:spLocks noChangeAspect="1" noChangeShapeType="1"/>
            </p:cNvSpPr>
            <p:nvPr/>
          </p:nvSpPr>
          <p:spPr bwMode="auto">
            <a:xfrm flipH="1">
              <a:off x="1104" y="1344"/>
              <a:ext cx="28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051668" y="4109728"/>
            <a:ext cx="369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ym typeface="Symbol"/>
              </a:rPr>
              <a:t>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Algebraic Laws</a:t>
            </a:r>
          </a:p>
        </p:txBody>
      </p:sp>
      <p:sp>
        <p:nvSpPr>
          <p:cNvPr id="10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Commutative and Associative Laws</a:t>
            </a:r>
          </a:p>
          <a:p>
            <a:pPr lvl="1"/>
            <a:r>
              <a:rPr lang="en-US" dirty="0" smtClean="0"/>
              <a:t>R U S = S U R,  R U (S U T) = (R U S) U T</a:t>
            </a:r>
          </a:p>
          <a:p>
            <a:pPr lvl="1"/>
            <a:r>
              <a:rPr lang="en-US" dirty="0" smtClean="0"/>
              <a:t>R </a:t>
            </a:r>
            <a:r>
              <a:rPr lang="en-US" dirty="0" smtClean="0">
                <a:cs typeface="Times New Roman" pitchFamily="18" charset="0"/>
              </a:rPr>
              <a:t>∩ S = S ∩ R,  R ∩ (S ∩ T) = (R ∩ S) ∩ T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R     S = S     R</a:t>
            </a:r>
            <a:r>
              <a:rPr lang="en-US" dirty="0" smtClean="0">
                <a:cs typeface="Times New Roman" pitchFamily="18" charset="0"/>
              </a:rPr>
              <a:t>,  </a:t>
            </a:r>
            <a:r>
              <a:rPr lang="en-US" b="1" dirty="0" smtClean="0">
                <a:solidFill>
                  <a:srgbClr val="FF0000"/>
                </a:solidFill>
                <a:cs typeface="Times New Roman" pitchFamily="18" charset="0"/>
              </a:rPr>
              <a:t>R     (S      T) = (R     S)     T</a:t>
            </a:r>
          </a:p>
          <a:p>
            <a:r>
              <a:rPr lang="en-US" dirty="0" smtClean="0">
                <a:cs typeface="Times New Roman" pitchFamily="18" charset="0"/>
              </a:rPr>
              <a:t>Distributive Laws</a:t>
            </a:r>
          </a:p>
          <a:p>
            <a:pPr lvl="1"/>
            <a:r>
              <a:rPr lang="en-US" dirty="0" smtClean="0">
                <a:cs typeface="Times New Roman" pitchFamily="18" charset="0"/>
              </a:rPr>
              <a:t>R     (S U T)  =  (R </a:t>
            </a:r>
            <a:r>
              <a:rPr lang="en-US" dirty="0" smtClean="0">
                <a:cs typeface="Times New Roman" pitchFamily="18" charset="0"/>
              </a:rPr>
              <a:t>    </a:t>
            </a:r>
            <a:r>
              <a:rPr lang="en-US" dirty="0" smtClean="0">
                <a:cs typeface="Times New Roman" pitchFamily="18" charset="0"/>
              </a:rPr>
              <a:t>S)  U  (R     T)</a:t>
            </a:r>
          </a:p>
        </p:txBody>
      </p:sp>
      <p:graphicFrame>
        <p:nvGraphicFramePr>
          <p:cNvPr id="1026" name="Object 4"/>
          <p:cNvGraphicFramePr>
            <a:graphicFrameLocks/>
          </p:cNvGraphicFramePr>
          <p:nvPr/>
        </p:nvGraphicFramePr>
        <p:xfrm>
          <a:off x="1752600" y="3733800"/>
          <a:ext cx="441325" cy="231775"/>
        </p:xfrm>
        <a:graphic>
          <a:graphicData uri="http://schemas.openxmlformats.org/presentationml/2006/ole">
            <p:oleObj spid="_x0000_s1026" name="Equation" r:id="rId3" imgW="428400" imgH="263520" progId="Equation.3">
              <p:embed/>
            </p:oleObj>
          </a:graphicData>
        </a:graphic>
      </p:graphicFrame>
      <p:graphicFrame>
        <p:nvGraphicFramePr>
          <p:cNvPr id="1027" name="Object 5"/>
          <p:cNvGraphicFramePr>
            <a:graphicFrameLocks/>
          </p:cNvGraphicFramePr>
          <p:nvPr/>
        </p:nvGraphicFramePr>
        <p:xfrm>
          <a:off x="2971800" y="3733800"/>
          <a:ext cx="441325" cy="231775"/>
        </p:xfrm>
        <a:graphic>
          <a:graphicData uri="http://schemas.openxmlformats.org/presentationml/2006/ole">
            <p:oleObj spid="_x0000_s1027" name="Equation" r:id="rId4" imgW="428400" imgH="263520" progId="Equation.3">
              <p:embed/>
            </p:oleObj>
          </a:graphicData>
        </a:graphic>
      </p:graphicFrame>
      <p:graphicFrame>
        <p:nvGraphicFramePr>
          <p:cNvPr id="1028" name="Object 6"/>
          <p:cNvGraphicFramePr>
            <a:graphicFrameLocks/>
          </p:cNvGraphicFramePr>
          <p:nvPr/>
        </p:nvGraphicFramePr>
        <p:xfrm>
          <a:off x="4191000" y="3733800"/>
          <a:ext cx="441325" cy="231775"/>
        </p:xfrm>
        <a:graphic>
          <a:graphicData uri="http://schemas.openxmlformats.org/presentationml/2006/ole">
            <p:oleObj spid="_x0000_s1028" name="Equation" r:id="rId5" imgW="428400" imgH="263520" progId="Equation.3">
              <p:embed/>
            </p:oleObj>
          </a:graphicData>
        </a:graphic>
      </p:graphicFrame>
      <p:graphicFrame>
        <p:nvGraphicFramePr>
          <p:cNvPr id="1029" name="Object 7"/>
          <p:cNvGraphicFramePr>
            <a:graphicFrameLocks/>
          </p:cNvGraphicFramePr>
          <p:nvPr/>
        </p:nvGraphicFramePr>
        <p:xfrm>
          <a:off x="4953000" y="3733800"/>
          <a:ext cx="441325" cy="231775"/>
        </p:xfrm>
        <a:graphic>
          <a:graphicData uri="http://schemas.openxmlformats.org/presentationml/2006/ole">
            <p:oleObj spid="_x0000_s1029" name="Equation" r:id="rId6" imgW="428400" imgH="263520" progId="Equation.3">
              <p:embed/>
            </p:oleObj>
          </a:graphicData>
        </a:graphic>
      </p:graphicFrame>
      <p:graphicFrame>
        <p:nvGraphicFramePr>
          <p:cNvPr id="1030" name="Object 8"/>
          <p:cNvGraphicFramePr>
            <a:graphicFrameLocks/>
          </p:cNvGraphicFramePr>
          <p:nvPr/>
        </p:nvGraphicFramePr>
        <p:xfrm>
          <a:off x="6553200" y="3733800"/>
          <a:ext cx="441325" cy="231775"/>
        </p:xfrm>
        <a:graphic>
          <a:graphicData uri="http://schemas.openxmlformats.org/presentationml/2006/ole">
            <p:oleObj spid="_x0000_s1030" name="Equation" r:id="rId7" imgW="428400" imgH="263520" progId="Equation.3">
              <p:embed/>
            </p:oleObj>
          </a:graphicData>
        </a:graphic>
      </p:graphicFrame>
      <p:graphicFrame>
        <p:nvGraphicFramePr>
          <p:cNvPr id="1031" name="Object 9"/>
          <p:cNvGraphicFramePr>
            <a:graphicFrameLocks/>
          </p:cNvGraphicFramePr>
          <p:nvPr/>
        </p:nvGraphicFramePr>
        <p:xfrm>
          <a:off x="7315200" y="3733800"/>
          <a:ext cx="441325" cy="231775"/>
        </p:xfrm>
        <a:graphic>
          <a:graphicData uri="http://schemas.openxmlformats.org/presentationml/2006/ole">
            <p:oleObj spid="_x0000_s1031" name="Equation" r:id="rId8" imgW="428400" imgH="263520" progId="Equation.3">
              <p:embed/>
            </p:oleObj>
          </a:graphicData>
        </a:graphic>
      </p:graphicFrame>
      <p:graphicFrame>
        <p:nvGraphicFramePr>
          <p:cNvPr id="1032" name="Object 10"/>
          <p:cNvGraphicFramePr>
            <a:graphicFrameLocks/>
          </p:cNvGraphicFramePr>
          <p:nvPr/>
        </p:nvGraphicFramePr>
        <p:xfrm>
          <a:off x="1752600" y="4853409"/>
          <a:ext cx="441325" cy="231775"/>
        </p:xfrm>
        <a:graphic>
          <a:graphicData uri="http://schemas.openxmlformats.org/presentationml/2006/ole">
            <p:oleObj spid="_x0000_s1032" name="Equation" r:id="rId9" imgW="428400" imgH="263520" progId="Equation.3">
              <p:embed/>
            </p:oleObj>
          </a:graphicData>
        </a:graphic>
      </p:graphicFrame>
      <p:graphicFrame>
        <p:nvGraphicFramePr>
          <p:cNvPr id="1033" name="Object 11"/>
          <p:cNvGraphicFramePr>
            <a:graphicFrameLocks/>
          </p:cNvGraphicFramePr>
          <p:nvPr/>
        </p:nvGraphicFramePr>
        <p:xfrm>
          <a:off x="4202683" y="4853409"/>
          <a:ext cx="441325" cy="231775"/>
        </p:xfrm>
        <a:graphic>
          <a:graphicData uri="http://schemas.openxmlformats.org/presentationml/2006/ole">
            <p:oleObj spid="_x0000_s1033" name="Equation" r:id="rId10" imgW="428400" imgH="263520" progId="Equation.3">
              <p:embed/>
            </p:oleObj>
          </a:graphicData>
        </a:graphic>
      </p:graphicFrame>
      <p:graphicFrame>
        <p:nvGraphicFramePr>
          <p:cNvPr id="1034" name="Object 12"/>
          <p:cNvGraphicFramePr>
            <a:graphicFrameLocks/>
          </p:cNvGraphicFramePr>
          <p:nvPr/>
        </p:nvGraphicFramePr>
        <p:xfrm>
          <a:off x="5930875" y="4853409"/>
          <a:ext cx="441325" cy="231775"/>
        </p:xfrm>
        <a:graphic>
          <a:graphicData uri="http://schemas.openxmlformats.org/presentationml/2006/ole">
            <p:oleObj spid="_x0000_s1034" name="Equation" r:id="rId11" imgW="428400" imgH="2635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Dynamic Programming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Return Plan({R1, …, Rn})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Algebraic Laws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Laws involving selection:</a:t>
            </a:r>
          </a:p>
          <a:p>
            <a:pPr lvl="1"/>
            <a:r>
              <a:rPr lang="en-US" dirty="0" smtClean="0"/>
              <a:t> </a:t>
            </a:r>
            <a:r>
              <a:rPr lang="en-US" dirty="0" smtClean="0">
                <a:latin typeface="Symbol" pitchFamily="18" charset="2"/>
              </a:rPr>
              <a:t>s</a:t>
            </a:r>
            <a:r>
              <a:rPr lang="en-US" dirty="0" smtClean="0"/>
              <a:t> </a:t>
            </a:r>
            <a:r>
              <a:rPr lang="en-US" baseline="-25000" dirty="0" smtClean="0"/>
              <a:t>C AND C’</a:t>
            </a:r>
            <a:r>
              <a:rPr lang="en-US" dirty="0" smtClean="0"/>
              <a:t>(R) = </a:t>
            </a:r>
            <a:r>
              <a:rPr lang="en-US" dirty="0" smtClean="0">
                <a:latin typeface="Symbol" pitchFamily="18" charset="2"/>
              </a:rPr>
              <a:t>s</a:t>
            </a:r>
            <a:r>
              <a:rPr lang="en-US" dirty="0" smtClean="0"/>
              <a:t> </a:t>
            </a:r>
            <a:r>
              <a:rPr lang="en-US" baseline="-25000" dirty="0" smtClean="0"/>
              <a:t>C</a:t>
            </a:r>
            <a:r>
              <a:rPr lang="en-US" dirty="0" smtClean="0"/>
              <a:t>(</a:t>
            </a:r>
            <a:r>
              <a:rPr lang="en-US" dirty="0" smtClean="0">
                <a:latin typeface="Symbol" pitchFamily="18" charset="2"/>
              </a:rPr>
              <a:t>s</a:t>
            </a:r>
            <a:r>
              <a:rPr lang="en-US" dirty="0" smtClean="0"/>
              <a:t> </a:t>
            </a:r>
            <a:r>
              <a:rPr lang="en-US" baseline="-25000" dirty="0" smtClean="0"/>
              <a:t>C’</a:t>
            </a:r>
            <a:r>
              <a:rPr lang="en-US" dirty="0" smtClean="0"/>
              <a:t>(R)) = </a:t>
            </a:r>
            <a:r>
              <a:rPr lang="en-US" dirty="0" smtClean="0">
                <a:latin typeface="Symbol" pitchFamily="18" charset="2"/>
              </a:rPr>
              <a:t>s</a:t>
            </a:r>
            <a:r>
              <a:rPr lang="en-US" dirty="0" smtClean="0"/>
              <a:t> </a:t>
            </a:r>
            <a:r>
              <a:rPr lang="en-US" baseline="-25000" dirty="0" smtClean="0"/>
              <a:t>C</a:t>
            </a:r>
            <a:r>
              <a:rPr lang="en-US" dirty="0" smtClean="0"/>
              <a:t>(R) </a:t>
            </a:r>
            <a:r>
              <a:rPr lang="en-US" dirty="0" smtClean="0">
                <a:cs typeface="Times New Roman" pitchFamily="18" charset="0"/>
              </a:rPr>
              <a:t>∩ </a:t>
            </a:r>
            <a:r>
              <a:rPr lang="en-US" dirty="0" smtClean="0">
                <a:latin typeface="Symbol" pitchFamily="18" charset="2"/>
              </a:rPr>
              <a:t>s</a:t>
            </a:r>
            <a:r>
              <a:rPr lang="en-US" dirty="0" smtClean="0"/>
              <a:t> </a:t>
            </a:r>
            <a:r>
              <a:rPr lang="en-US" baseline="-25000" dirty="0" smtClean="0"/>
              <a:t>C’</a:t>
            </a:r>
            <a:r>
              <a:rPr lang="en-US" dirty="0" smtClean="0"/>
              <a:t>(R)</a:t>
            </a:r>
          </a:p>
          <a:p>
            <a:pPr lvl="1"/>
            <a:r>
              <a:rPr lang="en-US" dirty="0" smtClean="0"/>
              <a:t> </a:t>
            </a:r>
            <a:r>
              <a:rPr lang="en-US" dirty="0" smtClean="0">
                <a:latin typeface="Symbol" pitchFamily="18" charset="2"/>
              </a:rPr>
              <a:t>s</a:t>
            </a:r>
            <a:r>
              <a:rPr lang="en-US" dirty="0" smtClean="0"/>
              <a:t> </a:t>
            </a:r>
            <a:r>
              <a:rPr lang="en-US" baseline="-25000" dirty="0" smtClean="0"/>
              <a:t>C OR C’</a:t>
            </a:r>
            <a:r>
              <a:rPr lang="en-US" dirty="0" smtClean="0"/>
              <a:t>(R) = </a:t>
            </a:r>
            <a:r>
              <a:rPr lang="en-US" dirty="0" smtClean="0">
                <a:latin typeface="Symbol" pitchFamily="18" charset="2"/>
              </a:rPr>
              <a:t>s</a:t>
            </a:r>
            <a:r>
              <a:rPr lang="en-US" dirty="0" smtClean="0"/>
              <a:t> </a:t>
            </a:r>
            <a:r>
              <a:rPr lang="en-US" baseline="-25000" dirty="0" smtClean="0"/>
              <a:t>C</a:t>
            </a:r>
            <a:r>
              <a:rPr lang="en-US" dirty="0" smtClean="0"/>
              <a:t>(R) </a:t>
            </a:r>
            <a:r>
              <a:rPr lang="en-US" dirty="0" smtClean="0">
                <a:cs typeface="Times New Roman" pitchFamily="18" charset="0"/>
              </a:rPr>
              <a:t>U </a:t>
            </a:r>
            <a:r>
              <a:rPr lang="en-US" dirty="0" smtClean="0">
                <a:latin typeface="Symbol" pitchFamily="18" charset="2"/>
              </a:rPr>
              <a:t>s</a:t>
            </a:r>
            <a:r>
              <a:rPr lang="en-US" dirty="0" smtClean="0"/>
              <a:t> </a:t>
            </a:r>
            <a:r>
              <a:rPr lang="en-US" baseline="-25000" dirty="0" smtClean="0"/>
              <a:t>C’</a:t>
            </a:r>
            <a:r>
              <a:rPr lang="en-US" dirty="0" smtClean="0"/>
              <a:t>(R)</a:t>
            </a:r>
          </a:p>
          <a:p>
            <a:pPr lvl="1"/>
            <a:r>
              <a:rPr lang="en-US" dirty="0" smtClean="0"/>
              <a:t> </a:t>
            </a:r>
            <a:r>
              <a:rPr lang="en-US" dirty="0" smtClean="0">
                <a:latin typeface="Symbol" pitchFamily="18" charset="2"/>
              </a:rPr>
              <a:t>s</a:t>
            </a:r>
            <a:r>
              <a:rPr lang="en-US" dirty="0" smtClean="0"/>
              <a:t> </a:t>
            </a:r>
            <a:r>
              <a:rPr lang="en-US" baseline="-25000" dirty="0" smtClean="0"/>
              <a:t>C </a:t>
            </a:r>
            <a:r>
              <a:rPr lang="en-US" dirty="0" smtClean="0"/>
              <a:t>(R      S) = </a:t>
            </a:r>
            <a:r>
              <a:rPr lang="en-US" dirty="0" smtClean="0">
                <a:latin typeface="Symbol" pitchFamily="18" charset="2"/>
              </a:rPr>
              <a:t>s</a:t>
            </a:r>
            <a:r>
              <a:rPr lang="en-US" dirty="0" smtClean="0"/>
              <a:t> </a:t>
            </a:r>
            <a:r>
              <a:rPr lang="en-US" baseline="-25000" dirty="0" smtClean="0"/>
              <a:t>C </a:t>
            </a:r>
            <a:r>
              <a:rPr lang="en-US" dirty="0" smtClean="0"/>
              <a:t>(R)      S </a:t>
            </a:r>
          </a:p>
          <a:p>
            <a:pPr lvl="2"/>
            <a:r>
              <a:rPr lang="en-US" dirty="0" smtClean="0"/>
              <a:t>When C involves only attributes of R</a:t>
            </a:r>
          </a:p>
          <a:p>
            <a:pPr lvl="1"/>
            <a:r>
              <a:rPr lang="en-US" dirty="0" smtClean="0"/>
              <a:t> </a:t>
            </a:r>
            <a:r>
              <a:rPr lang="en-US" dirty="0" smtClean="0">
                <a:latin typeface="Symbol" pitchFamily="18" charset="2"/>
              </a:rPr>
              <a:t>s</a:t>
            </a:r>
            <a:r>
              <a:rPr lang="en-US" dirty="0" smtClean="0"/>
              <a:t> </a:t>
            </a:r>
            <a:r>
              <a:rPr lang="en-US" baseline="-25000" dirty="0" smtClean="0"/>
              <a:t>C </a:t>
            </a:r>
            <a:r>
              <a:rPr lang="en-US" dirty="0" smtClean="0"/>
              <a:t>(R – S) = </a:t>
            </a:r>
            <a:r>
              <a:rPr lang="en-US" dirty="0" smtClean="0">
                <a:latin typeface="Symbol" pitchFamily="18" charset="2"/>
              </a:rPr>
              <a:t>s</a:t>
            </a:r>
            <a:r>
              <a:rPr lang="en-US" dirty="0" smtClean="0"/>
              <a:t> </a:t>
            </a:r>
            <a:r>
              <a:rPr lang="en-US" baseline="-25000" dirty="0" smtClean="0"/>
              <a:t>C </a:t>
            </a:r>
            <a:r>
              <a:rPr lang="en-US" dirty="0" smtClean="0"/>
              <a:t>(R) – S</a:t>
            </a:r>
          </a:p>
          <a:p>
            <a:pPr lvl="1"/>
            <a:r>
              <a:rPr lang="en-US" dirty="0" smtClean="0"/>
              <a:t> </a:t>
            </a:r>
            <a:r>
              <a:rPr lang="en-US" dirty="0" smtClean="0">
                <a:latin typeface="Symbol" pitchFamily="18" charset="2"/>
              </a:rPr>
              <a:t>s</a:t>
            </a:r>
            <a:r>
              <a:rPr lang="en-US" dirty="0" smtClean="0"/>
              <a:t> </a:t>
            </a:r>
            <a:r>
              <a:rPr lang="en-US" baseline="-25000" dirty="0" smtClean="0"/>
              <a:t>C </a:t>
            </a:r>
            <a:r>
              <a:rPr lang="en-US" dirty="0" smtClean="0"/>
              <a:t>(R U S) = </a:t>
            </a:r>
            <a:r>
              <a:rPr lang="en-US" dirty="0" smtClean="0">
                <a:latin typeface="Symbol" pitchFamily="18" charset="2"/>
              </a:rPr>
              <a:t>s</a:t>
            </a:r>
            <a:r>
              <a:rPr lang="en-US" dirty="0" smtClean="0"/>
              <a:t> </a:t>
            </a:r>
            <a:r>
              <a:rPr lang="en-US" baseline="-25000" dirty="0" smtClean="0"/>
              <a:t>C </a:t>
            </a:r>
            <a:r>
              <a:rPr lang="en-US" dirty="0" smtClean="0"/>
              <a:t>(R) U </a:t>
            </a:r>
            <a:r>
              <a:rPr lang="en-US" dirty="0" smtClean="0">
                <a:latin typeface="Symbol" pitchFamily="18" charset="2"/>
              </a:rPr>
              <a:t>s</a:t>
            </a:r>
            <a:r>
              <a:rPr lang="en-US" dirty="0" smtClean="0"/>
              <a:t> </a:t>
            </a:r>
            <a:r>
              <a:rPr lang="en-US" baseline="-25000" dirty="0" smtClean="0"/>
              <a:t>C </a:t>
            </a:r>
            <a:r>
              <a:rPr lang="en-US" dirty="0" smtClean="0"/>
              <a:t>(S)</a:t>
            </a:r>
          </a:p>
          <a:p>
            <a:pPr lvl="1"/>
            <a:r>
              <a:rPr lang="en-US" dirty="0" smtClean="0"/>
              <a:t> </a:t>
            </a:r>
            <a:r>
              <a:rPr lang="en-US" dirty="0" smtClean="0">
                <a:latin typeface="Symbol" pitchFamily="18" charset="2"/>
              </a:rPr>
              <a:t>s</a:t>
            </a:r>
            <a:r>
              <a:rPr lang="en-US" dirty="0" smtClean="0"/>
              <a:t> </a:t>
            </a:r>
            <a:r>
              <a:rPr lang="en-US" baseline="-25000" dirty="0" smtClean="0"/>
              <a:t>C </a:t>
            </a:r>
            <a:r>
              <a:rPr lang="en-US" dirty="0" smtClean="0"/>
              <a:t>(R </a:t>
            </a:r>
            <a:r>
              <a:rPr lang="en-US" dirty="0" smtClean="0">
                <a:cs typeface="Times New Roman" pitchFamily="18" charset="0"/>
              </a:rPr>
              <a:t>∩</a:t>
            </a:r>
            <a:r>
              <a:rPr lang="en-US" dirty="0" smtClean="0"/>
              <a:t> S)  = </a:t>
            </a:r>
            <a:r>
              <a:rPr lang="en-US" dirty="0" smtClean="0">
                <a:latin typeface="Symbol" pitchFamily="18" charset="2"/>
              </a:rPr>
              <a:t>s</a:t>
            </a:r>
            <a:r>
              <a:rPr lang="en-US" dirty="0" smtClean="0"/>
              <a:t> </a:t>
            </a:r>
            <a:r>
              <a:rPr lang="en-US" baseline="-25000" dirty="0" smtClean="0"/>
              <a:t>C </a:t>
            </a:r>
            <a:r>
              <a:rPr lang="en-US" dirty="0" smtClean="0"/>
              <a:t>(R) </a:t>
            </a:r>
            <a:r>
              <a:rPr lang="en-US" dirty="0" smtClean="0">
                <a:cs typeface="Times New Roman" pitchFamily="18" charset="0"/>
              </a:rPr>
              <a:t>∩ S</a:t>
            </a:r>
          </a:p>
        </p:txBody>
      </p:sp>
      <p:graphicFrame>
        <p:nvGraphicFramePr>
          <p:cNvPr id="2050" name="Object 4"/>
          <p:cNvGraphicFramePr>
            <a:graphicFrameLocks/>
          </p:cNvGraphicFramePr>
          <p:nvPr/>
        </p:nvGraphicFramePr>
        <p:xfrm>
          <a:off x="2514600" y="3733800"/>
          <a:ext cx="441325" cy="231775"/>
        </p:xfrm>
        <a:graphic>
          <a:graphicData uri="http://schemas.openxmlformats.org/presentationml/2006/ole">
            <p:oleObj spid="_x0000_s2050" name="Equation" r:id="rId3" imgW="428400" imgH="263520" progId="Equation.3">
              <p:embed/>
            </p:oleObj>
          </a:graphicData>
        </a:graphic>
      </p:graphicFrame>
      <p:graphicFrame>
        <p:nvGraphicFramePr>
          <p:cNvPr id="2051" name="Object 5"/>
          <p:cNvGraphicFramePr>
            <a:graphicFrameLocks/>
          </p:cNvGraphicFramePr>
          <p:nvPr/>
        </p:nvGraphicFramePr>
        <p:xfrm>
          <a:off x="4724400" y="3733800"/>
          <a:ext cx="441325" cy="231775"/>
        </p:xfrm>
        <a:graphic>
          <a:graphicData uri="http://schemas.openxmlformats.org/presentationml/2006/ole">
            <p:oleObj spid="_x0000_s2051" name="Equation" r:id="rId4" imgW="428400" imgH="2635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Algebraic Laws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Example:  R(A, B, C, D), S(E, F, G)</a:t>
            </a:r>
          </a:p>
          <a:p>
            <a:pPr lvl="1"/>
            <a:r>
              <a:rPr lang="en-US" smtClean="0"/>
              <a:t> </a:t>
            </a:r>
            <a:r>
              <a:rPr lang="en-US" smtClean="0">
                <a:latin typeface="Symbol" pitchFamily="18" charset="2"/>
              </a:rPr>
              <a:t>s</a:t>
            </a:r>
            <a:r>
              <a:rPr lang="en-US" smtClean="0"/>
              <a:t> </a:t>
            </a:r>
            <a:r>
              <a:rPr lang="en-US" baseline="-25000" smtClean="0"/>
              <a:t>F=3 </a:t>
            </a:r>
            <a:r>
              <a:rPr lang="en-US" smtClean="0"/>
              <a:t>(R      S) =                                     ?</a:t>
            </a:r>
          </a:p>
          <a:p>
            <a:pPr lvl="1"/>
            <a:r>
              <a:rPr lang="en-US" smtClean="0"/>
              <a:t> </a:t>
            </a:r>
            <a:r>
              <a:rPr lang="en-US" smtClean="0">
                <a:latin typeface="Symbol" pitchFamily="18" charset="2"/>
              </a:rPr>
              <a:t>s</a:t>
            </a:r>
            <a:r>
              <a:rPr lang="en-US" smtClean="0"/>
              <a:t> </a:t>
            </a:r>
            <a:r>
              <a:rPr lang="en-US" baseline="-25000" smtClean="0"/>
              <a:t>A=5 AND G=9 </a:t>
            </a:r>
            <a:r>
              <a:rPr lang="en-US" smtClean="0"/>
              <a:t>(R      S) =                         ?</a:t>
            </a:r>
          </a:p>
        </p:txBody>
      </p:sp>
      <p:grpSp>
        <p:nvGrpSpPr>
          <p:cNvPr id="3078" name="Group 4"/>
          <p:cNvGrpSpPr>
            <a:grpSpLocks/>
          </p:cNvGrpSpPr>
          <p:nvPr/>
        </p:nvGrpSpPr>
        <p:grpSpPr bwMode="auto">
          <a:xfrm>
            <a:off x="2667000" y="2743200"/>
            <a:ext cx="520700" cy="457200"/>
            <a:chOff x="1680" y="1728"/>
            <a:chExt cx="328" cy="288"/>
          </a:xfrm>
        </p:grpSpPr>
        <p:graphicFrame>
          <p:nvGraphicFramePr>
            <p:cNvPr id="3075" name="Object 5"/>
            <p:cNvGraphicFramePr>
              <a:graphicFrameLocks/>
            </p:cNvGraphicFramePr>
            <p:nvPr/>
          </p:nvGraphicFramePr>
          <p:xfrm>
            <a:off x="1728" y="1728"/>
            <a:ext cx="278" cy="146"/>
          </p:xfrm>
          <a:graphic>
            <a:graphicData uri="http://schemas.openxmlformats.org/presentationml/2006/ole">
              <p:oleObj spid="_x0000_s3075" name="Equation" r:id="rId3" imgW="428400" imgH="263520" progId="Equation.3">
                <p:embed/>
              </p:oleObj>
            </a:graphicData>
          </a:graphic>
        </p:graphicFrame>
        <p:sp>
          <p:nvSpPr>
            <p:cNvPr id="3081" name="Text Box 6"/>
            <p:cNvSpPr txBox="1">
              <a:spLocks noChangeArrowheads="1"/>
            </p:cNvSpPr>
            <p:nvPr/>
          </p:nvSpPr>
          <p:spPr bwMode="auto">
            <a:xfrm>
              <a:off x="1680" y="1824"/>
              <a:ext cx="32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>
                  <a:latin typeface="Times New Roman" pitchFamily="18" charset="0"/>
                </a:rPr>
                <a:t>D=E</a:t>
              </a:r>
            </a:p>
          </p:txBody>
        </p:sp>
      </p:grpSp>
      <p:grpSp>
        <p:nvGrpSpPr>
          <p:cNvPr id="3079" name="Group 7"/>
          <p:cNvGrpSpPr>
            <a:grpSpLocks/>
          </p:cNvGrpSpPr>
          <p:nvPr/>
        </p:nvGrpSpPr>
        <p:grpSpPr bwMode="auto">
          <a:xfrm>
            <a:off x="3810000" y="3276600"/>
            <a:ext cx="520700" cy="457200"/>
            <a:chOff x="1680" y="1728"/>
            <a:chExt cx="328" cy="288"/>
          </a:xfrm>
        </p:grpSpPr>
        <p:graphicFrame>
          <p:nvGraphicFramePr>
            <p:cNvPr id="3074" name="Object 8"/>
            <p:cNvGraphicFramePr>
              <a:graphicFrameLocks/>
            </p:cNvGraphicFramePr>
            <p:nvPr/>
          </p:nvGraphicFramePr>
          <p:xfrm>
            <a:off x="1728" y="1728"/>
            <a:ext cx="278" cy="146"/>
          </p:xfrm>
          <a:graphic>
            <a:graphicData uri="http://schemas.openxmlformats.org/presentationml/2006/ole">
              <p:oleObj spid="_x0000_s3074" name="Equation" r:id="rId4" imgW="428400" imgH="263520" progId="Equation.3">
                <p:embed/>
              </p:oleObj>
            </a:graphicData>
          </a:graphic>
        </p:graphicFrame>
        <p:sp>
          <p:nvSpPr>
            <p:cNvPr id="3080" name="Text Box 9"/>
            <p:cNvSpPr txBox="1">
              <a:spLocks noChangeArrowheads="1"/>
            </p:cNvSpPr>
            <p:nvPr/>
          </p:nvSpPr>
          <p:spPr bwMode="auto">
            <a:xfrm>
              <a:off x="1680" y="1824"/>
              <a:ext cx="32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>
                  <a:latin typeface="Times New Roman" pitchFamily="18" charset="0"/>
                </a:rPr>
                <a:t>D=E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Algebraic Laws</a:t>
            </a:r>
          </a:p>
        </p:txBody>
      </p:sp>
      <p:sp>
        <p:nvSpPr>
          <p:cNvPr id="41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Laws involving projections</a:t>
            </a:r>
          </a:p>
          <a:p>
            <a:pPr lvl="1"/>
            <a:r>
              <a:rPr lang="en-US" dirty="0" smtClean="0"/>
              <a:t>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-25000" dirty="0" smtClean="0"/>
              <a:t>M</a:t>
            </a:r>
            <a:r>
              <a:rPr lang="en-US" dirty="0" smtClean="0"/>
              <a:t>(R     S) =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-25000" dirty="0" smtClean="0"/>
              <a:t>N</a:t>
            </a:r>
            <a:r>
              <a:rPr lang="en-US" dirty="0" smtClean="0"/>
              <a:t>(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-25000" dirty="0" smtClean="0"/>
              <a:t>P</a:t>
            </a:r>
            <a:r>
              <a:rPr lang="en-US" dirty="0" smtClean="0"/>
              <a:t>(R)     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-25000" dirty="0" smtClean="0"/>
              <a:t>Q</a:t>
            </a:r>
            <a:r>
              <a:rPr lang="en-US" dirty="0" smtClean="0"/>
              <a:t>(S))</a:t>
            </a:r>
          </a:p>
          <a:p>
            <a:pPr lvl="2"/>
            <a:r>
              <a:rPr lang="en-US" dirty="0" smtClean="0"/>
              <a:t>Where N, P, Q are appropriate subsets of attributes of M</a:t>
            </a:r>
          </a:p>
          <a:p>
            <a:pPr lvl="1"/>
            <a:r>
              <a:rPr lang="en-US" dirty="0" smtClean="0"/>
              <a:t>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-25000" dirty="0" smtClean="0"/>
              <a:t>M</a:t>
            </a:r>
            <a:r>
              <a:rPr lang="en-US" dirty="0" smtClean="0"/>
              <a:t>(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-25000" dirty="0" smtClean="0"/>
              <a:t>N</a:t>
            </a:r>
            <a:r>
              <a:rPr lang="en-US" dirty="0" smtClean="0"/>
              <a:t>(R)) =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-25000" dirty="0" smtClean="0"/>
              <a:t>M</a:t>
            </a:r>
            <a:r>
              <a:rPr lang="en-US" baseline="-25000" dirty="0" smtClean="0">
                <a:cs typeface="Times New Roman" pitchFamily="18" charset="0"/>
              </a:rPr>
              <a:t>∩N</a:t>
            </a:r>
            <a:r>
              <a:rPr lang="en-US" baseline="-25000" dirty="0" smtClean="0"/>
              <a:t> </a:t>
            </a:r>
            <a:r>
              <a:rPr lang="en-US" dirty="0" smtClean="0"/>
              <a:t>(</a:t>
            </a:r>
            <a:r>
              <a:rPr lang="en-US" dirty="0" smtClean="0"/>
              <a:t>R)</a:t>
            </a:r>
          </a:p>
          <a:p>
            <a:r>
              <a:rPr lang="en-US" dirty="0" smtClean="0"/>
              <a:t>Example R(A,B,C,D), S(E, F, G)</a:t>
            </a:r>
          </a:p>
          <a:p>
            <a:pPr lvl="1"/>
            <a:r>
              <a:rPr lang="en-US" dirty="0" smtClean="0"/>
              <a:t>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-25000" dirty="0" smtClean="0"/>
              <a:t>A,B,G</a:t>
            </a:r>
            <a:r>
              <a:rPr lang="en-US" dirty="0" smtClean="0"/>
              <a:t>(R      S) =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-25000" dirty="0" smtClean="0"/>
              <a:t> ? </a:t>
            </a:r>
            <a:r>
              <a:rPr lang="en-US" dirty="0" smtClean="0"/>
              <a:t>(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-25000" dirty="0" smtClean="0"/>
              <a:t>?</a:t>
            </a:r>
            <a:r>
              <a:rPr lang="en-US" dirty="0" smtClean="0"/>
              <a:t>(R)      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-25000" dirty="0" smtClean="0"/>
              <a:t>?</a:t>
            </a:r>
            <a:r>
              <a:rPr lang="en-US" dirty="0" smtClean="0"/>
              <a:t>(S)) </a:t>
            </a:r>
          </a:p>
        </p:txBody>
      </p:sp>
      <p:graphicFrame>
        <p:nvGraphicFramePr>
          <p:cNvPr id="4098" name="Object 4"/>
          <p:cNvGraphicFramePr>
            <a:graphicFrameLocks/>
          </p:cNvGraphicFramePr>
          <p:nvPr/>
        </p:nvGraphicFramePr>
        <p:xfrm>
          <a:off x="2474491" y="2708920"/>
          <a:ext cx="441325" cy="231775"/>
        </p:xfrm>
        <a:graphic>
          <a:graphicData uri="http://schemas.openxmlformats.org/presentationml/2006/ole">
            <p:oleObj spid="_x0000_s4098" name="Equation" r:id="rId3" imgW="428400" imgH="263520" progId="Equation.3">
              <p:embed/>
            </p:oleObj>
          </a:graphicData>
        </a:graphic>
      </p:graphicFrame>
      <p:graphicFrame>
        <p:nvGraphicFramePr>
          <p:cNvPr id="4099" name="Object 5"/>
          <p:cNvGraphicFramePr>
            <a:graphicFrameLocks/>
          </p:cNvGraphicFramePr>
          <p:nvPr/>
        </p:nvGraphicFramePr>
        <p:xfrm>
          <a:off x="5066779" y="2708920"/>
          <a:ext cx="441325" cy="231775"/>
        </p:xfrm>
        <a:graphic>
          <a:graphicData uri="http://schemas.openxmlformats.org/presentationml/2006/ole">
            <p:oleObj spid="_x0000_s4099" name="Equation" r:id="rId4" imgW="428400" imgH="263520" progId="Equation.3">
              <p:embed/>
            </p:oleObj>
          </a:graphicData>
        </a:graphic>
      </p:graphicFrame>
      <p:graphicFrame>
        <p:nvGraphicFramePr>
          <p:cNvPr id="4100" name="Object 6"/>
          <p:cNvGraphicFramePr>
            <a:graphicFrameLocks/>
          </p:cNvGraphicFramePr>
          <p:nvPr/>
        </p:nvGraphicFramePr>
        <p:xfrm>
          <a:off x="2895600" y="5105400"/>
          <a:ext cx="441325" cy="231775"/>
        </p:xfrm>
        <a:graphic>
          <a:graphicData uri="http://schemas.openxmlformats.org/presentationml/2006/ole">
            <p:oleObj spid="_x0000_s4100" name="Equation" r:id="rId5" imgW="428400" imgH="263520" progId="Equation.3">
              <p:embed/>
            </p:oleObj>
          </a:graphicData>
        </a:graphic>
      </p:graphicFrame>
      <p:graphicFrame>
        <p:nvGraphicFramePr>
          <p:cNvPr id="4101" name="Object 7"/>
          <p:cNvGraphicFramePr>
            <a:graphicFrameLocks/>
          </p:cNvGraphicFramePr>
          <p:nvPr/>
        </p:nvGraphicFramePr>
        <p:xfrm>
          <a:off x="5638800" y="5141441"/>
          <a:ext cx="441325" cy="231775"/>
        </p:xfrm>
        <a:graphic>
          <a:graphicData uri="http://schemas.openxmlformats.org/presentationml/2006/ole">
            <p:oleObj spid="_x0000_s4101" name="Equation" r:id="rId6" imgW="428400" imgH="263520" progId="Equation.3">
              <p:embed/>
            </p:oleObj>
          </a:graphicData>
        </a:graphic>
      </p:graphicFrame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2819400" y="5257800"/>
            <a:ext cx="520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400">
                <a:latin typeface="Times New Roman" pitchFamily="18" charset="0"/>
              </a:rPr>
              <a:t>D=E</a:t>
            </a: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5562600" y="5284440"/>
            <a:ext cx="520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400" dirty="0">
                <a:latin typeface="Times New Roman" pitchFamily="18" charset="0"/>
              </a:rPr>
              <a:t>D=E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772400" cy="1143000"/>
          </a:xfrm>
        </p:spPr>
        <p:txBody>
          <a:bodyPr/>
          <a:lstStyle/>
          <a:p>
            <a:r>
              <a:rPr lang="en-US" smtClean="0"/>
              <a:t>Query Rewrites: Sub-queries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800" smtClean="0"/>
              <a:t>SELECT Emp.Name</a:t>
            </a:r>
          </a:p>
          <a:p>
            <a:pPr>
              <a:buFontTx/>
              <a:buNone/>
            </a:pPr>
            <a:r>
              <a:rPr lang="en-US" sz="2800" smtClean="0"/>
              <a:t>FROM Emp</a:t>
            </a:r>
          </a:p>
          <a:p>
            <a:pPr>
              <a:buFontTx/>
              <a:buNone/>
            </a:pPr>
            <a:r>
              <a:rPr lang="en-US" sz="2800" smtClean="0"/>
              <a:t>WHERE Emp.Age &lt; 30</a:t>
            </a:r>
          </a:p>
          <a:p>
            <a:pPr>
              <a:buFontTx/>
              <a:buNone/>
            </a:pPr>
            <a:r>
              <a:rPr lang="en-US" sz="2800" smtClean="0"/>
              <a:t>               AND   Emp.Dept# </a:t>
            </a:r>
            <a:r>
              <a:rPr lang="en-US" sz="2800" smtClean="0">
                <a:solidFill>
                  <a:srgbClr val="FF0000"/>
                </a:solidFill>
              </a:rPr>
              <a:t>IN</a:t>
            </a:r>
          </a:p>
          <a:p>
            <a:pPr>
              <a:buFontTx/>
              <a:buNone/>
            </a:pPr>
            <a:r>
              <a:rPr lang="en-US" sz="2800" smtClean="0"/>
              <a:t>                  (</a:t>
            </a:r>
            <a:r>
              <a:rPr lang="en-US" sz="2800" smtClean="0">
                <a:solidFill>
                  <a:schemeClr val="accent2"/>
                </a:solidFill>
              </a:rPr>
              <a:t>SELECT Dept.Dept#</a:t>
            </a:r>
          </a:p>
          <a:p>
            <a:pPr>
              <a:buFontTx/>
              <a:buNone/>
            </a:pPr>
            <a:r>
              <a:rPr lang="en-US" sz="2800" smtClean="0">
                <a:solidFill>
                  <a:schemeClr val="accent2"/>
                </a:solidFill>
              </a:rPr>
              <a:t>                    FROM Dept</a:t>
            </a:r>
          </a:p>
          <a:p>
            <a:pPr>
              <a:buFontTx/>
              <a:buNone/>
            </a:pPr>
            <a:r>
              <a:rPr lang="en-US" sz="2800" smtClean="0">
                <a:solidFill>
                  <a:schemeClr val="accent2"/>
                </a:solidFill>
              </a:rPr>
              <a:t>                    WHERE  Dept.Loc = “Seattle”</a:t>
            </a:r>
          </a:p>
          <a:p>
            <a:pPr>
              <a:buFontTx/>
              <a:buNone/>
            </a:pPr>
            <a:r>
              <a:rPr lang="en-US" sz="2800" smtClean="0">
                <a:solidFill>
                  <a:schemeClr val="accent2"/>
                </a:solidFill>
              </a:rPr>
              <a:t>                     AND       Emp.Emp#=Dept.Mgr)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Roman" pitchFamily="1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Roman" pitchFamily="1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9464</TotalTime>
  <Words>2606</Words>
  <Application>Microsoft Office PowerPoint</Application>
  <PresentationFormat>On-screen Show (4:3)</PresentationFormat>
  <Paragraphs>472</Paragraphs>
  <Slides>50</Slides>
  <Notes>6</Notes>
  <HiddenSlides>1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8" baseType="lpstr">
      <vt:lpstr>Roman</vt:lpstr>
      <vt:lpstr>Arial</vt:lpstr>
      <vt:lpstr>Times New Roman</vt:lpstr>
      <vt:lpstr>Symbol</vt:lpstr>
      <vt:lpstr>Book Antiqua</vt:lpstr>
      <vt:lpstr>Batang</vt:lpstr>
      <vt:lpstr>Blank Presentation</vt:lpstr>
      <vt:lpstr>Microsoft Equation 3.0</vt:lpstr>
      <vt:lpstr>Query Optimization</vt:lpstr>
      <vt:lpstr>Query Optimization Process (simplified a bit)</vt:lpstr>
      <vt:lpstr>Key Lessons in Optimization</vt:lpstr>
      <vt:lpstr>Operations (revisited)</vt:lpstr>
      <vt:lpstr>Algebraic Laws</vt:lpstr>
      <vt:lpstr>Algebraic Laws</vt:lpstr>
      <vt:lpstr>Algebraic Laws</vt:lpstr>
      <vt:lpstr>Algebraic Laws</vt:lpstr>
      <vt:lpstr>Query Rewrites: Sub-queries</vt:lpstr>
      <vt:lpstr>The Un-Nested Query</vt:lpstr>
      <vt:lpstr>Converting Nested Queries</vt:lpstr>
      <vt:lpstr>Converting Nested Queries</vt:lpstr>
      <vt:lpstr>Converting Nested Queries</vt:lpstr>
      <vt:lpstr>Converting Nested Queries</vt:lpstr>
      <vt:lpstr>Semi-Joins, Magic Sets</vt:lpstr>
      <vt:lpstr>Semi-Joins, Magic Sets</vt:lpstr>
      <vt:lpstr>Rewrites: Magic Sets</vt:lpstr>
      <vt:lpstr>Rewrites: SIPs</vt:lpstr>
      <vt:lpstr>Supporting Views</vt:lpstr>
      <vt:lpstr>And Finally…</vt:lpstr>
      <vt:lpstr>Rewrites: Group By and Join</vt:lpstr>
      <vt:lpstr>Rewrites: Group By and Join</vt:lpstr>
      <vt:lpstr>Schema for Some Examples</vt:lpstr>
      <vt:lpstr>Query Rewriting: Predicate Pushdown</vt:lpstr>
      <vt:lpstr>Query Rewrites: Predicate Pushdown (through grouping)</vt:lpstr>
      <vt:lpstr>Query Rewrite: Predicate Movearound</vt:lpstr>
      <vt:lpstr>Query Rewrite: Predicate Movearound</vt:lpstr>
      <vt:lpstr>Query Rewrite: Predicate Movearound</vt:lpstr>
      <vt:lpstr>Query Rewrite Summary</vt:lpstr>
      <vt:lpstr>Cost Estimation</vt:lpstr>
      <vt:lpstr>Statistics and Catalogs</vt:lpstr>
      <vt:lpstr>Size Estimation and Reduction Factors</vt:lpstr>
      <vt:lpstr>Histograms </vt:lpstr>
      <vt:lpstr>Histograms</vt:lpstr>
      <vt:lpstr>Histograms</vt:lpstr>
      <vt:lpstr>Histograms</vt:lpstr>
      <vt:lpstr>Histograms</vt:lpstr>
      <vt:lpstr>Plans for Single-Relation Queries (Prep for Join ordering)</vt:lpstr>
      <vt:lpstr>Plans for Single-Relation Queries (Prep for Join ordering)</vt:lpstr>
      <vt:lpstr>Example</vt:lpstr>
      <vt:lpstr>Determining Join Ordering</vt:lpstr>
      <vt:lpstr>Types of Join Trees</vt:lpstr>
      <vt:lpstr>Types of Join Trees</vt:lpstr>
      <vt:lpstr>Types of Join Trees</vt:lpstr>
      <vt:lpstr>Problem</vt:lpstr>
      <vt:lpstr>Dynamic Programming</vt:lpstr>
      <vt:lpstr>Dynamic Programming</vt:lpstr>
      <vt:lpstr>Dynamic Programming</vt:lpstr>
      <vt:lpstr>Dynamic Programming</vt:lpstr>
      <vt:lpstr>Dynamic Programming</vt:lpstr>
    </vt:vector>
  </TitlesOfParts>
  <Company>uw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Architecture of a DBMS</dc:title>
  <dc:creator>alon</dc:creator>
  <cp:lastModifiedBy>yaelamst</cp:lastModifiedBy>
  <cp:revision>117</cp:revision>
  <cp:lastPrinted>1999-11-10T18:13:58Z</cp:lastPrinted>
  <dcterms:created xsi:type="dcterms:W3CDTF">1998-11-18T17:26:12Z</dcterms:created>
  <dcterms:modified xsi:type="dcterms:W3CDTF">2013-01-07T11:22:57Z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95</vt:i4>
  </property>
  <property fmtid="{D5CDD505-2E9C-101B-9397-08002B2CF9AE}" pid="5" name="ScreenSize">
    <vt:i4>2</vt:i4>
  </property>
  <property fmtid="{D5CDD505-2E9C-101B-9397-08002B2CF9AE}" pid="6" name="ScreenUsage">
    <vt:i4>3</vt:i4>
  </property>
  <property fmtid="{D5CDD505-2E9C-101B-9397-08002B2CF9AE}" pid="7" name="MailAddress">
    <vt:lpwstr>alon@cs.washington.edu</vt:lpwstr>
  </property>
  <property fmtid="{D5CDD505-2E9C-101B-9397-08002B2CF9AE}" pid="8" name="HomePage">
    <vt:lpwstr>http://www.cs.washington.edu/homes/alon</vt:lpwstr>
  </property>
  <property fmtid="{D5CDD505-2E9C-101B-9397-08002B2CF9AE}" pid="9" name="Other">
    <vt:lpwstr/>
  </property>
  <property fmtid="{D5CDD505-2E9C-101B-9397-08002B2CF9AE}" pid="10" name="DownloadOriginal">
    <vt:bool>true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2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G:\taweb\lectures\</vt:lpwstr>
  </property>
</Properties>
</file>