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1"/>
  </p:sldMasterIdLst>
  <p:notesMasterIdLst>
    <p:notesMasterId r:id="rId44"/>
  </p:notesMasterIdLst>
  <p:handoutMasterIdLst>
    <p:handoutMasterId r:id="rId45"/>
  </p:handoutMasterIdLst>
  <p:sldIdLst>
    <p:sldId id="256" r:id="rId2"/>
    <p:sldId id="558" r:id="rId3"/>
    <p:sldId id="561" r:id="rId4"/>
    <p:sldId id="562" r:id="rId5"/>
    <p:sldId id="563" r:id="rId6"/>
    <p:sldId id="567" r:id="rId7"/>
    <p:sldId id="564" r:id="rId8"/>
    <p:sldId id="566" r:id="rId9"/>
    <p:sldId id="568" r:id="rId10"/>
    <p:sldId id="569" r:id="rId11"/>
    <p:sldId id="570" r:id="rId12"/>
    <p:sldId id="573" r:id="rId13"/>
    <p:sldId id="571" r:id="rId14"/>
    <p:sldId id="572" r:id="rId15"/>
    <p:sldId id="574" r:id="rId16"/>
    <p:sldId id="577" r:id="rId17"/>
    <p:sldId id="576" r:id="rId18"/>
    <p:sldId id="575" r:id="rId19"/>
    <p:sldId id="578" r:id="rId20"/>
    <p:sldId id="565" r:id="rId21"/>
    <p:sldId id="579" r:id="rId22"/>
    <p:sldId id="582" r:id="rId23"/>
    <p:sldId id="580" r:id="rId24"/>
    <p:sldId id="581" r:id="rId25"/>
    <p:sldId id="583" r:id="rId26"/>
    <p:sldId id="552" r:id="rId27"/>
    <p:sldId id="585" r:id="rId28"/>
    <p:sldId id="584" r:id="rId29"/>
    <p:sldId id="586" r:id="rId30"/>
    <p:sldId id="591" r:id="rId31"/>
    <p:sldId id="587" r:id="rId32"/>
    <p:sldId id="588" r:id="rId33"/>
    <p:sldId id="553" r:id="rId34"/>
    <p:sldId id="554" r:id="rId35"/>
    <p:sldId id="555" r:id="rId36"/>
    <p:sldId id="556" r:id="rId37"/>
    <p:sldId id="557" r:id="rId38"/>
    <p:sldId id="536" r:id="rId39"/>
    <p:sldId id="365" r:id="rId40"/>
    <p:sldId id="549" r:id="rId41"/>
    <p:sldId id="589" r:id="rId42"/>
    <p:sldId id="590" r:id="rId43"/>
  </p:sldIdLst>
  <p:sldSz cx="9144000" cy="6858000" type="screen4x3"/>
  <p:notesSz cx="6997700" cy="92837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FFFF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3" autoAdjust="0"/>
    <p:restoredTop sz="99596" autoAdjust="0"/>
  </p:normalViewPr>
  <p:slideViewPr>
    <p:cSldViewPr>
      <p:cViewPr varScale="1">
        <p:scale>
          <a:sx n="104" d="100"/>
          <a:sy n="104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778" y="-85"/>
      </p:cViewPr>
      <p:guideLst>
        <p:guide orient="horz" pos="2924"/>
        <p:guide pos="22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DF49A30-8AD8-40AA-92AE-C34D4500BB9F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AEF82A5-3350-43C5-9DB3-BE22F4AD8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7AD69FC-2ED0-4821-9410-B09B2FA95B38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C6BE5D-10AE-4E8D-BDEE-6CE9B25B3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6BE5D-10AE-4E8D-BDEE-6CE9B25B3D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6BE5D-10AE-4E8D-BDEE-6CE9B25B3D7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73BD1A-B51B-473C-AAB8-471AE1FB28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E5C869-C5C5-493B-A0F4-6AFA4C5D65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E5C869-C5C5-493B-A0F4-6AFA4C5D65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6BE5D-10AE-4E8D-BDEE-6CE9B25B3D7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6BE5D-10AE-4E8D-BDEE-6CE9B25B3D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7DC8F2-8658-4F7E-BF6E-C8A94E9030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6BE5D-10AE-4E8D-BDEE-6CE9B25B3D7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6BE5D-10AE-4E8D-BDEE-6CE9B25B3D7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6BE5D-10AE-4E8D-BDEE-6CE9B25B3D7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6BE5D-10AE-4E8D-BDEE-6CE9B25B3D7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6BE5D-10AE-4E8D-BDEE-6CE9B25B3D7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C6BE5D-10AE-4E8D-BDEE-6CE9B25B3D7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142844" y="17144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358114" cy="1222375"/>
          </a:xfrm>
        </p:spPr>
        <p:txBody>
          <a:bodyPr anchor="t"/>
          <a:lstStyle>
            <a:lvl1pPr algn="ctr">
              <a:defRPr sz="40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93009" y="3000372"/>
            <a:ext cx="6286544" cy="914400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0E706-8D41-440F-ACB0-049D56C8460F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59EE5-19BA-4A63-A43E-FC4843FA7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1B71-3317-4ABE-BB70-F56E0164B774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96656-487B-4A02-8E12-25BCCDF2D2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568A4-15BF-4017-9E6E-0703741365A4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A0BD-978E-47B7-8C7C-7EF32C691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5B02-4BD4-4021-B103-796D601C1751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4AB9A-3DF9-4416-BAF1-0AF8D0791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C61F-EA97-47AF-8423-A43639914C8D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FC0D-1D51-44B5-8178-35E9EB7F7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7FEE9-2862-4857-8521-431E83BC7629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6D3DA-F73F-4C31-98DB-A9E3CB20B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19585-778F-4641-BCDC-244C6F06DAB6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54092-07C0-4FF6-8C56-CE96A1B21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7D0B6-8651-4DAE-B06C-A022C66244A0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47E7-DCA1-4F57-A966-B4D0B060E4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E19A6-8022-47CA-8FB6-3EACBB1E9686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3FFA3-C9CC-4B0E-964A-AD87C2EB2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7AD7C-4E03-44CE-BE3F-94CD56FA5D30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F3DF5-CBFC-4E53-8789-7E4ADD5EA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AAAD-C475-4F0F-87B6-460BCFAEAE6B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E223-C13C-4084-98AE-E0298BF40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2DEAF3-E357-4C14-A240-6550C2D5D468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50E213-8BE2-4673-B6E4-AA14404707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64" r:id="rId4"/>
    <p:sldLayoutId id="2147483770" r:id="rId5"/>
    <p:sldLayoutId id="2147483765" r:id="rId6"/>
    <p:sldLayoutId id="2147483771" r:id="rId7"/>
    <p:sldLayoutId id="2147483772" r:id="rId8"/>
    <p:sldLayoutId id="2147483773" r:id="rId9"/>
    <p:sldLayoutId id="2147483766" r:id="rId10"/>
    <p:sldLayoutId id="214748377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dev.mysql.com/doc/workbench/en/wb-manage-server-export-to-disk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courses.cs.tau.ac.il/databases/databases201213b/assignment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base.com/view/tv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mpi-inf.mpg.de/yago-naga/yago/downloads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i-inf.mpg.de/yago-naga/yago/faq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TJfrNo3Z-DU&amp;feature=player_embedded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cs.tau.ac.il/databases/databases201213b/assignment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DB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25" y="3000375"/>
            <a:ext cx="68580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Database Systems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Spring 2013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00125" y="5572125"/>
            <a:ext cx="6858000" cy="914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rtl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en-US" dirty="0">
              <a:solidFill>
                <a:schemeClr val="tx2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4D4F-1229-4876-B8F8-659F529064B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Think of an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Could be anything!</a:t>
            </a:r>
            <a:r>
              <a:rPr lang="en-US" dirty="0" smtClean="0"/>
              <a:t> As far as your imagination goes</a:t>
            </a:r>
          </a:p>
          <a:p>
            <a:pPr lvl="1"/>
            <a:r>
              <a:rPr lang="en-US" dirty="0" smtClean="0"/>
              <a:t>YOU should want to use it…</a:t>
            </a:r>
          </a:p>
          <a:p>
            <a:pPr lvl="1"/>
            <a:r>
              <a:rPr lang="en-US" b="1" dirty="0" smtClean="0"/>
              <a:t>Tip: </a:t>
            </a:r>
            <a:r>
              <a:rPr lang="en-US" dirty="0" smtClean="0"/>
              <a:t>first inspect the available data</a:t>
            </a:r>
          </a:p>
          <a:p>
            <a:pPr lvl="1"/>
            <a:r>
              <a:rPr lang="en-US" b="1" dirty="0" smtClean="0"/>
              <a:t>Tip: </a:t>
            </a:r>
            <a:r>
              <a:rPr lang="en-US" dirty="0" smtClean="0"/>
              <a:t>must-have and nice-to-have features</a:t>
            </a:r>
          </a:p>
          <a:p>
            <a:pPr lvl="1"/>
            <a:r>
              <a:rPr lang="en-US" dirty="0" smtClean="0"/>
              <a:t>The application can be interesting even if the UI is simple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194" name="Picture 2" descr="http://t1.gstatic.com/images?q=tbn:ANd9GcRnSJ46t8Dg29LO0Fq3wb8yhw8o-twnfz3RhT3ibFiiodxG72d6"/>
          <p:cNvPicPr>
            <a:picLocks noChangeAspect="1" noChangeArrowheads="1"/>
          </p:cNvPicPr>
          <p:nvPr/>
        </p:nvPicPr>
        <p:blipFill>
          <a:blip r:embed="rId2" cstate="print"/>
          <a:srcRect l="6523" t="9189" r="5422" b="14997"/>
          <a:stretch>
            <a:fillRect/>
          </a:stretch>
        </p:blipFill>
        <p:spPr bwMode="auto">
          <a:xfrm flipH="1">
            <a:off x="5724128" y="4653136"/>
            <a:ext cx="164963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-1"/>
            <a:ext cx="3707904" cy="278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Design a DB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515672" cy="4755157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Tables, indexes, keys and </a:t>
            </a:r>
            <a:br>
              <a:rPr lang="en-US" dirty="0" smtClean="0"/>
            </a:br>
            <a:r>
              <a:rPr lang="en-US" dirty="0" smtClean="0"/>
              <a:t>foreign keys</a:t>
            </a:r>
          </a:p>
          <a:p>
            <a:r>
              <a:rPr lang="en-US" dirty="0" smtClean="0"/>
              <a:t>Avoid redundant information</a:t>
            </a:r>
          </a:p>
          <a:p>
            <a:r>
              <a:rPr lang="en-US" dirty="0" smtClean="0"/>
              <a:t>Allow efficient queries</a:t>
            </a:r>
          </a:p>
          <a:p>
            <a:r>
              <a:rPr lang="en-US" dirty="0" smtClean="0"/>
              <a:t>The script for generating the schema should be submitted with the project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More about design in the following lectures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Creating the SQL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hlinkClick r:id="rId2"/>
              </a:rPr>
              <a:t>http://dev.mysql.com/doc/workbench/en/wb-manage-server-export-to-disk.html</a:t>
            </a:r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6444208" cy="428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509120"/>
            <a:ext cx="4363832" cy="167334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Load data from YAGO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entire database of YAGO is freely available online</a:t>
            </a:r>
          </a:p>
          <a:p>
            <a:r>
              <a:rPr lang="en-US" dirty="0" smtClean="0"/>
              <a:t>Extract relevant parts (entities, facts)</a:t>
            </a:r>
          </a:p>
          <a:p>
            <a:r>
              <a:rPr lang="en-US" dirty="0" smtClean="0"/>
              <a:t>Insert into </a:t>
            </a:r>
            <a:r>
              <a:rPr lang="en-US" i="1" dirty="0" smtClean="0"/>
              <a:t>flat tables</a:t>
            </a:r>
          </a:p>
          <a:p>
            <a:pPr lvl="1"/>
            <a:r>
              <a:rPr lang="en-US" dirty="0" smtClean="0"/>
              <a:t>A few facts may be used for one record</a:t>
            </a:r>
          </a:p>
          <a:p>
            <a:pPr lvl="1"/>
            <a:r>
              <a:rPr lang="en-US" dirty="0" smtClean="0"/>
              <a:t>E.g., the actor record for Martin Sheen will include his first and last name, birth date, residence, etc.</a:t>
            </a:r>
          </a:p>
          <a:p>
            <a:pPr lvl="1"/>
            <a:r>
              <a:rPr lang="en-US" dirty="0" smtClean="0"/>
              <a:t>(But not the films he did… why?)</a:t>
            </a:r>
          </a:p>
          <a:p>
            <a:r>
              <a:rPr lang="en-US" dirty="0" smtClean="0"/>
              <a:t>We discuss this in detail next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2" descr="http://www.mpi-inf.mpg.de/yago-naga/yago/logo/yago_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0"/>
            <a:ext cx="2520280" cy="1260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Update the 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data should be written to the DB</a:t>
            </a:r>
          </a:p>
          <a:p>
            <a:pPr lvl="1"/>
            <a:r>
              <a:rPr lang="en-US" dirty="0" smtClean="0"/>
              <a:t>Before submission you will update your schema in the school </a:t>
            </a:r>
            <a:r>
              <a:rPr lang="en-US" dirty="0" smtClean="0"/>
              <a:t>MySQL server</a:t>
            </a:r>
          </a:p>
          <a:p>
            <a:r>
              <a:rPr lang="en-US" dirty="0" smtClean="0"/>
              <a:t>Including relevant IDs</a:t>
            </a:r>
          </a:p>
          <a:p>
            <a:pPr lvl="1"/>
            <a:r>
              <a:rPr lang="en-US" dirty="0" err="1" smtClean="0"/>
              <a:t>Actor_id</a:t>
            </a:r>
            <a:r>
              <a:rPr lang="en-US" dirty="0" smtClean="0"/>
              <a:t>, </a:t>
            </a:r>
            <a:r>
              <a:rPr lang="en-US" dirty="0" err="1" smtClean="0"/>
              <a:t>film_id</a:t>
            </a:r>
            <a:r>
              <a:rPr lang="en-US" dirty="0" smtClean="0"/>
              <a:t>,… (</a:t>
            </a:r>
            <a:r>
              <a:rPr lang="en-US" dirty="0" smtClean="0">
                <a:solidFill>
                  <a:srgbClr val="FF0000"/>
                </a:solidFill>
              </a:rPr>
              <a:t>Must be integers in MySQL!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Auto-incremental or based on YAGO ids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3" descr="C:\Users\Rubi Boim\Desktop\bb.png"/>
          <p:cNvPicPr>
            <a:picLocks noChangeAspect="1" noChangeArrowheads="1"/>
          </p:cNvPicPr>
          <p:nvPr/>
        </p:nvPicPr>
        <p:blipFill>
          <a:blip r:embed="rId2" cstate="print"/>
          <a:srcRect l="323" t="9133" r="24793" b="61091"/>
          <a:stretch>
            <a:fillRect/>
          </a:stretch>
        </p:blipFill>
        <p:spPr bwMode="auto">
          <a:xfrm>
            <a:off x="2627784" y="5373216"/>
            <a:ext cx="554461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Write an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java, using JDBC</a:t>
            </a:r>
          </a:p>
          <a:p>
            <a:r>
              <a:rPr lang="en-US" dirty="0" smtClean="0"/>
              <a:t>Desktop application</a:t>
            </a:r>
          </a:p>
          <a:p>
            <a:r>
              <a:rPr lang="en-US" dirty="0" smtClean="0"/>
              <a:t>SWT for GUI (other open-source packages such as Swing, Qt Jambi…)</a:t>
            </a:r>
          </a:p>
          <a:p>
            <a:r>
              <a:rPr lang="en-US" dirty="0" smtClean="0"/>
              <a:t>Any other open-source packages, </a:t>
            </a:r>
            <a:br>
              <a:rPr lang="en-US" dirty="0" smtClean="0"/>
            </a:br>
            <a:r>
              <a:rPr lang="en-US" i="1" dirty="0" smtClean="0">
                <a:solidFill>
                  <a:srgbClr val="FF0000"/>
                </a:solidFill>
              </a:rPr>
              <a:t>except hibernate and similar packages</a:t>
            </a:r>
          </a:p>
          <a:p>
            <a:r>
              <a:rPr lang="en-US" dirty="0" smtClean="0"/>
              <a:t>According to DB programming principles </a:t>
            </a:r>
          </a:p>
          <a:p>
            <a:r>
              <a:rPr lang="en-US" b="1" dirty="0" smtClean="0"/>
              <a:t>Important:</a:t>
            </a:r>
            <a:r>
              <a:rPr lang="en-US" dirty="0" smtClean="0"/>
              <a:t> separate the code of the UI, the core logic and the DB</a:t>
            </a:r>
            <a:endParaRPr lang="en-US" b="1" i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Write an application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DB data</a:t>
            </a:r>
          </a:p>
          <a:p>
            <a:r>
              <a:rPr lang="en-US" dirty="0" smtClean="0"/>
              <a:t>Efficient queries / updates</a:t>
            </a:r>
          </a:p>
          <a:p>
            <a:pPr lvl="1"/>
            <a:r>
              <a:rPr lang="en-US" dirty="0" smtClean="0"/>
              <a:t>Important for user experience</a:t>
            </a:r>
          </a:p>
          <a:p>
            <a:pPr lvl="1"/>
            <a:r>
              <a:rPr lang="en-US" dirty="0" smtClean="0"/>
              <a:t>Use indexes!</a:t>
            </a:r>
          </a:p>
          <a:p>
            <a:r>
              <a:rPr lang="en-US" dirty="0" smtClean="0"/>
              <a:t>Interesting queries / updates</a:t>
            </a:r>
          </a:p>
          <a:p>
            <a:pPr lvl="1"/>
            <a:r>
              <a:rPr lang="en-US" dirty="0" smtClean="0"/>
              <a:t>Search for specific data</a:t>
            </a:r>
          </a:p>
          <a:p>
            <a:pPr lvl="1"/>
            <a:r>
              <a:rPr lang="en-US" dirty="0" smtClean="0"/>
              <a:t>According to your application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Write an application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Should be usable and easy to understand</a:t>
            </a:r>
          </a:p>
          <a:p>
            <a:endParaRPr lang="en-US" dirty="0" smtClean="0"/>
          </a:p>
          <a:p>
            <a:r>
              <a:rPr lang="en-US" dirty="0" smtClean="0"/>
              <a:t>Should be fault tolerant</a:t>
            </a:r>
          </a:p>
          <a:p>
            <a:pPr lvl="1"/>
            <a:r>
              <a:rPr lang="en-US" dirty="0" smtClean="0"/>
              <a:t>Every exception should be caught, and a user-friendly message should be displayed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Test your application </a:t>
            </a:r>
          </a:p>
          <a:p>
            <a:pPr lvl="1"/>
            <a:r>
              <a:rPr lang="en-US" dirty="0" smtClean="0"/>
              <a:t>Install on different environments</a:t>
            </a:r>
          </a:p>
          <a:p>
            <a:pPr lvl="1"/>
            <a:r>
              <a:rPr lang="en-US" dirty="0" smtClean="0"/>
              <a:t>Portable:</a:t>
            </a:r>
            <a:endParaRPr lang="en-US" dirty="0" smtClean="0"/>
          </a:p>
          <a:p>
            <a:pPr lvl="2"/>
            <a:r>
              <a:rPr lang="en-US" dirty="0" smtClean="0"/>
              <a:t>Copy-paste, create DB schema, edit configuration and… play!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050" name="Picture 2" descr="http://i.imgur.com/8JC5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573016"/>
            <a:ext cx="3342903" cy="10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Support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must-have feature!</a:t>
            </a:r>
          </a:p>
          <a:p>
            <a:r>
              <a:rPr lang="en-US" dirty="0" smtClean="0"/>
              <a:t>“Import” from YAGO</a:t>
            </a:r>
          </a:p>
          <a:p>
            <a:pPr lvl="1"/>
            <a:r>
              <a:rPr lang="en-US" dirty="0" smtClean="0"/>
              <a:t>Via the UI</a:t>
            </a:r>
          </a:p>
          <a:p>
            <a:pPr lvl="1"/>
            <a:r>
              <a:rPr lang="en-US" dirty="0" smtClean="0"/>
              <a:t>To support, e.g., a new YAGO version</a:t>
            </a:r>
          </a:p>
          <a:p>
            <a:pPr lvl="1"/>
            <a:r>
              <a:rPr lang="en-US" dirty="0" smtClean="0"/>
              <a:t>What happens to the “old” data?</a:t>
            </a:r>
          </a:p>
          <a:p>
            <a:pPr lvl="1"/>
            <a:r>
              <a:rPr lang="en-US" dirty="0" smtClean="0"/>
              <a:t>Administrator privileges?</a:t>
            </a:r>
          </a:p>
          <a:p>
            <a:r>
              <a:rPr lang="en-US" dirty="0" smtClean="0"/>
              <a:t>Manual updates</a:t>
            </a:r>
          </a:p>
          <a:p>
            <a:pPr lvl="1"/>
            <a:r>
              <a:rPr lang="en-US" dirty="0" smtClean="0"/>
              <a:t>Add, edit and delete</a:t>
            </a:r>
            <a:br>
              <a:rPr lang="en-US" dirty="0" smtClean="0"/>
            </a:br>
            <a:r>
              <a:rPr lang="en-US" dirty="0" smtClean="0"/>
              <a:t>data originally taken</a:t>
            </a:r>
            <a:br>
              <a:rPr lang="en-US" dirty="0" smtClean="0"/>
            </a:br>
            <a:r>
              <a:rPr lang="en-US" dirty="0" smtClean="0"/>
              <a:t>from YAGO</a:t>
            </a:r>
          </a:p>
          <a:p>
            <a:pPr lvl="1"/>
            <a:r>
              <a:rPr lang="en-US" dirty="0" smtClean="0"/>
              <a:t>Add, edit and delete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user-provided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074" name="Picture 2" descr="http://i.stack.imgur.com/mKEk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581128"/>
            <a:ext cx="4786666" cy="2215427"/>
          </a:xfrm>
          <a:prstGeom prst="rect">
            <a:avLst/>
          </a:prstGeom>
          <a:noFill/>
        </p:spPr>
      </p:pic>
      <p:pic>
        <p:nvPicPr>
          <p:cNvPr id="3076" name="Picture 4" descr="http://help.zeald.com/site/zhelp/images/Items/update_all_prices/update_prices_progress_bar.png"/>
          <p:cNvPicPr>
            <a:picLocks noChangeAspect="1" noChangeArrowheads="1"/>
          </p:cNvPicPr>
          <p:nvPr/>
        </p:nvPicPr>
        <p:blipFill>
          <a:blip r:embed="rId3" cstate="print"/>
          <a:srcRect l="5143" t="7087" r="3573" b="14951"/>
          <a:stretch>
            <a:fillRect/>
          </a:stretch>
        </p:blipFill>
        <p:spPr bwMode="auto">
          <a:xfrm>
            <a:off x="5580112" y="908720"/>
            <a:ext cx="3408379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course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details</a:t>
            </a:r>
          </a:p>
          <a:p>
            <a:r>
              <a:rPr lang="en-US" dirty="0" smtClean="0"/>
              <a:t>Project examination form and grade guide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http://courses.cs.tau.ac.il/databases/databases201213b/assignments/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project – </a:t>
            </a:r>
            <a:r>
              <a:rPr lang="en-US" dirty="0" smtClean="0">
                <a:solidFill>
                  <a:srgbClr val="FF0000"/>
                </a:solidFill>
              </a:rPr>
              <a:t>YAGO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7"/>
          </a:xfrm>
        </p:spPr>
        <p:txBody>
          <a:bodyPr/>
          <a:lstStyle/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i="1" dirty="0" smtClean="0"/>
          </a:p>
          <a:p>
            <a:endParaRPr lang="en-US" sz="2000" dirty="0" smtClean="0">
              <a:hlinkClick r:id="rId3"/>
            </a:endParaRPr>
          </a:p>
          <a:p>
            <a:endParaRPr lang="en-US" sz="2000" dirty="0" smtClean="0">
              <a:hlinkClick r:id="rId3"/>
            </a:endParaRPr>
          </a:p>
          <a:p>
            <a:endParaRPr lang="en-US" sz="2000" dirty="0" smtClean="0">
              <a:hlinkClick r:id="rId3"/>
            </a:endParaRPr>
          </a:p>
          <a:p>
            <a:endParaRPr lang="en-US" sz="2000" dirty="0" smtClean="0">
              <a:hlinkClick r:id="rId3"/>
            </a:endParaRPr>
          </a:p>
          <a:p>
            <a:endParaRPr lang="en-US" sz="2000" dirty="0" smtClean="0">
              <a:hlinkClick r:id="rId3"/>
            </a:endParaRPr>
          </a:p>
          <a:p>
            <a:endParaRPr lang="en-US" sz="2000" dirty="0" smtClean="0">
              <a:hlinkClick r:id="rId3"/>
            </a:endParaRPr>
          </a:p>
          <a:p>
            <a:endParaRPr lang="en-US" sz="2000" dirty="0" smtClean="0">
              <a:hlinkClick r:id="rId3"/>
            </a:endParaRPr>
          </a:p>
          <a:p>
            <a:endParaRPr lang="en-US" sz="2000" dirty="0" smtClean="0">
              <a:hlinkClick r:id="rId3"/>
            </a:endParaRPr>
          </a:p>
          <a:p>
            <a:endParaRPr lang="en-US" sz="2000" dirty="0" smtClean="0">
              <a:hlinkClick r:id="rId3"/>
            </a:endParaRPr>
          </a:p>
          <a:p>
            <a:endParaRPr lang="en-US" sz="2000" dirty="0" smtClean="0">
              <a:hlinkClick r:id="rId3"/>
            </a:endParaRPr>
          </a:p>
          <a:p>
            <a:endParaRPr lang="en-US" sz="2000" dirty="0" smtClean="0">
              <a:hlinkClick r:id="rId3"/>
            </a:endParaRP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0178" name="Picture 2" descr="http://www.mpi-inf.mpg.de/yago-naga/yago/logo/yago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4653136"/>
            <a:ext cx="3600400" cy="1800200"/>
          </a:xfrm>
          <a:prstGeom prst="rect">
            <a:avLst/>
          </a:prstGeom>
          <a:noFill/>
        </p:spPr>
      </p:pic>
      <p:pic>
        <p:nvPicPr>
          <p:cNvPr id="50182" name="Picture 6" descr="http://wordnet.princeton.edu/wordnet/banner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556792"/>
            <a:ext cx="3438525" cy="533400"/>
          </a:xfrm>
          <a:prstGeom prst="rect">
            <a:avLst/>
          </a:prstGeom>
          <a:noFill/>
        </p:spPr>
      </p:pic>
      <p:pic>
        <p:nvPicPr>
          <p:cNvPr id="50184" name="Picture 8" descr="https://encrypted-tbn3.gstatic.com/images?q=tbn:ANd9GcTVk1zxkvVeMOVAAgo1yTU9_fPbww3nTMO_SM4CTclWuMSvb_75n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420888"/>
            <a:ext cx="3048000" cy="638175"/>
          </a:xfrm>
          <a:prstGeom prst="rect">
            <a:avLst/>
          </a:prstGeom>
          <a:noFill/>
        </p:spPr>
      </p:pic>
      <p:pic>
        <p:nvPicPr>
          <p:cNvPr id="50186" name="Picture 10" descr="http://f.hypotheses.org/wp-content/blogs.dir/571/files/2013/02/wikipedia-logo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700808"/>
            <a:ext cx="2273821" cy="2788195"/>
          </a:xfrm>
          <a:prstGeom prst="rect">
            <a:avLst/>
          </a:prstGeom>
          <a:noFill/>
        </p:spPr>
      </p:pic>
      <p:sp>
        <p:nvSpPr>
          <p:cNvPr id="15" name="Freeform 14"/>
          <p:cNvSpPr/>
          <p:nvPr/>
        </p:nvSpPr>
        <p:spPr>
          <a:xfrm>
            <a:off x="1331640" y="2780928"/>
            <a:ext cx="2808312" cy="4824536"/>
          </a:xfrm>
          <a:custGeom>
            <a:avLst/>
            <a:gdLst>
              <a:gd name="connsiteX0" fmla="*/ 1813934 w 2808312"/>
              <a:gd name="connsiteY0" fmla="*/ 303591 h 4824536"/>
              <a:gd name="connsiteX1" fmla="*/ 2616963 w 2808312"/>
              <a:gd name="connsiteY1" fmla="*/ 2054382 h 4824536"/>
              <a:gd name="connsiteX2" fmla="*/ 2792316 w 2808312"/>
              <a:gd name="connsiteY2" fmla="*/ 2054379 h 4824536"/>
              <a:gd name="connsiteX3" fmla="*/ 2457273 w 2808312"/>
              <a:gd name="connsiteY3" fmla="*/ 2412270 h 4824536"/>
              <a:gd name="connsiteX4" fmla="*/ 2090238 w 2808312"/>
              <a:gd name="connsiteY4" fmla="*/ 2054377 h 4824536"/>
              <a:gd name="connsiteX5" fmla="*/ 2265802 w 2808312"/>
              <a:gd name="connsiteY5" fmla="*/ 2054378 h 4824536"/>
              <a:gd name="connsiteX6" fmla="*/ 1742308 w 2808312"/>
              <a:gd name="connsiteY6" fmla="*/ 672163 h 4824536"/>
              <a:gd name="connsiteX7" fmla="*/ 1813934 w 2808312"/>
              <a:gd name="connsiteY7" fmla="*/ 303591 h 48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8312" h="4824536">
                <a:moveTo>
                  <a:pt x="1813934" y="303591"/>
                </a:moveTo>
                <a:cubicBezTo>
                  <a:pt x="2237228" y="576218"/>
                  <a:pt x="2545122" y="1247498"/>
                  <a:pt x="2616963" y="2054382"/>
                </a:cubicBezTo>
                <a:lnTo>
                  <a:pt x="2792316" y="2054379"/>
                </a:lnTo>
                <a:lnTo>
                  <a:pt x="2457273" y="2412270"/>
                </a:lnTo>
                <a:lnTo>
                  <a:pt x="2090238" y="2054377"/>
                </a:lnTo>
                <a:lnTo>
                  <a:pt x="2265802" y="2054378"/>
                </a:lnTo>
                <a:cubicBezTo>
                  <a:pt x="2210024" y="1434358"/>
                  <a:pt x="2013510" y="915490"/>
                  <a:pt x="1742308" y="672163"/>
                </a:cubicBezTo>
                <a:lnTo>
                  <a:pt x="1813934" y="3035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scene3d>
            <a:camera prst="perspectiveRelaxed"/>
            <a:lightRig rig="threePt" dir="t"/>
          </a:scene3d>
          <a:sp3d extrusionH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357981" y="3068960"/>
            <a:ext cx="1150122" cy="1908214"/>
          </a:xfrm>
          <a:custGeom>
            <a:avLst/>
            <a:gdLst>
              <a:gd name="connsiteX0" fmla="*/ 1813934 w 2808312"/>
              <a:gd name="connsiteY0" fmla="*/ 303591 h 4824536"/>
              <a:gd name="connsiteX1" fmla="*/ 2616963 w 2808312"/>
              <a:gd name="connsiteY1" fmla="*/ 2054382 h 4824536"/>
              <a:gd name="connsiteX2" fmla="*/ 2792316 w 2808312"/>
              <a:gd name="connsiteY2" fmla="*/ 2054379 h 4824536"/>
              <a:gd name="connsiteX3" fmla="*/ 2457273 w 2808312"/>
              <a:gd name="connsiteY3" fmla="*/ 2412270 h 4824536"/>
              <a:gd name="connsiteX4" fmla="*/ 2090238 w 2808312"/>
              <a:gd name="connsiteY4" fmla="*/ 2054377 h 4824536"/>
              <a:gd name="connsiteX5" fmla="*/ 2265802 w 2808312"/>
              <a:gd name="connsiteY5" fmla="*/ 2054378 h 4824536"/>
              <a:gd name="connsiteX6" fmla="*/ 1742308 w 2808312"/>
              <a:gd name="connsiteY6" fmla="*/ 672163 h 4824536"/>
              <a:gd name="connsiteX7" fmla="*/ 1813934 w 2808312"/>
              <a:gd name="connsiteY7" fmla="*/ 303591 h 4824536"/>
              <a:gd name="connsiteX0" fmla="*/ 1570060 w 1993354"/>
              <a:gd name="connsiteY0" fmla="*/ 0 h 1764198"/>
              <a:gd name="connsiteX1" fmla="*/ 874655 w 1993354"/>
              <a:gd name="connsiteY1" fmla="*/ 1406310 h 1764198"/>
              <a:gd name="connsiteX2" fmla="*/ 1050008 w 1993354"/>
              <a:gd name="connsiteY2" fmla="*/ 1406307 h 1764198"/>
              <a:gd name="connsiteX3" fmla="*/ 714965 w 1993354"/>
              <a:gd name="connsiteY3" fmla="*/ 1764198 h 1764198"/>
              <a:gd name="connsiteX4" fmla="*/ 347930 w 1993354"/>
              <a:gd name="connsiteY4" fmla="*/ 1406305 h 1764198"/>
              <a:gd name="connsiteX5" fmla="*/ 523494 w 1993354"/>
              <a:gd name="connsiteY5" fmla="*/ 1406306 h 1764198"/>
              <a:gd name="connsiteX6" fmla="*/ 0 w 1993354"/>
              <a:gd name="connsiteY6" fmla="*/ 24091 h 1764198"/>
              <a:gd name="connsiteX7" fmla="*/ 1570060 w 1993354"/>
              <a:gd name="connsiteY7" fmla="*/ 0 h 1764198"/>
              <a:gd name="connsiteX0" fmla="*/ 1222130 w 1645424"/>
              <a:gd name="connsiteY0" fmla="*/ 216024 h 1980222"/>
              <a:gd name="connsiteX1" fmla="*/ 526725 w 1645424"/>
              <a:gd name="connsiteY1" fmla="*/ 1622334 h 1980222"/>
              <a:gd name="connsiteX2" fmla="*/ 702078 w 1645424"/>
              <a:gd name="connsiteY2" fmla="*/ 1622331 h 1980222"/>
              <a:gd name="connsiteX3" fmla="*/ 367035 w 1645424"/>
              <a:gd name="connsiteY3" fmla="*/ 1980222 h 1980222"/>
              <a:gd name="connsiteX4" fmla="*/ 0 w 1645424"/>
              <a:gd name="connsiteY4" fmla="*/ 1622329 h 1980222"/>
              <a:gd name="connsiteX5" fmla="*/ 175564 w 1645424"/>
              <a:gd name="connsiteY5" fmla="*/ 1622330 h 1980222"/>
              <a:gd name="connsiteX6" fmla="*/ 934098 w 1645424"/>
              <a:gd name="connsiteY6" fmla="*/ 0 h 1980222"/>
              <a:gd name="connsiteX7" fmla="*/ 1222130 w 1645424"/>
              <a:gd name="connsiteY7" fmla="*/ 216024 h 1980222"/>
              <a:gd name="connsiteX0" fmla="*/ 1150122 w 1573416"/>
              <a:gd name="connsiteY0" fmla="*/ 216024 h 1980222"/>
              <a:gd name="connsiteX1" fmla="*/ 526725 w 1573416"/>
              <a:gd name="connsiteY1" fmla="*/ 1622334 h 1980222"/>
              <a:gd name="connsiteX2" fmla="*/ 702078 w 1573416"/>
              <a:gd name="connsiteY2" fmla="*/ 1622331 h 1980222"/>
              <a:gd name="connsiteX3" fmla="*/ 367035 w 1573416"/>
              <a:gd name="connsiteY3" fmla="*/ 1980222 h 1980222"/>
              <a:gd name="connsiteX4" fmla="*/ 0 w 1573416"/>
              <a:gd name="connsiteY4" fmla="*/ 1622329 h 1980222"/>
              <a:gd name="connsiteX5" fmla="*/ 175564 w 1573416"/>
              <a:gd name="connsiteY5" fmla="*/ 1622330 h 1980222"/>
              <a:gd name="connsiteX6" fmla="*/ 934098 w 1573416"/>
              <a:gd name="connsiteY6" fmla="*/ 0 h 1980222"/>
              <a:gd name="connsiteX7" fmla="*/ 1150122 w 1573416"/>
              <a:gd name="connsiteY7" fmla="*/ 216024 h 1980222"/>
              <a:gd name="connsiteX0" fmla="*/ 1150122 w 1573416"/>
              <a:gd name="connsiteY0" fmla="*/ 258761 h 2022959"/>
              <a:gd name="connsiteX1" fmla="*/ 526725 w 1573416"/>
              <a:gd name="connsiteY1" fmla="*/ 1665071 h 2022959"/>
              <a:gd name="connsiteX2" fmla="*/ 702078 w 1573416"/>
              <a:gd name="connsiteY2" fmla="*/ 1665068 h 2022959"/>
              <a:gd name="connsiteX3" fmla="*/ 367035 w 1573416"/>
              <a:gd name="connsiteY3" fmla="*/ 2022959 h 2022959"/>
              <a:gd name="connsiteX4" fmla="*/ 0 w 1573416"/>
              <a:gd name="connsiteY4" fmla="*/ 1665066 h 2022959"/>
              <a:gd name="connsiteX5" fmla="*/ 175564 w 1573416"/>
              <a:gd name="connsiteY5" fmla="*/ 1665067 h 2022959"/>
              <a:gd name="connsiteX6" fmla="*/ 934098 w 1573416"/>
              <a:gd name="connsiteY6" fmla="*/ 42737 h 2022959"/>
              <a:gd name="connsiteX7" fmla="*/ 1150122 w 1573416"/>
              <a:gd name="connsiteY7" fmla="*/ 258761 h 2022959"/>
              <a:gd name="connsiteX0" fmla="*/ 1150122 w 1218853"/>
              <a:gd name="connsiteY0" fmla="*/ 258761 h 2022959"/>
              <a:gd name="connsiteX1" fmla="*/ 526725 w 1218853"/>
              <a:gd name="connsiteY1" fmla="*/ 1665071 h 2022959"/>
              <a:gd name="connsiteX2" fmla="*/ 702078 w 1218853"/>
              <a:gd name="connsiteY2" fmla="*/ 1665068 h 2022959"/>
              <a:gd name="connsiteX3" fmla="*/ 367035 w 1218853"/>
              <a:gd name="connsiteY3" fmla="*/ 2022959 h 2022959"/>
              <a:gd name="connsiteX4" fmla="*/ 0 w 1218853"/>
              <a:gd name="connsiteY4" fmla="*/ 1665066 h 2022959"/>
              <a:gd name="connsiteX5" fmla="*/ 175564 w 1218853"/>
              <a:gd name="connsiteY5" fmla="*/ 1665067 h 2022959"/>
              <a:gd name="connsiteX6" fmla="*/ 934098 w 1218853"/>
              <a:gd name="connsiteY6" fmla="*/ 42737 h 2022959"/>
              <a:gd name="connsiteX7" fmla="*/ 1150122 w 1218853"/>
              <a:gd name="connsiteY7" fmla="*/ 258761 h 2022959"/>
              <a:gd name="connsiteX0" fmla="*/ 1150122 w 1205300"/>
              <a:gd name="connsiteY0" fmla="*/ 216024 h 1980222"/>
              <a:gd name="connsiteX1" fmla="*/ 526725 w 1205300"/>
              <a:gd name="connsiteY1" fmla="*/ 1622334 h 1980222"/>
              <a:gd name="connsiteX2" fmla="*/ 702078 w 1205300"/>
              <a:gd name="connsiteY2" fmla="*/ 1622331 h 1980222"/>
              <a:gd name="connsiteX3" fmla="*/ 367035 w 1205300"/>
              <a:gd name="connsiteY3" fmla="*/ 1980222 h 1980222"/>
              <a:gd name="connsiteX4" fmla="*/ 0 w 1205300"/>
              <a:gd name="connsiteY4" fmla="*/ 1622329 h 1980222"/>
              <a:gd name="connsiteX5" fmla="*/ 175564 w 1205300"/>
              <a:gd name="connsiteY5" fmla="*/ 1622330 h 1980222"/>
              <a:gd name="connsiteX6" fmla="*/ 934098 w 1205300"/>
              <a:gd name="connsiteY6" fmla="*/ 0 h 1980222"/>
              <a:gd name="connsiteX7" fmla="*/ 1150122 w 1205300"/>
              <a:gd name="connsiteY7" fmla="*/ 216024 h 1980222"/>
              <a:gd name="connsiteX0" fmla="*/ 1150122 w 1205300"/>
              <a:gd name="connsiteY0" fmla="*/ 258761 h 2022959"/>
              <a:gd name="connsiteX1" fmla="*/ 526725 w 1205300"/>
              <a:gd name="connsiteY1" fmla="*/ 1665071 h 2022959"/>
              <a:gd name="connsiteX2" fmla="*/ 702078 w 1205300"/>
              <a:gd name="connsiteY2" fmla="*/ 1665068 h 2022959"/>
              <a:gd name="connsiteX3" fmla="*/ 367035 w 1205300"/>
              <a:gd name="connsiteY3" fmla="*/ 2022959 h 2022959"/>
              <a:gd name="connsiteX4" fmla="*/ 0 w 1205300"/>
              <a:gd name="connsiteY4" fmla="*/ 1665066 h 2022959"/>
              <a:gd name="connsiteX5" fmla="*/ 175564 w 1205300"/>
              <a:gd name="connsiteY5" fmla="*/ 1665067 h 2022959"/>
              <a:gd name="connsiteX6" fmla="*/ 934098 w 1205300"/>
              <a:gd name="connsiteY6" fmla="*/ 42737 h 2022959"/>
              <a:gd name="connsiteX7" fmla="*/ 1150122 w 1205300"/>
              <a:gd name="connsiteY7" fmla="*/ 258761 h 2022959"/>
              <a:gd name="connsiteX0" fmla="*/ 1150122 w 1150122"/>
              <a:gd name="connsiteY0" fmla="*/ 258761 h 2022959"/>
              <a:gd name="connsiteX1" fmla="*/ 526725 w 1150122"/>
              <a:gd name="connsiteY1" fmla="*/ 1665071 h 2022959"/>
              <a:gd name="connsiteX2" fmla="*/ 702078 w 1150122"/>
              <a:gd name="connsiteY2" fmla="*/ 1665068 h 2022959"/>
              <a:gd name="connsiteX3" fmla="*/ 367035 w 1150122"/>
              <a:gd name="connsiteY3" fmla="*/ 2022959 h 2022959"/>
              <a:gd name="connsiteX4" fmla="*/ 0 w 1150122"/>
              <a:gd name="connsiteY4" fmla="*/ 1665066 h 2022959"/>
              <a:gd name="connsiteX5" fmla="*/ 175564 w 1150122"/>
              <a:gd name="connsiteY5" fmla="*/ 1665067 h 2022959"/>
              <a:gd name="connsiteX6" fmla="*/ 934098 w 1150122"/>
              <a:gd name="connsiteY6" fmla="*/ 42737 h 2022959"/>
              <a:gd name="connsiteX7" fmla="*/ 1150122 w 1150122"/>
              <a:gd name="connsiteY7" fmla="*/ 258761 h 2022959"/>
              <a:gd name="connsiteX0" fmla="*/ 1150122 w 1150122"/>
              <a:gd name="connsiteY0" fmla="*/ 216024 h 1980222"/>
              <a:gd name="connsiteX1" fmla="*/ 526725 w 1150122"/>
              <a:gd name="connsiteY1" fmla="*/ 1622334 h 1980222"/>
              <a:gd name="connsiteX2" fmla="*/ 702078 w 1150122"/>
              <a:gd name="connsiteY2" fmla="*/ 1622331 h 1980222"/>
              <a:gd name="connsiteX3" fmla="*/ 367035 w 1150122"/>
              <a:gd name="connsiteY3" fmla="*/ 1980222 h 1980222"/>
              <a:gd name="connsiteX4" fmla="*/ 0 w 1150122"/>
              <a:gd name="connsiteY4" fmla="*/ 1622329 h 1980222"/>
              <a:gd name="connsiteX5" fmla="*/ 175564 w 1150122"/>
              <a:gd name="connsiteY5" fmla="*/ 1622330 h 1980222"/>
              <a:gd name="connsiteX6" fmla="*/ 934098 w 1150122"/>
              <a:gd name="connsiteY6" fmla="*/ 0 h 1980222"/>
              <a:gd name="connsiteX7" fmla="*/ 1150122 w 1150122"/>
              <a:gd name="connsiteY7" fmla="*/ 216024 h 1980222"/>
              <a:gd name="connsiteX0" fmla="*/ 1150122 w 1150122"/>
              <a:gd name="connsiteY0" fmla="*/ 216024 h 1980222"/>
              <a:gd name="connsiteX1" fmla="*/ 526725 w 1150122"/>
              <a:gd name="connsiteY1" fmla="*/ 1622334 h 1980222"/>
              <a:gd name="connsiteX2" fmla="*/ 702078 w 1150122"/>
              <a:gd name="connsiteY2" fmla="*/ 1622331 h 1980222"/>
              <a:gd name="connsiteX3" fmla="*/ 367035 w 1150122"/>
              <a:gd name="connsiteY3" fmla="*/ 1980222 h 1980222"/>
              <a:gd name="connsiteX4" fmla="*/ 0 w 1150122"/>
              <a:gd name="connsiteY4" fmla="*/ 1622329 h 1980222"/>
              <a:gd name="connsiteX5" fmla="*/ 175564 w 1150122"/>
              <a:gd name="connsiteY5" fmla="*/ 1622330 h 1980222"/>
              <a:gd name="connsiteX6" fmla="*/ 934098 w 1150122"/>
              <a:gd name="connsiteY6" fmla="*/ 0 h 1980222"/>
              <a:gd name="connsiteX7" fmla="*/ 1150122 w 1150122"/>
              <a:gd name="connsiteY7" fmla="*/ 216024 h 1980222"/>
              <a:gd name="connsiteX0" fmla="*/ 1150122 w 1150122"/>
              <a:gd name="connsiteY0" fmla="*/ 144016 h 1908214"/>
              <a:gd name="connsiteX1" fmla="*/ 526725 w 1150122"/>
              <a:gd name="connsiteY1" fmla="*/ 1550326 h 1908214"/>
              <a:gd name="connsiteX2" fmla="*/ 702078 w 1150122"/>
              <a:gd name="connsiteY2" fmla="*/ 1550323 h 1908214"/>
              <a:gd name="connsiteX3" fmla="*/ 367035 w 1150122"/>
              <a:gd name="connsiteY3" fmla="*/ 1908214 h 1908214"/>
              <a:gd name="connsiteX4" fmla="*/ 0 w 1150122"/>
              <a:gd name="connsiteY4" fmla="*/ 1550321 h 1908214"/>
              <a:gd name="connsiteX5" fmla="*/ 175564 w 1150122"/>
              <a:gd name="connsiteY5" fmla="*/ 1550322 h 1908214"/>
              <a:gd name="connsiteX6" fmla="*/ 1006107 w 1150122"/>
              <a:gd name="connsiteY6" fmla="*/ 0 h 1908214"/>
              <a:gd name="connsiteX7" fmla="*/ 1150122 w 1150122"/>
              <a:gd name="connsiteY7" fmla="*/ 144016 h 190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0122" h="1908214">
                <a:moveTo>
                  <a:pt x="1150122" y="144016"/>
                </a:moveTo>
                <a:cubicBezTo>
                  <a:pt x="717730" y="613428"/>
                  <a:pt x="454884" y="743442"/>
                  <a:pt x="526725" y="1550326"/>
                </a:cubicBezTo>
                <a:lnTo>
                  <a:pt x="702078" y="1550323"/>
                </a:lnTo>
                <a:lnTo>
                  <a:pt x="367035" y="1908214"/>
                </a:lnTo>
                <a:lnTo>
                  <a:pt x="0" y="1550321"/>
                </a:lnTo>
                <a:lnTo>
                  <a:pt x="175564" y="1550322"/>
                </a:lnTo>
                <a:cubicBezTo>
                  <a:pt x="119786" y="930302"/>
                  <a:pt x="513727" y="427521"/>
                  <a:pt x="1006107" y="0"/>
                </a:cubicBezTo>
                <a:cubicBezTo>
                  <a:pt x="1130151" y="105445"/>
                  <a:pt x="1094996" y="43485"/>
                  <a:pt x="1150122" y="14401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scene3d>
            <a:camera prst="perspectiveRelaxed"/>
            <a:lightRig rig="threePt" dir="t"/>
          </a:scene3d>
          <a:sp3d extrusionH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3851920" y="2204864"/>
            <a:ext cx="720080" cy="2016224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perspectiveRelaxed"/>
            <a:lightRig rig="threePt" dir="t"/>
          </a:scene3d>
          <a:sp3d extrusionH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5220072" y="3501008"/>
            <a:ext cx="3744416" cy="1296144"/>
          </a:xfrm>
          <a:prstGeom prst="wedgeEllipseCallout">
            <a:avLst>
              <a:gd name="adj1" fmla="val -39242"/>
              <a:gd name="adj2" fmla="val 7714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Y</a:t>
            </a:r>
            <a:r>
              <a:rPr lang="en-US" dirty="0" smtClean="0">
                <a:solidFill>
                  <a:schemeClr val="tx1"/>
                </a:solidFill>
              </a:rPr>
              <a:t>et </a:t>
            </a:r>
            <a:r>
              <a:rPr lang="en-US" b="1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nother </a:t>
            </a:r>
            <a:r>
              <a:rPr lang="en-US" b="1" dirty="0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reat </a:t>
            </a:r>
            <a:r>
              <a:rPr lang="en-US" b="1" dirty="0" smtClean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ntology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to focus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 </a:t>
            </a:r>
            <a:r>
              <a:rPr lang="en-US" dirty="0" smtClean="0"/>
              <a:t>structure</a:t>
            </a:r>
            <a:endParaRPr lang="en-US" dirty="0" smtClean="0"/>
          </a:p>
          <a:p>
            <a:r>
              <a:rPr lang="en-US" dirty="0" smtClean="0"/>
              <a:t>Data – you choose what to take from YAGO</a:t>
            </a:r>
          </a:p>
          <a:p>
            <a:r>
              <a:rPr lang="en-US" dirty="0" smtClean="0"/>
              <a:t>Query efficiency</a:t>
            </a:r>
          </a:p>
          <a:p>
            <a:r>
              <a:rPr lang="en-US" dirty="0" smtClean="0"/>
              <a:t>Editing capabilities</a:t>
            </a:r>
          </a:p>
          <a:p>
            <a:r>
              <a:rPr lang="en-US" dirty="0" smtClean="0"/>
              <a:t>Usability and fault tolerance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YAGO data – </a:t>
            </a:r>
            <a:r>
              <a:rPr lang="en-US" dirty="0" err="1" smtClean="0"/>
              <a:t>HowTo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YAGO downloads page -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www.mpi-inf.mpg.de/yago-naga/yago/downloads.html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6398" y="2691576"/>
            <a:ext cx="4891204" cy="412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YAGO data – </a:t>
            </a:r>
            <a:r>
              <a:rPr lang="en-US" dirty="0" err="1" smtClean="0"/>
              <a:t>HowTo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75515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Data comes in TSV format – text with tab-separated fields </a:t>
            </a:r>
            <a:r>
              <a:rPr lang="en-US" dirty="0" smtClean="0"/>
              <a:t>(also TTL</a:t>
            </a:r>
            <a:r>
              <a:rPr lang="en-US" dirty="0" smtClean="0"/>
              <a:t>)</a:t>
            </a:r>
          </a:p>
          <a:p>
            <a:pPr>
              <a:buNone/>
              <a:tabLst>
                <a:tab pos="3048000" algn="l"/>
                <a:tab pos="4484688" algn="l"/>
                <a:tab pos="6281738" algn="l"/>
              </a:tabLst>
            </a:pPr>
            <a:r>
              <a:rPr lang="en-US" b="1" dirty="0" smtClean="0"/>
              <a:t>Format:    </a:t>
            </a:r>
            <a:r>
              <a:rPr lang="en-US" dirty="0" err="1" smtClean="0"/>
              <a:t>yago</a:t>
            </a:r>
            <a:r>
              <a:rPr lang="en-US" dirty="0" smtClean="0"/>
              <a:t>-id	entity	relation	entity</a:t>
            </a:r>
          </a:p>
          <a:p>
            <a:pPr>
              <a:buNone/>
              <a:tabLst>
                <a:tab pos="3048000" algn="l"/>
                <a:tab pos="4484688" algn="l"/>
                <a:tab pos="6281738" algn="l"/>
              </a:tabLst>
            </a:pPr>
            <a:endParaRPr lang="en-US" dirty="0" smtClean="0"/>
          </a:p>
          <a:p>
            <a:pPr>
              <a:buNone/>
              <a:tabLst>
                <a:tab pos="3048000" algn="l"/>
                <a:tab pos="4484688" algn="l"/>
                <a:tab pos="6281738" algn="l"/>
              </a:tabLst>
            </a:pPr>
            <a:endParaRPr lang="en-US" dirty="0" smtClean="0"/>
          </a:p>
          <a:p>
            <a:pPr>
              <a:buNone/>
              <a:tabLst>
                <a:tab pos="3048000" algn="l"/>
                <a:tab pos="4484688" algn="l"/>
                <a:tab pos="6281738" algn="l"/>
              </a:tabLst>
            </a:pPr>
            <a:endParaRPr lang="en-US" dirty="0" smtClean="0"/>
          </a:p>
          <a:p>
            <a:pPr>
              <a:buNone/>
              <a:tabLst>
                <a:tab pos="3048000" algn="l"/>
                <a:tab pos="4484688" algn="l"/>
                <a:tab pos="6281738" algn="l"/>
              </a:tabLst>
            </a:pPr>
            <a:endParaRPr lang="en-US" dirty="0" smtClean="0"/>
          </a:p>
          <a:p>
            <a:pPr>
              <a:buNone/>
              <a:tabLst>
                <a:tab pos="3048000" algn="l"/>
                <a:tab pos="4484688" algn="l"/>
                <a:tab pos="6281738" algn="l"/>
              </a:tabLst>
            </a:pPr>
            <a:endParaRPr lang="en-US" dirty="0" smtClean="0"/>
          </a:p>
          <a:p>
            <a:pPr>
              <a:buNone/>
              <a:tabLst>
                <a:tab pos="3048000" algn="l"/>
                <a:tab pos="4484688" algn="l"/>
                <a:tab pos="6281738" algn="l"/>
              </a:tabLst>
            </a:pPr>
            <a:endParaRPr lang="en-US" dirty="0" smtClean="0"/>
          </a:p>
          <a:p>
            <a:r>
              <a:rPr lang="en-US" dirty="0" smtClean="0"/>
              <a:t>YAGO entities and relations are marked by &lt; &gt; (e.g., &lt;Achilles&gt;)</a:t>
            </a:r>
          </a:p>
          <a:p>
            <a:r>
              <a:rPr lang="en-US" dirty="0" smtClean="0"/>
              <a:t>Others are taken from </a:t>
            </a:r>
            <a:r>
              <a:rPr lang="en-US" dirty="0" err="1" smtClean="0"/>
              <a:t>rdf</a:t>
            </a:r>
            <a:r>
              <a:rPr lang="en-US" dirty="0" smtClean="0"/>
              <a:t>, </a:t>
            </a:r>
            <a:r>
              <a:rPr lang="en-US" dirty="0" err="1" smtClean="0"/>
              <a:t>rdfs</a:t>
            </a:r>
            <a:r>
              <a:rPr lang="en-US" dirty="0" smtClean="0"/>
              <a:t>, owl, </a:t>
            </a:r>
            <a:r>
              <a:rPr lang="en-US" dirty="0" err="1" smtClean="0"/>
              <a:t>skos</a:t>
            </a:r>
            <a:r>
              <a:rPr lang="en-US" dirty="0" smtClean="0"/>
              <a:t>… (e.g., </a:t>
            </a:r>
            <a:r>
              <a:rPr lang="en-US" dirty="0" err="1" smtClean="0"/>
              <a:t>rdf:type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Literals are marked by " "</a:t>
            </a:r>
          </a:p>
          <a:p>
            <a:pPr lvl="1"/>
            <a:r>
              <a:rPr lang="en-US" dirty="0" smtClean="0"/>
              <a:t>Strings with optional locale, e.g., </a:t>
            </a:r>
            <a:r>
              <a:rPr lang="en-US" dirty="0" smtClean="0"/>
              <a:t>"Big tent"@</a:t>
            </a:r>
            <a:r>
              <a:rPr lang="en-US" dirty="0" smtClean="0"/>
              <a:t>eng</a:t>
            </a:r>
          </a:p>
          <a:p>
            <a:pPr lvl="1"/>
            <a:r>
              <a:rPr lang="en-US" dirty="0" smtClean="0"/>
              <a:t>Others with </a:t>
            </a:r>
            <a:r>
              <a:rPr lang="en-US" dirty="0" err="1" smtClean="0"/>
              <a:t>datatype</a:t>
            </a:r>
            <a:r>
              <a:rPr lang="en-US" dirty="0" smtClean="0"/>
              <a:t>, e.g</a:t>
            </a:r>
            <a:r>
              <a:rPr lang="en-US" dirty="0" smtClean="0"/>
              <a:t>., "1977-08-16"^^</a:t>
            </a:r>
            <a:r>
              <a:rPr lang="en-US" dirty="0" err="1" smtClean="0"/>
              <a:t>xsd:date</a:t>
            </a:r>
            <a:r>
              <a:rPr lang="en-US" dirty="0" smtClean="0"/>
              <a:t>, "70"^&lt;m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See also: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www.mpi-inf.mpg.de/yago-naga/yago/faq.html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3528" y="2276872"/>
            <a:ext cx="8677472" cy="17281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rmAutofit/>
          </a:bodyPr>
          <a:lstStyle/>
          <a:p>
            <a:pPr algn="l" defTabSz="2046288" rtl="0">
              <a:tabLst>
                <a:tab pos="2416175" algn="l"/>
                <a:tab pos="3494088" algn="l"/>
                <a:tab pos="4310063" algn="l"/>
              </a:tabLst>
            </a:pPr>
            <a:r>
              <a:rPr lang="en-US" sz="1600" dirty="0" smtClean="0">
                <a:latin typeface="Calibri" pitchFamily="34" charset="0"/>
              </a:rPr>
              <a:t>&lt;id_zik11d_88c_ehg9uq</a:t>
            </a:r>
            <a:r>
              <a:rPr lang="en-US" sz="1600" dirty="0" smtClean="0">
                <a:latin typeface="Calibri" pitchFamily="34" charset="0"/>
              </a:rPr>
              <a:t>&gt;	&lt;</a:t>
            </a:r>
            <a:r>
              <a:rPr lang="en-US" sz="1600" dirty="0" smtClean="0">
                <a:latin typeface="Calibri" pitchFamily="34" charset="0"/>
              </a:rPr>
              <a:t>A</a:t>
            </a:r>
            <a:r>
              <a:rPr lang="en-US" sz="1600" dirty="0" smtClean="0">
                <a:latin typeface="Calibri" pitchFamily="34" charset="0"/>
              </a:rPr>
              <a:t>&gt;	</a:t>
            </a:r>
            <a:r>
              <a:rPr lang="en-US" sz="1600" dirty="0" err="1" smtClean="0">
                <a:latin typeface="Calibri" pitchFamily="34" charset="0"/>
              </a:rPr>
              <a:t>rdf:type</a:t>
            </a:r>
            <a:r>
              <a:rPr lang="en-US" sz="1600" dirty="0" smtClean="0">
                <a:latin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</a:rPr>
              <a:t>&lt;</a:t>
            </a:r>
            <a:r>
              <a:rPr lang="en-US" sz="1600" dirty="0" err="1" smtClean="0">
                <a:latin typeface="Calibri" pitchFamily="34" charset="0"/>
              </a:rPr>
              <a:t>wikicategory_Vowel_letters</a:t>
            </a:r>
            <a:r>
              <a:rPr lang="en-US" sz="1600" dirty="0" smtClean="0">
                <a:latin typeface="Calibri" pitchFamily="34" charset="0"/>
              </a:rPr>
              <a:t>&gt;</a:t>
            </a:r>
          </a:p>
          <a:p>
            <a:pPr algn="l" rtl="0">
              <a:tabLst>
                <a:tab pos="2416175" algn="l"/>
                <a:tab pos="3494088" algn="l"/>
                <a:tab pos="4310063" algn="l"/>
              </a:tabLst>
            </a:pPr>
            <a:r>
              <a:rPr lang="en-US" sz="1600" dirty="0" smtClean="0">
                <a:latin typeface="Calibri" pitchFamily="34" charset="0"/>
              </a:rPr>
              <a:t>&lt;id_zik11d_88c_w3c6wm</a:t>
            </a:r>
            <a:r>
              <a:rPr lang="en-US" sz="1600" dirty="0" smtClean="0">
                <a:latin typeface="Calibri" pitchFamily="34" charset="0"/>
              </a:rPr>
              <a:t>&gt;	&lt;</a:t>
            </a:r>
            <a:r>
              <a:rPr lang="en-US" sz="1600" dirty="0" smtClean="0">
                <a:latin typeface="Calibri" pitchFamily="34" charset="0"/>
              </a:rPr>
              <a:t>A</a:t>
            </a:r>
            <a:r>
              <a:rPr lang="en-US" sz="1600" dirty="0" smtClean="0">
                <a:latin typeface="Calibri" pitchFamily="34" charset="0"/>
              </a:rPr>
              <a:t>&gt;	</a:t>
            </a:r>
            <a:r>
              <a:rPr lang="en-US" sz="1600" dirty="0" err="1" smtClean="0">
                <a:latin typeface="Calibri" pitchFamily="34" charset="0"/>
              </a:rPr>
              <a:t>rdf:type</a:t>
            </a:r>
            <a:r>
              <a:rPr lang="en-US" sz="1600" dirty="0" smtClean="0">
                <a:latin typeface="Calibri" pitchFamily="34" charset="0"/>
              </a:rPr>
              <a:t>	&lt;</a:t>
            </a:r>
            <a:r>
              <a:rPr lang="en-US" sz="1600" dirty="0" err="1" smtClean="0">
                <a:latin typeface="Calibri" pitchFamily="34" charset="0"/>
              </a:rPr>
              <a:t>wikicategory_ISO_basic_Latin_letters</a:t>
            </a:r>
            <a:r>
              <a:rPr lang="en-US" sz="1600" dirty="0" smtClean="0">
                <a:latin typeface="Calibri" pitchFamily="34" charset="0"/>
              </a:rPr>
              <a:t>&gt;</a:t>
            </a:r>
          </a:p>
          <a:p>
            <a:pPr algn="l" rtl="0">
              <a:tabLst>
                <a:tab pos="2416175" algn="l"/>
                <a:tab pos="3494088" algn="l"/>
                <a:tab pos="4310063" algn="l"/>
              </a:tabLst>
            </a:pPr>
            <a:r>
              <a:rPr lang="en-US" sz="1600" dirty="0" smtClean="0">
                <a:latin typeface="Calibri" pitchFamily="34" charset="0"/>
              </a:rPr>
              <a:t>&lt;</a:t>
            </a:r>
            <a:r>
              <a:rPr lang="en-US" sz="1600" dirty="0" smtClean="0">
                <a:latin typeface="Calibri" pitchFamily="34" charset="0"/>
              </a:rPr>
              <a:t>id_1bsrlah_88c_1s6g79w</a:t>
            </a:r>
            <a:r>
              <a:rPr lang="en-US" sz="1600" dirty="0" smtClean="0">
                <a:latin typeface="Calibri" pitchFamily="34" charset="0"/>
              </a:rPr>
              <a:t>&gt;	&lt;</a:t>
            </a:r>
            <a:r>
              <a:rPr lang="en-US" sz="1600" dirty="0" smtClean="0">
                <a:latin typeface="Calibri" pitchFamily="34" charset="0"/>
              </a:rPr>
              <a:t>Alabama</a:t>
            </a:r>
            <a:r>
              <a:rPr lang="en-US" sz="1600" dirty="0" smtClean="0">
                <a:latin typeface="Calibri" pitchFamily="34" charset="0"/>
              </a:rPr>
              <a:t>&gt;	</a:t>
            </a:r>
            <a:r>
              <a:rPr lang="en-US" sz="1600" dirty="0" err="1" smtClean="0">
                <a:latin typeface="Calibri" pitchFamily="34" charset="0"/>
              </a:rPr>
              <a:t>rdf:type</a:t>
            </a:r>
            <a:r>
              <a:rPr lang="en-US" sz="1600" dirty="0" smtClean="0">
                <a:latin typeface="Calibri" pitchFamily="34" charset="0"/>
              </a:rPr>
              <a:t>	&lt;</a:t>
            </a:r>
            <a:r>
              <a:rPr lang="en-US" sz="1600" dirty="0" err="1" smtClean="0">
                <a:latin typeface="Calibri" pitchFamily="34" charset="0"/>
              </a:rPr>
              <a:t>wikicategory_States_of_the_United_States</a:t>
            </a:r>
            <a:r>
              <a:rPr lang="en-US" sz="1600" dirty="0" smtClean="0">
                <a:latin typeface="Calibri" pitchFamily="34" charset="0"/>
              </a:rPr>
              <a:t>&gt;</a:t>
            </a:r>
          </a:p>
          <a:p>
            <a:pPr algn="l" rtl="0">
              <a:tabLst>
                <a:tab pos="2416175" algn="l"/>
                <a:tab pos="3494088" algn="l"/>
                <a:tab pos="4310063" algn="l"/>
              </a:tabLst>
            </a:pPr>
            <a:r>
              <a:rPr lang="en-US" sz="1600" dirty="0" smtClean="0">
                <a:latin typeface="Calibri" pitchFamily="34" charset="0"/>
              </a:rPr>
              <a:t>&lt;</a:t>
            </a:r>
            <a:r>
              <a:rPr lang="en-US" sz="1600" dirty="0" smtClean="0">
                <a:latin typeface="Calibri" pitchFamily="34" charset="0"/>
              </a:rPr>
              <a:t>id_3ienox_88c_4retae</a:t>
            </a:r>
            <a:r>
              <a:rPr lang="en-US" sz="1600" dirty="0" smtClean="0">
                <a:latin typeface="Calibri" pitchFamily="34" charset="0"/>
              </a:rPr>
              <a:t>&gt;	&lt;</a:t>
            </a:r>
            <a:r>
              <a:rPr lang="en-US" sz="1600" dirty="0" smtClean="0">
                <a:latin typeface="Calibri" pitchFamily="34" charset="0"/>
              </a:rPr>
              <a:t>Achilles</a:t>
            </a:r>
            <a:r>
              <a:rPr lang="en-US" sz="1600" dirty="0" smtClean="0">
                <a:latin typeface="Calibri" pitchFamily="34" charset="0"/>
              </a:rPr>
              <a:t>&gt;	</a:t>
            </a:r>
            <a:r>
              <a:rPr lang="en-US" sz="1600" dirty="0" err="1" smtClean="0">
                <a:latin typeface="Calibri" pitchFamily="34" charset="0"/>
              </a:rPr>
              <a:t>rdf:type</a:t>
            </a:r>
            <a:r>
              <a:rPr lang="en-US" sz="1600" dirty="0" smtClean="0">
                <a:latin typeface="Calibri" pitchFamily="34" charset="0"/>
              </a:rPr>
              <a:t>	&lt;</a:t>
            </a:r>
            <a:r>
              <a:rPr lang="en-US" sz="1600" dirty="0" err="1" smtClean="0">
                <a:latin typeface="Calibri" pitchFamily="34" charset="0"/>
              </a:rPr>
              <a:t>wikicategory_People_of_the_Trojan_War</a:t>
            </a:r>
            <a:r>
              <a:rPr lang="en-US" sz="1600" dirty="0" smtClean="0">
                <a:latin typeface="Calibri" pitchFamily="34" charset="0"/>
              </a:rPr>
              <a:t>&gt;</a:t>
            </a:r>
          </a:p>
          <a:p>
            <a:pPr algn="l" rtl="0">
              <a:tabLst>
                <a:tab pos="2416175" algn="l"/>
                <a:tab pos="3494088" algn="l"/>
                <a:tab pos="4310063" algn="l"/>
              </a:tabLst>
            </a:pPr>
            <a:r>
              <a:rPr lang="en-US" sz="1600" dirty="0" smtClean="0">
                <a:latin typeface="Calibri" pitchFamily="34" charset="0"/>
              </a:rPr>
              <a:t>&lt;id_3ienox_88c_1rk49a2</a:t>
            </a:r>
            <a:r>
              <a:rPr lang="en-US" sz="1600" dirty="0" smtClean="0">
                <a:latin typeface="Calibri" pitchFamily="34" charset="0"/>
              </a:rPr>
              <a:t>&gt;	&lt;</a:t>
            </a:r>
            <a:r>
              <a:rPr lang="en-US" sz="1600" dirty="0" smtClean="0">
                <a:latin typeface="Calibri" pitchFamily="34" charset="0"/>
              </a:rPr>
              <a:t>Achilles</a:t>
            </a:r>
            <a:r>
              <a:rPr lang="en-US" sz="1600" dirty="0" smtClean="0">
                <a:latin typeface="Calibri" pitchFamily="34" charset="0"/>
              </a:rPr>
              <a:t>&gt;	</a:t>
            </a:r>
            <a:r>
              <a:rPr lang="en-US" sz="1600" dirty="0" err="1" smtClean="0">
                <a:latin typeface="Calibri" pitchFamily="34" charset="0"/>
              </a:rPr>
              <a:t>rdf:type</a:t>
            </a:r>
            <a:r>
              <a:rPr lang="en-US" sz="1600" dirty="0" smtClean="0">
                <a:latin typeface="Calibri" pitchFamily="34" charset="0"/>
              </a:rPr>
              <a:t>	&lt;</a:t>
            </a:r>
            <a:r>
              <a:rPr lang="en-US" sz="1600" dirty="0" err="1" smtClean="0">
                <a:latin typeface="Calibri" pitchFamily="34" charset="0"/>
              </a:rPr>
              <a:t>wikicategory_Pederastic_heroes_and_deities</a:t>
            </a:r>
            <a:r>
              <a:rPr lang="en-US" sz="1600" dirty="0" smtClean="0">
                <a:latin typeface="Calibri" pitchFamily="34" charset="0"/>
              </a:rPr>
              <a:t>&gt;</a:t>
            </a:r>
          </a:p>
          <a:p>
            <a:pPr algn="l" rtl="0">
              <a:tabLst>
                <a:tab pos="2416175" algn="l"/>
                <a:tab pos="3494088" algn="l"/>
                <a:tab pos="4310063" algn="l"/>
              </a:tabLst>
            </a:pPr>
            <a:r>
              <a:rPr lang="en-US" sz="1600" dirty="0" smtClean="0">
                <a:latin typeface="Calibri" pitchFamily="34" charset="0"/>
              </a:rPr>
              <a:t>&lt;id_3ienox_88c_s57m6o</a:t>
            </a:r>
            <a:r>
              <a:rPr lang="en-US" sz="1600" dirty="0" smtClean="0">
                <a:latin typeface="Calibri" pitchFamily="34" charset="0"/>
              </a:rPr>
              <a:t>&gt;	&lt;</a:t>
            </a:r>
            <a:r>
              <a:rPr lang="en-US" sz="1600" dirty="0" smtClean="0">
                <a:latin typeface="Calibri" pitchFamily="34" charset="0"/>
              </a:rPr>
              <a:t>Achilles</a:t>
            </a:r>
            <a:r>
              <a:rPr lang="en-US" sz="1600" dirty="0" smtClean="0">
                <a:latin typeface="Calibri" pitchFamily="34" charset="0"/>
              </a:rPr>
              <a:t>&gt;	</a:t>
            </a:r>
            <a:r>
              <a:rPr lang="en-US" sz="1600" dirty="0" err="1" smtClean="0">
                <a:latin typeface="Calibri" pitchFamily="34" charset="0"/>
              </a:rPr>
              <a:t>rdf:type</a:t>
            </a:r>
            <a:r>
              <a:rPr lang="en-US" sz="1600" dirty="0" smtClean="0">
                <a:latin typeface="Calibri" pitchFamily="34" charset="0"/>
              </a:rPr>
              <a:t>	&lt;</a:t>
            </a:r>
            <a:r>
              <a:rPr lang="en-US" sz="1600" dirty="0" err="1" smtClean="0">
                <a:latin typeface="Calibri" pitchFamily="34" charset="0"/>
              </a:rPr>
              <a:t>wikicategory_Kings_of_the_Myrmidons</a:t>
            </a:r>
            <a:r>
              <a:rPr lang="en-US" sz="1600" dirty="0" smtClean="0">
                <a:latin typeface="Calibri" pitchFamily="34" charset="0"/>
              </a:rPr>
              <a:t>&gt;</a:t>
            </a:r>
            <a:endParaRPr lang="en-US" sz="16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YAGO data – </a:t>
            </a:r>
            <a:r>
              <a:rPr lang="en-US" dirty="0" err="1" smtClean="0"/>
              <a:t>HowTo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You can also download just the portions of YAGO2s that you need. Each portion is called a theme. There are 8 groups of themes:</a:t>
            </a:r>
          </a:p>
          <a:p>
            <a:pPr lvl="1"/>
            <a:r>
              <a:rPr lang="en-US" dirty="0" smtClean="0"/>
              <a:t>TAXONOMY: All types of </a:t>
            </a:r>
            <a:r>
              <a:rPr lang="en-US" dirty="0" err="1" smtClean="0"/>
              <a:t>entitites</a:t>
            </a:r>
            <a:r>
              <a:rPr lang="en-US" dirty="0" smtClean="0"/>
              <a:t>, and the class structure of YAGO2s. Moreover, it has formal definitions of YAGO relations. </a:t>
            </a:r>
          </a:p>
          <a:p>
            <a:pPr lvl="1"/>
            <a:r>
              <a:rPr lang="en-US" dirty="0" smtClean="0"/>
              <a:t>SIMPLETAX: An alternative, simpler taxonomy of YAGO.</a:t>
            </a:r>
          </a:p>
          <a:p>
            <a:pPr lvl="1"/>
            <a:r>
              <a:rPr lang="en-US" dirty="0" smtClean="0"/>
              <a:t>CORE: Core facts of YAGO2s, such as the facts between entities, the facts containing </a:t>
            </a:r>
            <a:r>
              <a:rPr lang="en-US" dirty="0" err="1" smtClean="0"/>
              <a:t>literals,i.e</a:t>
            </a:r>
            <a:r>
              <a:rPr lang="en-US" dirty="0" smtClean="0"/>
              <a:t>., numbers, dates, strings, etc.</a:t>
            </a:r>
          </a:p>
          <a:p>
            <a:pPr lvl="1"/>
            <a:r>
              <a:rPr lang="en-US" dirty="0" smtClean="0"/>
              <a:t>GEONAMES: Geographical entities, classes taken from </a:t>
            </a:r>
            <a:r>
              <a:rPr lang="en-US" dirty="0" err="1" smtClean="0"/>
              <a:t>GeoNames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META: Temporally and spatially scoped facts together with statistics and extraction sources about the facts. </a:t>
            </a:r>
          </a:p>
          <a:p>
            <a:pPr lvl="1"/>
            <a:r>
              <a:rPr lang="en-US" dirty="0" smtClean="0"/>
              <a:t>MULTILINGUAL: The multilingual names for entities.</a:t>
            </a:r>
          </a:p>
          <a:p>
            <a:pPr lvl="1"/>
            <a:r>
              <a:rPr lang="en-US" dirty="0" smtClean="0"/>
              <a:t>LINK: The connection of YAGO2s to </a:t>
            </a:r>
            <a:r>
              <a:rPr lang="en-US" dirty="0" err="1" smtClean="0"/>
              <a:t>Wordnet</a:t>
            </a:r>
            <a:r>
              <a:rPr lang="en-US" dirty="0" smtClean="0"/>
              <a:t>, </a:t>
            </a:r>
            <a:r>
              <a:rPr lang="en-US" dirty="0" err="1" smtClean="0"/>
              <a:t>DBPedia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OTHER: Miscellaneous features of YAGO2s, such as Wikipedia in-</a:t>
            </a:r>
            <a:r>
              <a:rPr lang="en-US" dirty="0" err="1" smtClean="0"/>
              <a:t>outlinks</a:t>
            </a:r>
            <a:r>
              <a:rPr lang="en-US" dirty="0" smtClean="0"/>
              <a:t>, </a:t>
            </a:r>
            <a:r>
              <a:rPr lang="en-US" dirty="0" err="1" smtClean="0"/>
              <a:t>GeoNames</a:t>
            </a:r>
            <a:r>
              <a:rPr lang="en-US" dirty="0" smtClean="0"/>
              <a:t> data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43608" y="2132856"/>
            <a:ext cx="7344816" cy="864096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43608" y="2996952"/>
            <a:ext cx="7344816" cy="576064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YAGO data –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6067400" cy="4525962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yagoTypes</a:t>
            </a:r>
            <a:r>
              <a:rPr lang="en-US" dirty="0" smtClean="0"/>
              <a:t> – facts with relation </a:t>
            </a:r>
            <a:r>
              <a:rPr lang="en-US" dirty="0" err="1" smtClean="0"/>
              <a:t>rdf:type</a:t>
            </a:r>
            <a:r>
              <a:rPr lang="en-US" dirty="0" smtClean="0"/>
              <a:t> - contains the lowest-level classes for each entity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yagoTransitiveType</a:t>
            </a:r>
            <a:r>
              <a:rPr lang="en-US" b="1" dirty="0" smtClean="0"/>
              <a:t> </a:t>
            </a:r>
            <a:r>
              <a:rPr lang="en-US" dirty="0" smtClean="0"/>
              <a:t>– also contains the higher-level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512" y="4869160"/>
            <a:ext cx="8677472" cy="17281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rmAutofit/>
          </a:bodyPr>
          <a:lstStyle/>
          <a:p>
            <a:pPr algn="l" defTabSz="2046288" rtl="0">
              <a:tabLst>
                <a:tab pos="2416175" algn="l"/>
                <a:tab pos="3494088" algn="l"/>
                <a:tab pos="4310063" algn="l"/>
              </a:tabLst>
            </a:pPr>
            <a:r>
              <a:rPr lang="en-US" sz="1600" dirty="0" smtClean="0">
                <a:latin typeface="Calibri" pitchFamily="34" charset="0"/>
              </a:rPr>
              <a:t>&lt;id_zik11d_88c_ehg9uq</a:t>
            </a:r>
            <a:r>
              <a:rPr lang="en-US" sz="1600" dirty="0" smtClean="0">
                <a:latin typeface="Calibri" pitchFamily="34" charset="0"/>
              </a:rPr>
              <a:t>&gt;	&lt;</a:t>
            </a:r>
            <a:r>
              <a:rPr lang="en-US" sz="1600" dirty="0" smtClean="0">
                <a:latin typeface="Calibri" pitchFamily="34" charset="0"/>
              </a:rPr>
              <a:t>A</a:t>
            </a:r>
            <a:r>
              <a:rPr lang="en-US" sz="1600" dirty="0" smtClean="0">
                <a:latin typeface="Calibri" pitchFamily="34" charset="0"/>
              </a:rPr>
              <a:t>&gt;	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rdf:type</a:t>
            </a:r>
            <a:r>
              <a:rPr lang="en-US" sz="1600" dirty="0" smtClean="0">
                <a:latin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</a:rPr>
              <a:t>&lt;</a:t>
            </a:r>
            <a:r>
              <a:rPr lang="en-US" sz="1600" dirty="0" err="1" smtClean="0">
                <a:latin typeface="Calibri" pitchFamily="34" charset="0"/>
              </a:rPr>
              <a:t>wikicategory_Vowel_letters</a:t>
            </a:r>
            <a:r>
              <a:rPr lang="en-US" sz="1600" dirty="0" smtClean="0">
                <a:latin typeface="Calibri" pitchFamily="34" charset="0"/>
              </a:rPr>
              <a:t>&gt;</a:t>
            </a:r>
          </a:p>
          <a:p>
            <a:pPr algn="l" rtl="0">
              <a:tabLst>
                <a:tab pos="2416175" algn="l"/>
                <a:tab pos="3494088" algn="l"/>
                <a:tab pos="4310063" algn="l"/>
              </a:tabLst>
            </a:pPr>
            <a:r>
              <a:rPr lang="en-US" sz="1600" dirty="0" smtClean="0">
                <a:latin typeface="Calibri" pitchFamily="34" charset="0"/>
              </a:rPr>
              <a:t>&lt;id_zik11d_88c_w3c6wm</a:t>
            </a:r>
            <a:r>
              <a:rPr lang="en-US" sz="1600" dirty="0" smtClean="0">
                <a:latin typeface="Calibri" pitchFamily="34" charset="0"/>
              </a:rPr>
              <a:t>&gt;	&lt;</a:t>
            </a:r>
            <a:r>
              <a:rPr lang="en-US" sz="1600" dirty="0" smtClean="0">
                <a:latin typeface="Calibri" pitchFamily="34" charset="0"/>
              </a:rPr>
              <a:t>A</a:t>
            </a:r>
            <a:r>
              <a:rPr lang="en-US" sz="1600" dirty="0" smtClean="0">
                <a:latin typeface="Calibri" pitchFamily="34" charset="0"/>
              </a:rPr>
              <a:t>&gt;	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rdf:type</a:t>
            </a:r>
            <a:r>
              <a:rPr lang="en-US" sz="1600" dirty="0" smtClean="0">
                <a:latin typeface="Calibri" pitchFamily="34" charset="0"/>
              </a:rPr>
              <a:t>	&lt;</a:t>
            </a:r>
            <a:r>
              <a:rPr lang="en-US" sz="1600" dirty="0" err="1" smtClean="0">
                <a:latin typeface="Calibri" pitchFamily="34" charset="0"/>
              </a:rPr>
              <a:t>wikicategory_ISO_basic_Latin_letters</a:t>
            </a:r>
            <a:r>
              <a:rPr lang="en-US" sz="1600" dirty="0" smtClean="0">
                <a:latin typeface="Calibri" pitchFamily="34" charset="0"/>
              </a:rPr>
              <a:t>&gt;</a:t>
            </a:r>
          </a:p>
          <a:p>
            <a:pPr algn="l" rtl="0">
              <a:tabLst>
                <a:tab pos="2416175" algn="l"/>
                <a:tab pos="3494088" algn="l"/>
                <a:tab pos="4310063" algn="l"/>
              </a:tabLst>
            </a:pPr>
            <a:r>
              <a:rPr lang="en-US" sz="1600" dirty="0" smtClean="0">
                <a:latin typeface="Calibri" pitchFamily="34" charset="0"/>
              </a:rPr>
              <a:t>&lt;</a:t>
            </a:r>
            <a:r>
              <a:rPr lang="en-US" sz="1600" dirty="0" smtClean="0">
                <a:latin typeface="Calibri" pitchFamily="34" charset="0"/>
              </a:rPr>
              <a:t>id_1bsrlah_88c_1s6g79w</a:t>
            </a:r>
            <a:r>
              <a:rPr lang="en-US" sz="1600" dirty="0" smtClean="0">
                <a:latin typeface="Calibri" pitchFamily="34" charset="0"/>
              </a:rPr>
              <a:t>&gt;	&lt;</a:t>
            </a:r>
            <a:r>
              <a:rPr lang="en-US" sz="1600" dirty="0" smtClean="0">
                <a:latin typeface="Calibri" pitchFamily="34" charset="0"/>
              </a:rPr>
              <a:t>Alabama</a:t>
            </a:r>
            <a:r>
              <a:rPr lang="en-US" sz="1600" dirty="0" smtClean="0">
                <a:latin typeface="Calibri" pitchFamily="34" charset="0"/>
              </a:rPr>
              <a:t>&gt;	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rdf:type</a:t>
            </a:r>
            <a:r>
              <a:rPr lang="en-US" sz="1600" dirty="0" smtClean="0">
                <a:latin typeface="Calibri" pitchFamily="34" charset="0"/>
              </a:rPr>
              <a:t>	&lt;</a:t>
            </a:r>
            <a:r>
              <a:rPr lang="en-US" sz="1600" dirty="0" err="1" smtClean="0">
                <a:latin typeface="Calibri" pitchFamily="34" charset="0"/>
              </a:rPr>
              <a:t>wikicategory_States_of_the_United_States</a:t>
            </a:r>
            <a:r>
              <a:rPr lang="en-US" sz="1600" dirty="0" smtClean="0">
                <a:latin typeface="Calibri" pitchFamily="34" charset="0"/>
              </a:rPr>
              <a:t>&gt;</a:t>
            </a:r>
          </a:p>
          <a:p>
            <a:pPr algn="l" rtl="0">
              <a:tabLst>
                <a:tab pos="2416175" algn="l"/>
                <a:tab pos="3494088" algn="l"/>
                <a:tab pos="4310063" algn="l"/>
              </a:tabLst>
            </a:pPr>
            <a:r>
              <a:rPr lang="en-US" sz="1600" dirty="0" smtClean="0">
                <a:latin typeface="Calibri" pitchFamily="34" charset="0"/>
              </a:rPr>
              <a:t>&lt;</a:t>
            </a:r>
            <a:r>
              <a:rPr lang="en-US" sz="1600" dirty="0" smtClean="0">
                <a:latin typeface="Calibri" pitchFamily="34" charset="0"/>
              </a:rPr>
              <a:t>id_3ienox_88c_4retae</a:t>
            </a:r>
            <a:r>
              <a:rPr lang="en-US" sz="1600" dirty="0" smtClean="0">
                <a:latin typeface="Calibri" pitchFamily="34" charset="0"/>
              </a:rPr>
              <a:t>&gt;	&lt;</a:t>
            </a:r>
            <a:r>
              <a:rPr lang="en-US" sz="1600" dirty="0" smtClean="0">
                <a:latin typeface="Calibri" pitchFamily="34" charset="0"/>
              </a:rPr>
              <a:t>Achilles</a:t>
            </a:r>
            <a:r>
              <a:rPr lang="en-US" sz="1600" dirty="0" smtClean="0">
                <a:latin typeface="Calibri" pitchFamily="34" charset="0"/>
              </a:rPr>
              <a:t>&gt;	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rdf:type</a:t>
            </a:r>
            <a:r>
              <a:rPr lang="en-US" sz="1600" dirty="0" smtClean="0">
                <a:latin typeface="Calibri" pitchFamily="34" charset="0"/>
              </a:rPr>
              <a:t>	&lt;</a:t>
            </a:r>
            <a:r>
              <a:rPr lang="en-US" sz="1600" dirty="0" err="1" smtClean="0">
                <a:latin typeface="Calibri" pitchFamily="34" charset="0"/>
              </a:rPr>
              <a:t>wikicategory_People_of_the_Trojan_War</a:t>
            </a:r>
            <a:r>
              <a:rPr lang="en-US" sz="1600" dirty="0" smtClean="0">
                <a:latin typeface="Calibri" pitchFamily="34" charset="0"/>
              </a:rPr>
              <a:t>&gt;</a:t>
            </a:r>
          </a:p>
          <a:p>
            <a:pPr algn="l" rtl="0">
              <a:tabLst>
                <a:tab pos="2416175" algn="l"/>
                <a:tab pos="3494088" algn="l"/>
                <a:tab pos="4310063" algn="l"/>
              </a:tabLst>
            </a:pPr>
            <a:r>
              <a:rPr lang="en-US" sz="1600" dirty="0" smtClean="0">
                <a:latin typeface="Calibri" pitchFamily="34" charset="0"/>
              </a:rPr>
              <a:t>&lt;id_3ienox_88c_1rk49a2</a:t>
            </a:r>
            <a:r>
              <a:rPr lang="en-US" sz="1600" dirty="0" smtClean="0">
                <a:latin typeface="Calibri" pitchFamily="34" charset="0"/>
              </a:rPr>
              <a:t>&gt;	&lt;</a:t>
            </a:r>
            <a:r>
              <a:rPr lang="en-US" sz="1600" dirty="0" smtClean="0">
                <a:latin typeface="Calibri" pitchFamily="34" charset="0"/>
              </a:rPr>
              <a:t>Achilles</a:t>
            </a:r>
            <a:r>
              <a:rPr lang="en-US" sz="1600" dirty="0" smtClean="0">
                <a:latin typeface="Calibri" pitchFamily="34" charset="0"/>
              </a:rPr>
              <a:t>&gt;	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rdf:type</a:t>
            </a:r>
            <a:r>
              <a:rPr lang="en-US" sz="1600" dirty="0" smtClean="0">
                <a:latin typeface="Calibri" pitchFamily="34" charset="0"/>
              </a:rPr>
              <a:t>	&lt;</a:t>
            </a:r>
            <a:r>
              <a:rPr lang="en-US" sz="1600" dirty="0" err="1" smtClean="0">
                <a:latin typeface="Calibri" pitchFamily="34" charset="0"/>
              </a:rPr>
              <a:t>wikicategory_Pederastic_heroes_and_deities</a:t>
            </a:r>
            <a:r>
              <a:rPr lang="en-US" sz="1600" dirty="0" smtClean="0">
                <a:latin typeface="Calibri" pitchFamily="34" charset="0"/>
              </a:rPr>
              <a:t>&gt;</a:t>
            </a:r>
          </a:p>
          <a:p>
            <a:pPr algn="l" rtl="0">
              <a:tabLst>
                <a:tab pos="2416175" algn="l"/>
                <a:tab pos="3494088" algn="l"/>
                <a:tab pos="4310063" algn="l"/>
              </a:tabLst>
            </a:pPr>
            <a:r>
              <a:rPr lang="en-US" sz="1600" dirty="0" smtClean="0">
                <a:latin typeface="Calibri" pitchFamily="34" charset="0"/>
              </a:rPr>
              <a:t>&lt;id_3ienox_88c_s57m6o</a:t>
            </a:r>
            <a:r>
              <a:rPr lang="en-US" sz="1600" dirty="0" smtClean="0">
                <a:latin typeface="Calibri" pitchFamily="34" charset="0"/>
              </a:rPr>
              <a:t>&gt;	&lt;</a:t>
            </a:r>
            <a:r>
              <a:rPr lang="en-US" sz="1600" dirty="0" smtClean="0">
                <a:latin typeface="Calibri" pitchFamily="34" charset="0"/>
              </a:rPr>
              <a:t>Achilles</a:t>
            </a:r>
            <a:r>
              <a:rPr lang="en-US" sz="1600" dirty="0" smtClean="0">
                <a:latin typeface="Calibri" pitchFamily="34" charset="0"/>
              </a:rPr>
              <a:t>&gt;	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rdf:type</a:t>
            </a:r>
            <a:r>
              <a:rPr lang="en-US" sz="1600" dirty="0" smtClean="0">
                <a:latin typeface="Calibri" pitchFamily="34" charset="0"/>
              </a:rPr>
              <a:t>	&lt;</a:t>
            </a:r>
            <a:r>
              <a:rPr lang="en-US" sz="1600" dirty="0" err="1" smtClean="0">
                <a:latin typeface="Calibri" pitchFamily="34" charset="0"/>
              </a:rPr>
              <a:t>wikicategory_Kings_of_the_Myrmidons</a:t>
            </a:r>
            <a:r>
              <a:rPr lang="en-US" sz="1600" dirty="0" smtClean="0">
                <a:latin typeface="Calibri" pitchFamily="34" charset="0"/>
              </a:rPr>
              <a:t>&gt;</a:t>
            </a:r>
            <a:endParaRPr lang="en-US" sz="1600" dirty="0" smtClean="0">
              <a:latin typeface="Calibri" pitchFamily="34" charset="0"/>
            </a:endParaRPr>
          </a:p>
        </p:txBody>
      </p:sp>
      <p:pic>
        <p:nvPicPr>
          <p:cNvPr id="9" name="Picture 2" descr="© 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00192" y="1268760"/>
            <a:ext cx="2690810" cy="33495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reeform 11"/>
          <p:cNvSpPr/>
          <p:nvPr/>
        </p:nvSpPr>
        <p:spPr>
          <a:xfrm>
            <a:off x="6948264" y="2564904"/>
            <a:ext cx="573413" cy="422063"/>
          </a:xfrm>
          <a:custGeom>
            <a:avLst/>
            <a:gdLst>
              <a:gd name="connsiteX0" fmla="*/ 14748 w 2455607"/>
              <a:gd name="connsiteY0" fmla="*/ 324465 h 907026"/>
              <a:gd name="connsiteX1" fmla="*/ 1231490 w 2455607"/>
              <a:gd name="connsiteY1" fmla="*/ 486697 h 907026"/>
              <a:gd name="connsiteX2" fmla="*/ 1526458 w 2455607"/>
              <a:gd name="connsiteY2" fmla="*/ 44245 h 907026"/>
              <a:gd name="connsiteX3" fmla="*/ 2455607 w 2455607"/>
              <a:gd name="connsiteY3" fmla="*/ 0 h 907026"/>
              <a:gd name="connsiteX4" fmla="*/ 2403987 w 2455607"/>
              <a:gd name="connsiteY4" fmla="*/ 516194 h 907026"/>
              <a:gd name="connsiteX5" fmla="*/ 1474839 w 2455607"/>
              <a:gd name="connsiteY5" fmla="*/ 589936 h 907026"/>
              <a:gd name="connsiteX6" fmla="*/ 1165123 w 2455607"/>
              <a:gd name="connsiteY6" fmla="*/ 907026 h 907026"/>
              <a:gd name="connsiteX7" fmla="*/ 0 w 2455607"/>
              <a:gd name="connsiteY7" fmla="*/ 744794 h 907026"/>
              <a:gd name="connsiteX8" fmla="*/ 14748 w 2455607"/>
              <a:gd name="connsiteY8" fmla="*/ 324465 h 907026"/>
              <a:gd name="connsiteX0" fmla="*/ 658077 w 2455607"/>
              <a:gd name="connsiteY0" fmla="*/ 484963 h 907026"/>
              <a:gd name="connsiteX1" fmla="*/ 1231490 w 2455607"/>
              <a:gd name="connsiteY1" fmla="*/ 486697 h 907026"/>
              <a:gd name="connsiteX2" fmla="*/ 1526458 w 2455607"/>
              <a:gd name="connsiteY2" fmla="*/ 44245 h 907026"/>
              <a:gd name="connsiteX3" fmla="*/ 2455607 w 2455607"/>
              <a:gd name="connsiteY3" fmla="*/ 0 h 907026"/>
              <a:gd name="connsiteX4" fmla="*/ 2403987 w 2455607"/>
              <a:gd name="connsiteY4" fmla="*/ 516194 h 907026"/>
              <a:gd name="connsiteX5" fmla="*/ 1474839 w 2455607"/>
              <a:gd name="connsiteY5" fmla="*/ 589936 h 907026"/>
              <a:gd name="connsiteX6" fmla="*/ 1165123 w 2455607"/>
              <a:gd name="connsiteY6" fmla="*/ 907026 h 907026"/>
              <a:gd name="connsiteX7" fmla="*/ 0 w 2455607"/>
              <a:gd name="connsiteY7" fmla="*/ 744794 h 907026"/>
              <a:gd name="connsiteX8" fmla="*/ 658077 w 2455607"/>
              <a:gd name="connsiteY8" fmla="*/ 484963 h 907026"/>
              <a:gd name="connsiteX0" fmla="*/ 0 w 1797530"/>
              <a:gd name="connsiteY0" fmla="*/ 484963 h 907026"/>
              <a:gd name="connsiteX1" fmla="*/ 573413 w 1797530"/>
              <a:gd name="connsiteY1" fmla="*/ 486697 h 907026"/>
              <a:gd name="connsiteX2" fmla="*/ 868381 w 1797530"/>
              <a:gd name="connsiteY2" fmla="*/ 44245 h 907026"/>
              <a:gd name="connsiteX3" fmla="*/ 1797530 w 1797530"/>
              <a:gd name="connsiteY3" fmla="*/ 0 h 907026"/>
              <a:gd name="connsiteX4" fmla="*/ 1745910 w 1797530"/>
              <a:gd name="connsiteY4" fmla="*/ 516194 h 907026"/>
              <a:gd name="connsiteX5" fmla="*/ 816762 w 1797530"/>
              <a:gd name="connsiteY5" fmla="*/ 589936 h 907026"/>
              <a:gd name="connsiteX6" fmla="*/ 507046 w 1797530"/>
              <a:gd name="connsiteY6" fmla="*/ 907026 h 907026"/>
              <a:gd name="connsiteX7" fmla="*/ 0 w 1797530"/>
              <a:gd name="connsiteY7" fmla="*/ 845003 h 907026"/>
              <a:gd name="connsiteX8" fmla="*/ 0 w 1797530"/>
              <a:gd name="connsiteY8" fmla="*/ 484963 h 907026"/>
              <a:gd name="connsiteX0" fmla="*/ 0 w 1745910"/>
              <a:gd name="connsiteY0" fmla="*/ 440718 h 862781"/>
              <a:gd name="connsiteX1" fmla="*/ 573413 w 1745910"/>
              <a:gd name="connsiteY1" fmla="*/ 442452 h 862781"/>
              <a:gd name="connsiteX2" fmla="*/ 868381 w 1745910"/>
              <a:gd name="connsiteY2" fmla="*/ 0 h 862781"/>
              <a:gd name="connsiteX3" fmla="*/ 1745910 w 1745910"/>
              <a:gd name="connsiteY3" fmla="*/ 471949 h 862781"/>
              <a:gd name="connsiteX4" fmla="*/ 816762 w 1745910"/>
              <a:gd name="connsiteY4" fmla="*/ 545691 h 862781"/>
              <a:gd name="connsiteX5" fmla="*/ 507046 w 1745910"/>
              <a:gd name="connsiteY5" fmla="*/ 862781 h 862781"/>
              <a:gd name="connsiteX6" fmla="*/ 0 w 1745910"/>
              <a:gd name="connsiteY6" fmla="*/ 800758 h 862781"/>
              <a:gd name="connsiteX7" fmla="*/ 0 w 1745910"/>
              <a:gd name="connsiteY7" fmla="*/ 440718 h 862781"/>
              <a:gd name="connsiteX0" fmla="*/ 0 w 1745910"/>
              <a:gd name="connsiteY0" fmla="*/ 0 h 422063"/>
              <a:gd name="connsiteX1" fmla="*/ 573413 w 1745910"/>
              <a:gd name="connsiteY1" fmla="*/ 1734 h 422063"/>
              <a:gd name="connsiteX2" fmla="*/ 1745910 w 1745910"/>
              <a:gd name="connsiteY2" fmla="*/ 31231 h 422063"/>
              <a:gd name="connsiteX3" fmla="*/ 816762 w 1745910"/>
              <a:gd name="connsiteY3" fmla="*/ 104973 h 422063"/>
              <a:gd name="connsiteX4" fmla="*/ 507046 w 1745910"/>
              <a:gd name="connsiteY4" fmla="*/ 422063 h 422063"/>
              <a:gd name="connsiteX5" fmla="*/ 0 w 1745910"/>
              <a:gd name="connsiteY5" fmla="*/ 360040 h 422063"/>
              <a:gd name="connsiteX6" fmla="*/ 0 w 1745910"/>
              <a:gd name="connsiteY6" fmla="*/ 0 h 422063"/>
              <a:gd name="connsiteX0" fmla="*/ 0 w 816762"/>
              <a:gd name="connsiteY0" fmla="*/ 0 h 422063"/>
              <a:gd name="connsiteX1" fmla="*/ 573413 w 816762"/>
              <a:gd name="connsiteY1" fmla="*/ 1734 h 422063"/>
              <a:gd name="connsiteX2" fmla="*/ 816762 w 816762"/>
              <a:gd name="connsiteY2" fmla="*/ 104973 h 422063"/>
              <a:gd name="connsiteX3" fmla="*/ 507046 w 816762"/>
              <a:gd name="connsiteY3" fmla="*/ 422063 h 422063"/>
              <a:gd name="connsiteX4" fmla="*/ 0 w 816762"/>
              <a:gd name="connsiteY4" fmla="*/ 360040 h 422063"/>
              <a:gd name="connsiteX5" fmla="*/ 0 w 816762"/>
              <a:gd name="connsiteY5" fmla="*/ 0 h 422063"/>
              <a:gd name="connsiteX0" fmla="*/ 0 w 573413"/>
              <a:gd name="connsiteY0" fmla="*/ 0 h 422063"/>
              <a:gd name="connsiteX1" fmla="*/ 573413 w 573413"/>
              <a:gd name="connsiteY1" fmla="*/ 1734 h 422063"/>
              <a:gd name="connsiteX2" fmla="*/ 507046 w 573413"/>
              <a:gd name="connsiteY2" fmla="*/ 422063 h 422063"/>
              <a:gd name="connsiteX3" fmla="*/ 0 w 573413"/>
              <a:gd name="connsiteY3" fmla="*/ 360040 h 422063"/>
              <a:gd name="connsiteX4" fmla="*/ 0 w 573413"/>
              <a:gd name="connsiteY4" fmla="*/ 0 h 42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413" h="422063">
                <a:moveTo>
                  <a:pt x="0" y="0"/>
                </a:moveTo>
                <a:lnTo>
                  <a:pt x="573413" y="1734"/>
                </a:lnTo>
                <a:lnTo>
                  <a:pt x="507046" y="422063"/>
                </a:lnTo>
                <a:lnTo>
                  <a:pt x="0" y="36004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876256" y="1334729"/>
            <a:ext cx="1008111" cy="1718187"/>
          </a:xfrm>
          <a:custGeom>
            <a:avLst/>
            <a:gdLst>
              <a:gd name="connsiteX0" fmla="*/ 1327355 w 2573593"/>
              <a:gd name="connsiteY0" fmla="*/ 0 h 1718187"/>
              <a:gd name="connsiteX1" fmla="*/ 523567 w 2573593"/>
              <a:gd name="connsiteY1" fmla="*/ 125361 h 1718187"/>
              <a:gd name="connsiteX2" fmla="*/ 523567 w 2573593"/>
              <a:gd name="connsiteY2" fmla="*/ 730045 h 1718187"/>
              <a:gd name="connsiteX3" fmla="*/ 7374 w 2573593"/>
              <a:gd name="connsiteY3" fmla="*/ 1002890 h 1718187"/>
              <a:gd name="connsiteX4" fmla="*/ 0 w 2573593"/>
              <a:gd name="connsiteY4" fmla="*/ 1563329 h 1718187"/>
              <a:gd name="connsiteX5" fmla="*/ 1253613 w 2573593"/>
              <a:gd name="connsiteY5" fmla="*/ 1718187 h 1718187"/>
              <a:gd name="connsiteX6" fmla="*/ 1563329 w 2573593"/>
              <a:gd name="connsiteY6" fmla="*/ 1393723 h 1718187"/>
              <a:gd name="connsiteX7" fmla="*/ 2507226 w 2573593"/>
              <a:gd name="connsiteY7" fmla="*/ 1312606 h 1718187"/>
              <a:gd name="connsiteX8" fmla="*/ 2573593 w 2573593"/>
              <a:gd name="connsiteY8" fmla="*/ 648929 h 1718187"/>
              <a:gd name="connsiteX9" fmla="*/ 2160638 w 2573593"/>
              <a:gd name="connsiteY9" fmla="*/ 331839 h 1718187"/>
              <a:gd name="connsiteX10" fmla="*/ 2138516 w 2573593"/>
              <a:gd name="connsiteY10" fmla="*/ 169606 h 1718187"/>
              <a:gd name="connsiteX11" fmla="*/ 1327355 w 2573593"/>
              <a:gd name="connsiteY11" fmla="*/ 0 h 1718187"/>
              <a:gd name="connsiteX0" fmla="*/ 1319981 w 2566219"/>
              <a:gd name="connsiteY0" fmla="*/ 0 h 1718187"/>
              <a:gd name="connsiteX1" fmla="*/ 516193 w 2566219"/>
              <a:gd name="connsiteY1" fmla="*/ 125361 h 1718187"/>
              <a:gd name="connsiteX2" fmla="*/ 516193 w 2566219"/>
              <a:gd name="connsiteY2" fmla="*/ 730045 h 1718187"/>
              <a:gd name="connsiteX3" fmla="*/ 0 w 2566219"/>
              <a:gd name="connsiteY3" fmla="*/ 1002890 h 1718187"/>
              <a:gd name="connsiteX4" fmla="*/ 630314 w 2566219"/>
              <a:gd name="connsiteY4" fmla="*/ 1662223 h 1718187"/>
              <a:gd name="connsiteX5" fmla="*/ 1246239 w 2566219"/>
              <a:gd name="connsiteY5" fmla="*/ 1718187 h 1718187"/>
              <a:gd name="connsiteX6" fmla="*/ 1555955 w 2566219"/>
              <a:gd name="connsiteY6" fmla="*/ 1393723 h 1718187"/>
              <a:gd name="connsiteX7" fmla="*/ 2499852 w 2566219"/>
              <a:gd name="connsiteY7" fmla="*/ 1312606 h 1718187"/>
              <a:gd name="connsiteX8" fmla="*/ 2566219 w 2566219"/>
              <a:gd name="connsiteY8" fmla="*/ 648929 h 1718187"/>
              <a:gd name="connsiteX9" fmla="*/ 2153264 w 2566219"/>
              <a:gd name="connsiteY9" fmla="*/ 331839 h 1718187"/>
              <a:gd name="connsiteX10" fmla="*/ 2131142 w 2566219"/>
              <a:gd name="connsiteY10" fmla="*/ 169606 h 1718187"/>
              <a:gd name="connsiteX11" fmla="*/ 1319981 w 2566219"/>
              <a:gd name="connsiteY11" fmla="*/ 0 h 1718187"/>
              <a:gd name="connsiteX0" fmla="*/ 803788 w 2050026"/>
              <a:gd name="connsiteY0" fmla="*/ 0 h 1718187"/>
              <a:gd name="connsiteX1" fmla="*/ 0 w 2050026"/>
              <a:gd name="connsiteY1" fmla="*/ 125361 h 1718187"/>
              <a:gd name="connsiteX2" fmla="*/ 0 w 2050026"/>
              <a:gd name="connsiteY2" fmla="*/ 730045 h 1718187"/>
              <a:gd name="connsiteX3" fmla="*/ 186129 w 2050026"/>
              <a:gd name="connsiteY3" fmla="*/ 222063 h 1718187"/>
              <a:gd name="connsiteX4" fmla="*/ 114121 w 2050026"/>
              <a:gd name="connsiteY4" fmla="*/ 1662223 h 1718187"/>
              <a:gd name="connsiteX5" fmla="*/ 730046 w 2050026"/>
              <a:gd name="connsiteY5" fmla="*/ 1718187 h 1718187"/>
              <a:gd name="connsiteX6" fmla="*/ 1039762 w 2050026"/>
              <a:gd name="connsiteY6" fmla="*/ 1393723 h 1718187"/>
              <a:gd name="connsiteX7" fmla="*/ 1983659 w 2050026"/>
              <a:gd name="connsiteY7" fmla="*/ 1312606 h 1718187"/>
              <a:gd name="connsiteX8" fmla="*/ 2050026 w 2050026"/>
              <a:gd name="connsiteY8" fmla="*/ 648929 h 1718187"/>
              <a:gd name="connsiteX9" fmla="*/ 1637071 w 2050026"/>
              <a:gd name="connsiteY9" fmla="*/ 331839 h 1718187"/>
              <a:gd name="connsiteX10" fmla="*/ 1614949 w 2050026"/>
              <a:gd name="connsiteY10" fmla="*/ 169606 h 1718187"/>
              <a:gd name="connsiteX11" fmla="*/ 803788 w 2050026"/>
              <a:gd name="connsiteY11" fmla="*/ 0 h 1718187"/>
              <a:gd name="connsiteX0" fmla="*/ 803788 w 2050026"/>
              <a:gd name="connsiteY0" fmla="*/ 0 h 1718187"/>
              <a:gd name="connsiteX1" fmla="*/ 0 w 2050026"/>
              <a:gd name="connsiteY1" fmla="*/ 125361 h 1718187"/>
              <a:gd name="connsiteX2" fmla="*/ 186129 w 2050026"/>
              <a:gd name="connsiteY2" fmla="*/ 222063 h 1718187"/>
              <a:gd name="connsiteX3" fmla="*/ 114121 w 2050026"/>
              <a:gd name="connsiteY3" fmla="*/ 1662223 h 1718187"/>
              <a:gd name="connsiteX4" fmla="*/ 730046 w 2050026"/>
              <a:gd name="connsiteY4" fmla="*/ 1718187 h 1718187"/>
              <a:gd name="connsiteX5" fmla="*/ 1039762 w 2050026"/>
              <a:gd name="connsiteY5" fmla="*/ 1393723 h 1718187"/>
              <a:gd name="connsiteX6" fmla="*/ 1983659 w 2050026"/>
              <a:gd name="connsiteY6" fmla="*/ 1312606 h 1718187"/>
              <a:gd name="connsiteX7" fmla="*/ 2050026 w 2050026"/>
              <a:gd name="connsiteY7" fmla="*/ 648929 h 1718187"/>
              <a:gd name="connsiteX8" fmla="*/ 1637071 w 2050026"/>
              <a:gd name="connsiteY8" fmla="*/ 331839 h 1718187"/>
              <a:gd name="connsiteX9" fmla="*/ 1614949 w 2050026"/>
              <a:gd name="connsiteY9" fmla="*/ 169606 h 1718187"/>
              <a:gd name="connsiteX10" fmla="*/ 803788 w 2050026"/>
              <a:gd name="connsiteY10" fmla="*/ 0 h 1718187"/>
              <a:gd name="connsiteX0" fmla="*/ 689667 w 1935905"/>
              <a:gd name="connsiteY0" fmla="*/ 0 h 1718187"/>
              <a:gd name="connsiteX1" fmla="*/ 72008 w 1935905"/>
              <a:gd name="connsiteY1" fmla="*/ 222063 h 1718187"/>
              <a:gd name="connsiteX2" fmla="*/ 0 w 1935905"/>
              <a:gd name="connsiteY2" fmla="*/ 1662223 h 1718187"/>
              <a:gd name="connsiteX3" fmla="*/ 615925 w 1935905"/>
              <a:gd name="connsiteY3" fmla="*/ 1718187 h 1718187"/>
              <a:gd name="connsiteX4" fmla="*/ 925641 w 1935905"/>
              <a:gd name="connsiteY4" fmla="*/ 1393723 h 1718187"/>
              <a:gd name="connsiteX5" fmla="*/ 1869538 w 1935905"/>
              <a:gd name="connsiteY5" fmla="*/ 1312606 h 1718187"/>
              <a:gd name="connsiteX6" fmla="*/ 1935905 w 1935905"/>
              <a:gd name="connsiteY6" fmla="*/ 648929 h 1718187"/>
              <a:gd name="connsiteX7" fmla="*/ 1522950 w 1935905"/>
              <a:gd name="connsiteY7" fmla="*/ 331839 h 1718187"/>
              <a:gd name="connsiteX8" fmla="*/ 1500828 w 1935905"/>
              <a:gd name="connsiteY8" fmla="*/ 169606 h 1718187"/>
              <a:gd name="connsiteX9" fmla="*/ 689667 w 1935905"/>
              <a:gd name="connsiteY9" fmla="*/ 0 h 1718187"/>
              <a:gd name="connsiteX0" fmla="*/ 689667 w 1935905"/>
              <a:gd name="connsiteY0" fmla="*/ 0 h 1718187"/>
              <a:gd name="connsiteX1" fmla="*/ 72008 w 1935905"/>
              <a:gd name="connsiteY1" fmla="*/ 222063 h 1718187"/>
              <a:gd name="connsiteX2" fmla="*/ 0 w 1935905"/>
              <a:gd name="connsiteY2" fmla="*/ 1662223 h 1718187"/>
              <a:gd name="connsiteX3" fmla="*/ 615925 w 1935905"/>
              <a:gd name="connsiteY3" fmla="*/ 1718187 h 1718187"/>
              <a:gd name="connsiteX4" fmla="*/ 925641 w 1935905"/>
              <a:gd name="connsiteY4" fmla="*/ 1393723 h 1718187"/>
              <a:gd name="connsiteX5" fmla="*/ 1869538 w 1935905"/>
              <a:gd name="connsiteY5" fmla="*/ 1312606 h 1718187"/>
              <a:gd name="connsiteX6" fmla="*/ 1935905 w 1935905"/>
              <a:gd name="connsiteY6" fmla="*/ 648929 h 1718187"/>
              <a:gd name="connsiteX7" fmla="*/ 1522950 w 1935905"/>
              <a:gd name="connsiteY7" fmla="*/ 331839 h 1718187"/>
              <a:gd name="connsiteX8" fmla="*/ 1152127 w 1935905"/>
              <a:gd name="connsiteY8" fmla="*/ 150055 h 1718187"/>
              <a:gd name="connsiteX9" fmla="*/ 689667 w 1935905"/>
              <a:gd name="connsiteY9" fmla="*/ 0 h 1718187"/>
              <a:gd name="connsiteX0" fmla="*/ 689667 w 1935905"/>
              <a:gd name="connsiteY0" fmla="*/ 0 h 1718187"/>
              <a:gd name="connsiteX1" fmla="*/ 72008 w 1935905"/>
              <a:gd name="connsiteY1" fmla="*/ 222063 h 1718187"/>
              <a:gd name="connsiteX2" fmla="*/ 0 w 1935905"/>
              <a:gd name="connsiteY2" fmla="*/ 1662223 h 1718187"/>
              <a:gd name="connsiteX3" fmla="*/ 615925 w 1935905"/>
              <a:gd name="connsiteY3" fmla="*/ 1718187 h 1718187"/>
              <a:gd name="connsiteX4" fmla="*/ 925641 w 1935905"/>
              <a:gd name="connsiteY4" fmla="*/ 1393723 h 1718187"/>
              <a:gd name="connsiteX5" fmla="*/ 1869538 w 1935905"/>
              <a:gd name="connsiteY5" fmla="*/ 1312606 h 1718187"/>
              <a:gd name="connsiteX6" fmla="*/ 1935905 w 1935905"/>
              <a:gd name="connsiteY6" fmla="*/ 648929 h 1718187"/>
              <a:gd name="connsiteX7" fmla="*/ 1522950 w 1935905"/>
              <a:gd name="connsiteY7" fmla="*/ 331839 h 1718187"/>
              <a:gd name="connsiteX8" fmla="*/ 1008111 w 1935905"/>
              <a:gd name="connsiteY8" fmla="*/ 78047 h 1718187"/>
              <a:gd name="connsiteX9" fmla="*/ 689667 w 1935905"/>
              <a:gd name="connsiteY9" fmla="*/ 0 h 1718187"/>
              <a:gd name="connsiteX0" fmla="*/ 689667 w 1935905"/>
              <a:gd name="connsiteY0" fmla="*/ 0 h 1718187"/>
              <a:gd name="connsiteX1" fmla="*/ 72008 w 1935905"/>
              <a:gd name="connsiteY1" fmla="*/ 222063 h 1718187"/>
              <a:gd name="connsiteX2" fmla="*/ 0 w 1935905"/>
              <a:gd name="connsiteY2" fmla="*/ 1662223 h 1718187"/>
              <a:gd name="connsiteX3" fmla="*/ 615925 w 1935905"/>
              <a:gd name="connsiteY3" fmla="*/ 1718187 h 1718187"/>
              <a:gd name="connsiteX4" fmla="*/ 925641 w 1935905"/>
              <a:gd name="connsiteY4" fmla="*/ 1393723 h 1718187"/>
              <a:gd name="connsiteX5" fmla="*/ 1869538 w 1935905"/>
              <a:gd name="connsiteY5" fmla="*/ 1312606 h 1718187"/>
              <a:gd name="connsiteX6" fmla="*/ 1935905 w 1935905"/>
              <a:gd name="connsiteY6" fmla="*/ 648929 h 1718187"/>
              <a:gd name="connsiteX7" fmla="*/ 1008111 w 1935905"/>
              <a:gd name="connsiteY7" fmla="*/ 438087 h 1718187"/>
              <a:gd name="connsiteX8" fmla="*/ 1008111 w 1935905"/>
              <a:gd name="connsiteY8" fmla="*/ 78047 h 1718187"/>
              <a:gd name="connsiteX9" fmla="*/ 689667 w 1935905"/>
              <a:gd name="connsiteY9" fmla="*/ 0 h 1718187"/>
              <a:gd name="connsiteX0" fmla="*/ 689667 w 1869538"/>
              <a:gd name="connsiteY0" fmla="*/ 0 h 1718187"/>
              <a:gd name="connsiteX1" fmla="*/ 72008 w 1869538"/>
              <a:gd name="connsiteY1" fmla="*/ 222063 h 1718187"/>
              <a:gd name="connsiteX2" fmla="*/ 0 w 1869538"/>
              <a:gd name="connsiteY2" fmla="*/ 1662223 h 1718187"/>
              <a:gd name="connsiteX3" fmla="*/ 615925 w 1869538"/>
              <a:gd name="connsiteY3" fmla="*/ 1718187 h 1718187"/>
              <a:gd name="connsiteX4" fmla="*/ 925641 w 1869538"/>
              <a:gd name="connsiteY4" fmla="*/ 1393723 h 1718187"/>
              <a:gd name="connsiteX5" fmla="*/ 1869538 w 1869538"/>
              <a:gd name="connsiteY5" fmla="*/ 1312606 h 1718187"/>
              <a:gd name="connsiteX6" fmla="*/ 648071 w 1869538"/>
              <a:gd name="connsiteY6" fmla="*/ 510095 h 1718187"/>
              <a:gd name="connsiteX7" fmla="*/ 1008111 w 1869538"/>
              <a:gd name="connsiteY7" fmla="*/ 438087 h 1718187"/>
              <a:gd name="connsiteX8" fmla="*/ 1008111 w 1869538"/>
              <a:gd name="connsiteY8" fmla="*/ 78047 h 1718187"/>
              <a:gd name="connsiteX9" fmla="*/ 689667 w 1869538"/>
              <a:gd name="connsiteY9" fmla="*/ 0 h 1718187"/>
              <a:gd name="connsiteX0" fmla="*/ 689667 w 1008111"/>
              <a:gd name="connsiteY0" fmla="*/ 0 h 1718187"/>
              <a:gd name="connsiteX1" fmla="*/ 72008 w 1008111"/>
              <a:gd name="connsiteY1" fmla="*/ 222063 h 1718187"/>
              <a:gd name="connsiteX2" fmla="*/ 0 w 1008111"/>
              <a:gd name="connsiteY2" fmla="*/ 1662223 h 1718187"/>
              <a:gd name="connsiteX3" fmla="*/ 615925 w 1008111"/>
              <a:gd name="connsiteY3" fmla="*/ 1718187 h 1718187"/>
              <a:gd name="connsiteX4" fmla="*/ 925641 w 1008111"/>
              <a:gd name="connsiteY4" fmla="*/ 1393723 h 1718187"/>
              <a:gd name="connsiteX5" fmla="*/ 720079 w 1008111"/>
              <a:gd name="connsiteY5" fmla="*/ 1230175 h 1718187"/>
              <a:gd name="connsiteX6" fmla="*/ 648071 w 1008111"/>
              <a:gd name="connsiteY6" fmla="*/ 510095 h 1718187"/>
              <a:gd name="connsiteX7" fmla="*/ 1008111 w 1008111"/>
              <a:gd name="connsiteY7" fmla="*/ 438087 h 1718187"/>
              <a:gd name="connsiteX8" fmla="*/ 1008111 w 1008111"/>
              <a:gd name="connsiteY8" fmla="*/ 78047 h 1718187"/>
              <a:gd name="connsiteX9" fmla="*/ 689667 w 1008111"/>
              <a:gd name="connsiteY9" fmla="*/ 0 h 1718187"/>
              <a:gd name="connsiteX0" fmla="*/ 689667 w 1008111"/>
              <a:gd name="connsiteY0" fmla="*/ 0 h 1718187"/>
              <a:gd name="connsiteX1" fmla="*/ 72008 w 1008111"/>
              <a:gd name="connsiteY1" fmla="*/ 222063 h 1718187"/>
              <a:gd name="connsiteX2" fmla="*/ 0 w 1008111"/>
              <a:gd name="connsiteY2" fmla="*/ 1662223 h 1718187"/>
              <a:gd name="connsiteX3" fmla="*/ 615925 w 1008111"/>
              <a:gd name="connsiteY3" fmla="*/ 1718187 h 1718187"/>
              <a:gd name="connsiteX4" fmla="*/ 720079 w 1008111"/>
              <a:gd name="connsiteY4" fmla="*/ 1230175 h 1718187"/>
              <a:gd name="connsiteX5" fmla="*/ 648071 w 1008111"/>
              <a:gd name="connsiteY5" fmla="*/ 510095 h 1718187"/>
              <a:gd name="connsiteX6" fmla="*/ 1008111 w 1008111"/>
              <a:gd name="connsiteY6" fmla="*/ 438087 h 1718187"/>
              <a:gd name="connsiteX7" fmla="*/ 1008111 w 1008111"/>
              <a:gd name="connsiteY7" fmla="*/ 78047 h 1718187"/>
              <a:gd name="connsiteX8" fmla="*/ 689667 w 1008111"/>
              <a:gd name="connsiteY8" fmla="*/ 0 h 171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111" h="1718187">
                <a:moveTo>
                  <a:pt x="689667" y="0"/>
                </a:moveTo>
                <a:lnTo>
                  <a:pt x="72008" y="222063"/>
                </a:lnTo>
                <a:lnTo>
                  <a:pt x="0" y="1662223"/>
                </a:lnTo>
                <a:lnTo>
                  <a:pt x="615925" y="1718187"/>
                </a:lnTo>
                <a:lnTo>
                  <a:pt x="720079" y="1230175"/>
                </a:lnTo>
                <a:lnTo>
                  <a:pt x="648071" y="510095"/>
                </a:lnTo>
                <a:lnTo>
                  <a:pt x="1008111" y="438087"/>
                </a:lnTo>
                <a:lnTo>
                  <a:pt x="1008111" y="78047"/>
                </a:lnTo>
                <a:lnTo>
                  <a:pt x="689667" y="0"/>
                </a:lnTo>
                <a:close/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YAGO data -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yagoFacts</a:t>
            </a:r>
            <a:r>
              <a:rPr lang="en-US" dirty="0" smtClean="0"/>
              <a:t> – facts between instances</a:t>
            </a:r>
          </a:p>
          <a:p>
            <a:pPr lvl="1"/>
            <a:r>
              <a:rPr lang="en-US" sz="2400" dirty="0" smtClean="0"/>
              <a:t>A complete list of relations – in </a:t>
            </a:r>
            <a:r>
              <a:rPr lang="en-US" sz="2400" dirty="0" err="1" smtClean="0"/>
              <a:t>Taxomony</a:t>
            </a:r>
            <a:r>
              <a:rPr lang="en-US" sz="2400" dirty="0" smtClean="0"/>
              <a:t>, </a:t>
            </a:r>
            <a:r>
              <a:rPr lang="en-US" sz="2400" dirty="0" err="1" smtClean="0"/>
              <a:t>yagoSchema</a:t>
            </a:r>
            <a:endParaRPr lang="en-US" sz="2400" dirty="0" smtClean="0"/>
          </a:p>
          <a:p>
            <a:pPr lvl="1"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&lt;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Martin_Sheen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&gt; &lt;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hasChild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&gt; &lt;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Charlie_Sheen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&gt;</a:t>
            </a:r>
          </a:p>
          <a:p>
            <a:r>
              <a:rPr lang="en-US" dirty="0" err="1" smtClean="0"/>
              <a:t>YagoLabels</a:t>
            </a:r>
            <a:r>
              <a:rPr lang="en-US" dirty="0" smtClean="0"/>
              <a:t> – names of entities.</a:t>
            </a:r>
          </a:p>
          <a:p>
            <a:pPr lvl="1"/>
            <a:r>
              <a:rPr lang="en-US" dirty="0" smtClean="0"/>
              <a:t>There may be many labels! use </a:t>
            </a:r>
            <a:r>
              <a:rPr lang="en-US" dirty="0" err="1" smtClean="0"/>
              <a:t>skos:prefLabel</a:t>
            </a:r>
            <a:endParaRPr lang="en-US" dirty="0" smtClean="0"/>
          </a:p>
          <a:p>
            <a:pPr lvl="1"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&lt;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Martin_Sheen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&gt; 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skos:prefLabel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 "Martin Sheen"@eng</a:t>
            </a:r>
          </a:p>
          <a:p>
            <a:r>
              <a:rPr lang="en-US" dirty="0" err="1" smtClean="0"/>
              <a:t>yagoLiteralFacts</a:t>
            </a:r>
            <a:r>
              <a:rPr lang="en-US" dirty="0" smtClean="0"/>
              <a:t> –other facts with literals </a:t>
            </a:r>
          </a:p>
          <a:p>
            <a:pPr lvl="1"/>
            <a:r>
              <a:rPr lang="en-US" dirty="0" smtClean="0"/>
              <a:t>Often properties of the entity</a:t>
            </a:r>
          </a:p>
          <a:p>
            <a:pPr lvl="1"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&lt;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Martin_Sheen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&gt;  &lt;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wasBornOnDate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&gt; "1940-08-03"^^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</a:rPr>
              <a:t>xsd:date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we work with the sports domain</a:t>
            </a:r>
          </a:p>
          <a:p>
            <a:r>
              <a:rPr lang="en-US" dirty="0" smtClean="0"/>
              <a:t>Create an online </a:t>
            </a:r>
            <a:r>
              <a:rPr lang="en-US" dirty="0" smtClean="0"/>
              <a:t>application that contains details on teams and players</a:t>
            </a:r>
          </a:p>
          <a:p>
            <a:r>
              <a:rPr lang="en-US" dirty="0" smtClean="0"/>
              <a:t>Users/automatic algorithms will guess game scores, awards, etc.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861048"/>
            <a:ext cx="4716016" cy="270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Editing capabilities for YAGO data: </a:t>
            </a:r>
            <a:r>
              <a:rPr lang="en-US" dirty="0" smtClean="0"/>
              <a:t>add/remove/edit all players, </a:t>
            </a:r>
            <a:r>
              <a:rPr lang="en-US" dirty="0" smtClean="0"/>
              <a:t>teams</a:t>
            </a:r>
            <a:r>
              <a:rPr lang="en-US" dirty="0" smtClean="0"/>
              <a:t>, games…</a:t>
            </a:r>
          </a:p>
          <a:p>
            <a:r>
              <a:rPr lang="en-US" dirty="0" smtClean="0"/>
              <a:t>Data of your own: odds</a:t>
            </a:r>
            <a:r>
              <a:rPr lang="en-US" dirty="0" smtClean="0"/>
              <a:t>, bets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Your tables:</a:t>
            </a:r>
          </a:p>
          <a:p>
            <a:pPr lvl="1"/>
            <a:r>
              <a:rPr lang="en-US" dirty="0" smtClean="0"/>
              <a:t>Players, Teams, Users, Bets</a:t>
            </a:r>
          </a:p>
          <a:p>
            <a:pPr lvl="1"/>
            <a:r>
              <a:rPr lang="en-US" dirty="0" smtClean="0"/>
              <a:t>Linking tables: </a:t>
            </a:r>
            <a:r>
              <a:rPr lang="en-US" dirty="0" err="1" smtClean="0"/>
              <a:t>Player_team</a:t>
            </a:r>
            <a:r>
              <a:rPr lang="en-US" dirty="0" smtClean="0"/>
              <a:t>, </a:t>
            </a:r>
            <a:r>
              <a:rPr lang="en-US" dirty="0" err="1" smtClean="0"/>
              <a:t>User_bets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9635" name="Picture 3" descr="http://wizardofodds.com/sports/images/leroys_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8640"/>
            <a:ext cx="3511789" cy="2348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YAGO data – putting it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create records in the table </a:t>
            </a:r>
            <a:r>
              <a:rPr lang="en-US" sz="28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Player(ID, name, birth date, height)</a:t>
            </a:r>
            <a:endParaRPr lang="en-US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First, we look in </a:t>
            </a:r>
            <a:r>
              <a:rPr lang="en-US" dirty="0" err="1" smtClean="0"/>
              <a:t>yagoTransitiveType</a:t>
            </a:r>
            <a:r>
              <a:rPr lang="en-US" dirty="0" smtClean="0"/>
              <a:t> for entities that represent players</a:t>
            </a:r>
          </a:p>
          <a:p>
            <a:pPr lvl="1"/>
            <a:r>
              <a:rPr lang="en-US" dirty="0" smtClean="0"/>
              <a:t>We find, e.g.,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4437112"/>
            <a:ext cx="878497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 algn="l" rtl="0"/>
            <a:r>
              <a:rPr lang="en-US" sz="2400" dirty="0" smtClean="0">
                <a:latin typeface="Calibri" pitchFamily="34" charset="0"/>
              </a:rPr>
              <a:t>&lt;</a:t>
            </a:r>
            <a:r>
              <a:rPr lang="en-US" sz="2400" dirty="0" err="1" smtClean="0">
                <a:latin typeface="Calibri" pitchFamily="34" charset="0"/>
              </a:rPr>
              <a:t>Lionel_Messi</a:t>
            </a:r>
            <a:r>
              <a:rPr lang="en-US" sz="2400" dirty="0" smtClean="0">
                <a:latin typeface="Calibri" pitchFamily="34" charset="0"/>
              </a:rPr>
              <a:t>&gt;	</a:t>
            </a:r>
            <a:r>
              <a:rPr lang="en-US" sz="2400" dirty="0" err="1" smtClean="0">
                <a:latin typeface="Calibri" pitchFamily="34" charset="0"/>
              </a:rPr>
              <a:t>rdf:type</a:t>
            </a:r>
            <a:r>
              <a:rPr lang="en-US" sz="2400" dirty="0" smtClean="0">
                <a:latin typeface="Calibri" pitchFamily="34" charset="0"/>
              </a:rPr>
              <a:t>	&lt;wordnet_player_110439851</a:t>
            </a:r>
            <a:r>
              <a:rPr lang="en-US" sz="2400" dirty="0" smtClean="0">
                <a:latin typeface="Calibri" pitchFamily="34" charset="0"/>
              </a:rPr>
              <a:t>&gt;</a:t>
            </a:r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70660" name="Picture 4" descr="http://i2.dailyrecord.co.uk/incoming/article1443510.ece/ALTERNATES/s615/Lionel+Mes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013176"/>
            <a:ext cx="2449174" cy="1628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1979712" y="4293096"/>
            <a:ext cx="6768752" cy="2306489"/>
            <a:chOff x="1979712" y="4293096"/>
            <a:chExt cx="6768752" cy="2306489"/>
          </a:xfrm>
        </p:grpSpPr>
        <p:sp>
          <p:nvSpPr>
            <p:cNvPr id="8" name="Oval 7"/>
            <p:cNvSpPr/>
            <p:nvPr/>
          </p:nvSpPr>
          <p:spPr>
            <a:xfrm>
              <a:off x="4716016" y="4293096"/>
              <a:ext cx="4032448" cy="864096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79712" y="5301208"/>
              <a:ext cx="1944216" cy="1298377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Fixed application parameter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8" idx="3"/>
            </p:cNvCxnSpPr>
            <p:nvPr/>
          </p:nvCxnSpPr>
          <p:spPr>
            <a:xfrm flipH="1">
              <a:off x="3563888" y="5030648"/>
              <a:ext cx="1742667" cy="702608"/>
            </a:xfrm>
            <a:prstGeom prst="straightConnector1">
              <a:avLst/>
            </a:prstGeom>
            <a:noFill/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YAGO data – putting it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Next, we create the properties</a:t>
            </a:r>
          </a:p>
          <a:p>
            <a:pPr lvl="1"/>
            <a:r>
              <a:rPr lang="en-US" dirty="0" smtClean="0"/>
              <a:t>ID – e.g., automatically generated (must make sure we do not have </a:t>
            </a:r>
            <a:r>
              <a:rPr lang="en-US" dirty="0" err="1" smtClean="0"/>
              <a:t>Messi</a:t>
            </a:r>
            <a:r>
              <a:rPr lang="en-US" dirty="0" smtClean="0"/>
              <a:t> in our DB yet!)</a:t>
            </a:r>
          </a:p>
          <a:p>
            <a:pPr lvl="1"/>
            <a:r>
              <a:rPr lang="en-US" dirty="0" smtClean="0"/>
              <a:t>Name – from </a:t>
            </a:r>
            <a:r>
              <a:rPr lang="en-US" dirty="0" err="1" smtClean="0"/>
              <a:t>yagoLabels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Birthdate</a:t>
            </a:r>
            <a:r>
              <a:rPr lang="en-US" dirty="0" smtClean="0"/>
              <a:t> and height – from </a:t>
            </a:r>
            <a:r>
              <a:rPr lang="en-US" dirty="0" err="1" smtClean="0"/>
              <a:t>yagoLiteralFacts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3573016"/>
            <a:ext cx="878497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 algn="l" rtl="0">
              <a:tabLst>
                <a:tab pos="2057400" algn="l"/>
                <a:tab pos="4572000" algn="l"/>
              </a:tabLst>
            </a:pPr>
            <a:r>
              <a:rPr lang="it-IT" sz="2000" dirty="0" smtClean="0"/>
              <a:t>&lt;Lionel_Messi</a:t>
            </a:r>
            <a:r>
              <a:rPr lang="it-IT" sz="2000" dirty="0" smtClean="0"/>
              <a:t>&gt;	skos:prefLabel	"</a:t>
            </a:r>
            <a:r>
              <a:rPr lang="it-IT" sz="2000" dirty="0" smtClean="0"/>
              <a:t>Lionel Messi"@eng</a:t>
            </a:r>
            <a:endParaRPr lang="en-US" sz="2000" dirty="0" smtClean="0">
              <a:latin typeface="Calibri" pitchFamily="34" charset="0"/>
            </a:endParaRPr>
          </a:p>
        </p:txBody>
      </p:sp>
      <p:pic>
        <p:nvPicPr>
          <p:cNvPr id="70660" name="Picture 4" descr="http://i2.dailyrecord.co.uk/incoming/article1443510.ece/ALTERNATES/s615/Lionel+Mes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88640"/>
            <a:ext cx="2016070" cy="13407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9512" y="4725144"/>
            <a:ext cx="878497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 algn="l" rtl="0">
              <a:tabLst>
                <a:tab pos="2057400" algn="l"/>
                <a:tab pos="4572000" algn="l"/>
              </a:tabLst>
            </a:pPr>
            <a:r>
              <a:rPr lang="en-US" sz="2000" dirty="0" smtClean="0"/>
              <a:t>&lt;</a:t>
            </a:r>
            <a:r>
              <a:rPr lang="en-US" sz="2000" dirty="0" err="1" smtClean="0"/>
              <a:t>Lionel_Messi</a:t>
            </a:r>
            <a:r>
              <a:rPr lang="en-US" sz="2000" dirty="0" smtClean="0"/>
              <a:t>&gt;	&lt;</a:t>
            </a:r>
            <a:r>
              <a:rPr lang="en-US" sz="2000" dirty="0" err="1" smtClean="0"/>
              <a:t>hasHeight</a:t>
            </a:r>
            <a:r>
              <a:rPr lang="en-US" sz="2000" dirty="0" smtClean="0"/>
              <a:t>&gt;	"</a:t>
            </a:r>
            <a:r>
              <a:rPr lang="en-US" sz="2000" dirty="0" smtClean="0"/>
              <a:t>1.69"^^&lt;m</a:t>
            </a:r>
            <a:r>
              <a:rPr lang="en-US" sz="2000" dirty="0" smtClean="0"/>
              <a:t>&gt;</a:t>
            </a:r>
          </a:p>
          <a:p>
            <a:pPr marL="0" lvl="1" algn="l" rtl="0">
              <a:tabLst>
                <a:tab pos="2057400" algn="l"/>
                <a:tab pos="4572000" algn="l"/>
              </a:tabLst>
            </a:pPr>
            <a:r>
              <a:rPr lang="en-US" sz="2000" dirty="0" smtClean="0"/>
              <a:t>&lt;</a:t>
            </a:r>
            <a:r>
              <a:rPr lang="en-US" sz="2000" dirty="0" err="1" smtClean="0"/>
              <a:t>Lionel_Messi</a:t>
            </a:r>
            <a:r>
              <a:rPr lang="en-US" sz="2000" dirty="0" smtClean="0"/>
              <a:t>&gt;	&lt;</a:t>
            </a:r>
            <a:r>
              <a:rPr lang="en-US" sz="2000" dirty="0" err="1" smtClean="0"/>
              <a:t>wasBornOnDate</a:t>
            </a:r>
            <a:r>
              <a:rPr lang="en-US" sz="2000" dirty="0" smtClean="0"/>
              <a:t>&gt;	"</a:t>
            </a:r>
            <a:r>
              <a:rPr lang="en-US" sz="2000" dirty="0" smtClean="0"/>
              <a:t>1987-06-24"^^</a:t>
            </a:r>
            <a:r>
              <a:rPr lang="en-US" sz="2000" dirty="0" err="1" smtClean="0"/>
              <a:t>xsd:date</a:t>
            </a: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smtClean="0"/>
              <a:t>YAGO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huge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semantic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knowledge base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knowledge base </a:t>
            </a:r>
            <a:r>
              <a:rPr lang="en-US" dirty="0" smtClean="0"/>
              <a:t>– a special kind of DB for knowledge management (e.g., facts)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Semantic </a:t>
            </a:r>
            <a:r>
              <a:rPr lang="en-US" dirty="0" smtClean="0"/>
              <a:t>– related to the Semantic Web where presentation is assigned </a:t>
            </a:r>
            <a:r>
              <a:rPr lang="en-US" dirty="0" smtClean="0"/>
              <a:t>a </a:t>
            </a:r>
            <a:r>
              <a:rPr lang="en-US" dirty="0" smtClean="0"/>
              <a:t>meaning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u="sng" dirty="0" smtClean="0">
                <a:solidFill>
                  <a:srgbClr val="0000FF"/>
                </a:solidFill>
                <a:hlinkClick r:id="rId2"/>
              </a:rPr>
              <a:t>http://www.youtube.com/watch?v=TJfrNo3Z-DU&amp;feature=player_embedded</a:t>
            </a:r>
            <a:endParaRPr lang="en-US" u="sng" dirty="0" smtClean="0">
              <a:solidFill>
                <a:srgbClr val="0000FF"/>
              </a:solidFill>
            </a:endParaRPr>
          </a:p>
          <a:p>
            <a:endParaRPr lang="en-US" u="sng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2" descr="http://www.mpi-inf.mpg.de/yago-naga/yago/logo/yago_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4941168"/>
            <a:ext cx="2520280" cy="12601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496" y="6581001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dirty="0" smtClean="0"/>
              <a:t>* Fabian </a:t>
            </a:r>
            <a:r>
              <a:rPr lang="en-US" sz="1200" dirty="0" smtClean="0"/>
              <a:t>M. </a:t>
            </a:r>
            <a:r>
              <a:rPr lang="en-US" sz="1200" dirty="0" err="1" smtClean="0"/>
              <a:t>Suchanek</a:t>
            </a:r>
            <a:r>
              <a:rPr lang="en-US" sz="1200" dirty="0" smtClean="0"/>
              <a:t>, Gjergji </a:t>
            </a:r>
            <a:r>
              <a:rPr lang="en-US" sz="1200" dirty="0" err="1" smtClean="0"/>
              <a:t>Kasneci</a:t>
            </a:r>
            <a:r>
              <a:rPr lang="en-US" sz="1200" dirty="0" smtClean="0"/>
              <a:t> and Gerhard </a:t>
            </a:r>
            <a:r>
              <a:rPr lang="en-US" sz="1200" dirty="0" err="1" smtClean="0"/>
              <a:t>Weikum</a:t>
            </a:r>
            <a:r>
              <a:rPr lang="en-US" sz="1200" dirty="0" smtClean="0"/>
              <a:t>, </a:t>
            </a:r>
            <a:r>
              <a:rPr lang="en-US" sz="1200" b="1" dirty="0" smtClean="0"/>
              <a:t>YAGO </a:t>
            </a:r>
            <a:r>
              <a:rPr lang="en-US" sz="1200" b="1" dirty="0" smtClean="0"/>
              <a:t>- A Core of Semantic </a:t>
            </a:r>
            <a:r>
              <a:rPr lang="en-US" sz="1200" b="1" dirty="0" smtClean="0"/>
              <a:t>Knowledge</a:t>
            </a:r>
            <a:r>
              <a:rPr lang="en-US" sz="1200" dirty="0" smtClean="0"/>
              <a:t>, </a:t>
            </a:r>
            <a:r>
              <a:rPr lang="en-US" sz="1200" i="1" dirty="0" smtClean="0"/>
              <a:t>WWW ‘07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YAGO data – Flattening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the relevant TSV files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Save only the relevant data in memory or in a temporary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Join together relevant pieces of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Insert into the (final) schema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YAGO data –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do when a value is missing?</a:t>
            </a:r>
            <a:endParaRPr lang="en-US" dirty="0" smtClean="0"/>
          </a:p>
          <a:p>
            <a:r>
              <a:rPr lang="en-US" dirty="0" smtClean="0"/>
              <a:t>What do we do when the data in invalid?</a:t>
            </a:r>
          </a:p>
          <a:p>
            <a:r>
              <a:rPr lang="en-US" dirty="0" smtClean="0"/>
              <a:t>What do we do when there is more than one value?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0660" name="Picture 4" descr="http://i2.dailyrecord.co.uk/incoming/article1443510.ece/ALTERNATES/s615/Lionel+Mes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88640"/>
            <a:ext cx="2016070" cy="13407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9512" y="4077072"/>
            <a:ext cx="8784976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rtl="0">
              <a:tabLst>
                <a:tab pos="2155825" algn="l"/>
                <a:tab pos="3951288" algn="l"/>
              </a:tabLst>
            </a:pPr>
            <a:r>
              <a:rPr lang="en-US" sz="2000" dirty="0" smtClean="0"/>
              <a:t>&lt;</a:t>
            </a:r>
            <a:r>
              <a:rPr lang="en-US" sz="2000" dirty="0" err="1" smtClean="0"/>
              <a:t>Lionel_Messi</a:t>
            </a:r>
            <a:r>
              <a:rPr lang="en-US" sz="2000" dirty="0" smtClean="0"/>
              <a:t>&gt;	&lt;</a:t>
            </a:r>
            <a:r>
              <a:rPr lang="en-US" sz="2000" dirty="0" err="1" smtClean="0"/>
              <a:t>playsFor</a:t>
            </a:r>
            <a:r>
              <a:rPr lang="en-US" sz="2000" dirty="0" smtClean="0"/>
              <a:t>&gt;	&lt;</a:t>
            </a:r>
            <a:r>
              <a:rPr lang="en-US" sz="2000" dirty="0" err="1" smtClean="0"/>
              <a:t>FC_Barcelona_B</a:t>
            </a:r>
            <a:r>
              <a:rPr lang="en-US" sz="2000" dirty="0" smtClean="0"/>
              <a:t>&gt;</a:t>
            </a:r>
          </a:p>
          <a:p>
            <a:pPr algn="l" rtl="0">
              <a:tabLst>
                <a:tab pos="2155825" algn="l"/>
                <a:tab pos="3951288" algn="l"/>
              </a:tabLst>
            </a:pPr>
            <a:r>
              <a:rPr lang="en-US" sz="2000" dirty="0" smtClean="0"/>
              <a:t>&lt;</a:t>
            </a:r>
            <a:r>
              <a:rPr lang="en-US" sz="2000" dirty="0" err="1" smtClean="0"/>
              <a:t>Lionel_Messi</a:t>
            </a:r>
            <a:r>
              <a:rPr lang="en-US" sz="2000" dirty="0" smtClean="0"/>
              <a:t>&gt;	&lt;</a:t>
            </a:r>
            <a:r>
              <a:rPr lang="en-US" sz="2000" dirty="0" err="1" smtClean="0"/>
              <a:t>playsFor</a:t>
            </a:r>
            <a:r>
              <a:rPr lang="en-US" sz="2000" dirty="0" smtClean="0"/>
              <a:t>&gt;	&lt;</a:t>
            </a:r>
            <a:r>
              <a:rPr lang="en-US" sz="2000" dirty="0" err="1" smtClean="0"/>
              <a:t>FC_Barcelona_C</a:t>
            </a:r>
            <a:r>
              <a:rPr lang="en-US" sz="2000" dirty="0" smtClean="0"/>
              <a:t>&gt;</a:t>
            </a:r>
          </a:p>
          <a:p>
            <a:pPr algn="l" rtl="0">
              <a:tabLst>
                <a:tab pos="2155825" algn="l"/>
                <a:tab pos="3951288" algn="l"/>
              </a:tabLst>
            </a:pPr>
            <a:r>
              <a:rPr lang="en-US" sz="2000" dirty="0" smtClean="0"/>
              <a:t>&lt;</a:t>
            </a:r>
            <a:r>
              <a:rPr lang="en-US" sz="2000" dirty="0" err="1" smtClean="0"/>
              <a:t>Lionel_Messi</a:t>
            </a:r>
            <a:r>
              <a:rPr lang="en-US" sz="2000" dirty="0" smtClean="0"/>
              <a:t>&gt;	&lt;</a:t>
            </a:r>
            <a:r>
              <a:rPr lang="en-US" sz="2000" dirty="0" err="1" smtClean="0"/>
              <a:t>playsFor</a:t>
            </a:r>
            <a:r>
              <a:rPr lang="en-US" sz="2000" dirty="0" smtClean="0"/>
              <a:t>&gt;	&lt;</a:t>
            </a:r>
            <a:r>
              <a:rPr lang="en-US" sz="2000" dirty="0" err="1" smtClean="0"/>
              <a:t>Newell's_Old_Boys</a:t>
            </a:r>
            <a:r>
              <a:rPr lang="en-US" sz="2000" dirty="0" smtClean="0"/>
              <a:t>&gt;</a:t>
            </a:r>
          </a:p>
          <a:p>
            <a:pPr algn="l" rtl="0">
              <a:tabLst>
                <a:tab pos="2155825" algn="l"/>
                <a:tab pos="3951288" algn="l"/>
              </a:tabLst>
            </a:pPr>
            <a:r>
              <a:rPr lang="en-US" sz="2000" dirty="0" smtClean="0"/>
              <a:t>&lt;</a:t>
            </a:r>
            <a:r>
              <a:rPr lang="en-US" sz="2000" dirty="0" err="1" smtClean="0"/>
              <a:t>Lionel_Messi</a:t>
            </a:r>
            <a:r>
              <a:rPr lang="en-US" sz="2000" dirty="0" smtClean="0"/>
              <a:t>&gt;	&lt;</a:t>
            </a:r>
            <a:r>
              <a:rPr lang="en-US" sz="2000" dirty="0" err="1" smtClean="0"/>
              <a:t>playsFor</a:t>
            </a:r>
            <a:r>
              <a:rPr lang="en-US" sz="2000" dirty="0" smtClean="0"/>
              <a:t>&gt;	&lt;</a:t>
            </a:r>
            <a:r>
              <a:rPr lang="en-US" sz="2000" dirty="0" err="1" smtClean="0"/>
              <a:t>Argentina_national_football_team</a:t>
            </a:r>
            <a:r>
              <a:rPr lang="en-US" sz="2000" dirty="0" smtClean="0"/>
              <a:t>&gt;</a:t>
            </a:r>
          </a:p>
          <a:p>
            <a:pPr algn="l" rtl="0">
              <a:tabLst>
                <a:tab pos="2155825" algn="l"/>
                <a:tab pos="3951288" algn="l"/>
              </a:tabLst>
            </a:pPr>
            <a:r>
              <a:rPr lang="en-US" sz="2000" dirty="0" smtClean="0"/>
              <a:t>&lt;</a:t>
            </a:r>
            <a:r>
              <a:rPr lang="en-US" sz="2000" dirty="0" err="1" smtClean="0"/>
              <a:t>Lionel_Messi</a:t>
            </a:r>
            <a:r>
              <a:rPr lang="en-US" sz="2000" dirty="0" smtClean="0"/>
              <a:t>&gt;	&lt;</a:t>
            </a:r>
            <a:r>
              <a:rPr lang="en-US" sz="2000" dirty="0" err="1" smtClean="0"/>
              <a:t>playsFor</a:t>
            </a:r>
            <a:r>
              <a:rPr lang="en-US" sz="2000" dirty="0" smtClean="0"/>
              <a:t>&gt;	&lt;</a:t>
            </a:r>
            <a:r>
              <a:rPr lang="en-US" sz="2000" dirty="0" err="1" smtClean="0"/>
              <a:t>FC_Barcelona</a:t>
            </a:r>
            <a:r>
              <a:rPr lang="en-US" sz="2000" dirty="0" smtClean="0"/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do not have to fix errors in YAGO’s data </a:t>
            </a:r>
            <a:r>
              <a:rPr lang="en-US" sz="2800" dirty="0" smtClean="0"/>
              <a:t>(but you can allow the application users to do so)</a:t>
            </a:r>
            <a:endParaRPr lang="en-US" dirty="0" smtClean="0"/>
          </a:p>
          <a:p>
            <a:r>
              <a:rPr lang="en-US" dirty="0" smtClean="0"/>
              <a:t>You can choose an arbitrary value if there are many </a:t>
            </a:r>
            <a:r>
              <a:rPr lang="en-US" sz="2800" dirty="0" smtClean="0"/>
              <a:t>(where this makes sense! </a:t>
            </a:r>
            <a:r>
              <a:rPr lang="en-US" sz="2800" dirty="0" err="1" smtClean="0"/>
              <a:t>playsFor</a:t>
            </a:r>
            <a:r>
              <a:rPr lang="en-US" sz="2800" dirty="0" smtClean="0"/>
              <a:t> can be many-to-one, </a:t>
            </a:r>
            <a:r>
              <a:rPr lang="en-US" sz="2800" dirty="0" err="1" smtClean="0"/>
              <a:t>actedIn</a:t>
            </a:r>
            <a:r>
              <a:rPr lang="en-US" sz="2800" dirty="0" smtClean="0"/>
              <a:t> cannot)</a:t>
            </a:r>
            <a:endParaRPr lang="en-US" dirty="0" smtClean="0"/>
          </a:p>
          <a:p>
            <a:r>
              <a:rPr lang="en-US" dirty="0" smtClean="0"/>
              <a:t>You can use an additional data source to complete missing data </a:t>
            </a:r>
            <a:r>
              <a:rPr lang="en-US" sz="2800" dirty="0" smtClean="0"/>
              <a:t>(must be freely available)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9874" name="Picture 2" descr="http://www.treloarphysio.com/blog/wp-content/uploads/2012/02/relax-relaxing-8925208-1024-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-315416"/>
            <a:ext cx="249511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years projects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85860"/>
            <a:ext cx="77057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years projects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85926"/>
            <a:ext cx="52387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years projects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43815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500174"/>
            <a:ext cx="38766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years projects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45339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143380"/>
            <a:ext cx="44862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years projects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71612"/>
            <a:ext cx="7171051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6660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1200"/>
              </a:spcAft>
              <a:buFont typeface="Wingdings 2" pitchFamily="18" charset="2"/>
              <a:buChar char=""/>
              <a:defRPr/>
            </a:pPr>
            <a:r>
              <a:rPr lang="en-US" sz="2400" dirty="0" smtClean="0"/>
              <a:t>First:	- understand the </a:t>
            </a:r>
            <a:r>
              <a:rPr lang="en-US" sz="2400" dirty="0" smtClean="0"/>
              <a:t>data format.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- understand what you want to do</a:t>
            </a:r>
            <a:r>
              <a:rPr lang="en-US" sz="2400" dirty="0" smtClean="0"/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- </a:t>
            </a:r>
            <a:r>
              <a:rPr lang="en-US" sz="2400" dirty="0" smtClean="0"/>
              <a:t>find relevant data and relations.</a:t>
            </a:r>
            <a:endParaRPr lang="en-US" sz="2400" dirty="0" smtClean="0"/>
          </a:p>
          <a:p>
            <a:pPr fontAlgn="auto">
              <a:spcAft>
                <a:spcPts val="1200"/>
              </a:spcAft>
              <a:buFont typeface="Wingdings 2" pitchFamily="18" charset="2"/>
              <a:buChar char=""/>
              <a:defRPr/>
            </a:pPr>
            <a:r>
              <a:rPr lang="en-US" sz="2400" dirty="0" smtClean="0"/>
              <a:t>Be flexible: work with what you have!</a:t>
            </a:r>
            <a:endParaRPr lang="en-US" sz="2400" dirty="0" smtClean="0"/>
          </a:p>
          <a:p>
            <a:pPr fontAlgn="auto">
              <a:spcAft>
                <a:spcPts val="1200"/>
              </a:spcAft>
              <a:buFont typeface="Wingdings 2" pitchFamily="18" charset="2"/>
              <a:buChar char=""/>
              <a:defRPr/>
            </a:pPr>
            <a:r>
              <a:rPr lang="en-US" sz="2400" dirty="0" smtClean="0"/>
              <a:t>Database </a:t>
            </a:r>
            <a:r>
              <a:rPr lang="en-US" sz="2400" dirty="0" smtClean="0"/>
              <a:t>key should always be </a:t>
            </a:r>
            <a:r>
              <a:rPr lang="en-US" sz="2400" dirty="0" smtClean="0"/>
              <a:t>an INTEGER.</a:t>
            </a:r>
            <a:endParaRPr lang="en-US" sz="2400" dirty="0" smtClean="0"/>
          </a:p>
          <a:p>
            <a:pPr fontAlgn="auto">
              <a:spcAft>
                <a:spcPts val="1200"/>
              </a:spcAft>
              <a:buFont typeface="Wingdings 2" pitchFamily="18" charset="2"/>
              <a:buChar char=""/>
              <a:defRPr/>
            </a:pPr>
            <a:r>
              <a:rPr lang="en-US" sz="2400" dirty="0" smtClean="0"/>
              <a:t>Don’t forget to support manual edit of </a:t>
            </a:r>
            <a:r>
              <a:rPr lang="en-US" sz="2400" dirty="0" smtClean="0"/>
              <a:t>the data </a:t>
            </a:r>
            <a:r>
              <a:rPr lang="en-US" sz="2400" dirty="0" smtClean="0"/>
              <a:t>(add/update/remove) – </a:t>
            </a:r>
            <a:r>
              <a:rPr lang="en-US" sz="2400" dirty="0" smtClean="0"/>
              <a:t>e.g., artists/categories/values…</a:t>
            </a:r>
            <a:endParaRPr lang="en-US" sz="2400" dirty="0" smtClean="0"/>
          </a:p>
          <a:p>
            <a:pPr fontAlgn="auto">
              <a:spcAft>
                <a:spcPts val="1200"/>
              </a:spcAft>
              <a:buFont typeface="Wingdings 2" pitchFamily="18" charset="2"/>
              <a:buChar char=""/>
              <a:defRPr/>
            </a:pPr>
            <a:r>
              <a:rPr lang="en-US" sz="2400" dirty="0" smtClean="0"/>
              <a:t>Configuration – for DB connection, OS,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Database Project - Bureaucracy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3"/>
            <a:ext cx="8686800" cy="5018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/>
              <a:t>Hard work, </a:t>
            </a:r>
            <a:r>
              <a:rPr lang="en-US" sz="2600" dirty="0" smtClean="0"/>
              <a:t>but a practical experience</a:t>
            </a:r>
            <a:r>
              <a:rPr lang="en-US" sz="2600" dirty="0" smtClean="0"/>
              <a:t>.</a:t>
            </a:r>
            <a:endParaRPr lang="en-US" sz="2600" dirty="0" smtClean="0"/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Work in groups of 4</a:t>
            </a:r>
          </a:p>
          <a:p>
            <a:pPr>
              <a:lnSpc>
                <a:spcPct val="80000"/>
              </a:lnSpc>
              <a:buNone/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Submission database is MySQL in TAU</a:t>
            </a:r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Java, SWT (or Swing/AWT)</a:t>
            </a:r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u="sng" dirty="0" smtClean="0">
                <a:solidFill>
                  <a:srgbClr val="FF0000"/>
                </a:solidFill>
              </a:rPr>
              <a:t>Thinking out of the box will be rewarded</a:t>
            </a:r>
          </a:p>
          <a:p>
            <a:pPr>
              <a:lnSpc>
                <a:spcPct val="80000"/>
              </a:lnSpc>
            </a:pPr>
            <a:endParaRPr lang="en-US" sz="2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YAGO is an </a:t>
            </a:r>
            <a:r>
              <a:rPr lang="en-US" dirty="0" smtClean="0">
                <a:solidFill>
                  <a:srgbClr val="FF0000"/>
                </a:solidFill>
              </a:rPr>
              <a:t>Ontology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4411216" cy="45259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Taxonomy of concept classes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the bottom – instances, facts about instances</a:t>
            </a:r>
          </a:p>
          <a:p>
            <a:pPr lvl="1"/>
            <a:r>
              <a:rPr lang="en-US" dirty="0" smtClean="0"/>
              <a:t>This is typically the interesting part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6562" name="Picture 2" descr="© 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17797" y="1196752"/>
            <a:ext cx="4426203" cy="5509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Database Project - Requirements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3"/>
            <a:ext cx="8686800" cy="5018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 smtClean="0"/>
              <a:t>(at least) 150K records </a:t>
            </a:r>
            <a:r>
              <a:rPr lang="en-US" sz="2600" dirty="0" smtClean="0"/>
              <a:t>table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But could be much more!</a:t>
            </a:r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Also see the </a:t>
            </a:r>
            <a:r>
              <a:rPr lang="en-US" sz="2600" dirty="0" smtClean="0"/>
              <a:t>course </a:t>
            </a:r>
            <a:r>
              <a:rPr lang="en-US" sz="2600" dirty="0" smtClean="0"/>
              <a:t>website for full instructions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>
                <a:hlinkClick r:id="rId3"/>
              </a:rPr>
              <a:t>http://courses.cs.tau.ac.il/databases/databases201213b/assignments</a:t>
            </a:r>
            <a:r>
              <a:rPr lang="en-US" sz="2600" dirty="0" smtClean="0">
                <a:hlinkClick r:id="rId3"/>
              </a:rPr>
              <a:t>/</a:t>
            </a:r>
            <a:endParaRPr lang="en-US" sz="2600" dirty="0" smtClean="0"/>
          </a:p>
          <a:p>
            <a:pPr>
              <a:lnSpc>
                <a:spcPct val="80000"/>
              </a:lnSpc>
              <a:buNone/>
            </a:pPr>
            <a:endParaRPr lang="en-US" sz="2600" dirty="0" smtClean="0"/>
          </a:p>
          <a:p>
            <a:pPr>
              <a:lnSpc>
                <a:spcPct val="80000"/>
              </a:lnSpc>
            </a:pPr>
            <a:endParaRPr lang="en-US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308032" cy="452596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April 9</a:t>
            </a:r>
            <a:r>
              <a:rPr lang="en-US" b="1" baseline="30000" dirty="0" smtClean="0"/>
              <a:t>th</a:t>
            </a:r>
            <a:r>
              <a:rPr lang="en-US" dirty="0" smtClean="0"/>
              <a:t> – Project distribution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April 18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dirty="0" smtClean="0"/>
              <a:t>– Last date for submitting the team member names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May 21</a:t>
            </a:r>
            <a:r>
              <a:rPr lang="en-US" b="1" baseline="30000" dirty="0" smtClean="0"/>
              <a:t>st</a:t>
            </a:r>
            <a:r>
              <a:rPr lang="en-US" b="1" dirty="0" smtClean="0"/>
              <a:t> </a:t>
            </a:r>
            <a:r>
              <a:rPr lang="en-US" dirty="0" smtClean="0"/>
              <a:t>– “Project days”</a:t>
            </a:r>
          </a:p>
          <a:p>
            <a:pPr lvl="1"/>
            <a:r>
              <a:rPr lang="en-US" dirty="0" smtClean="0"/>
              <a:t>I will meet with each group</a:t>
            </a:r>
          </a:p>
          <a:p>
            <a:pPr lvl="1"/>
            <a:r>
              <a:rPr lang="en-US" dirty="0" smtClean="0"/>
              <a:t>You need to prepare: DB design, preferably have data in the school DB, work plan – what is left to do, who does what and when, optional – presentation or demonstration</a:t>
            </a:r>
          </a:p>
          <a:p>
            <a:pPr>
              <a:buNone/>
            </a:pPr>
            <a:r>
              <a:rPr lang="en-US" b="1" dirty="0" smtClean="0"/>
              <a:t>June 18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dirty="0" smtClean="0"/>
              <a:t>– Project due!</a:t>
            </a:r>
          </a:p>
          <a:p>
            <a:pPr lvl="1"/>
            <a:r>
              <a:rPr lang="en-US" dirty="0" smtClean="0"/>
              <a:t>Aim to submit a week before, to avoid network crushes, mysterious illnesses…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95536" y="1484784"/>
            <a:ext cx="0" cy="460851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3528" y="1700808"/>
            <a:ext cx="1440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3528" y="2492896"/>
            <a:ext cx="1440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3528" y="3573016"/>
            <a:ext cx="1440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3528" y="5157192"/>
            <a:ext cx="1440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DB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25" y="3000375"/>
            <a:ext cx="6858000" cy="914400"/>
          </a:xfrm>
          <a:effectLst/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he-IL" sz="4800" b="1" dirty="0" smtClean="0">
                <a:solidFill>
                  <a:srgbClr val="33993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בהצלחה!</a:t>
            </a:r>
            <a:endParaRPr lang="en-US" sz="4800" b="1" dirty="0">
              <a:solidFill>
                <a:srgbClr val="339933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00125" y="5572125"/>
            <a:ext cx="6858000" cy="914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rtl="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en-US" dirty="0">
              <a:solidFill>
                <a:schemeClr val="tx2">
                  <a:shade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34D4F-1229-4876-B8F8-659F529064B6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 particular relationship that holds between two instances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Or, an instance and a literal (string)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979712" y="2636912"/>
            <a:ext cx="4273518" cy="1512168"/>
            <a:chOff x="1691680" y="2636912"/>
            <a:chExt cx="4680520" cy="1656184"/>
          </a:xfrm>
        </p:grpSpPr>
        <p:pic>
          <p:nvPicPr>
            <p:cNvPr id="68610" name="Picture 2" descr="https://encrypted-tbn1.gstatic.com/images?q=tbn:ANd9GcTs9m4jeLb78PYJsnZeY3bnsRLKhb4g1yTyr0a_NKA-SxjZFkWYi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1680" y="2636912"/>
              <a:ext cx="1656184" cy="16561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8612" name="Picture 4" descr="https://encrypted-tbn2.gstatic.com/images?q=tbn:ANd9GcRVZd8Xi8WEltI_7dB5AtUF-W8G3_u4Jp_7HuIU7xl80iZiSBp7"/>
            <p:cNvPicPr>
              <a:picLocks noChangeAspect="1" noChangeArrowheads="1"/>
            </p:cNvPicPr>
            <p:nvPr/>
          </p:nvPicPr>
          <p:blipFill>
            <a:blip r:embed="rId3" cstate="print"/>
            <a:srcRect l="9474" r="17891" b="3199"/>
            <a:stretch>
              <a:fillRect/>
            </a:stretch>
          </p:blipFill>
          <p:spPr bwMode="auto">
            <a:xfrm>
              <a:off x="4716016" y="2636912"/>
              <a:ext cx="1656184" cy="16561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8" name="Straight Arrow Connector 7"/>
            <p:cNvCxnSpPr>
              <a:stCxn id="68610" idx="3"/>
              <a:endCxn id="68612" idx="1"/>
            </p:cNvCxnSpPr>
            <p:nvPr/>
          </p:nvCxnSpPr>
          <p:spPr>
            <a:xfrm>
              <a:off x="3347864" y="3465004"/>
              <a:ext cx="136815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347864" y="313167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dirty="0" err="1" smtClean="0"/>
                <a:t>hasChild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68754" y="4941168"/>
            <a:ext cx="5760640" cy="1585060"/>
            <a:chOff x="2231740" y="4869160"/>
            <a:chExt cx="6019130" cy="1656184"/>
          </a:xfrm>
        </p:grpSpPr>
        <p:sp>
          <p:nvSpPr>
            <p:cNvPr id="15" name="TextBox 14"/>
            <p:cNvSpPr txBox="1"/>
            <p:nvPr/>
          </p:nvSpPr>
          <p:spPr>
            <a:xfrm>
              <a:off x="3887924" y="5363924"/>
              <a:ext cx="2484276" cy="3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1700" dirty="0" err="1" smtClean="0"/>
                <a:t>isPreferredMeaningOf</a:t>
              </a:r>
              <a:endParaRPr lang="en-US" sz="1700" dirty="0"/>
            </a:p>
          </p:txBody>
        </p:sp>
        <p:pic>
          <p:nvPicPr>
            <p:cNvPr id="12" name="Picture 2" descr="https://encrypted-tbn1.gstatic.com/images?q=tbn:ANd9GcTs9m4jeLb78PYJsnZeY3bnsRLKhb4g1yTyr0a_NKA-SxjZFkWYi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31740" y="4869160"/>
              <a:ext cx="1656184" cy="16561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4" name="Straight Arrow Connector 13"/>
            <p:cNvCxnSpPr>
              <a:stCxn id="12" idx="3"/>
            </p:cNvCxnSpPr>
            <p:nvPr/>
          </p:nvCxnSpPr>
          <p:spPr>
            <a:xfrm>
              <a:off x="3887924" y="5697252"/>
              <a:ext cx="255628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372200" y="5512586"/>
              <a:ext cx="1878670" cy="385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dirty="0" smtClean="0"/>
                <a:t>“Martin Sheen”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of facts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 l="6640" t="7077"/>
          <a:stretch>
            <a:fillRect/>
          </a:stretch>
        </p:blipFill>
        <p:spPr bwMode="auto">
          <a:xfrm>
            <a:off x="0" y="1772816"/>
            <a:ext cx="8599115" cy="720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 descr="http://urdf.mpi-inf.mpg.de/uvi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96752"/>
            <a:ext cx="6798473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YAGO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More than 10 million entities</a:t>
            </a:r>
          </a:p>
          <a:p>
            <a:r>
              <a:rPr lang="en-US" sz="2000" dirty="0" smtClean="0"/>
              <a:t>More than 120 million facts</a:t>
            </a:r>
          </a:p>
          <a:p>
            <a:r>
              <a:rPr lang="en-US" sz="2000" dirty="0" smtClean="0"/>
              <a:t>High (but not perfect!) accuracy</a:t>
            </a:r>
          </a:p>
          <a:p>
            <a:r>
              <a:rPr lang="en-US" sz="2000" dirty="0" smtClean="0"/>
              <a:t>Connections with other </a:t>
            </a:r>
            <a:r>
              <a:rPr lang="en-US" sz="2000" dirty="0" err="1" smtClean="0"/>
              <a:t>ontologies</a:t>
            </a:r>
            <a:r>
              <a:rPr lang="en-US" sz="2000" dirty="0" smtClean="0"/>
              <a:t> (</a:t>
            </a:r>
            <a:r>
              <a:rPr lang="en-US" sz="2000" dirty="0" err="1" smtClean="0"/>
              <a:t>DBPedia</a:t>
            </a:r>
            <a:r>
              <a:rPr lang="en-US" sz="2000" dirty="0" smtClean="0"/>
              <a:t>, SUMO, Freebase…)</a:t>
            </a:r>
          </a:p>
          <a:p>
            <a:r>
              <a:rPr lang="en-US" sz="2000" dirty="0" smtClean="0"/>
              <a:t>Over 11 research papers (Max Planck team) with over 1k citations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3429000"/>
            <a:ext cx="90582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Database </a:t>
            </a:r>
            <a:r>
              <a:rPr lang="en-US" dirty="0" smtClean="0"/>
              <a:t>Project - Goals</a:t>
            </a:r>
            <a:endParaRPr lang="en-US" dirty="0"/>
          </a:p>
        </p:txBody>
      </p:sp>
      <p:sp>
        <p:nvSpPr>
          <p:cNvPr id="3655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Project goal: to tackle and resolve </a:t>
            </a:r>
            <a:r>
              <a:rPr lang="en-US" dirty="0" smtClean="0">
                <a:solidFill>
                  <a:srgbClr val="FF0000"/>
                </a:solidFill>
              </a:rPr>
              <a:t>real-life</a:t>
            </a:r>
            <a:r>
              <a:rPr lang="en-US" dirty="0" smtClean="0"/>
              <a:t> DB related development issues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Including</a:t>
            </a:r>
          </a:p>
          <a:p>
            <a:pPr lvl="1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DB design</a:t>
            </a:r>
          </a:p>
          <a:p>
            <a:pPr lvl="1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Query writing</a:t>
            </a:r>
          </a:p>
          <a:p>
            <a:pPr lvl="1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DB programming</a:t>
            </a:r>
          </a:p>
          <a:p>
            <a:pPr lvl="1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Application design</a:t>
            </a:r>
            <a:endParaRPr lang="en-US" dirty="0"/>
          </a:p>
        </p:txBody>
      </p:sp>
      <p:pic>
        <p:nvPicPr>
          <p:cNvPr id="44034" name="Picture 2" descr="http://motivationalcartoons.co.uk/wp-content/uploads/2010/05/GoalsMakeLi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12976"/>
            <a:ext cx="3781425" cy="3181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Project -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Think of an application</a:t>
            </a:r>
          </a:p>
          <a:p>
            <a:pPr marL="971550" lvl="1" indent="-514350"/>
            <a:r>
              <a:rPr lang="en-US" b="1" dirty="0" smtClean="0">
                <a:solidFill>
                  <a:schemeClr val="accent1"/>
                </a:solidFill>
              </a:rPr>
              <a:t>Useful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creative</a:t>
            </a:r>
            <a:r>
              <a:rPr lang="en-US" dirty="0" smtClean="0"/>
              <a:t>!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a DB schema</a:t>
            </a:r>
          </a:p>
          <a:p>
            <a:pPr marL="971550" lvl="1" indent="-514350"/>
            <a:r>
              <a:rPr lang="en-US" dirty="0" smtClean="0"/>
              <a:t>According to available data</a:t>
            </a:r>
          </a:p>
          <a:p>
            <a:pPr marL="971550" lvl="1" indent="-514350"/>
            <a:r>
              <a:rPr lang="en-US" dirty="0" smtClean="0"/>
              <a:t>And the application usage</a:t>
            </a:r>
          </a:p>
          <a:p>
            <a:pPr marL="971550" lvl="1" indent="-514350"/>
            <a:r>
              <a:rPr lang="en-US" dirty="0" smtClean="0"/>
              <a:t>And principles of DB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Load </a:t>
            </a:r>
            <a:r>
              <a:rPr lang="en-US" i="1" dirty="0" smtClean="0"/>
              <a:t>and</a:t>
            </a:r>
            <a:r>
              <a:rPr lang="en-US" dirty="0" smtClean="0"/>
              <a:t> </a:t>
            </a:r>
            <a:r>
              <a:rPr lang="en-US" i="1" dirty="0" smtClean="0"/>
              <a:t>flatten</a:t>
            </a:r>
            <a:r>
              <a:rPr lang="en-US" dirty="0" smtClean="0"/>
              <a:t> data from YAGO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Update the Database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an application (</a:t>
            </a:r>
            <a:r>
              <a:rPr lang="en-US" b="1" dirty="0" smtClean="0">
                <a:solidFill>
                  <a:schemeClr val="accent5"/>
                </a:solidFill>
              </a:rPr>
              <a:t>with UI</a:t>
            </a:r>
            <a:r>
              <a:rPr lang="en-US" dirty="0" smtClean="0"/>
              <a:t>)</a:t>
            </a:r>
          </a:p>
          <a:p>
            <a:pPr marL="971550" lvl="1" indent="-514350"/>
            <a:r>
              <a:rPr lang="en-US" dirty="0" smtClean="0"/>
              <a:t>Usable and fault tolerant</a:t>
            </a:r>
          </a:p>
          <a:p>
            <a:pPr marL="971550" lvl="1" indent="-514350"/>
            <a:r>
              <a:rPr lang="en-US" dirty="0" smtClean="0"/>
              <a:t>Accessing the data via efficient queries/updates</a:t>
            </a:r>
          </a:p>
          <a:p>
            <a:pPr marL="971550" lvl="1" indent="-514350"/>
            <a:r>
              <a:rPr lang="en-US" dirty="0" smtClean="0"/>
              <a:t>According to principles of coding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Support </a:t>
            </a:r>
            <a:r>
              <a:rPr lang="en-US" b="1" dirty="0" smtClean="0">
                <a:solidFill>
                  <a:schemeClr val="accent2"/>
                </a:solidFill>
              </a:rPr>
              <a:t>manual updates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updates from YAGO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AB9A-3DF9-4416-BAF1-0AF8D0791DD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ffice">
      <a:dk1>
        <a:sysClr val="windowText" lastClr="000000"/>
      </a:dk1>
      <a:lt1>
        <a:sysClr val="window" lastClr="CEEAD6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EEAD6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EEAD6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EEAD6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1479</Words>
  <Application>Microsoft Office PowerPoint</Application>
  <PresentationFormat>On-screen Show (4:3)</PresentationFormat>
  <Paragraphs>333</Paragraphs>
  <Slides>42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Trek</vt:lpstr>
      <vt:lpstr>DB Project</vt:lpstr>
      <vt:lpstr>Database project – YAGO</vt:lpstr>
      <vt:lpstr>About YAGO*</vt:lpstr>
      <vt:lpstr>YAGO is an Ontology</vt:lpstr>
      <vt:lpstr>A fact</vt:lpstr>
      <vt:lpstr>Graph of facts</vt:lpstr>
      <vt:lpstr>More about YAGO</vt:lpstr>
      <vt:lpstr>Database Project - Goals</vt:lpstr>
      <vt:lpstr>Database Project - Requirements</vt:lpstr>
      <vt:lpstr>1. Think of an application</vt:lpstr>
      <vt:lpstr>2. Design a DB Schema</vt:lpstr>
      <vt:lpstr>2. Creating the SQL Script</vt:lpstr>
      <vt:lpstr>3. Load data from YAGO</vt:lpstr>
      <vt:lpstr>4. Update the DB</vt:lpstr>
      <vt:lpstr>5. Write an application</vt:lpstr>
      <vt:lpstr>5. Write an application (cont.)</vt:lpstr>
      <vt:lpstr>5. Write an application (cont.)</vt:lpstr>
      <vt:lpstr>6. Support updates</vt:lpstr>
      <vt:lpstr>In the course Website</vt:lpstr>
      <vt:lpstr>What to focus on</vt:lpstr>
      <vt:lpstr>YAGO data – HowTo</vt:lpstr>
      <vt:lpstr>YAGO data – HowTo (cont.)</vt:lpstr>
      <vt:lpstr>YAGO data – HowTo (cont.)</vt:lpstr>
      <vt:lpstr>YAGO data – Taxonomy</vt:lpstr>
      <vt:lpstr>YAGO data - Core</vt:lpstr>
      <vt:lpstr>Example</vt:lpstr>
      <vt:lpstr>Example</vt:lpstr>
      <vt:lpstr>YAGO data – putting it together</vt:lpstr>
      <vt:lpstr>YAGO data – putting it together</vt:lpstr>
      <vt:lpstr>YAGO data – Flattening process</vt:lpstr>
      <vt:lpstr>YAGO data – challenges</vt:lpstr>
      <vt:lpstr>Relaxations</vt:lpstr>
      <vt:lpstr>Past years projects</vt:lpstr>
      <vt:lpstr>Past years projects</vt:lpstr>
      <vt:lpstr>Past years projects</vt:lpstr>
      <vt:lpstr>Past years projects</vt:lpstr>
      <vt:lpstr>Past years projects</vt:lpstr>
      <vt:lpstr>Tips</vt:lpstr>
      <vt:lpstr>Database Project - Bureaucracy</vt:lpstr>
      <vt:lpstr>Database Project - Requirements</vt:lpstr>
      <vt:lpstr>Time schedule</vt:lpstr>
      <vt:lpstr>DB Project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2012-11-27T09:33:58Z</dcterms:created>
  <dcterms:modified xsi:type="dcterms:W3CDTF">2013-04-09T07:35:33Z</dcterms:modified>
</cp:coreProperties>
</file>