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9"/>
  </p:notesMasterIdLst>
  <p:handoutMasterIdLst>
    <p:handoutMasterId r:id="rId30"/>
  </p:handoutMasterIdLst>
  <p:sldIdLst>
    <p:sldId id="256" r:id="rId2"/>
    <p:sldId id="303" r:id="rId3"/>
    <p:sldId id="258" r:id="rId4"/>
    <p:sldId id="283" r:id="rId5"/>
    <p:sldId id="273" r:id="rId6"/>
    <p:sldId id="302" r:id="rId7"/>
    <p:sldId id="299" r:id="rId8"/>
    <p:sldId id="285" r:id="rId9"/>
    <p:sldId id="286" r:id="rId10"/>
    <p:sldId id="261" r:id="rId11"/>
    <p:sldId id="288" r:id="rId12"/>
    <p:sldId id="289" r:id="rId13"/>
    <p:sldId id="290" r:id="rId14"/>
    <p:sldId id="291" r:id="rId15"/>
    <p:sldId id="265" r:id="rId16"/>
    <p:sldId id="298" r:id="rId17"/>
    <p:sldId id="292" r:id="rId18"/>
    <p:sldId id="262" r:id="rId19"/>
    <p:sldId id="294" r:id="rId20"/>
    <p:sldId id="300" r:id="rId21"/>
    <p:sldId id="263" r:id="rId22"/>
    <p:sldId id="272" r:id="rId23"/>
    <p:sldId id="264" r:id="rId24"/>
    <p:sldId id="293" r:id="rId25"/>
    <p:sldId id="268" r:id="rId26"/>
    <p:sldId id="260" r:id="rId27"/>
    <p:sldId id="301" r:id="rId28"/>
  </p:sldIdLst>
  <p:sldSz cx="9144000" cy="6858000" type="screen4x3"/>
  <p:notesSz cx="6934200" cy="90805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har char="•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AEAEA"/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0" autoAdjust="0"/>
    <p:restoredTop sz="90929"/>
  </p:normalViewPr>
  <p:slideViewPr>
    <p:cSldViewPr snapToGrid="0" snapToObjects="1">
      <p:cViewPr varScale="1">
        <p:scale>
          <a:sx n="85" d="100"/>
          <a:sy n="85" d="100"/>
        </p:scale>
        <p:origin x="-66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1992" y="-84"/>
      </p:cViewPr>
      <p:guideLst>
        <p:guide orient="horz" pos="2860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emf"/><Relationship Id="rId4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6475"/>
            <a:ext cx="3005138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626475"/>
            <a:ext cx="3005137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FF6A26E7-D9D4-4E31-AC89-2D9E3782752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11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105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10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610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A3F1C936-7745-4CE0-94AA-3589919C551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7EC1C-3188-4487-A980-2647A6F9939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12DF3-845B-4EAC-8BAC-B5E7CBF4D21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877B9-26FF-4796-BCFB-B70095209F7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7278A-2B81-4270-B454-F84C56CB68A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E6E4C-0551-47CE-8282-A030BED387D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2D03E-7EF1-4151-97DD-37028BA1F84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6044B-0AF6-440C-BCD8-C7F3D186C04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BC506-AC7A-4A76-A4A2-4FF290CDCBD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B99B3-5F55-4EC8-9B37-7292D9B1A7E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BFCE71-3BBF-421C-B150-AF629C0FC01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0C116-DECF-4B3F-B671-E7E87646367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CSE544: Principles of Databases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cs typeface="Times New Roman" pitchFamily="18" charset="0"/>
              </a:defRPr>
            </a:lvl1pPr>
          </a:lstStyle>
          <a:p>
            <a:pPr>
              <a:defRPr/>
            </a:pPr>
            <a:fld id="{CABF23C8-EB59-49B0-A109-72333E8C7A3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Office_Word_97_-_2003_Document3.doc"/><Relationship Id="rId5" Type="http://schemas.openxmlformats.org/officeDocument/2006/relationships/oleObject" Target="../embeddings/Microsoft_Office_Word_97_-_2003_Document2.doc"/><Relationship Id="rId4" Type="http://schemas.openxmlformats.org/officeDocument/2006/relationships/oleObject" Target="../embeddings/Microsoft_Office_Word_97_-_2003_Document1.doc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43C7F9-029C-4E84-96B8-888D5B5B27DB}" type="slidenum">
              <a:rPr lang="he-IL" smtClean="0"/>
              <a:pPr/>
              <a:t>1</a:t>
            </a:fld>
            <a:endParaRPr lang="en-US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333500"/>
            <a:ext cx="9144000" cy="2286000"/>
          </a:xfrm>
        </p:spPr>
        <p:txBody>
          <a:bodyPr/>
          <a:lstStyle/>
          <a:p>
            <a:r>
              <a:rPr lang="en-US" dirty="0" smtClean="0"/>
              <a:t>Database Systems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619500"/>
            <a:ext cx="9144000" cy="1924050"/>
          </a:xfrm>
        </p:spPr>
        <p:txBody>
          <a:bodyPr/>
          <a:lstStyle/>
          <a:p>
            <a:r>
              <a:rPr lang="en-US" dirty="0" smtClean="0"/>
              <a:t>Lecture #1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65087C-AE6E-44B7-8342-FF75FDB274B0}" type="slidenum">
              <a:rPr lang="he-IL" smtClean="0"/>
              <a:pPr/>
              <a:t>10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of a Traditional Database Application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7239000" cy="3500438"/>
          </a:xfrm>
          <a:noFill/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mtClean="0"/>
              <a:t>Suppose we are building a system </a:t>
            </a:r>
          </a:p>
          <a:p>
            <a:pPr>
              <a:buFontTx/>
              <a:buNone/>
            </a:pPr>
            <a:r>
              <a:rPr lang="en-US" smtClean="0"/>
              <a:t>to store the information about:</a:t>
            </a:r>
          </a:p>
          <a:p>
            <a:r>
              <a:rPr lang="en-US" smtClean="0"/>
              <a:t>students</a:t>
            </a:r>
          </a:p>
          <a:p>
            <a:r>
              <a:rPr lang="en-US" smtClean="0"/>
              <a:t>courses</a:t>
            </a:r>
          </a:p>
          <a:p>
            <a:r>
              <a:rPr lang="en-US" smtClean="0"/>
              <a:t>professors</a:t>
            </a:r>
          </a:p>
          <a:p>
            <a:r>
              <a:rPr lang="en-US" smtClean="0"/>
              <a:t>who takes what, who teaches what</a:t>
            </a:r>
            <a:endParaRPr 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606CA8-888F-48A8-B522-5C0A4EA8CF7D}" type="slidenum">
              <a:rPr lang="he-IL" smtClean="0"/>
              <a:pPr/>
              <a:t>11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Can we do it without a DBMS ?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Sure we can! Start by storing the data in files: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students.txt      </a:t>
            </a:r>
            <a:r>
              <a:rPr lang="en-US" dirty="0" smtClean="0"/>
              <a:t>  courses.txt        </a:t>
            </a:r>
            <a:r>
              <a:rPr lang="en-US" dirty="0" smtClean="0"/>
              <a:t>professors.txt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Now write C or Java programs to implement specific tasks</a:t>
            </a:r>
          </a:p>
        </p:txBody>
      </p:sp>
      <p:sp>
        <p:nvSpPr>
          <p:cNvPr id="13317" name="AutoShape 4"/>
          <p:cNvSpPr>
            <a:spLocks noChangeArrowheads="1"/>
          </p:cNvSpPr>
          <p:nvPr/>
        </p:nvSpPr>
        <p:spPr bwMode="auto">
          <a:xfrm>
            <a:off x="914400" y="3810000"/>
            <a:ext cx="1447800" cy="1066800"/>
          </a:xfrm>
          <a:prstGeom prst="flowChartDocument">
            <a:avLst/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he-IL"/>
          </a:p>
        </p:txBody>
      </p:sp>
      <p:sp>
        <p:nvSpPr>
          <p:cNvPr id="13318" name="AutoShape 5"/>
          <p:cNvSpPr>
            <a:spLocks noChangeArrowheads="1"/>
          </p:cNvSpPr>
          <p:nvPr/>
        </p:nvSpPr>
        <p:spPr bwMode="auto">
          <a:xfrm>
            <a:off x="3619500" y="3810000"/>
            <a:ext cx="1447800" cy="1066800"/>
          </a:xfrm>
          <a:prstGeom prst="flowChartDocument">
            <a:avLst/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he-IL"/>
          </a:p>
        </p:txBody>
      </p:sp>
      <p:sp>
        <p:nvSpPr>
          <p:cNvPr id="13319" name="AutoShape 6"/>
          <p:cNvSpPr>
            <a:spLocks noChangeArrowheads="1"/>
          </p:cNvSpPr>
          <p:nvPr/>
        </p:nvSpPr>
        <p:spPr bwMode="auto">
          <a:xfrm>
            <a:off x="6324600" y="3810000"/>
            <a:ext cx="1447800" cy="1066800"/>
          </a:xfrm>
          <a:prstGeom prst="flowChartDocument">
            <a:avLst/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6" grpId="0" build="p"/>
      <p:bldP spid="13317" grpId="0" animBg="1"/>
      <p:bldP spid="13318" grpId="0" animBg="1"/>
      <p:bldP spid="133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E60D32-2E9E-4BA1-9668-CEFE81571B92}" type="slidenum">
              <a:rPr lang="he-IL" smtClean="0"/>
              <a:pPr/>
              <a:t>12</a:t>
            </a:fld>
            <a:endParaRPr lang="en-US" smtClean="0"/>
          </a:p>
        </p:txBody>
      </p:sp>
      <p:sp>
        <p:nvSpPr>
          <p:cNvPr id="1433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Doing it without a DBMS...</a:t>
            </a:r>
          </a:p>
        </p:txBody>
      </p:sp>
      <p:sp>
        <p:nvSpPr>
          <p:cNvPr id="14340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Enroll “Mary Johnson” in “CSE444”:</a:t>
            </a:r>
          </a:p>
          <a:p>
            <a:endParaRPr lang="en-US" smtClean="0"/>
          </a:p>
        </p:txBody>
      </p:sp>
      <p:sp>
        <p:nvSpPr>
          <p:cNvPr id="49156" name="AutoShape 1028"/>
          <p:cNvSpPr>
            <a:spLocks noChangeArrowheads="1"/>
          </p:cNvSpPr>
          <p:nvPr/>
        </p:nvSpPr>
        <p:spPr bwMode="auto">
          <a:xfrm>
            <a:off x="1219200" y="3124200"/>
            <a:ext cx="6472238" cy="2838450"/>
          </a:xfrm>
          <a:prstGeom prst="foldedCorner">
            <a:avLst>
              <a:gd name="adj" fmla="val 1937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/>
              <a:t>Read ‘students.txt’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/>
              <a:t>Read ‘courses.txt’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 err="1"/>
              <a:t>Find&amp;update</a:t>
            </a:r>
            <a:r>
              <a:rPr lang="en-US" sz="2800" dirty="0"/>
              <a:t> the record “Mary Johnson”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 err="1"/>
              <a:t>Find&amp;update</a:t>
            </a:r>
            <a:r>
              <a:rPr lang="en-US" sz="2800" dirty="0"/>
              <a:t> the record “CSE444”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/>
              <a:t>Write “students.txt”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dirty="0"/>
              <a:t>Write “courses.txt”</a:t>
            </a:r>
          </a:p>
        </p:txBody>
      </p:sp>
      <p:sp>
        <p:nvSpPr>
          <p:cNvPr id="14342" name="Text Box 1029"/>
          <p:cNvSpPr txBox="1">
            <a:spLocks noChangeArrowheads="1"/>
          </p:cNvSpPr>
          <p:nvPr/>
        </p:nvSpPr>
        <p:spPr bwMode="auto">
          <a:xfrm>
            <a:off x="822325" y="2632075"/>
            <a:ext cx="4960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/>
              <a:t>Write a C program to do the following: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nimBg="1"/>
      <p:bldP spid="143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592262-AABF-4A70-B873-02E7C8705D96}" type="slidenum">
              <a:rPr lang="he-IL" smtClean="0"/>
              <a:pPr/>
              <a:t>13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Problems without an DBMS...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534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System crashes:</a:t>
            </a:r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>
              <a:lnSpc>
                <a:spcPct val="90000"/>
              </a:lnSpc>
            </a:pPr>
            <a:endParaRPr lang="en-US" sz="2800" smtClean="0"/>
          </a:p>
          <a:p>
            <a:pPr lvl="1">
              <a:lnSpc>
                <a:spcPct val="90000"/>
              </a:lnSpc>
            </a:pPr>
            <a:r>
              <a:rPr lang="en-US" sz="2400" smtClean="0"/>
              <a:t>What is the problem ?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Large data sets (say 50GB)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What is the problem ?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Simultaneous access by many users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Need locks: we know them from OS, but now data on disk; and is there any fun to re-implement them ?</a:t>
            </a:r>
          </a:p>
        </p:txBody>
      </p:sp>
      <p:sp>
        <p:nvSpPr>
          <p:cNvPr id="50180" name="AutoShape 4"/>
          <p:cNvSpPr>
            <a:spLocks noChangeArrowheads="1"/>
          </p:cNvSpPr>
          <p:nvPr/>
        </p:nvSpPr>
        <p:spPr bwMode="auto">
          <a:xfrm>
            <a:off x="3505200" y="2057400"/>
            <a:ext cx="3567113" cy="1277938"/>
          </a:xfrm>
          <a:prstGeom prst="foldedCorner">
            <a:avLst>
              <a:gd name="adj" fmla="val 1937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/>
              <a:t>Read ‘students.txt’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/>
              <a:t>Read ‘courses.txt’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/>
              <a:t>Find&amp;update the record “Mary Johnson”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/>
              <a:t>Find&amp;update the record “CSE444”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/>
              <a:t>Write “students.txt”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200"/>
              <a:t>Write “courses.txt”</a:t>
            </a:r>
          </a:p>
        </p:txBody>
      </p:sp>
      <p:sp>
        <p:nvSpPr>
          <p:cNvPr id="15366" name="AutoShape 5"/>
          <p:cNvSpPr>
            <a:spLocks noChangeArrowheads="1"/>
          </p:cNvSpPr>
          <p:nvPr/>
        </p:nvSpPr>
        <p:spPr bwMode="auto">
          <a:xfrm>
            <a:off x="6629400" y="2209800"/>
            <a:ext cx="1884363" cy="619125"/>
          </a:xfrm>
          <a:prstGeom prst="wedgeEllipseCallout">
            <a:avLst>
              <a:gd name="adj1" fmla="val -126329"/>
              <a:gd name="adj2" fmla="val 67435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/>
              <a:t>CRASH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/>
      <p:bldP spid="50180" grpId="0" animBg="1"/>
      <p:bldP spid="1536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510D45-ABCB-4DE6-9D96-9F37CDC769EA}" type="slidenum">
              <a:rPr lang="he-IL" smtClean="0"/>
              <a:pPr/>
              <a:t>14</a:t>
            </a:fld>
            <a:endParaRPr lang="en-US" smtClean="0"/>
          </a:p>
        </p:txBody>
      </p:sp>
      <p:sp>
        <p:nvSpPr>
          <p:cNvPr id="1638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Enters a DMBS</a:t>
            </a:r>
          </a:p>
        </p:txBody>
      </p:sp>
      <p:sp>
        <p:nvSpPr>
          <p:cNvPr id="16389" name="Picture 1029"/>
          <p:cNvSpPr>
            <a:spLocks noChangeAspect="1" noChangeArrowheads="1"/>
          </p:cNvSpPr>
          <p:nvPr/>
        </p:nvSpPr>
        <p:spPr bwMode="auto">
          <a:xfrm>
            <a:off x="2133600" y="2667000"/>
            <a:ext cx="114458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51209" name="AutoShape 1033"/>
          <p:cNvSpPr>
            <a:spLocks noChangeArrowheads="1"/>
          </p:cNvSpPr>
          <p:nvPr/>
        </p:nvSpPr>
        <p:spPr bwMode="auto">
          <a:xfrm>
            <a:off x="381000" y="6019800"/>
            <a:ext cx="1857375" cy="619125"/>
          </a:xfrm>
          <a:prstGeom prst="wedgeEllipseCallout">
            <a:avLst>
              <a:gd name="adj1" fmla="val -171"/>
              <a:gd name="adj2" fmla="val -122819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/>
              <a:t>Data files</a:t>
            </a:r>
          </a:p>
        </p:txBody>
      </p:sp>
      <p:sp>
        <p:nvSpPr>
          <p:cNvPr id="51219" name="AutoShape 1043"/>
          <p:cNvSpPr>
            <a:spLocks noChangeArrowheads="1"/>
          </p:cNvSpPr>
          <p:nvPr/>
        </p:nvSpPr>
        <p:spPr bwMode="auto">
          <a:xfrm>
            <a:off x="6553200" y="5943600"/>
            <a:ext cx="2393950" cy="619125"/>
          </a:xfrm>
          <a:prstGeom prst="wedgeEllipseCallout">
            <a:avLst>
              <a:gd name="adj1" fmla="val -8954"/>
              <a:gd name="adj2" fmla="val -90255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/>
              <a:t>Applications</a:t>
            </a:r>
          </a:p>
        </p:txBody>
      </p:sp>
      <p:grpSp>
        <p:nvGrpSpPr>
          <p:cNvPr id="2" name="Group 1047"/>
          <p:cNvGrpSpPr>
            <a:grpSpLocks/>
          </p:cNvGrpSpPr>
          <p:nvPr/>
        </p:nvGrpSpPr>
        <p:grpSpPr bwMode="auto">
          <a:xfrm>
            <a:off x="3278188" y="2209800"/>
            <a:ext cx="4570413" cy="3429000"/>
            <a:chOff x="2065" y="1392"/>
            <a:chExt cx="2879" cy="2160"/>
          </a:xfrm>
        </p:grpSpPr>
        <p:sp>
          <p:nvSpPr>
            <p:cNvPr id="16398" name="Picture 1035"/>
            <p:cNvSpPr>
              <a:spLocks noChangeAspect="1" noChangeArrowheads="1"/>
            </p:cNvSpPr>
            <p:nvPr/>
          </p:nvSpPr>
          <p:spPr bwMode="auto">
            <a:xfrm>
              <a:off x="4128" y="1392"/>
              <a:ext cx="624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6399" name="Picture 1037"/>
            <p:cNvSpPr>
              <a:spLocks noChangeAspect="1" noChangeArrowheads="1"/>
            </p:cNvSpPr>
            <p:nvPr/>
          </p:nvSpPr>
          <p:spPr bwMode="auto">
            <a:xfrm>
              <a:off x="4224" y="2244"/>
              <a:ext cx="624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6400" name="Picture 1038"/>
            <p:cNvSpPr>
              <a:spLocks noChangeAspect="1" noChangeArrowheads="1"/>
            </p:cNvSpPr>
            <p:nvPr/>
          </p:nvSpPr>
          <p:spPr bwMode="auto">
            <a:xfrm>
              <a:off x="4320" y="3108"/>
              <a:ext cx="624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16401" name="Line 1040"/>
            <p:cNvSpPr>
              <a:spLocks noChangeShapeType="1"/>
            </p:cNvSpPr>
            <p:nvPr/>
          </p:nvSpPr>
          <p:spPr bwMode="auto">
            <a:xfrm flipV="1">
              <a:off x="2208" y="1680"/>
              <a:ext cx="2112" cy="5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2" name="Line 1041"/>
            <p:cNvSpPr>
              <a:spLocks noChangeShapeType="1"/>
            </p:cNvSpPr>
            <p:nvPr/>
          </p:nvSpPr>
          <p:spPr bwMode="auto">
            <a:xfrm>
              <a:off x="2196" y="2436"/>
              <a:ext cx="22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3" name="Line 1042"/>
            <p:cNvSpPr>
              <a:spLocks noChangeShapeType="1"/>
            </p:cNvSpPr>
            <p:nvPr/>
          </p:nvSpPr>
          <p:spPr bwMode="auto">
            <a:xfrm>
              <a:off x="2065" y="2724"/>
              <a:ext cx="2411" cy="3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4" name="Text Box 1044"/>
            <p:cNvSpPr txBox="1">
              <a:spLocks noChangeArrowheads="1"/>
            </p:cNvSpPr>
            <p:nvPr/>
          </p:nvSpPr>
          <p:spPr bwMode="auto">
            <a:xfrm>
              <a:off x="2592" y="2160"/>
              <a:ext cx="1344" cy="5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dirty="0"/>
                <a:t>connection</a:t>
              </a:r>
            </a:p>
            <a:p>
              <a:pPr>
                <a:buFontTx/>
                <a:buNone/>
              </a:pPr>
              <a:r>
                <a:rPr lang="en-US" dirty="0"/>
                <a:t>(ODBC, JDBC)</a:t>
              </a:r>
            </a:p>
          </p:txBody>
        </p:sp>
      </p:grpSp>
      <p:sp>
        <p:nvSpPr>
          <p:cNvPr id="16397" name="Text Box 1045"/>
          <p:cNvSpPr txBox="1">
            <a:spLocks noChangeArrowheads="1"/>
          </p:cNvSpPr>
          <p:nvPr/>
        </p:nvSpPr>
        <p:spPr bwMode="auto">
          <a:xfrm>
            <a:off x="457200" y="1828800"/>
            <a:ext cx="40973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800" dirty="0"/>
              <a:t>“Two tier database system”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609600" y="2438400"/>
            <a:ext cx="2895600" cy="2971800"/>
            <a:chOff x="609600" y="2438400"/>
            <a:chExt cx="2895600" cy="2971800"/>
          </a:xfrm>
        </p:grpSpPr>
        <p:sp>
          <p:nvSpPr>
            <p:cNvPr id="16387" name="Rectangle 1046"/>
            <p:cNvSpPr>
              <a:spLocks noChangeArrowheads="1"/>
            </p:cNvSpPr>
            <p:nvPr/>
          </p:nvSpPr>
          <p:spPr bwMode="auto">
            <a:xfrm>
              <a:off x="609600" y="2438400"/>
              <a:ext cx="2895600" cy="297180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he-IL"/>
            </a:p>
          </p:txBody>
        </p:sp>
        <p:sp>
          <p:nvSpPr>
            <p:cNvPr id="16390" name="AutoShape 1030"/>
            <p:cNvSpPr>
              <a:spLocks noChangeArrowheads="1"/>
            </p:cNvSpPr>
            <p:nvPr/>
          </p:nvSpPr>
          <p:spPr bwMode="auto">
            <a:xfrm>
              <a:off x="838200" y="2667000"/>
              <a:ext cx="838200" cy="685800"/>
            </a:xfrm>
            <a:prstGeom prst="flowChartDocument">
              <a:avLst/>
            </a:prstGeom>
            <a:solidFill>
              <a:srgbClr val="C0C0C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he-IL"/>
            </a:p>
          </p:txBody>
        </p:sp>
        <p:sp>
          <p:nvSpPr>
            <p:cNvPr id="16391" name="AutoShape 1031"/>
            <p:cNvSpPr>
              <a:spLocks noChangeArrowheads="1"/>
            </p:cNvSpPr>
            <p:nvPr/>
          </p:nvSpPr>
          <p:spPr bwMode="auto">
            <a:xfrm>
              <a:off x="838200" y="3581400"/>
              <a:ext cx="838200" cy="685800"/>
            </a:xfrm>
            <a:prstGeom prst="flowChartDocument">
              <a:avLst/>
            </a:prstGeom>
            <a:solidFill>
              <a:srgbClr val="C0C0C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he-IL"/>
            </a:p>
          </p:txBody>
        </p:sp>
        <p:sp>
          <p:nvSpPr>
            <p:cNvPr id="16392" name="AutoShape 1032"/>
            <p:cNvSpPr>
              <a:spLocks noChangeArrowheads="1"/>
            </p:cNvSpPr>
            <p:nvPr/>
          </p:nvSpPr>
          <p:spPr bwMode="auto">
            <a:xfrm>
              <a:off x="838200" y="4572000"/>
              <a:ext cx="838200" cy="685800"/>
            </a:xfrm>
            <a:prstGeom prst="flowChartDocument">
              <a:avLst/>
            </a:prstGeom>
            <a:solidFill>
              <a:srgbClr val="C0C0C0">
                <a:alpha val="5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he-IL"/>
            </a:p>
          </p:txBody>
        </p:sp>
      </p:grpSp>
      <p:sp>
        <p:nvSpPr>
          <p:cNvPr id="51210" name="AutoShape 1034"/>
          <p:cNvSpPr>
            <a:spLocks noChangeArrowheads="1"/>
          </p:cNvSpPr>
          <p:nvPr/>
        </p:nvSpPr>
        <p:spPr bwMode="auto">
          <a:xfrm>
            <a:off x="2743200" y="5207000"/>
            <a:ext cx="2957513" cy="1651000"/>
          </a:xfrm>
          <a:prstGeom prst="wedgeEllipseCallout">
            <a:avLst>
              <a:gd name="adj1" fmla="val -29926"/>
              <a:gd name="adj2" fmla="val -62694"/>
            </a:avLst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buFontTx/>
              <a:buNone/>
            </a:pPr>
            <a:r>
              <a:rPr lang="en-US" dirty="0"/>
              <a:t>Database server</a:t>
            </a:r>
            <a:br>
              <a:rPr lang="en-US" dirty="0"/>
            </a:br>
            <a:r>
              <a:rPr lang="en-US" dirty="0"/>
              <a:t>(someone else’s</a:t>
            </a:r>
            <a:br>
              <a:rPr lang="en-US" dirty="0"/>
            </a:br>
            <a:r>
              <a:rPr lang="en-US" dirty="0"/>
              <a:t>C program)</a:t>
            </a:r>
          </a:p>
        </p:txBody>
      </p:sp>
      <p:sp>
        <p:nvSpPr>
          <p:cNvPr id="22" name="Cloud 21"/>
          <p:cNvSpPr/>
          <p:nvPr/>
        </p:nvSpPr>
        <p:spPr bwMode="auto">
          <a:xfrm rot="16200000">
            <a:off x="5781675" y="2276475"/>
            <a:ext cx="3981450" cy="2743200"/>
          </a:xfrm>
          <a:prstGeom prst="cloud">
            <a:avLst/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9" grpId="0" animBg="1" autoUpdateAnimBg="0"/>
      <p:bldP spid="51219" grpId="0" animBg="1" autoUpdateAnimBg="0"/>
      <p:bldP spid="51210" grpId="0" animBg="1" autoUpdateAnimBg="0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CECE2D-884B-44FC-93A1-94DAD4C196CF}" type="slidenum">
              <a:rPr lang="he-IL" smtClean="0"/>
              <a:pPr/>
              <a:t>15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Functionality of a DBMS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178800" cy="44577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The programmer sees SQL, which has two components: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Data Definition Language - DDL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Data Manipulation Language - DML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query language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/>
              <a:t>Behind the scenes the DBMS has: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Query engine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Query optimizer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Storage management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Transaction Management (concurrency, recovery)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176BC3-0817-4512-8BCA-627201445FFC}" type="slidenum">
              <a:rPr lang="he-IL" smtClean="0"/>
              <a:pPr/>
              <a:t>16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Functionality of a DBMS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dirty="0" smtClean="0"/>
              <a:t>Two things to remember: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Client-server architecture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Slow, cumbersome connection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But good for the data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It is just someone else’s C program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 the beginning we may be impressed by its speed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But later we discover that it can be frustratingly slow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We can do any particular task faster outside the DBMS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But the DBMS is </a:t>
            </a:r>
            <a:r>
              <a:rPr lang="en-US" sz="2400" i="1" dirty="0" smtClean="0"/>
              <a:t>general</a:t>
            </a:r>
            <a:r>
              <a:rPr lang="en-US" sz="2400" dirty="0" smtClean="0"/>
              <a:t> and </a:t>
            </a:r>
            <a:r>
              <a:rPr lang="en-US" sz="2400" i="1" dirty="0" smtClean="0"/>
              <a:t>convenient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BFF3F3-7CF2-4AAB-A27B-BA6B76CCF1CD}" type="slidenum">
              <a:rPr lang="he-IL" smtClean="0"/>
              <a:pPr/>
              <a:t>17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How the Programmer Sees the DBMS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Start with DDL to </a:t>
            </a:r>
            <a:r>
              <a:rPr lang="en-US" i="1" smtClean="0"/>
              <a:t>create tables</a:t>
            </a:r>
            <a:r>
              <a:rPr lang="en-US" smtClean="0"/>
              <a:t>: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Continue with DML to </a:t>
            </a:r>
            <a:r>
              <a:rPr lang="en-US" i="1" smtClean="0"/>
              <a:t>populate tables:</a:t>
            </a:r>
            <a:endParaRPr lang="en-US" smtClean="0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905000" y="2590800"/>
            <a:ext cx="5845175" cy="14747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CREATE TABLE Students (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	Name CHAR(30)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	SSN CHAR(9) PRIMARY KEY NOT NULL,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	Category CHAR(20)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)   . . . </a:t>
            </a: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1905000" y="5029200"/>
            <a:ext cx="5494338" cy="9255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INSERT INTO Students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VALUES(‘Charles’, ‘123456789’, ‘undergraduate’)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.  .  . 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uild="p"/>
      <p:bldP spid="53252" grpId="0" animBg="1"/>
      <p:bldP spid="5325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E7160C-8554-402A-B870-233320E222EC}" type="slidenum">
              <a:rPr lang="he-IL" smtClean="0"/>
              <a:pPr/>
              <a:t>18</a:t>
            </a:fld>
            <a:endParaRPr lang="en-US" smtClean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295400"/>
          </a:xfrm>
        </p:spPr>
        <p:txBody>
          <a:bodyPr/>
          <a:lstStyle/>
          <a:p>
            <a:r>
              <a:rPr lang="en-US" smtClean="0"/>
              <a:t>How the Programmer Sees the DBMS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78800" cy="4686300"/>
          </a:xfrm>
        </p:spPr>
        <p:txBody>
          <a:bodyPr/>
          <a:lstStyle/>
          <a:p>
            <a:r>
              <a:rPr lang="en-US" sz="2800" smtClean="0"/>
              <a:t>Tables:</a:t>
            </a:r>
          </a:p>
          <a:p>
            <a:endParaRPr lang="en-US" sz="2800" b="1" smtClean="0"/>
          </a:p>
          <a:p>
            <a:endParaRPr lang="en-US" sz="2800" b="1" smtClean="0"/>
          </a:p>
          <a:p>
            <a:endParaRPr lang="en-US" sz="2800" b="1" smtClean="0"/>
          </a:p>
          <a:p>
            <a:endParaRPr lang="en-US" sz="2800" b="1" smtClean="0"/>
          </a:p>
          <a:p>
            <a:endParaRPr lang="en-US" sz="2800" b="1" smtClean="0"/>
          </a:p>
          <a:p>
            <a:r>
              <a:rPr lang="en-US" sz="2800" smtClean="0"/>
              <a:t>Still implemented as files, but behind the scenes can be quite complex</a:t>
            </a:r>
          </a:p>
        </p:txBody>
      </p:sp>
      <p:graphicFrame>
        <p:nvGraphicFramePr>
          <p:cNvPr id="1026" name="Object 1024"/>
          <p:cNvGraphicFramePr>
            <a:graphicFrameLocks noChangeAspect="1"/>
          </p:cNvGraphicFramePr>
          <p:nvPr/>
        </p:nvGraphicFramePr>
        <p:xfrm>
          <a:off x="1511300" y="5157788"/>
          <a:ext cx="4203700" cy="636587"/>
        </p:xfrm>
        <a:graphic>
          <a:graphicData uri="http://schemas.openxmlformats.org/presentationml/2006/ole">
            <p:oleObj spid="_x0000_s1026" name="Chart" r:id="rId3" imgW="6106001" imgH="924154" progId="MSGraph.Chart.8">
              <p:embed followColorScheme="full"/>
            </p:oleObj>
          </a:graphicData>
        </a:graphic>
      </p:graphicFrame>
      <p:graphicFrame>
        <p:nvGraphicFramePr>
          <p:cNvPr id="1027" name="Object 1025"/>
          <p:cNvGraphicFramePr>
            <a:graphicFrameLocks noChangeAspect="1"/>
          </p:cNvGraphicFramePr>
          <p:nvPr/>
        </p:nvGraphicFramePr>
        <p:xfrm>
          <a:off x="914400" y="2397125"/>
          <a:ext cx="3944938" cy="1435100"/>
        </p:xfrm>
        <a:graphic>
          <a:graphicData uri="http://schemas.openxmlformats.org/presentationml/2006/ole">
            <p:oleObj spid="_x0000_s1027" name="Document" r:id="rId4" imgW="5632560" imgH="2057400" progId="Word.Document.8">
              <p:embed/>
            </p:oleObj>
          </a:graphicData>
        </a:graphic>
      </p:graphicFrame>
      <p:graphicFrame>
        <p:nvGraphicFramePr>
          <p:cNvPr id="1028" name="Object 1026"/>
          <p:cNvGraphicFramePr>
            <a:graphicFrameLocks noChangeAspect="1"/>
          </p:cNvGraphicFramePr>
          <p:nvPr/>
        </p:nvGraphicFramePr>
        <p:xfrm>
          <a:off x="5033963" y="2397125"/>
          <a:ext cx="2814637" cy="1616075"/>
        </p:xfrm>
        <a:graphic>
          <a:graphicData uri="http://schemas.openxmlformats.org/presentationml/2006/ole">
            <p:oleObj spid="_x0000_s1028" name="Document" r:id="rId5" imgW="3897720" imgH="2239920" progId="Word.Document.8">
              <p:embed/>
            </p:oleObj>
          </a:graphicData>
        </a:graphic>
      </p:graphicFrame>
      <p:sp>
        <p:nvSpPr>
          <p:cNvPr id="1033" name="Text Box 14"/>
          <p:cNvSpPr txBox="1">
            <a:spLocks noChangeArrowheads="1"/>
          </p:cNvSpPr>
          <p:nvPr/>
        </p:nvSpPr>
        <p:spPr bwMode="auto">
          <a:xfrm>
            <a:off x="822325" y="1981200"/>
            <a:ext cx="1317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/>
              <a:t>Students:</a:t>
            </a:r>
          </a:p>
        </p:txBody>
      </p:sp>
      <p:sp>
        <p:nvSpPr>
          <p:cNvPr id="1034" name="Text Box 15"/>
          <p:cNvSpPr txBox="1">
            <a:spLocks noChangeArrowheads="1"/>
          </p:cNvSpPr>
          <p:nvPr/>
        </p:nvSpPr>
        <p:spPr bwMode="auto">
          <a:xfrm>
            <a:off x="4937125" y="1981200"/>
            <a:ext cx="99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/>
              <a:t>Takes:</a:t>
            </a:r>
          </a:p>
        </p:txBody>
      </p:sp>
      <p:graphicFrame>
        <p:nvGraphicFramePr>
          <p:cNvPr id="1029" name="Object 1027"/>
          <p:cNvGraphicFramePr>
            <a:graphicFrameLocks noChangeAspect="1"/>
          </p:cNvGraphicFramePr>
          <p:nvPr/>
        </p:nvGraphicFramePr>
        <p:xfrm>
          <a:off x="903288" y="3924300"/>
          <a:ext cx="4960937" cy="1433513"/>
        </p:xfrm>
        <a:graphic>
          <a:graphicData uri="http://schemas.openxmlformats.org/presentationml/2006/ole">
            <p:oleObj spid="_x0000_s1029" name="Document" r:id="rId6" imgW="7345800" imgH="2143080" progId="Word.Document.8">
              <p:embed/>
            </p:oleObj>
          </a:graphicData>
        </a:graphic>
      </p:graphicFrame>
      <p:sp>
        <p:nvSpPr>
          <p:cNvPr id="1035" name="Text Box 18"/>
          <p:cNvSpPr txBox="1">
            <a:spLocks noChangeArrowheads="1"/>
          </p:cNvSpPr>
          <p:nvPr/>
        </p:nvSpPr>
        <p:spPr bwMode="auto">
          <a:xfrm>
            <a:off x="914400" y="3540125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/>
              <a:t>Courses:</a:t>
            </a:r>
          </a:p>
        </p:txBody>
      </p:sp>
      <p:sp>
        <p:nvSpPr>
          <p:cNvPr id="1036" name="Rectangle 19"/>
          <p:cNvSpPr>
            <a:spLocks noChangeArrowheads="1"/>
          </p:cNvSpPr>
          <p:nvPr/>
        </p:nvSpPr>
        <p:spPr bwMode="auto">
          <a:xfrm>
            <a:off x="1143000" y="5715000"/>
            <a:ext cx="69469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>
                <a:solidFill>
                  <a:srgbClr val="FF0000"/>
                </a:solidFill>
              </a:rPr>
              <a:t>“</a:t>
            </a:r>
            <a:r>
              <a:rPr lang="en-US" sz="2800" b="1" i="1">
                <a:solidFill>
                  <a:srgbClr val="FF0000"/>
                </a:solidFill>
              </a:rPr>
              <a:t>data independence</a:t>
            </a:r>
            <a:r>
              <a:rPr lang="en-US" sz="2800" b="1">
                <a:solidFill>
                  <a:srgbClr val="FF0000"/>
                </a:solidFill>
              </a:rPr>
              <a:t>” </a:t>
            </a:r>
            <a:r>
              <a:rPr lang="en-US" sz="2800">
                <a:solidFill>
                  <a:srgbClr val="FF0000"/>
                </a:solidFill>
              </a:rPr>
              <a:t>= separate </a:t>
            </a:r>
            <a:r>
              <a:rPr lang="en-US" sz="2800" i="1">
                <a:solidFill>
                  <a:srgbClr val="FF0000"/>
                </a:solidFill>
              </a:rPr>
              <a:t>logical</a:t>
            </a:r>
            <a:r>
              <a:rPr lang="en-US" sz="2800">
                <a:solidFill>
                  <a:srgbClr val="FF0000"/>
                </a:solidFill>
              </a:rPr>
              <a:t> view </a:t>
            </a:r>
            <a:br>
              <a:rPr lang="en-US" sz="2800">
                <a:solidFill>
                  <a:srgbClr val="FF0000"/>
                </a:solidFill>
              </a:rPr>
            </a:br>
            <a:r>
              <a:rPr lang="en-US" sz="2800">
                <a:solidFill>
                  <a:srgbClr val="FF0000"/>
                </a:solidFill>
              </a:rPr>
              <a:t>from </a:t>
            </a:r>
            <a:r>
              <a:rPr lang="en-US" sz="2800" i="1">
                <a:solidFill>
                  <a:srgbClr val="FF0000"/>
                </a:solidFill>
              </a:rPr>
              <a:t>physical implementation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1C0664-E0C8-4DCE-A5F6-0697383D3A04}" type="slidenum">
              <a:rPr lang="he-IL" smtClean="0"/>
              <a:pPr/>
              <a:t>19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Transactions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Enroll “Mary Johnson” in “CSE444”:</a:t>
            </a:r>
          </a:p>
          <a:p>
            <a:endParaRPr lang="en-US" smtClean="0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1676400" y="2590800"/>
            <a:ext cx="5214938" cy="3671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BEGIN TRANSACTION;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sz="2000" dirty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INSERT INTO Takes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    SELECT Students.SSN, Courses.CID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    FROM Students, Courses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    WHERE Students.name = ‘Mary Johnson’ and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                   Courses.name = ‘CSE444’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sz="2000" dirty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-- More updates here....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endParaRPr lang="en-US" sz="2000" dirty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IF everything-went-OK</a:t>
            </a:r>
            <a:br>
              <a:rPr lang="en-US" sz="2000" dirty="0"/>
            </a:br>
            <a:r>
              <a:rPr lang="en-US" sz="2000" dirty="0"/>
              <a:t>      THEN COMMIT;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/>
              <a:t>ELSE ROLLBACK 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93725" y="6289675"/>
            <a:ext cx="8493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/>
              <a:t>If system crashes, the transaction is still either committed or aborted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F2611F-041E-4C4B-AD59-D8A78FF02FA9}" type="slidenum">
              <a:rPr lang="he-IL" smtClean="0"/>
              <a:pPr/>
              <a:t>2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Staff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178800" cy="4171950"/>
          </a:xfrm>
          <a:noFill/>
        </p:spPr>
        <p:txBody>
          <a:bodyPr/>
          <a:lstStyle/>
          <a:p>
            <a:r>
              <a:rPr lang="en-US" sz="2800" b="1" dirty="0" smtClean="0"/>
              <a:t>Lecturer: </a:t>
            </a:r>
            <a:r>
              <a:rPr lang="en-US" sz="2800" dirty="0" smtClean="0"/>
              <a:t>Yael </a:t>
            </a:r>
            <a:r>
              <a:rPr lang="en-US" sz="2800" dirty="0" err="1" smtClean="0"/>
              <a:t>Amsterdamer</a:t>
            </a:r>
            <a:endParaRPr lang="en-US" sz="2800" dirty="0" smtClean="0"/>
          </a:p>
          <a:p>
            <a:pPr lvl="1"/>
            <a:r>
              <a:rPr lang="en-US" sz="2400" dirty="0" smtClean="0">
                <a:solidFill>
                  <a:srgbClr val="0000FF"/>
                </a:solidFill>
              </a:rPr>
              <a:t>http://www.cs.tau.ac.il/~yaelamst</a:t>
            </a:r>
          </a:p>
          <a:p>
            <a:pPr lvl="1"/>
            <a:r>
              <a:rPr lang="en-US" sz="2400" dirty="0" smtClean="0"/>
              <a:t>Schreiber, Databases lab, M-20, </a:t>
            </a:r>
            <a:r>
              <a:rPr lang="en-US" sz="2400" dirty="0" err="1" smtClean="0"/>
              <a:t>yaelamst@post</a:t>
            </a:r>
            <a:endParaRPr lang="en-US" sz="2400" dirty="0" smtClean="0"/>
          </a:p>
          <a:p>
            <a:pPr lvl="1"/>
            <a:r>
              <a:rPr lang="en-US" sz="2400" dirty="0" smtClean="0"/>
              <a:t>Office hours: See web site</a:t>
            </a:r>
          </a:p>
        </p:txBody>
      </p:sp>
      <p:sp>
        <p:nvSpPr>
          <p:cNvPr id="4101" name="TextBox 4"/>
          <p:cNvSpPr txBox="1">
            <a:spLocks noChangeArrowheads="1"/>
          </p:cNvSpPr>
          <p:nvPr/>
        </p:nvSpPr>
        <p:spPr bwMode="auto">
          <a:xfrm>
            <a:off x="7112000" y="2628900"/>
            <a:ext cx="1619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dirty="0"/>
              <a:t>.</a:t>
            </a:r>
            <a:r>
              <a:rPr lang="en-US" dirty="0" err="1"/>
              <a:t>tau.ac.il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31F8D3-85B1-45A6-9D80-8B1C2393AE96}" type="slidenum">
              <a:rPr lang="he-IL" smtClean="0"/>
              <a:pPr/>
              <a:t>20</a:t>
            </a:fld>
            <a:endParaRPr lang="en-US" smtClean="0"/>
          </a:p>
        </p:txBody>
      </p:sp>
      <p:sp>
        <p:nvSpPr>
          <p:cNvPr id="21507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Transactions</a:t>
            </a:r>
          </a:p>
        </p:txBody>
      </p:sp>
      <p:sp>
        <p:nvSpPr>
          <p:cNvPr id="21508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i="1" dirty="0" smtClean="0"/>
              <a:t>transaction</a:t>
            </a:r>
            <a:r>
              <a:rPr lang="en-US" dirty="0" smtClean="0"/>
              <a:t> = sequence of statements that either all succeed, or all fail</a:t>
            </a:r>
          </a:p>
          <a:p>
            <a:r>
              <a:rPr lang="en-US" dirty="0" smtClean="0"/>
              <a:t>Transactions have the ACID properties:</a:t>
            </a:r>
          </a:p>
          <a:p>
            <a:pPr lvl="1">
              <a:buFontTx/>
              <a:buNone/>
            </a:pPr>
            <a:r>
              <a:rPr lang="en-US" dirty="0" smtClean="0"/>
              <a:t>A = atomicity</a:t>
            </a:r>
          </a:p>
          <a:p>
            <a:pPr lvl="1">
              <a:buFontTx/>
              <a:buNone/>
            </a:pPr>
            <a:r>
              <a:rPr lang="en-US" dirty="0" smtClean="0"/>
              <a:t>C = consistency</a:t>
            </a:r>
          </a:p>
          <a:p>
            <a:pPr lvl="1">
              <a:buFontTx/>
              <a:buNone/>
            </a:pPr>
            <a:r>
              <a:rPr lang="en-US" dirty="0" smtClean="0"/>
              <a:t>I = </a:t>
            </a:r>
            <a:r>
              <a:rPr lang="en-US" dirty="0" smtClean="0"/>
              <a:t>isolation</a:t>
            </a:r>
            <a:endParaRPr lang="en-US" dirty="0" smtClean="0"/>
          </a:p>
          <a:p>
            <a:pPr lvl="1">
              <a:buFontTx/>
              <a:buNone/>
            </a:pPr>
            <a:r>
              <a:rPr lang="en-US" dirty="0" smtClean="0"/>
              <a:t>D = durability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3EAC67-A674-438D-8453-BF96E069516B}" type="slidenum">
              <a:rPr lang="he-IL" smtClean="0"/>
              <a:pPr/>
              <a:t>21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Queries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Find all courses that “Mary” takes</a:t>
            </a:r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What happens behind the scene ?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Query processor figures out how to answer the query efficiently. 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828800" y="2895600"/>
            <a:ext cx="6137275" cy="1638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  <a:defRPr/>
            </a:pPr>
            <a:r>
              <a:rPr lang="en-US" sz="2800"/>
              <a:t>SELECT  C.name</a:t>
            </a:r>
            <a:br>
              <a:rPr lang="en-US" sz="2800"/>
            </a:br>
            <a:r>
              <a:rPr lang="en-US" sz="2800"/>
              <a:t>FROM </a:t>
            </a:r>
            <a:r>
              <a:rPr lang="en-US" sz="2800" b="1"/>
              <a:t>    </a:t>
            </a:r>
            <a:r>
              <a:rPr lang="en-US" sz="2800"/>
              <a:t>Students S, Takes T, Courses C</a:t>
            </a:r>
            <a:br>
              <a:rPr lang="en-US" sz="2800"/>
            </a:br>
            <a:r>
              <a:rPr lang="en-US" sz="2800"/>
              <a:t>WHERE  S.name=“Mary” and </a:t>
            </a:r>
            <a:br>
              <a:rPr lang="en-US" sz="2800"/>
            </a:br>
            <a:r>
              <a:rPr lang="en-US" sz="2800"/>
              <a:t>                S.ssn = T.ssn and T.cid = C.cid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499C82-5C82-4DA3-9893-EF0590E7AA83}" type="slidenum">
              <a:rPr lang="he-IL" smtClean="0"/>
              <a:pPr/>
              <a:t>22</a:t>
            </a:fld>
            <a:endParaRPr lang="en-US" smtClean="0"/>
          </a:p>
        </p:txBody>
      </p:sp>
      <p:sp>
        <p:nvSpPr>
          <p:cNvPr id="2355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72400" cy="1143000"/>
          </a:xfrm>
        </p:spPr>
        <p:txBody>
          <a:bodyPr/>
          <a:lstStyle/>
          <a:p>
            <a:r>
              <a:rPr lang="en-US" smtClean="0"/>
              <a:t>Queries, behind the scene</a:t>
            </a:r>
          </a:p>
        </p:txBody>
      </p:sp>
      <p:sp>
        <p:nvSpPr>
          <p:cNvPr id="23556" name="Rectangle 1052"/>
          <p:cNvSpPr>
            <a:spLocks noChangeArrowheads="1"/>
          </p:cNvSpPr>
          <p:nvPr/>
        </p:nvSpPr>
        <p:spPr bwMode="auto">
          <a:xfrm>
            <a:off x="4343400" y="1524000"/>
            <a:ext cx="4637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b="1" i="1">
                <a:solidFill>
                  <a:schemeClr val="accent2"/>
                </a:solidFill>
                <a:latin typeface="Book Antiqua" pitchFamily="18" charset="0"/>
              </a:rPr>
              <a:t>Imperative query execution plan:</a:t>
            </a:r>
            <a:endParaRPr lang="en-US" b="1">
              <a:solidFill>
                <a:schemeClr val="accent2"/>
              </a:solidFill>
              <a:latin typeface="Book Antiqua" pitchFamily="18" charset="0"/>
            </a:endParaRPr>
          </a:p>
        </p:txBody>
      </p:sp>
      <p:sp>
        <p:nvSpPr>
          <p:cNvPr id="26653" name="Rectangle 1053"/>
          <p:cNvSpPr>
            <a:spLocks noChangeArrowheads="1"/>
          </p:cNvSpPr>
          <p:nvPr/>
        </p:nvSpPr>
        <p:spPr bwMode="auto">
          <a:xfrm>
            <a:off x="228600" y="2362200"/>
            <a:ext cx="4989513" cy="15652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/>
              <a:t>SELECT  C.name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/>
              <a:t>FROM</a:t>
            </a:r>
            <a:r>
              <a:rPr lang="en-US" b="1"/>
              <a:t> </a:t>
            </a:r>
            <a:r>
              <a:rPr lang="en-US"/>
              <a:t>Students S, Takes T, Courses C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/>
              <a:t>WHERE S.name=“Mary” and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/>
              <a:t>           S.ssn = T.ssn and T.cid = C.cid</a:t>
            </a:r>
          </a:p>
        </p:txBody>
      </p:sp>
      <p:sp>
        <p:nvSpPr>
          <p:cNvPr id="23558" name="Text Box 1054"/>
          <p:cNvSpPr txBox="1">
            <a:spLocks noChangeArrowheads="1"/>
          </p:cNvSpPr>
          <p:nvPr/>
        </p:nvSpPr>
        <p:spPr bwMode="auto">
          <a:xfrm>
            <a:off x="304800" y="1524000"/>
            <a:ext cx="3060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b="1" i="1">
                <a:solidFill>
                  <a:schemeClr val="accent2"/>
                </a:solidFill>
              </a:rPr>
              <a:t>Declarative SQL query</a:t>
            </a:r>
            <a:endParaRPr lang="en-US" b="1">
              <a:solidFill>
                <a:schemeClr val="accent2"/>
              </a:solidFill>
            </a:endParaRPr>
          </a:p>
        </p:txBody>
      </p:sp>
      <p:sp>
        <p:nvSpPr>
          <p:cNvPr id="23559" name="Line 1078"/>
          <p:cNvSpPr>
            <a:spLocks noChangeShapeType="1"/>
          </p:cNvSpPr>
          <p:nvPr/>
        </p:nvSpPr>
        <p:spPr bwMode="auto">
          <a:xfrm flipV="1">
            <a:off x="4953000" y="4724400"/>
            <a:ext cx="0" cy="3810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0" name="Line 1080"/>
          <p:cNvSpPr>
            <a:spLocks noChangeShapeType="1"/>
          </p:cNvSpPr>
          <p:nvPr/>
        </p:nvSpPr>
        <p:spPr bwMode="auto">
          <a:xfrm flipV="1">
            <a:off x="5486400" y="4114800"/>
            <a:ext cx="0" cy="762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1" name="Line 1084"/>
          <p:cNvSpPr>
            <a:spLocks noChangeShapeType="1"/>
          </p:cNvSpPr>
          <p:nvPr/>
        </p:nvSpPr>
        <p:spPr bwMode="auto">
          <a:xfrm flipH="1">
            <a:off x="5867400" y="685800"/>
            <a:ext cx="1219200" cy="22098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2" name="Line 1085"/>
          <p:cNvSpPr>
            <a:spLocks noChangeShapeType="1"/>
          </p:cNvSpPr>
          <p:nvPr/>
        </p:nvSpPr>
        <p:spPr bwMode="auto">
          <a:xfrm flipH="1" flipV="1">
            <a:off x="3581400" y="2209800"/>
            <a:ext cx="2286000" cy="762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3" name="Line 1088"/>
          <p:cNvSpPr>
            <a:spLocks noChangeShapeType="1"/>
          </p:cNvSpPr>
          <p:nvPr/>
        </p:nvSpPr>
        <p:spPr bwMode="auto">
          <a:xfrm flipH="1">
            <a:off x="1981200" y="2209800"/>
            <a:ext cx="16002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4" name="Line 1089"/>
          <p:cNvSpPr>
            <a:spLocks noChangeShapeType="1"/>
          </p:cNvSpPr>
          <p:nvPr/>
        </p:nvSpPr>
        <p:spPr bwMode="auto">
          <a:xfrm flipH="1">
            <a:off x="685800" y="2209800"/>
            <a:ext cx="12954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5" name="Line 1090"/>
          <p:cNvSpPr>
            <a:spLocks noChangeShapeType="1"/>
          </p:cNvSpPr>
          <p:nvPr/>
        </p:nvSpPr>
        <p:spPr bwMode="auto">
          <a:xfrm>
            <a:off x="2362200" y="2362200"/>
            <a:ext cx="37338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6" name="Line 1091"/>
          <p:cNvSpPr>
            <a:spLocks noChangeShapeType="1"/>
          </p:cNvSpPr>
          <p:nvPr/>
        </p:nvSpPr>
        <p:spPr bwMode="auto">
          <a:xfrm flipH="1">
            <a:off x="6019800" y="2438400"/>
            <a:ext cx="762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72" name="Rectangle 1043"/>
          <p:cNvSpPr>
            <a:spLocks noChangeArrowheads="1"/>
          </p:cNvSpPr>
          <p:nvPr/>
        </p:nvSpPr>
        <p:spPr bwMode="auto">
          <a:xfrm>
            <a:off x="4478244" y="5018088"/>
            <a:ext cx="1117600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700" b="1">
                <a:solidFill>
                  <a:srgbClr val="000000"/>
                </a:solidFill>
                <a:latin typeface="Arial" charset="0"/>
              </a:rPr>
              <a:t>Students</a:t>
            </a:r>
          </a:p>
        </p:txBody>
      </p:sp>
      <p:sp>
        <p:nvSpPr>
          <p:cNvPr id="23573" name="Rectangle 1044"/>
          <p:cNvSpPr>
            <a:spLocks noChangeArrowheads="1"/>
          </p:cNvSpPr>
          <p:nvPr/>
        </p:nvSpPr>
        <p:spPr bwMode="auto">
          <a:xfrm>
            <a:off x="6548848" y="4964113"/>
            <a:ext cx="808038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700" b="1">
                <a:solidFill>
                  <a:srgbClr val="000000"/>
                </a:solidFill>
                <a:latin typeface="Arial" charset="0"/>
              </a:rPr>
              <a:t>Takes</a:t>
            </a:r>
          </a:p>
        </p:txBody>
      </p:sp>
      <p:sp>
        <p:nvSpPr>
          <p:cNvPr id="23601" name="Rectangle 1048"/>
          <p:cNvSpPr>
            <a:spLocks noChangeArrowheads="1"/>
          </p:cNvSpPr>
          <p:nvPr/>
        </p:nvSpPr>
        <p:spPr bwMode="auto">
          <a:xfrm>
            <a:off x="6552996" y="1981200"/>
            <a:ext cx="1136530" cy="431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200" dirty="0" smtClean="0"/>
              <a:t>∏ </a:t>
            </a:r>
            <a:r>
              <a:rPr lang="en-US" sz="2200" b="1" baseline="-25000" dirty="0" smtClean="0">
                <a:solidFill>
                  <a:srgbClr val="000000"/>
                </a:solidFill>
                <a:latin typeface="Arial" charset="0"/>
              </a:rPr>
              <a:t>c.name</a:t>
            </a:r>
            <a:endParaRPr lang="en-US" sz="2200" b="1" baseline="-250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576" name="Rectangle 1050"/>
          <p:cNvSpPr>
            <a:spLocks noChangeArrowheads="1"/>
          </p:cNvSpPr>
          <p:nvPr/>
        </p:nvSpPr>
        <p:spPr bwMode="auto">
          <a:xfrm>
            <a:off x="6935788" y="2987675"/>
            <a:ext cx="184150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endParaRPr lang="he-IL" sz="17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595" name="Rectangle 1064"/>
          <p:cNvSpPr>
            <a:spLocks noChangeArrowheads="1"/>
          </p:cNvSpPr>
          <p:nvPr/>
        </p:nvSpPr>
        <p:spPr bwMode="auto">
          <a:xfrm>
            <a:off x="4206689" y="4443548"/>
            <a:ext cx="1660711" cy="431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l-GR" sz="2200" b="1" dirty="0" smtClean="0">
                <a:solidFill>
                  <a:srgbClr val="000000"/>
                </a:solidFill>
                <a:latin typeface="Arial" charset="0"/>
              </a:rPr>
              <a:t>σ</a:t>
            </a:r>
            <a:r>
              <a:rPr lang="en-US" sz="2200" b="1" baseline="-25000" dirty="0" smtClean="0">
                <a:solidFill>
                  <a:srgbClr val="000000"/>
                </a:solidFill>
                <a:latin typeface="Arial" charset="0"/>
              </a:rPr>
              <a:t>name</a:t>
            </a:r>
            <a:r>
              <a:rPr lang="en-US" sz="2200" b="1" baseline="-25000" dirty="0">
                <a:solidFill>
                  <a:srgbClr val="000000"/>
                </a:solidFill>
                <a:latin typeface="Arial" charset="0"/>
              </a:rPr>
              <a:t>=“Mary” </a:t>
            </a:r>
          </a:p>
        </p:txBody>
      </p:sp>
      <p:sp>
        <p:nvSpPr>
          <p:cNvPr id="23593" name="Rectangle 1074"/>
          <p:cNvSpPr>
            <a:spLocks noChangeArrowheads="1"/>
          </p:cNvSpPr>
          <p:nvPr/>
        </p:nvSpPr>
        <p:spPr bwMode="auto">
          <a:xfrm>
            <a:off x="6716783" y="2796437"/>
            <a:ext cx="806310" cy="677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dirty="0"/>
              <a:t>⋈</a:t>
            </a:r>
            <a:endParaRPr lang="en-US" b="1" dirty="0" smtClean="0">
              <a:solidFill>
                <a:srgbClr val="000000"/>
              </a:solidFill>
              <a:latin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Arial" charset="0"/>
              </a:rPr>
              <a:t>cid=cid</a:t>
            </a:r>
            <a:endParaRPr lang="en-US" sz="14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3580" name="Rectangle 1076"/>
          <p:cNvSpPr>
            <a:spLocks noChangeArrowheads="1"/>
          </p:cNvSpPr>
          <p:nvPr/>
        </p:nvSpPr>
        <p:spPr bwMode="auto">
          <a:xfrm>
            <a:off x="7704138" y="4964113"/>
            <a:ext cx="1058863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700" b="1" dirty="0">
                <a:solidFill>
                  <a:srgbClr val="000000"/>
                </a:solidFill>
                <a:latin typeface="Arial" charset="0"/>
              </a:rPr>
              <a:t>Courses</a:t>
            </a:r>
          </a:p>
        </p:txBody>
      </p:sp>
      <p:sp>
        <p:nvSpPr>
          <p:cNvPr id="23581" name="Line 1079"/>
          <p:cNvSpPr>
            <a:spLocks noChangeShapeType="1"/>
          </p:cNvSpPr>
          <p:nvPr/>
        </p:nvSpPr>
        <p:spPr bwMode="auto">
          <a:xfrm flipV="1">
            <a:off x="5037138" y="4049713"/>
            <a:ext cx="304800" cy="2286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83" name="Line 1102"/>
          <p:cNvSpPr>
            <a:spLocks noChangeShapeType="1"/>
          </p:cNvSpPr>
          <p:nvPr/>
        </p:nvSpPr>
        <p:spPr bwMode="auto">
          <a:xfrm>
            <a:off x="4808538" y="46593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568" name="Line 1108"/>
          <p:cNvSpPr>
            <a:spLocks noChangeShapeType="1"/>
          </p:cNvSpPr>
          <p:nvPr/>
        </p:nvSpPr>
        <p:spPr bwMode="auto">
          <a:xfrm>
            <a:off x="3657600" y="1828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69" name="Line 1109"/>
          <p:cNvSpPr>
            <a:spLocks noChangeShapeType="1"/>
          </p:cNvSpPr>
          <p:nvPr/>
        </p:nvSpPr>
        <p:spPr bwMode="auto">
          <a:xfrm>
            <a:off x="5638800" y="2819400"/>
            <a:ext cx="68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570" name="Text Box 1110"/>
          <p:cNvSpPr txBox="1">
            <a:spLocks noChangeArrowheads="1"/>
          </p:cNvSpPr>
          <p:nvPr/>
        </p:nvSpPr>
        <p:spPr bwMode="auto">
          <a:xfrm>
            <a:off x="669925" y="6061075"/>
            <a:ext cx="731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/>
              <a:t>The </a:t>
            </a:r>
            <a:r>
              <a:rPr lang="en-US" b="1"/>
              <a:t>optimizer </a:t>
            </a:r>
            <a:r>
              <a:rPr lang="en-US"/>
              <a:t>chooses the best execution plan for a query</a:t>
            </a:r>
          </a:p>
        </p:txBody>
      </p:sp>
      <p:cxnSp>
        <p:nvCxnSpPr>
          <p:cNvPr id="57" name="Straight Connector 56"/>
          <p:cNvCxnSpPr>
            <a:stCxn id="23601" idx="2"/>
            <a:endCxn id="23593" idx="0"/>
          </p:cNvCxnSpPr>
          <p:nvPr/>
        </p:nvCxnSpPr>
        <p:spPr bwMode="auto">
          <a:xfrm flipH="1">
            <a:off x="7119938" y="2412729"/>
            <a:ext cx="1323" cy="38370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>
            <a:stCxn id="23580" idx="0"/>
            <a:endCxn id="23593" idx="3"/>
          </p:cNvCxnSpPr>
          <p:nvPr/>
        </p:nvCxnSpPr>
        <p:spPr bwMode="auto">
          <a:xfrm flipH="1" flipV="1">
            <a:off x="7523093" y="3135313"/>
            <a:ext cx="710477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Rectangle 1074"/>
          <p:cNvSpPr>
            <a:spLocks noChangeArrowheads="1"/>
          </p:cNvSpPr>
          <p:nvPr/>
        </p:nvSpPr>
        <p:spPr bwMode="auto">
          <a:xfrm>
            <a:off x="5643151" y="3474188"/>
            <a:ext cx="905697" cy="677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dirty="0"/>
              <a:t>⋈</a:t>
            </a:r>
            <a:endParaRPr lang="en-US" b="1" dirty="0" smtClean="0">
              <a:solidFill>
                <a:srgbClr val="000000"/>
              </a:solidFill>
              <a:latin typeface="Arial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1400" b="1" dirty="0" err="1" smtClean="0">
                <a:solidFill>
                  <a:srgbClr val="000000"/>
                </a:solidFill>
                <a:latin typeface="Arial" charset="0"/>
              </a:rPr>
              <a:t>ssn</a:t>
            </a:r>
            <a:r>
              <a:rPr lang="en-US" sz="1400" b="1" dirty="0" smtClean="0">
                <a:solidFill>
                  <a:srgbClr val="000000"/>
                </a:solidFill>
                <a:latin typeface="Arial" charset="0"/>
              </a:rPr>
              <a:t>=</a:t>
            </a:r>
            <a:r>
              <a:rPr lang="en-US" sz="1400" b="1" dirty="0" err="1" smtClean="0">
                <a:solidFill>
                  <a:srgbClr val="000000"/>
                </a:solidFill>
                <a:latin typeface="Arial" charset="0"/>
              </a:rPr>
              <a:t>ssn</a:t>
            </a:r>
            <a:endParaRPr lang="en-US" sz="1400" b="1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64" name="Straight Connector 63"/>
          <p:cNvCxnSpPr>
            <a:stCxn id="23595" idx="0"/>
            <a:endCxn id="61" idx="1"/>
          </p:cNvCxnSpPr>
          <p:nvPr/>
        </p:nvCxnSpPr>
        <p:spPr bwMode="auto">
          <a:xfrm flipV="1">
            <a:off x="5037045" y="3813064"/>
            <a:ext cx="606106" cy="630484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>
            <a:stCxn id="23573" idx="0"/>
            <a:endCxn id="61" idx="3"/>
          </p:cNvCxnSpPr>
          <p:nvPr/>
        </p:nvCxnSpPr>
        <p:spPr bwMode="auto">
          <a:xfrm flipH="1" flipV="1">
            <a:off x="6548848" y="3813064"/>
            <a:ext cx="404019" cy="1151049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>
            <a:stCxn id="23572" idx="0"/>
            <a:endCxn id="23595" idx="2"/>
          </p:cNvCxnSpPr>
          <p:nvPr/>
        </p:nvCxnSpPr>
        <p:spPr bwMode="auto">
          <a:xfrm flipV="1">
            <a:off x="5037044" y="4875077"/>
            <a:ext cx="1" cy="14301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>
            <a:stCxn id="23593" idx="1"/>
            <a:endCxn id="61" idx="0"/>
          </p:cNvCxnSpPr>
          <p:nvPr/>
        </p:nvCxnSpPr>
        <p:spPr bwMode="auto">
          <a:xfrm flipH="1">
            <a:off x="6096000" y="3135313"/>
            <a:ext cx="620783" cy="33887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E7FCA1-28D7-4906-BC19-BB2B7D317D97}" type="slidenum">
              <a:rPr lang="he-IL" smtClean="0"/>
              <a:pPr/>
              <a:t>23</a:t>
            </a:fld>
            <a:endParaRPr 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Database Systems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The big commercial database vendors: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Oracle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IBM (with DB2</a:t>
            </a:r>
            <a:r>
              <a:rPr lang="en-US" sz="2400" dirty="0" smtClean="0"/>
              <a:t>)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Microsoft (SQL Server)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Sybase (Advantage)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Some free database systems :</a:t>
            </a:r>
          </a:p>
          <a:p>
            <a:pPr lvl="1">
              <a:lnSpc>
                <a:spcPct val="90000"/>
              </a:lnSpc>
            </a:pPr>
            <a:r>
              <a:rPr lang="en-US" sz="2400" dirty="0" err="1" smtClean="0"/>
              <a:t>PostgreSQL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err="1" smtClean="0"/>
              <a:t>MySQL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err="1" smtClean="0"/>
              <a:t>SQLite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Here we use </a:t>
            </a:r>
            <a:r>
              <a:rPr lang="en-US" sz="2800" b="1" dirty="0" err="1" smtClean="0">
                <a:solidFill>
                  <a:srgbClr val="FF0000"/>
                </a:solidFill>
              </a:rPr>
              <a:t>MySQL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FA1950-27A3-4258-8F20-21049E24BB5D}" type="slidenum">
              <a:rPr lang="he-IL" smtClean="0"/>
              <a:pPr/>
              <a:t>24</a:t>
            </a:fld>
            <a:endParaRPr lang="en-US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New(</a:t>
            </a:r>
            <a:r>
              <a:rPr lang="en-US" dirty="0" err="1" smtClean="0"/>
              <a:t>er</a:t>
            </a:r>
            <a:r>
              <a:rPr lang="en-US" dirty="0" smtClean="0"/>
              <a:t>) </a:t>
            </a:r>
            <a:r>
              <a:rPr lang="en-US" dirty="0" smtClean="0"/>
              <a:t>Trends in Databases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839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Object-relational databases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Main memory database systems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XML </a:t>
            </a:r>
            <a:r>
              <a:rPr lang="en-US" sz="2800" dirty="0" err="1" smtClean="0"/>
              <a:t>XML</a:t>
            </a:r>
            <a:r>
              <a:rPr lang="en-US" sz="2800" dirty="0" smtClean="0"/>
              <a:t> </a:t>
            </a:r>
            <a:r>
              <a:rPr lang="en-US" sz="2800" dirty="0" err="1" smtClean="0"/>
              <a:t>XML</a:t>
            </a:r>
            <a:r>
              <a:rPr lang="en-US" sz="2800" dirty="0" smtClean="0"/>
              <a:t> !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Relational databases with XML support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Middleware between XML and relational databases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Native XML database systems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Lots of research here at TAU on XML and databases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Data integration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Peer to peer, stream data </a:t>
            </a:r>
            <a:r>
              <a:rPr lang="en-US" sz="2800" dirty="0" smtClean="0"/>
              <a:t>management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F9F657-4058-42BA-9E0A-02940676E594}" type="slidenum">
              <a:rPr lang="he-IL" smtClean="0"/>
              <a:pPr/>
              <a:t>25</a:t>
            </a:fld>
            <a:endParaRPr lang="en-US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Course Outline </a:t>
            </a:r>
            <a:br>
              <a:rPr lang="en-US" smtClean="0"/>
            </a:br>
            <a:r>
              <a:rPr lang="en-US" smtClean="0"/>
              <a:t>(may vary slightly)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050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Part I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SQL (Chapter </a:t>
            </a:r>
            <a:r>
              <a:rPr lang="en-US" sz="2400" dirty="0" smtClean="0"/>
              <a:t>6, 7, 8)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Database design (Chapters 2, 3)</a:t>
            </a: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The relational data model </a:t>
            </a:r>
            <a:r>
              <a:rPr lang="en-US" sz="2400" dirty="0" smtClean="0"/>
              <a:t>and dependencies (Chapters 3, 5)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Part II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Data storage, indexes (Chapters </a:t>
            </a:r>
            <a:r>
              <a:rPr lang="en-US" sz="2400" dirty="0" smtClean="0"/>
              <a:t>11, 13</a:t>
            </a:r>
            <a:r>
              <a:rPr lang="en-US" sz="24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Query execution and optimization (</a:t>
            </a:r>
            <a:r>
              <a:rPr lang="en-US" sz="2400" dirty="0" smtClean="0"/>
              <a:t>Chapters 13,15)</a:t>
            </a:r>
          </a:p>
          <a:p>
            <a:pPr>
              <a:lnSpc>
                <a:spcPct val="90000"/>
              </a:lnSpc>
              <a:buNone/>
            </a:pPr>
            <a:endParaRPr lang="en-US" sz="2400" dirty="0" smtClean="0"/>
          </a:p>
          <a:p>
            <a:pPr>
              <a:lnSpc>
                <a:spcPct val="90000"/>
              </a:lnSpc>
              <a:buNone/>
            </a:pPr>
            <a:r>
              <a:rPr lang="en-US" sz="2400" dirty="0" smtClean="0"/>
              <a:t>Part III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Advanced topics (time permitting): XML, Data Integration, </a:t>
            </a:r>
            <a:r>
              <a:rPr lang="en-US" sz="2400" dirty="0" err="1" smtClean="0"/>
              <a:t>Crowdsourcing</a:t>
            </a:r>
            <a:r>
              <a:rPr lang="en-US" sz="2400" dirty="0" smtClean="0"/>
              <a:t>…</a:t>
            </a: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029902-EBC2-42BB-BB20-5D5A3D2A1442}" type="slidenum">
              <a:rPr lang="he-IL" smtClean="0"/>
              <a:pPr/>
              <a:t>26</a:t>
            </a:fld>
            <a:endParaRPr lang="en-US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Structure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10600" cy="4114800"/>
          </a:xfrm>
        </p:spPr>
        <p:txBody>
          <a:bodyPr/>
          <a:lstStyle/>
          <a:p>
            <a:pPr>
              <a:tabLst>
                <a:tab pos="2865438" algn="l"/>
              </a:tabLst>
            </a:pPr>
            <a:r>
              <a:rPr lang="en-US" b="1" dirty="0" smtClean="0"/>
              <a:t>Prerequisites:</a:t>
            </a:r>
            <a:r>
              <a:rPr lang="en-US" dirty="0" smtClean="0"/>
              <a:t>	Data </a:t>
            </a:r>
            <a:r>
              <a:rPr lang="en-US" dirty="0" smtClean="0"/>
              <a:t>structures</a:t>
            </a:r>
          </a:p>
          <a:p>
            <a:pPr>
              <a:buFontTx/>
              <a:buNone/>
              <a:tabLst>
                <a:tab pos="2865438" algn="l"/>
              </a:tabLst>
            </a:pPr>
            <a:r>
              <a:rPr lang="en-US" dirty="0" smtClean="0"/>
              <a:t>		Logics </a:t>
            </a:r>
            <a:r>
              <a:rPr lang="en-US" dirty="0" smtClean="0"/>
              <a:t>(recommended)</a:t>
            </a:r>
          </a:p>
          <a:p>
            <a:pPr>
              <a:tabLst>
                <a:tab pos="2865438" algn="l"/>
              </a:tabLst>
            </a:pPr>
            <a:r>
              <a:rPr lang="en-US" b="1" dirty="0" smtClean="0"/>
              <a:t>Work &amp; Grading:</a:t>
            </a:r>
          </a:p>
          <a:p>
            <a:pPr lvl="1">
              <a:tabLst>
                <a:tab pos="2865438" algn="l"/>
              </a:tabLst>
            </a:pPr>
            <a:r>
              <a:rPr lang="en-US" dirty="0" smtClean="0">
                <a:solidFill>
                  <a:srgbClr val="FF0000"/>
                </a:solidFill>
              </a:rPr>
              <a:t>Homework:</a:t>
            </a:r>
            <a:r>
              <a:rPr lang="en-US" dirty="0" smtClean="0"/>
              <a:t> </a:t>
            </a:r>
            <a:r>
              <a:rPr lang="en-US" dirty="0" smtClean="0"/>
              <a:t>15</a:t>
            </a:r>
            <a:r>
              <a:rPr lang="en-US" dirty="0" smtClean="0"/>
              <a:t>%. </a:t>
            </a:r>
            <a:r>
              <a:rPr lang="en-US" dirty="0" smtClean="0"/>
              <a:t>2 </a:t>
            </a:r>
            <a:r>
              <a:rPr lang="en-US" dirty="0" smtClean="0"/>
              <a:t>exercises, some programming</a:t>
            </a:r>
            <a:r>
              <a:rPr lang="en-US" dirty="0" smtClean="0"/>
              <a:t>.</a:t>
            </a:r>
          </a:p>
          <a:p>
            <a:pPr lvl="1">
              <a:tabLst>
                <a:tab pos="2865438" algn="l"/>
              </a:tabLst>
            </a:pPr>
            <a:r>
              <a:rPr lang="en-US" dirty="0" smtClean="0">
                <a:solidFill>
                  <a:srgbClr val="FF0000"/>
                </a:solidFill>
              </a:rPr>
              <a:t>Project: </a:t>
            </a:r>
            <a:r>
              <a:rPr lang="en-US" dirty="0" smtClean="0"/>
              <a:t>35</a:t>
            </a:r>
            <a:r>
              <a:rPr lang="en-US" dirty="0" smtClean="0"/>
              <a:t>%. </a:t>
            </a:r>
            <a:r>
              <a:rPr lang="en-US" dirty="0" smtClean="0"/>
              <a:t>to be explained</a:t>
            </a:r>
          </a:p>
          <a:p>
            <a:pPr lvl="1">
              <a:tabLst>
                <a:tab pos="2865438" algn="l"/>
              </a:tabLst>
            </a:pPr>
            <a:r>
              <a:rPr lang="en-US" dirty="0" smtClean="0">
                <a:solidFill>
                  <a:srgbClr val="FF0000"/>
                </a:solidFill>
              </a:rPr>
              <a:t>Final </a:t>
            </a:r>
            <a:r>
              <a:rPr lang="en-US" dirty="0" smtClean="0">
                <a:solidFill>
                  <a:srgbClr val="FF0000"/>
                </a:solidFill>
              </a:rPr>
              <a:t>Exam:  </a:t>
            </a:r>
            <a:r>
              <a:rPr lang="en-US" dirty="0" smtClean="0"/>
              <a:t>50</a:t>
            </a:r>
            <a:r>
              <a:rPr lang="en-US" dirty="0" smtClean="0"/>
              <a:t>%.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42C5AC-C898-4A60-BDDB-84478084F539}" type="slidenum">
              <a:rPr lang="he-IL" smtClean="0"/>
              <a:pPr/>
              <a:t>27</a:t>
            </a:fld>
            <a:endParaRPr lang="en-US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is this course about, </a:t>
            </a:r>
            <a:r>
              <a:rPr lang="en-US" dirty="0" smtClean="0"/>
              <a:t>really?</a:t>
            </a:r>
            <a:endParaRPr lang="en-US" dirty="0" smtClean="0"/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b="1" dirty="0" smtClean="0"/>
              <a:t>SQL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An old language, but still </a:t>
            </a:r>
            <a:r>
              <a:rPr lang="en-US" dirty="0" smtClean="0"/>
              <a:t>widely used</a:t>
            </a:r>
            <a:endParaRPr lang="en-US" dirty="0" smtClean="0"/>
          </a:p>
          <a:p>
            <a:r>
              <a:rPr lang="en-US" b="1" dirty="0" smtClean="0"/>
              <a:t>Theory</a:t>
            </a:r>
            <a:r>
              <a:rPr lang="en-US" dirty="0" smtClean="0"/>
              <a:t>!</a:t>
            </a:r>
          </a:p>
          <a:p>
            <a:r>
              <a:rPr lang="en-US" b="1" dirty="0" smtClean="0"/>
              <a:t>Storage and optimizations</a:t>
            </a:r>
            <a:endParaRPr lang="en-US" b="1" dirty="0" smtClean="0"/>
          </a:p>
          <a:p>
            <a:r>
              <a:rPr lang="en-US" b="1" dirty="0" smtClean="0"/>
              <a:t>Implementation</a:t>
            </a:r>
            <a:r>
              <a:rPr lang="en-US" dirty="0" smtClean="0"/>
              <a:t>: hacking and thinking!</a:t>
            </a:r>
          </a:p>
          <a:p>
            <a:pPr lvl="1"/>
            <a:r>
              <a:rPr lang="en-US" dirty="0" smtClean="0"/>
              <a:t>You </a:t>
            </a:r>
            <a:r>
              <a:rPr lang="en-US" dirty="0" smtClean="0"/>
              <a:t>need to learn a lot </a:t>
            </a:r>
            <a:r>
              <a:rPr lang="en-US" dirty="0" smtClean="0"/>
              <a:t>as-you-go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0D9229-E607-4255-B682-8A3011E5A4CD}" type="slidenum">
              <a:rPr lang="he-IL" smtClean="0"/>
              <a:pPr/>
              <a:t>3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Communications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763000" cy="4191000"/>
          </a:xfrm>
        </p:spPr>
        <p:txBody>
          <a:bodyPr/>
          <a:lstStyle/>
          <a:p>
            <a:r>
              <a:rPr lang="en-US" sz="2800" dirty="0" smtClean="0"/>
              <a:t>Web page: </a:t>
            </a:r>
          </a:p>
          <a:p>
            <a:pPr>
              <a:buFontTx/>
              <a:buNone/>
            </a:pPr>
            <a:r>
              <a:rPr lang="en-US" sz="2800" dirty="0" smtClean="0"/>
              <a:t>	</a:t>
            </a:r>
            <a:r>
              <a:rPr lang="en-US" sz="2800" u="sng" dirty="0" smtClean="0">
                <a:solidFill>
                  <a:srgbClr val="0000FF"/>
                </a:solidFill>
              </a:rPr>
              <a:t>http://</a:t>
            </a:r>
            <a:r>
              <a:rPr lang="en-US" sz="2800" u="sng" dirty="0" smtClean="0">
                <a:solidFill>
                  <a:srgbClr val="0000FF"/>
                </a:solidFill>
              </a:rPr>
              <a:t>courses.cs.tau.ac.il/databases/databases201213b/</a:t>
            </a:r>
            <a:endParaRPr lang="en-US" sz="2800" u="sng" dirty="0" smtClean="0">
              <a:solidFill>
                <a:srgbClr val="0000FF"/>
              </a:solidFill>
            </a:endParaRPr>
          </a:p>
          <a:p>
            <a:pPr>
              <a:buFontTx/>
              <a:buNone/>
            </a:pPr>
            <a:r>
              <a:rPr lang="en-US" sz="2800" dirty="0" smtClean="0"/>
              <a:t>   </a:t>
            </a:r>
          </a:p>
          <a:p>
            <a:pPr lvl="1"/>
            <a:endParaRPr lang="en-US" dirty="0" smtClean="0"/>
          </a:p>
          <a:p>
            <a:r>
              <a:rPr lang="en-US" sz="2800" dirty="0" smtClean="0"/>
              <a:t>Mailing list: </a:t>
            </a:r>
            <a:r>
              <a:rPr lang="en-US" sz="2800" u="sng" dirty="0" smtClean="0">
                <a:solidFill>
                  <a:srgbClr val="0000FF"/>
                </a:solidFill>
              </a:rPr>
              <a:t>0368-3458-02@listserv.tau.ac.il</a:t>
            </a:r>
            <a:endParaRPr lang="en-US" sz="2800" u="sng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E8575A-00F4-4F16-8C55-A899CE7D803F}" type="slidenum">
              <a:rPr lang="he-IL" smtClean="0"/>
              <a:pPr/>
              <a:t>4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Textbook(s)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/>
              <a:t>Main </a:t>
            </a:r>
            <a:r>
              <a:rPr lang="en-US" sz="2800" b="1" dirty="0" smtClean="0"/>
              <a:t>textbook (In the library)</a:t>
            </a:r>
            <a:endParaRPr lang="en-US" sz="2800" b="1" dirty="0" smtClean="0"/>
          </a:p>
          <a:p>
            <a:pPr>
              <a:lnSpc>
                <a:spcPct val="90000"/>
              </a:lnSpc>
            </a:pPr>
            <a:r>
              <a:rPr lang="en-US" sz="2800" i="1" dirty="0" smtClean="0"/>
              <a:t>Database Systems: The Complete Book</a:t>
            </a:r>
            <a:r>
              <a:rPr lang="en-US" sz="2800" dirty="0" smtClean="0"/>
              <a:t>, Hector Garcia-Molina, Jeffrey </a:t>
            </a:r>
            <a:r>
              <a:rPr lang="en-US" sz="2800" dirty="0" err="1" smtClean="0"/>
              <a:t>Ullman</a:t>
            </a:r>
            <a:r>
              <a:rPr lang="en-US" sz="2800" dirty="0" smtClean="0"/>
              <a:t>, Jennifer </a:t>
            </a:r>
            <a:r>
              <a:rPr lang="en-US" sz="2800" dirty="0" err="1" smtClean="0"/>
              <a:t>Widom</a:t>
            </a: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dirty="0" smtClean="0"/>
              <a:t>Almost </a:t>
            </a:r>
            <a:r>
              <a:rPr lang="en-US" sz="2800" b="1" dirty="0" smtClean="0"/>
              <a:t>identical</a:t>
            </a:r>
            <a:endParaRPr lang="en-US" sz="2800" b="1" dirty="0" smtClean="0"/>
          </a:p>
          <a:p>
            <a:pPr>
              <a:lnSpc>
                <a:spcPct val="90000"/>
              </a:lnSpc>
            </a:pPr>
            <a:r>
              <a:rPr lang="en-US" sz="2800" i="1" dirty="0" smtClean="0"/>
              <a:t>A First Course in Database Systems</a:t>
            </a:r>
            <a:r>
              <a:rPr lang="en-US" sz="2800" dirty="0" smtClean="0"/>
              <a:t>, Jeff </a:t>
            </a:r>
            <a:r>
              <a:rPr lang="en-US" sz="2800" dirty="0" err="1" smtClean="0"/>
              <a:t>Ullman</a:t>
            </a:r>
            <a:r>
              <a:rPr lang="en-US" sz="2800" dirty="0" smtClean="0"/>
              <a:t> and Jennifer </a:t>
            </a:r>
            <a:r>
              <a:rPr lang="en-US" sz="2800" dirty="0" err="1" smtClean="0"/>
              <a:t>Widom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i="1" dirty="0" smtClean="0"/>
              <a:t>Database Implementation</a:t>
            </a:r>
            <a:r>
              <a:rPr lang="en-US" sz="2800" dirty="0" smtClean="0"/>
              <a:t>, Hector Garcia-Molina, Jeff </a:t>
            </a:r>
            <a:r>
              <a:rPr lang="en-US" sz="2800" dirty="0" err="1" smtClean="0"/>
              <a:t>Ullman</a:t>
            </a:r>
            <a:r>
              <a:rPr lang="en-US" sz="2800" dirty="0" smtClean="0"/>
              <a:t> and Jennifer </a:t>
            </a:r>
            <a:r>
              <a:rPr lang="en-US" sz="2800" dirty="0" err="1" smtClean="0"/>
              <a:t>Widom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7662BB-882B-4476-ABC7-F9EE93CD8A3D}" type="slidenum">
              <a:rPr lang="he-IL" smtClean="0"/>
              <a:pPr/>
              <a:t>5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Texts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05000"/>
            <a:ext cx="8458200" cy="4171950"/>
          </a:xfrm>
        </p:spPr>
        <p:txBody>
          <a:bodyPr/>
          <a:lstStyle/>
          <a:p>
            <a:r>
              <a:rPr lang="en-US" sz="2800" i="1" dirty="0" smtClean="0"/>
              <a:t>Database Management Systems</a:t>
            </a:r>
            <a:r>
              <a:rPr lang="en-US" sz="2800" dirty="0" smtClean="0"/>
              <a:t>, </a:t>
            </a:r>
            <a:r>
              <a:rPr lang="en-US" sz="2800" dirty="0" err="1" smtClean="0"/>
              <a:t>Ramakrishnan</a:t>
            </a:r>
            <a:endParaRPr lang="en-US" sz="2800" dirty="0" smtClean="0"/>
          </a:p>
          <a:p>
            <a:pPr lvl="1"/>
            <a:r>
              <a:rPr lang="en-US" sz="2400" dirty="0" smtClean="0"/>
              <a:t>very comprehensive</a:t>
            </a:r>
          </a:p>
          <a:p>
            <a:r>
              <a:rPr lang="en-US" sz="2800" i="1" dirty="0" smtClean="0"/>
              <a:t>Fundamentals of Database Systems</a:t>
            </a:r>
            <a:r>
              <a:rPr lang="en-US" sz="2800" dirty="0" smtClean="0"/>
              <a:t>, </a:t>
            </a:r>
            <a:r>
              <a:rPr lang="en-US" sz="2800" dirty="0" err="1" smtClean="0"/>
              <a:t>Elmasri</a:t>
            </a:r>
            <a:r>
              <a:rPr lang="en-US" sz="2800" dirty="0" smtClean="0"/>
              <a:t>, </a:t>
            </a:r>
            <a:r>
              <a:rPr lang="en-US" sz="2800" dirty="0" err="1" smtClean="0"/>
              <a:t>Navathe</a:t>
            </a:r>
            <a:endParaRPr lang="en-US" sz="2800" dirty="0" smtClean="0"/>
          </a:p>
          <a:p>
            <a:pPr lvl="1"/>
            <a:r>
              <a:rPr lang="en-US" sz="2400" dirty="0" smtClean="0"/>
              <a:t>very widely used</a:t>
            </a:r>
          </a:p>
          <a:p>
            <a:r>
              <a:rPr lang="en-US" sz="2800" i="1" dirty="0" smtClean="0"/>
              <a:t>Foundations of Databases</a:t>
            </a:r>
            <a:r>
              <a:rPr lang="en-US" sz="2800" dirty="0" smtClean="0"/>
              <a:t>, </a:t>
            </a:r>
            <a:r>
              <a:rPr lang="en-US" sz="2800" dirty="0" err="1" smtClean="0"/>
              <a:t>Abiteboul</a:t>
            </a:r>
            <a:r>
              <a:rPr lang="en-US" sz="2800" dirty="0" smtClean="0"/>
              <a:t>, Hull, </a:t>
            </a:r>
            <a:r>
              <a:rPr lang="en-US" sz="2800" dirty="0" err="1" smtClean="0"/>
              <a:t>Vianu</a:t>
            </a:r>
            <a:r>
              <a:rPr lang="en-US" sz="2800" dirty="0" smtClean="0"/>
              <a:t> </a:t>
            </a:r>
          </a:p>
          <a:p>
            <a:pPr lvl="1"/>
            <a:r>
              <a:rPr lang="en-US" sz="2400" dirty="0" smtClean="0"/>
              <a:t>Mostly theory of databases</a:t>
            </a:r>
          </a:p>
          <a:p>
            <a:r>
              <a:rPr lang="en-US" sz="2800" i="1" dirty="0" smtClean="0"/>
              <a:t>Data on the Web,</a:t>
            </a:r>
            <a:r>
              <a:rPr lang="en-US" sz="2800" dirty="0" smtClean="0"/>
              <a:t> </a:t>
            </a:r>
            <a:r>
              <a:rPr lang="en-US" sz="2800" dirty="0" err="1" smtClean="0"/>
              <a:t>Abiteboul</a:t>
            </a:r>
            <a:r>
              <a:rPr lang="en-US" sz="2800" dirty="0" smtClean="0"/>
              <a:t>, </a:t>
            </a:r>
            <a:r>
              <a:rPr lang="en-US" sz="2800" dirty="0" err="1" smtClean="0"/>
              <a:t>Buneman</a:t>
            </a:r>
            <a:r>
              <a:rPr lang="en-US" sz="2800" dirty="0" smtClean="0"/>
              <a:t>, </a:t>
            </a:r>
            <a:r>
              <a:rPr lang="en-US" sz="2800" dirty="0" err="1" smtClean="0"/>
              <a:t>Suciu</a:t>
            </a:r>
            <a:endParaRPr lang="en-US" sz="2800" dirty="0" smtClean="0"/>
          </a:p>
          <a:p>
            <a:pPr lvl="1"/>
            <a:r>
              <a:rPr lang="en-US" sz="2400" dirty="0" smtClean="0"/>
              <a:t>XML and other new/advanced stuff</a:t>
            </a:r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F957F0-E0C0-4110-8B4A-4883491C3355}" type="slidenum">
              <a:rPr lang="he-IL" smtClean="0"/>
              <a:pPr/>
              <a:t>6</a:t>
            </a:fld>
            <a:endParaRPr lang="en-US" smtClean="0"/>
          </a:p>
        </p:txBody>
      </p:sp>
      <p:sp>
        <p:nvSpPr>
          <p:cNvPr id="819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Readings</a:t>
            </a:r>
          </a:p>
        </p:txBody>
      </p:sp>
      <p:sp>
        <p:nvSpPr>
          <p:cNvPr id="819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Reading from the Web:</a:t>
            </a:r>
          </a:p>
          <a:p>
            <a:r>
              <a:rPr lang="en-US" b="1" smtClean="0"/>
              <a:t>SQL for Web Nerds, </a:t>
            </a:r>
            <a:r>
              <a:rPr lang="en-US" smtClean="0"/>
              <a:t>by Philip Greenspun, http://philip.greenspun.com/sql/</a:t>
            </a:r>
          </a:p>
          <a:p>
            <a:r>
              <a:rPr lang="en-US" smtClean="0"/>
              <a:t>Others, especially for XML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C1F937-4F91-48C4-BE99-53726D566D68}" type="slidenum">
              <a:rPr lang="he-IL" smtClean="0"/>
              <a:pPr/>
              <a:t>7</a:t>
            </a:fld>
            <a:endParaRPr lang="en-US" smtClean="0"/>
          </a:p>
        </p:txBody>
      </p:sp>
      <p:sp>
        <p:nvSpPr>
          <p:cNvPr id="9219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 for Today’s Lecture</a:t>
            </a:r>
          </a:p>
        </p:txBody>
      </p:sp>
      <p:sp>
        <p:nvSpPr>
          <p:cNvPr id="9220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Overview of database systems</a:t>
            </a:r>
          </a:p>
          <a:p>
            <a:pPr lvl="1"/>
            <a:r>
              <a:rPr lang="en-US" smtClean="0"/>
              <a:t>Recommended readings from </a:t>
            </a:r>
            <a:r>
              <a:rPr lang="en-US" b="1" smtClean="0"/>
              <a:t>SQL for Web Nerds, </a:t>
            </a:r>
            <a:r>
              <a:rPr lang="en-US" smtClean="0"/>
              <a:t>by Philip Greenspun, Introduction</a:t>
            </a:r>
            <a:br>
              <a:rPr lang="en-US" smtClean="0"/>
            </a:br>
            <a:r>
              <a:rPr lang="en-US" smtClean="0"/>
              <a:t>http://philip.greenspun.com/sql/</a:t>
            </a:r>
          </a:p>
          <a:p>
            <a:r>
              <a:rPr lang="en-US" smtClean="0"/>
              <a:t>Course Outline</a:t>
            </a:r>
          </a:p>
          <a:p>
            <a:r>
              <a:rPr lang="en-US" smtClean="0"/>
              <a:t>Structure of the 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0F0939-0F5B-4916-8711-3E333A526A5F}" type="slidenum">
              <a:rPr lang="he-IL" smtClean="0"/>
              <a:pPr/>
              <a:t>8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</a:t>
            </a:r>
            <a:r>
              <a:rPr lang="en-US" i="1" smtClean="0"/>
              <a:t>Is </a:t>
            </a:r>
            <a:r>
              <a:rPr lang="en-US" smtClean="0"/>
              <a:t>a Relational Database Management System ?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Database Management System = </a:t>
            </a:r>
            <a:r>
              <a:rPr lang="en-US" b="1" dirty="0" smtClean="0"/>
              <a:t>DBMS</a:t>
            </a:r>
          </a:p>
          <a:p>
            <a:pPr>
              <a:buFontTx/>
              <a:buNone/>
            </a:pPr>
            <a:r>
              <a:rPr lang="en-US" dirty="0" smtClean="0"/>
              <a:t>Relational DBMS = </a:t>
            </a:r>
            <a:r>
              <a:rPr lang="en-US" b="1" dirty="0" smtClean="0"/>
              <a:t>RDBMS</a:t>
            </a:r>
          </a:p>
          <a:p>
            <a:endParaRPr lang="en-US" dirty="0" smtClean="0"/>
          </a:p>
          <a:p>
            <a:r>
              <a:rPr lang="en-US" dirty="0" smtClean="0"/>
              <a:t>A collection of files that store the data</a:t>
            </a:r>
          </a:p>
          <a:p>
            <a:endParaRPr lang="en-US" dirty="0" smtClean="0"/>
          </a:p>
          <a:p>
            <a:r>
              <a:rPr lang="en-US" dirty="0" smtClean="0"/>
              <a:t>A big C program written by someone else that accesses and updates those files for you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F227EE-AB90-4B11-AF9B-E71DD8072218}" type="slidenum">
              <a:rPr lang="he-IL" smtClean="0"/>
              <a:pPr/>
              <a:t>9</a:t>
            </a:fld>
            <a:endParaRPr 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Where are RDBMS used ?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Backend for traditional “database” applications</a:t>
            </a:r>
          </a:p>
          <a:p>
            <a:r>
              <a:rPr lang="en-US" smtClean="0"/>
              <a:t>Backend for large Websites</a:t>
            </a:r>
          </a:p>
          <a:p>
            <a:r>
              <a:rPr lang="en-US" smtClean="0"/>
              <a:t>Backend for Web services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\\june\suciu\PROJECTS\COURSES\544\presentation.ppt</Template>
  <TotalTime>8874</TotalTime>
  <Words>1046</Words>
  <Application>Microsoft Office PowerPoint</Application>
  <PresentationFormat>On-screen Show (4:3)</PresentationFormat>
  <Paragraphs>267</Paragraphs>
  <Slides>27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Times New Roman</vt:lpstr>
      <vt:lpstr>Arial</vt:lpstr>
      <vt:lpstr>Book Antiqua</vt:lpstr>
      <vt:lpstr>presentation</vt:lpstr>
      <vt:lpstr>Microsoft Graph 2000 Chart</vt:lpstr>
      <vt:lpstr>Microsoft Word Document</vt:lpstr>
      <vt:lpstr>Database Systems </vt:lpstr>
      <vt:lpstr>Staff</vt:lpstr>
      <vt:lpstr>Communications</vt:lpstr>
      <vt:lpstr>Textbook(s)</vt:lpstr>
      <vt:lpstr>Other Texts</vt:lpstr>
      <vt:lpstr>Other Readings</vt:lpstr>
      <vt:lpstr>Outline for Today’s Lecture</vt:lpstr>
      <vt:lpstr>What Is a Relational Database Management System ?</vt:lpstr>
      <vt:lpstr>Where are RDBMS used ?</vt:lpstr>
      <vt:lpstr>Example of a Traditional Database Application</vt:lpstr>
      <vt:lpstr>Can we do it without a DBMS ?</vt:lpstr>
      <vt:lpstr>Doing it without a DBMS...</vt:lpstr>
      <vt:lpstr>Problems without an DBMS...</vt:lpstr>
      <vt:lpstr>Enters a DMBS</vt:lpstr>
      <vt:lpstr>Functionality of a DBMS</vt:lpstr>
      <vt:lpstr>Functionality of a DBMS</vt:lpstr>
      <vt:lpstr>How the Programmer Sees the DBMS</vt:lpstr>
      <vt:lpstr>How the Programmer Sees the DBMS</vt:lpstr>
      <vt:lpstr>Transactions</vt:lpstr>
      <vt:lpstr>Transactions</vt:lpstr>
      <vt:lpstr>Queries</vt:lpstr>
      <vt:lpstr>Queries, behind the scene</vt:lpstr>
      <vt:lpstr>Database Systems</vt:lpstr>
      <vt:lpstr>New(er) Trends in Databases</vt:lpstr>
      <vt:lpstr>Course Outline  (may vary slightly)</vt:lpstr>
      <vt:lpstr>Structure</vt:lpstr>
      <vt:lpstr>So what is this course about, really?</vt:lpstr>
    </vt:vector>
  </TitlesOfParts>
  <Company>uw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Database Systems</dc:title>
  <dc:creator>Dan Suciu</dc:creator>
  <cp:lastModifiedBy>yaelamst</cp:lastModifiedBy>
  <cp:revision>285</cp:revision>
  <cp:lastPrinted>1998-09-26T21:35:18Z</cp:lastPrinted>
  <dcterms:created xsi:type="dcterms:W3CDTF">1998-01-01T22:48:26Z</dcterms:created>
  <dcterms:modified xsi:type="dcterms:W3CDTF">2013-02-25T13:38:21Z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95</vt:i4>
  </property>
  <property fmtid="{D5CDD505-2E9C-101B-9397-08002B2CF9AE}" pid="5" name="ScreenSize">
    <vt:i4>2</vt:i4>
  </property>
  <property fmtid="{D5CDD505-2E9C-101B-9397-08002B2CF9AE}" pid="6" name="ScreenUsage">
    <vt:i4>3</vt:i4>
  </property>
  <property fmtid="{D5CDD505-2E9C-101B-9397-08002B2CF9AE}" pid="7" name="MailAddress">
    <vt:lpwstr>alon@cs.washington.edu</vt:lpwstr>
  </property>
  <property fmtid="{D5CDD505-2E9C-101B-9397-08002B2CF9AE}" pid="8" name="HomePage">
    <vt:lpwstr>http://www.cs.washington.edu/homes/alon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2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G:\taweb\lectures\lecture1\lecture1\</vt:lpwstr>
  </property>
</Properties>
</file>