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52" r:id="rId3"/>
    <p:sldId id="353" r:id="rId4"/>
    <p:sldId id="392" r:id="rId5"/>
    <p:sldId id="384" r:id="rId6"/>
    <p:sldId id="391" r:id="rId7"/>
    <p:sldId id="385" r:id="rId8"/>
    <p:sldId id="387" r:id="rId9"/>
    <p:sldId id="403" r:id="rId10"/>
    <p:sldId id="354" r:id="rId11"/>
    <p:sldId id="388" r:id="rId12"/>
    <p:sldId id="389" r:id="rId13"/>
    <p:sldId id="390" r:id="rId14"/>
    <p:sldId id="356" r:id="rId15"/>
    <p:sldId id="357" r:id="rId16"/>
    <p:sldId id="393" r:id="rId17"/>
    <p:sldId id="360" r:id="rId18"/>
    <p:sldId id="394" r:id="rId19"/>
    <p:sldId id="395" r:id="rId20"/>
    <p:sldId id="396" r:id="rId21"/>
    <p:sldId id="361" r:id="rId22"/>
    <p:sldId id="398" r:id="rId23"/>
    <p:sldId id="399" r:id="rId24"/>
    <p:sldId id="400" r:id="rId25"/>
    <p:sldId id="397" r:id="rId26"/>
    <p:sldId id="405" r:id="rId27"/>
    <p:sldId id="402" r:id="rId28"/>
    <p:sldId id="363" r:id="rId29"/>
    <p:sldId id="404" r:id="rId30"/>
    <p:sldId id="365" r:id="rId31"/>
    <p:sldId id="366" r:id="rId32"/>
    <p:sldId id="369" r:id="rId33"/>
    <p:sldId id="371" r:id="rId34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05" autoAdjust="0"/>
    <p:restoredTop sz="90929"/>
  </p:normalViewPr>
  <p:slideViewPr>
    <p:cSldViewPr>
      <p:cViewPr varScale="1">
        <p:scale>
          <a:sx n="72" d="100"/>
          <a:sy n="72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44" y="-84"/>
      </p:cViewPr>
      <p:guideLst>
        <p:guide orient="horz" pos="2860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1C5D0902-D7FA-4F66-9A1E-34050551A9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DDD4A563-56C8-4F0C-B670-68A00A2DD31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0EA66-52AF-4039-8174-4A7D659E40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FD40E-206B-4F2B-A287-F5C296CB356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6B7FB-E156-4782-AED4-59DC0EE3EA4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AD56D-1509-4021-A281-D417E18152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DDA2-E0F0-427B-8991-691974304A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E79D-7F24-43A9-8237-8781FF8DEF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55E38-8166-419A-96F9-1A97A73740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D1DB-B44C-4E57-A178-5A95C32515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2284-D14A-4FA7-AEEE-5CECD569C0C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FD7AE-7541-4DD2-88F4-62548227A4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54A51-10F9-47BE-AEAF-3CB2FF4D47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9A2B972E-884D-4F66-BC24-EDD53D5D21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C462F-691C-4125-91E6-B21091C8E98B}" type="slidenum">
              <a:rPr lang="he-IL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02: </a:t>
            </a:r>
            <a:r>
              <a:rPr lang="en-US" b="1" dirty="0" smtClean="0"/>
              <a:t>SQL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7247C-BBB9-4B56-9138-1AA7E1E6085E}" type="slidenum">
              <a:rPr lang="he-IL"/>
              <a:pPr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Query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6848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r>
              <a:rPr lang="en-US"/>
              <a:t>Basic form: (plus many many more bells and whistles)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296988" y="3957638"/>
            <a:ext cx="4948237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 </a:t>
            </a:r>
            <a:r>
              <a:rPr lang="en-US"/>
              <a:t> attributes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relations (possibly multiple)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conditions (selections)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E1500-2304-4F54-97AE-DEBD7DB5136F}" type="slidenum">
              <a:rPr lang="he-IL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SQL Query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19" name="Rectangle 35"/>
          <p:cNvSpPr>
            <a:spLocks noChangeArrowheads="1"/>
          </p:cNvSpPr>
          <p:nvPr/>
        </p:nvSpPr>
        <p:spPr bwMode="auto">
          <a:xfrm>
            <a:off x="228600" y="3810000"/>
            <a:ext cx="39258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*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category=‘Gadgets’</a:t>
            </a:r>
          </a:p>
        </p:txBody>
      </p:sp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/>
        </p:nvGraphicFramePr>
        <p:xfrm>
          <a:off x="3276600" y="5257800"/>
          <a:ext cx="54102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55" name="Oval 71"/>
          <p:cNvSpPr>
            <a:spLocks noChangeArrowheads="1"/>
          </p:cNvSpPr>
          <p:nvPr/>
        </p:nvSpPr>
        <p:spPr bwMode="auto">
          <a:xfrm>
            <a:off x="304800" y="5867400"/>
            <a:ext cx="2106613" cy="619125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“selection”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0" grpId="0" autoUpdateAnimBg="0"/>
      <p:bldP spid="144421" grpId="0" animBg="1"/>
      <p:bldP spid="14445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5783B-7CE3-49C9-86C5-4A30746EFE09}" type="slidenum">
              <a:rPr lang="he-IL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SQL Query</a:t>
            </a:r>
          </a:p>
        </p:txBody>
      </p:sp>
      <p:graphicFrame>
        <p:nvGraphicFramePr>
          <p:cNvPr id="145411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43" name="Rectangle 35"/>
          <p:cNvSpPr>
            <a:spLocks noChangeArrowheads="1"/>
          </p:cNvSpPr>
          <p:nvPr/>
        </p:nvSpPr>
        <p:spPr bwMode="auto">
          <a:xfrm>
            <a:off x="228600" y="3810000"/>
            <a:ext cx="50228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PName, Price, Manufacturer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Price &gt; 100</a:t>
            </a: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45445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45468" name="Group 60"/>
          <p:cNvGraphicFramePr>
            <a:graphicFrameLocks noGrp="1"/>
          </p:cNvGraphicFramePr>
          <p:nvPr/>
        </p:nvGraphicFramePr>
        <p:xfrm>
          <a:off x="4114800" y="5257800"/>
          <a:ext cx="405765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70" name="Oval 62"/>
          <p:cNvSpPr>
            <a:spLocks noChangeArrowheads="1"/>
          </p:cNvSpPr>
          <p:nvPr/>
        </p:nvSpPr>
        <p:spPr bwMode="auto">
          <a:xfrm>
            <a:off x="381000" y="5334000"/>
            <a:ext cx="2835275" cy="11366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“selection” and</a:t>
            </a:r>
          </a:p>
          <a:p>
            <a:pPr algn="ctr"/>
            <a:r>
              <a:rPr lang="en-US"/>
              <a:t>“projection”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4" grpId="0" autoUpdateAnimBg="0"/>
      <p:bldP spid="145445" grpId="0" animBg="1"/>
      <p:bldP spid="14547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1CC0F-B7D0-468B-AB40-EAFF8D51F030}" type="slidenum">
              <a:rPr lang="he-IL"/>
              <a:pPr/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Notation for SQL Queries</a:t>
            </a:r>
          </a:p>
        </p:txBody>
      </p:sp>
      <p:sp>
        <p:nvSpPr>
          <p:cNvPr id="146467" name="Rectangle 35"/>
          <p:cNvSpPr>
            <a:spLocks noChangeArrowheads="1"/>
          </p:cNvSpPr>
          <p:nvPr/>
        </p:nvSpPr>
        <p:spPr bwMode="auto">
          <a:xfrm>
            <a:off x="228600" y="3810000"/>
            <a:ext cx="50228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PName, Price, Manufacturer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Price &gt; 100</a:t>
            </a:r>
          </a:p>
        </p:txBody>
      </p:sp>
      <p:sp>
        <p:nvSpPr>
          <p:cNvPr id="146468" name="Text Box 36"/>
          <p:cNvSpPr txBox="1">
            <a:spLocks noChangeArrowheads="1"/>
          </p:cNvSpPr>
          <p:nvPr/>
        </p:nvSpPr>
        <p:spPr bwMode="auto">
          <a:xfrm>
            <a:off x="3962400" y="3200400"/>
            <a:ext cx="4973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Product(</a:t>
            </a:r>
            <a:r>
              <a:rPr lang="en-US" sz="2000" u="sng">
                <a:solidFill>
                  <a:schemeClr val="accent2"/>
                </a:solidFill>
              </a:rPr>
              <a:t>PName</a:t>
            </a:r>
            <a:r>
              <a:rPr lang="en-US" sz="2000">
                <a:solidFill>
                  <a:schemeClr val="accent2"/>
                </a:solidFill>
              </a:rPr>
              <a:t>, Price, Category, Manfacturer)</a:t>
            </a:r>
          </a:p>
        </p:txBody>
      </p:sp>
      <p:sp>
        <p:nvSpPr>
          <p:cNvPr id="146469" name="AutoShape 37"/>
          <p:cNvSpPr>
            <a:spLocks noChangeArrowheads="1"/>
          </p:cNvSpPr>
          <p:nvPr/>
        </p:nvSpPr>
        <p:spPr bwMode="auto">
          <a:xfrm>
            <a:off x="6553200" y="41910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6488" name="Text Box 56"/>
          <p:cNvSpPr txBox="1">
            <a:spLocks noChangeArrowheads="1"/>
          </p:cNvSpPr>
          <p:nvPr/>
        </p:nvSpPr>
        <p:spPr bwMode="auto">
          <a:xfrm>
            <a:off x="4648200" y="5257800"/>
            <a:ext cx="391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Answer(PName, Price, Manfacturer)</a:t>
            </a:r>
          </a:p>
        </p:txBody>
      </p:sp>
      <p:sp>
        <p:nvSpPr>
          <p:cNvPr id="146489" name="AutoShape 57"/>
          <p:cNvSpPr>
            <a:spLocks noChangeArrowheads="1"/>
          </p:cNvSpPr>
          <p:nvPr/>
        </p:nvSpPr>
        <p:spPr bwMode="auto">
          <a:xfrm>
            <a:off x="6248400" y="1752600"/>
            <a:ext cx="2574925" cy="619125"/>
          </a:xfrm>
          <a:prstGeom prst="wedgeEllipseCallout">
            <a:avLst>
              <a:gd name="adj1" fmla="val -39088"/>
              <a:gd name="adj2" fmla="val 180769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Input Schema</a:t>
            </a:r>
          </a:p>
        </p:txBody>
      </p:sp>
      <p:sp>
        <p:nvSpPr>
          <p:cNvPr id="146490" name="AutoShape 58"/>
          <p:cNvSpPr>
            <a:spLocks noChangeArrowheads="1"/>
          </p:cNvSpPr>
          <p:nvPr/>
        </p:nvSpPr>
        <p:spPr bwMode="auto">
          <a:xfrm>
            <a:off x="3590925" y="6019800"/>
            <a:ext cx="2863850" cy="619125"/>
          </a:xfrm>
          <a:prstGeom prst="wedgeEllipseCallout">
            <a:avLst>
              <a:gd name="adj1" fmla="val 20593"/>
              <a:gd name="adj2" fmla="val -106412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Output Schema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8" grpId="0" autoUpdateAnimBg="0"/>
      <p:bldP spid="146469" grpId="0" animBg="1"/>
      <p:bldP spid="146488" grpId="0" autoUpdateAnimBg="0"/>
      <p:bldP spid="146489" grpId="0" animBg="1" autoUpdateAnimBg="0"/>
      <p:bldP spid="14649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3C2418-EB39-422F-81CB-8BFD0BCC27D1}" type="slidenum">
              <a:rPr lang="he-IL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What goes in the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clause:</a:t>
            </a:r>
          </a:p>
          <a:p>
            <a:pPr eaLnBrk="1" hangingPunct="1"/>
            <a:r>
              <a:rPr lang="en-US" sz="2800" smtClean="0"/>
              <a:t> x = y, x &lt; y, x &lt;= y, etc</a:t>
            </a:r>
          </a:p>
          <a:p>
            <a:pPr lvl="1" eaLnBrk="1" hangingPunct="1"/>
            <a:r>
              <a:rPr lang="en-US" sz="2400" smtClean="0"/>
              <a:t>For number, they have the usual meanings</a:t>
            </a:r>
          </a:p>
          <a:p>
            <a:pPr lvl="1" eaLnBrk="1" hangingPunct="1"/>
            <a:r>
              <a:rPr lang="en-US" sz="2400" smtClean="0"/>
              <a:t>For CHAR and VARCHAR: lexicographic ordering</a:t>
            </a:r>
          </a:p>
          <a:p>
            <a:pPr lvl="2" eaLnBrk="1" hangingPunct="1"/>
            <a:r>
              <a:rPr lang="en-US" sz="2000" smtClean="0"/>
              <a:t>Expected conversion between CHAR and VARCHAR</a:t>
            </a:r>
          </a:p>
          <a:p>
            <a:pPr lvl="1" eaLnBrk="1" hangingPunct="1"/>
            <a:r>
              <a:rPr lang="en-US" sz="2400" smtClean="0"/>
              <a:t>For dates and times, what you expect...</a:t>
            </a:r>
          </a:p>
          <a:p>
            <a:pPr eaLnBrk="1" hangingPunct="1"/>
            <a:r>
              <a:rPr lang="en-US" sz="2800" smtClean="0"/>
              <a:t>Pattern matching on strings...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062D2-4E1E-44AF-B152-73768D532F51}" type="slidenum">
              <a:rPr lang="he-IL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LIKE</a:t>
            </a:r>
            <a:r>
              <a:rPr lang="en-US" smtClean="0"/>
              <a:t> operator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s </a:t>
            </a:r>
            <a:r>
              <a:rPr lang="en-US" sz="2800" b="1" smtClean="0"/>
              <a:t>LIKE</a:t>
            </a:r>
            <a:r>
              <a:rPr lang="en-US" sz="2800" smtClean="0"/>
              <a:t> p:  pattern matching on strings</a:t>
            </a:r>
          </a:p>
          <a:p>
            <a:pPr marL="609600" indent="-609600" eaLnBrk="1" hangingPunct="1"/>
            <a:r>
              <a:rPr lang="en-US" sz="2800" smtClean="0"/>
              <a:t>p may contain two special symbols:</a:t>
            </a:r>
          </a:p>
          <a:p>
            <a:pPr marL="990600" lvl="1" indent="-533400" eaLnBrk="1" hangingPunct="1"/>
            <a:r>
              <a:rPr lang="en-US" sz="2400" smtClean="0"/>
              <a:t>%  = any sequence of characters</a:t>
            </a:r>
          </a:p>
          <a:p>
            <a:pPr marL="990600" lvl="1" indent="-533400" eaLnBrk="1" hangingPunct="1"/>
            <a:r>
              <a:rPr lang="en-US" sz="2400" smtClean="0"/>
              <a:t>_   = any single character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Product(PName, Price, Category, Manufacturer)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sz="2000" smtClean="0"/>
              <a:t>Find all products whose name mentions ‘gizmo’: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endParaRPr lang="en-US" sz="2000" smtClean="0"/>
          </a:p>
          <a:p>
            <a:pPr marL="609600" indent="-609600">
              <a:spcBef>
                <a:spcPct val="0"/>
              </a:spcBef>
              <a:buFontTx/>
              <a:buNone/>
            </a:pPr>
            <a:endParaRPr lang="en-US" sz="2800" smtClean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752600" y="5029200"/>
            <a:ext cx="4022725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  *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  Products</a:t>
            </a:r>
            <a:br>
              <a:rPr lang="en-US" sz="2000"/>
            </a:b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 PName </a:t>
            </a:r>
            <a:r>
              <a:rPr lang="en-US" sz="2000" b="1"/>
              <a:t>LIKE</a:t>
            </a:r>
            <a:r>
              <a:rPr lang="en-US" sz="2000"/>
              <a:t> ‘%gizmo%’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AC85E-3332-4EA8-9864-F2BE17B9D72E}" type="slidenum">
              <a:rPr lang="he-IL"/>
              <a:pPr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762000" y="2133600"/>
            <a:ext cx="40513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</a:t>
            </a:r>
            <a:r>
              <a:rPr lang="en-US" dirty="0">
                <a:solidFill>
                  <a:srgbClr val="FF5050"/>
                </a:solidFill>
              </a:rPr>
              <a:t>DISTINCT</a:t>
            </a:r>
            <a:r>
              <a:rPr lang="en-US" dirty="0"/>
              <a:t> category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</a:t>
            </a:r>
            <a:r>
              <a:rPr lang="en-US" dirty="0" smtClean="0"/>
              <a:t> Product</a:t>
            </a:r>
            <a:endParaRPr lang="en-US" dirty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Compare to: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838200" y="4876800"/>
            <a:ext cx="25860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category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</a:t>
            </a:r>
            <a:r>
              <a:rPr lang="en-US" dirty="0" smtClean="0"/>
              <a:t> Product</a:t>
            </a:r>
            <a:endParaRPr lang="en-US" dirty="0"/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/>
        </p:nvGraphicFramePr>
        <p:xfrm>
          <a:off x="6324600" y="4343400"/>
          <a:ext cx="1352550" cy="167640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6248400" y="1905000"/>
          <a:ext cx="1352550" cy="134112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5" name="AutoShape 55"/>
          <p:cNvSpPr>
            <a:spLocks noChangeArrowheads="1"/>
          </p:cNvSpPr>
          <p:nvPr/>
        </p:nvSpPr>
        <p:spPr bwMode="auto">
          <a:xfrm>
            <a:off x="5181600" y="236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8466" name="AutoShape 56"/>
          <p:cNvSpPr>
            <a:spLocks noChangeArrowheads="1"/>
          </p:cNvSpPr>
          <p:nvPr/>
        </p:nvSpPr>
        <p:spPr bwMode="auto">
          <a:xfrm>
            <a:off x="5105400" y="5029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6" name="AutoShape 58"/>
          <p:cNvSpPr>
            <a:spLocks noChangeArrowheads="1"/>
          </p:cNvSpPr>
          <p:nvPr/>
        </p:nvSpPr>
        <p:spPr bwMode="auto">
          <a:xfrm>
            <a:off x="2286000" y="5562600"/>
            <a:ext cx="4314825" cy="1168400"/>
          </a:xfrm>
          <a:prstGeom prst="wedgeEllipseCallout">
            <a:avLst>
              <a:gd name="adj1" fmla="val -17449"/>
              <a:gd name="adj2" fmla="val -11583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What happens if more</a:t>
            </a:r>
          </a:p>
          <a:p>
            <a:pPr algn="ctr"/>
            <a:r>
              <a:rPr lang="en-US"/>
              <a:t>attributes are selected?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72E4B8-BF81-45C4-8BAE-6178DFD9A0C2}" type="slidenum">
              <a:rPr lang="he-IL"/>
              <a:pPr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Ordering 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762000" y="2133600"/>
            <a:ext cx="573881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</a:t>
            </a:r>
            <a:r>
              <a:rPr lang="en-US" dirty="0" err="1"/>
              <a:t>pname</a:t>
            </a:r>
            <a:r>
              <a:rPr lang="en-US" dirty="0"/>
              <a:t>, price, manufacturer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</a:t>
            </a:r>
            <a:r>
              <a:rPr lang="en-US" dirty="0" smtClean="0"/>
              <a:t> Product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category=‘gizmo’ AND price &gt; 50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FF5050"/>
                </a:solidFill>
              </a:rPr>
              <a:t>ORDER BY</a:t>
            </a:r>
            <a:r>
              <a:rPr lang="en-US" dirty="0"/>
              <a:t>  price, </a:t>
            </a:r>
            <a:r>
              <a:rPr lang="en-US" dirty="0" err="1"/>
              <a:t>pname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441325" y="4079875"/>
            <a:ext cx="8386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 is ascending, unless you specify the DESC keyword.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Ties are broken by the second attribute on the ORDER BY list,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692A5-7431-4894-B91F-3C86B34BE92C}" type="slidenum">
              <a:rPr lang="he-IL"/>
              <a:pPr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Ordering the Results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762000" y="2133600"/>
            <a:ext cx="26908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category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ORDER BY</a:t>
            </a:r>
            <a:r>
              <a:rPr lang="en-US"/>
              <a:t>  pname</a:t>
            </a:r>
          </a:p>
        </p:txBody>
      </p:sp>
      <p:graphicFrame>
        <p:nvGraphicFramePr>
          <p:cNvPr id="151557" name="Group 5"/>
          <p:cNvGraphicFramePr>
            <a:graphicFrameLocks noGrp="1"/>
          </p:cNvGraphicFramePr>
          <p:nvPr/>
        </p:nvGraphicFramePr>
        <p:xfrm>
          <a:off x="228600" y="40386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7" name="AutoShape 37"/>
          <p:cNvSpPr>
            <a:spLocks noChangeArrowheads="1"/>
          </p:cNvSpPr>
          <p:nvPr/>
        </p:nvSpPr>
        <p:spPr bwMode="auto">
          <a:xfrm>
            <a:off x="6096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63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F8FE1-4524-4C92-A894-AEF8159EE1A8}" type="slidenum">
              <a:rPr lang="he-IL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Ordering the Results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762000" y="2133600"/>
            <a:ext cx="40513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category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ORDER BY</a:t>
            </a:r>
            <a:r>
              <a:rPr lang="en-US"/>
              <a:t> category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Compare to:</a:t>
            </a:r>
          </a:p>
        </p:txBody>
      </p:sp>
      <p:graphicFrame>
        <p:nvGraphicFramePr>
          <p:cNvPr id="152611" name="Group 35"/>
          <p:cNvGraphicFramePr>
            <a:graphicFrameLocks noGrp="1"/>
          </p:cNvGraphicFramePr>
          <p:nvPr/>
        </p:nvGraphicFramePr>
        <p:xfrm>
          <a:off x="6248400" y="1905000"/>
          <a:ext cx="1352550" cy="134112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2" name="AutoShape 32"/>
          <p:cNvSpPr>
            <a:spLocks noChangeArrowheads="1"/>
          </p:cNvSpPr>
          <p:nvPr/>
        </p:nvSpPr>
        <p:spPr bwMode="auto">
          <a:xfrm>
            <a:off x="5181600" y="236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1523" name="AutoShape 33"/>
          <p:cNvSpPr>
            <a:spLocks noChangeArrowheads="1"/>
          </p:cNvSpPr>
          <p:nvPr/>
        </p:nvSpPr>
        <p:spPr bwMode="auto">
          <a:xfrm>
            <a:off x="5105400" y="5029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52612" name="Rectangle 36"/>
          <p:cNvSpPr>
            <a:spLocks noChangeArrowheads="1"/>
          </p:cNvSpPr>
          <p:nvPr/>
        </p:nvSpPr>
        <p:spPr bwMode="auto">
          <a:xfrm>
            <a:off x="762000" y="4572000"/>
            <a:ext cx="26146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category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ORDER BY</a:t>
            </a:r>
            <a:r>
              <a:rPr lang="en-US"/>
              <a:t> pname</a:t>
            </a:r>
          </a:p>
        </p:txBody>
      </p:sp>
      <p:sp>
        <p:nvSpPr>
          <p:cNvPr id="21525" name="Text Box 37"/>
          <p:cNvSpPr txBox="1">
            <a:spLocks noChangeArrowheads="1"/>
          </p:cNvSpPr>
          <p:nvPr/>
        </p:nvSpPr>
        <p:spPr bwMode="auto">
          <a:xfrm>
            <a:off x="6781800" y="4495800"/>
            <a:ext cx="63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7ADF3-62DA-4FC0-85D4-04EFE505316C}" type="slidenum">
              <a:rPr lang="he-IL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Data </a:t>
            </a:r>
            <a:r>
              <a:rPr lang="en-US" smtClean="0"/>
              <a:t>in SQL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Simple Queries in SQL (6.1)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Queries with more than one relation (6.2)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Recomeded reading: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Chapter 3, “Simple Queries” from </a:t>
            </a:r>
            <a:r>
              <a:rPr lang="en-US" b="1" smtClean="0"/>
              <a:t>SQL for Web Nerds, </a:t>
            </a:r>
            <a:r>
              <a:rPr lang="en-US" smtClean="0"/>
              <a:t>by Philip Greenspun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2BC64-CC8C-43D6-8278-EABBE58F0C1B}" type="slidenum">
              <a:rPr lang="he-IL"/>
              <a:pPr/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 in SQL</a:t>
            </a:r>
          </a:p>
        </p:txBody>
      </p:sp>
      <p:sp>
        <p:nvSpPr>
          <p:cNvPr id="22532" name="Rectangle 6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 two or more tables:</a:t>
            </a:r>
          </a:p>
        </p:txBody>
      </p:sp>
      <p:graphicFrame>
        <p:nvGraphicFramePr>
          <p:cNvPr id="153698" name="Group 98"/>
          <p:cNvGraphicFramePr>
            <a:graphicFrameLocks noGrp="1"/>
          </p:cNvGraphicFramePr>
          <p:nvPr/>
        </p:nvGraphicFramePr>
        <p:xfrm>
          <a:off x="1676400" y="2590800"/>
          <a:ext cx="65532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  <a:gridCol w="1638300"/>
                <a:gridCol w="16383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5" name="Text Box 36"/>
          <p:cNvSpPr txBox="1">
            <a:spLocks noChangeArrowheads="1"/>
          </p:cNvSpPr>
          <p:nvPr/>
        </p:nvSpPr>
        <p:spPr bwMode="auto">
          <a:xfrm>
            <a:off x="533400" y="2667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2566" name="Text Box 62"/>
          <p:cNvSpPr txBox="1">
            <a:spLocks noChangeArrowheads="1"/>
          </p:cNvSpPr>
          <p:nvPr/>
        </p:nvSpPr>
        <p:spPr bwMode="auto">
          <a:xfrm>
            <a:off x="2057400" y="4724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3692" name="Group 92"/>
          <p:cNvGraphicFramePr>
            <a:graphicFrameLocks noGrp="1"/>
          </p:cNvGraphicFramePr>
          <p:nvPr/>
        </p:nvGraphicFramePr>
        <p:xfrm>
          <a:off x="3200400" y="4724400"/>
          <a:ext cx="5410200" cy="193040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699" name="Oval 99"/>
          <p:cNvSpPr>
            <a:spLocks noChangeArrowheads="1"/>
          </p:cNvSpPr>
          <p:nvPr/>
        </p:nvSpPr>
        <p:spPr bwMode="auto">
          <a:xfrm>
            <a:off x="420688" y="5172075"/>
            <a:ext cx="2295525" cy="15684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/>
              <a:t>What is</a:t>
            </a:r>
          </a:p>
          <a:p>
            <a:pPr algn="ctr">
              <a:lnSpc>
                <a:spcPct val="85000"/>
              </a:lnSpc>
            </a:pPr>
            <a:r>
              <a:rPr lang="en-US" sz="2000"/>
              <a:t>the connection</a:t>
            </a:r>
          </a:p>
          <a:p>
            <a:pPr algn="ctr">
              <a:lnSpc>
                <a:spcPct val="85000"/>
              </a:lnSpc>
            </a:pPr>
            <a:r>
              <a:rPr lang="en-US" sz="2000"/>
              <a:t>between</a:t>
            </a:r>
          </a:p>
          <a:p>
            <a:pPr algn="ctr">
              <a:lnSpc>
                <a:spcPct val="85000"/>
              </a:lnSpc>
            </a:pPr>
            <a:r>
              <a:rPr lang="en-US" sz="2000"/>
              <a:t>them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DEB41-088C-49A5-BE01-4D32A04B74A3}" type="slidenum">
              <a:rPr lang="he-IL"/>
              <a:pPr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</a:t>
            </a:r>
            <a:r>
              <a:rPr lang="en-US" u="sng">
                <a:solidFill>
                  <a:schemeClr val="accent2"/>
                </a:solidFill>
              </a:rPr>
              <a:t>pname</a:t>
            </a:r>
            <a:r>
              <a:rPr 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Company (</a:t>
            </a:r>
            <a:r>
              <a:rPr lang="en-US" u="sng">
                <a:solidFill>
                  <a:schemeClr val="accent2"/>
                </a:solidFill>
              </a:rPr>
              <a:t>cname</a:t>
            </a:r>
            <a:r>
              <a:rPr 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Find all products under $200 manufactured in Japan;</a:t>
            </a:r>
            <a:br>
              <a:rPr lang="en-US"/>
            </a:br>
            <a:r>
              <a:rPr lang="en-US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143000" y="4191000"/>
            <a:ext cx="6905625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</a:t>
            </a:r>
            <a:r>
              <a:rPr lang="en-US" dirty="0" err="1"/>
              <a:t>pname</a:t>
            </a:r>
            <a:r>
              <a:rPr lang="en-US" dirty="0"/>
              <a:t>, price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Product, Company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WHERE   </a:t>
            </a:r>
            <a:r>
              <a:rPr lang="en-US" dirty="0">
                <a:solidFill>
                  <a:schemeClr val="tx2"/>
                </a:solidFill>
              </a:rPr>
              <a:t>manufacturer=</a:t>
            </a:r>
            <a:r>
              <a:rPr lang="en-US" dirty="0" err="1">
                <a:solidFill>
                  <a:schemeClr val="tx2"/>
                </a:solidFill>
              </a:rPr>
              <a:t>cname</a:t>
            </a:r>
            <a:r>
              <a:rPr lang="en-US" dirty="0">
                <a:solidFill>
                  <a:schemeClr val="tx2"/>
                </a:solidFill>
              </a:rPr>
              <a:t> AND country=‘Japan’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                 AND price &lt;= 200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8400" y="3200400"/>
            <a:ext cx="6353175" cy="2270125"/>
            <a:chOff x="1536" y="2016"/>
            <a:chExt cx="4002" cy="1430"/>
          </a:xfrm>
        </p:grpSpPr>
        <p:sp>
          <p:nvSpPr>
            <p:cNvPr id="23560" name="Oval 6"/>
            <p:cNvSpPr>
              <a:spLocks noChangeArrowheads="1"/>
            </p:cNvSpPr>
            <p:nvPr/>
          </p:nvSpPr>
          <p:spPr bwMode="auto">
            <a:xfrm>
              <a:off x="1536" y="3037"/>
              <a:ext cx="1728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he-IL"/>
            </a:p>
          </p:txBody>
        </p:sp>
        <p:sp>
          <p:nvSpPr>
            <p:cNvPr id="23561" name="AutoShape 7"/>
            <p:cNvSpPr>
              <a:spLocks noChangeArrowheads="1"/>
            </p:cNvSpPr>
            <p:nvPr/>
          </p:nvSpPr>
          <p:spPr bwMode="auto">
            <a:xfrm>
              <a:off x="3600" y="2016"/>
              <a:ext cx="1938" cy="1040"/>
            </a:xfrm>
            <a:prstGeom prst="wedgeEllipseCallout">
              <a:avLst>
                <a:gd name="adj1" fmla="val -79000"/>
                <a:gd name="adj2" fmla="val 57694"/>
              </a:avLst>
            </a:prstGeom>
            <a:solidFill>
              <a:srgbClr val="C0C0C0">
                <a:alpha val="89803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Join</a:t>
              </a:r>
              <a:br>
                <a:rPr lang="en-US"/>
              </a:br>
              <a:r>
                <a:rPr lang="en-US"/>
                <a:t>between Product</a:t>
              </a:r>
              <a:br>
                <a:rPr lang="en-US"/>
              </a:br>
              <a:r>
                <a:rPr lang="en-US"/>
                <a:t>and Company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0DD19-0B0F-453A-ACD8-48D11A641AC7}" type="slidenum">
              <a:rPr lang="he-IL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 in SQL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152400" y="1752600"/>
            <a:ext cx="658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029200" y="1828800"/>
            <a:ext cx="777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636" name="AutoShape 72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637" name="AutoShape 73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638" name="AutoShape 74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639" name="AutoShape 75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aphicFrame>
        <p:nvGraphicFramePr>
          <p:cNvPr id="156785" name="Group 113"/>
          <p:cNvGraphicFramePr>
            <a:graphicFrameLocks noGrp="1"/>
          </p:cNvGraphicFramePr>
          <p:nvPr/>
        </p:nvGraphicFramePr>
        <p:xfrm>
          <a:off x="5943600" y="5638800"/>
          <a:ext cx="1905000" cy="54864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84" name="Rectangle 112"/>
          <p:cNvSpPr>
            <a:spLocks noChangeArrowheads="1"/>
          </p:cNvSpPr>
          <p:nvPr/>
        </p:nvSpPr>
        <p:spPr bwMode="auto">
          <a:xfrm>
            <a:off x="457200" y="4191000"/>
            <a:ext cx="467677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>
                <a:solidFill>
                  <a:schemeClr val="accent2"/>
                </a:solidFill>
              </a:rPr>
              <a:t>SELECT</a:t>
            </a:r>
            <a:r>
              <a:rPr lang="en-US" sz="1600"/>
              <a:t>   pname, price</a:t>
            </a:r>
            <a:br>
              <a:rPr lang="en-US" sz="1600"/>
            </a:br>
            <a:r>
              <a:rPr lang="en-US" sz="1600">
                <a:solidFill>
                  <a:schemeClr val="accent2"/>
                </a:solidFill>
              </a:rPr>
              <a:t>FROM</a:t>
            </a:r>
            <a:r>
              <a:rPr lang="en-US" sz="1600"/>
              <a:t>      Product, Company</a:t>
            </a:r>
            <a:br>
              <a:rPr lang="en-US" sz="1600"/>
            </a:br>
            <a:r>
              <a:rPr lang="en-US" sz="1600">
                <a:solidFill>
                  <a:schemeClr val="accent2"/>
                </a:solidFill>
              </a:rPr>
              <a:t>WHERE   </a:t>
            </a:r>
            <a:r>
              <a:rPr lang="en-US" sz="1600">
                <a:solidFill>
                  <a:schemeClr val="tx2"/>
                </a:solidFill>
              </a:rPr>
              <a:t>manufacturer=cname AND country=‘Japan’</a:t>
            </a:r>
            <a:br>
              <a:rPr lang="en-US" sz="1600">
                <a:solidFill>
                  <a:schemeClr val="tx2"/>
                </a:solidFill>
              </a:rPr>
            </a:br>
            <a:r>
              <a:rPr lang="en-US" sz="1600">
                <a:solidFill>
                  <a:schemeClr val="tx2"/>
                </a:solidFill>
              </a:rPr>
              <a:t>                 AND price &lt;= 200</a:t>
            </a:r>
          </a:p>
        </p:txBody>
      </p:sp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6781800" y="4038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219200" y="2362200"/>
            <a:ext cx="7620000" cy="1066800"/>
            <a:chOff x="768" y="1488"/>
            <a:chExt cx="4800" cy="672"/>
          </a:xfrm>
        </p:grpSpPr>
        <p:sp>
          <p:nvSpPr>
            <p:cNvPr id="24654" name="Oval 76"/>
            <p:cNvSpPr>
              <a:spLocks noChangeArrowheads="1"/>
            </p:cNvSpPr>
            <p:nvPr/>
          </p:nvSpPr>
          <p:spPr bwMode="auto">
            <a:xfrm>
              <a:off x="4896" y="1680"/>
              <a:ext cx="672" cy="48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24655" name="Oval 77"/>
            <p:cNvSpPr>
              <a:spLocks noChangeArrowheads="1"/>
            </p:cNvSpPr>
            <p:nvPr/>
          </p:nvSpPr>
          <p:spPr bwMode="auto">
            <a:xfrm>
              <a:off x="768" y="1488"/>
              <a:ext cx="528" cy="57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24656" name="Oval 116"/>
            <p:cNvSpPr>
              <a:spLocks noChangeArrowheads="1"/>
            </p:cNvSpPr>
            <p:nvPr/>
          </p:nvSpPr>
          <p:spPr bwMode="auto">
            <a:xfrm rot="-465106">
              <a:off x="2108" y="1730"/>
              <a:ext cx="1872" cy="28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B6CA6-A0F0-4D77-B086-CA13882AAF99}" type="slidenum">
              <a:rPr lang="he-IL"/>
              <a:pPr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</a:t>
            </a:r>
            <a:r>
              <a:rPr lang="en-US" u="sng">
                <a:solidFill>
                  <a:schemeClr val="accent2"/>
                </a:solidFill>
              </a:rPr>
              <a:t>pname</a:t>
            </a:r>
            <a:r>
              <a:rPr 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Company (</a:t>
            </a:r>
            <a:r>
              <a:rPr lang="en-US" u="sng">
                <a:solidFill>
                  <a:schemeClr val="accent2"/>
                </a:solidFill>
              </a:rPr>
              <a:t>cname</a:t>
            </a:r>
            <a:r>
              <a:rPr 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Find all countries that manufacture some product in the ‘Gadgets’ category.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838200" y="4191000"/>
            <a:ext cx="73279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country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Product, Company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   </a:t>
            </a:r>
            <a:r>
              <a:rPr lang="en-US">
                <a:solidFill>
                  <a:schemeClr val="tx2"/>
                </a:solidFill>
              </a:rPr>
              <a:t>manufacturer=cname AND category=‘Gadgets’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FC59C-CD7D-4471-BC13-6042093CEA4D}" type="slidenum">
              <a:rPr lang="he-IL"/>
              <a:pPr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 in SQL</a:t>
            </a:r>
          </a:p>
        </p:txBody>
      </p:sp>
      <p:graphicFrame>
        <p:nvGraphicFramePr>
          <p:cNvPr id="159747" name="Group 3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0" name="Text Box 35"/>
          <p:cNvSpPr txBox="1">
            <a:spLocks noChangeArrowheads="1"/>
          </p:cNvSpPr>
          <p:nvPr/>
        </p:nvSpPr>
        <p:spPr bwMode="auto">
          <a:xfrm>
            <a:off x="152400" y="1752600"/>
            <a:ext cx="658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6661" name="Text Box 36"/>
          <p:cNvSpPr txBox="1">
            <a:spLocks noChangeArrowheads="1"/>
          </p:cNvSpPr>
          <p:nvPr/>
        </p:nvSpPr>
        <p:spPr bwMode="auto">
          <a:xfrm>
            <a:off x="5029200" y="1828800"/>
            <a:ext cx="777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9781" name="Group 37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684" name="AutoShape 59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685" name="AutoShape 60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686" name="AutoShape 61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687" name="AutoShape 62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6688" name="Oval 64"/>
          <p:cNvSpPr>
            <a:spLocks noChangeArrowheads="1"/>
          </p:cNvSpPr>
          <p:nvPr/>
        </p:nvSpPr>
        <p:spPr bwMode="auto">
          <a:xfrm>
            <a:off x="2209800" y="2438400"/>
            <a:ext cx="762000" cy="457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59820" name="Rectangle 76"/>
          <p:cNvSpPr>
            <a:spLocks noChangeArrowheads="1"/>
          </p:cNvSpPr>
          <p:nvPr/>
        </p:nvSpPr>
        <p:spPr bwMode="auto">
          <a:xfrm>
            <a:off x="457200" y="3962400"/>
            <a:ext cx="55499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  country</a:t>
            </a:r>
            <a:br>
              <a:rPr lang="en-US" sz="1800"/>
            </a:b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     Product, Company</a:t>
            </a:r>
            <a:br>
              <a:rPr lang="en-US" sz="1800"/>
            </a:br>
            <a:r>
              <a:rPr lang="en-US" sz="1800">
                <a:solidFill>
                  <a:schemeClr val="accent2"/>
                </a:solidFill>
              </a:rPr>
              <a:t>WHERE   </a:t>
            </a:r>
            <a:r>
              <a:rPr lang="en-US" sz="1800">
                <a:solidFill>
                  <a:schemeClr val="tx2"/>
                </a:solidFill>
              </a:rPr>
              <a:t>manufacturer=cname AND category=‘Gadgets’</a:t>
            </a:r>
          </a:p>
        </p:txBody>
      </p:sp>
      <p:sp>
        <p:nvSpPr>
          <p:cNvPr id="26690" name="AutoShape 77"/>
          <p:cNvSpPr>
            <a:spLocks noChangeArrowheads="1"/>
          </p:cNvSpPr>
          <p:nvPr/>
        </p:nvSpPr>
        <p:spPr bwMode="auto">
          <a:xfrm>
            <a:off x="6781800" y="4038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159844" name="Group 100"/>
          <p:cNvGraphicFramePr>
            <a:graphicFrameLocks noGrp="1"/>
          </p:cNvGraphicFramePr>
          <p:nvPr/>
        </p:nvGraphicFramePr>
        <p:xfrm>
          <a:off x="6553200" y="5181600"/>
          <a:ext cx="1270000" cy="1097280"/>
        </p:xfrm>
        <a:graphic>
          <a:graphicData uri="http://schemas.openxmlformats.org/drawingml/2006/table">
            <a:tbl>
              <a:tblPr/>
              <a:tblGrid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??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??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9846" name="Oval 102"/>
          <p:cNvSpPr>
            <a:spLocks noChangeArrowheads="1"/>
          </p:cNvSpPr>
          <p:nvPr/>
        </p:nvSpPr>
        <p:spPr bwMode="auto">
          <a:xfrm>
            <a:off x="487363" y="5172075"/>
            <a:ext cx="2165350" cy="15684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/>
              <a:t>What is</a:t>
            </a:r>
          </a:p>
          <a:p>
            <a:pPr algn="ctr">
              <a:lnSpc>
                <a:spcPct val="85000"/>
              </a:lnSpc>
            </a:pPr>
            <a:r>
              <a:rPr lang="en-US" sz="2000"/>
              <a:t>the problem ?</a:t>
            </a:r>
          </a:p>
          <a:p>
            <a:pPr algn="ctr">
              <a:lnSpc>
                <a:spcPct val="85000"/>
              </a:lnSpc>
            </a:pPr>
            <a:r>
              <a:rPr lang="en-US" sz="2000"/>
              <a:t>What’s the</a:t>
            </a:r>
            <a:br>
              <a:rPr lang="en-US" sz="2000"/>
            </a:br>
            <a:r>
              <a:rPr lang="en-US" sz="2000"/>
              <a:t>solution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22D7E-B71E-4C09-927F-C484F2F3CDE8}" type="slidenum">
              <a:rPr lang="he-IL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Joins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</a:t>
            </a:r>
            <a:r>
              <a:rPr lang="en-US" u="sng">
                <a:solidFill>
                  <a:schemeClr val="accent2"/>
                </a:solidFill>
              </a:rPr>
              <a:t>pname</a:t>
            </a:r>
            <a:r>
              <a:rPr 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 (buyer,  seller,  store,  product)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Person(</a:t>
            </a:r>
            <a:r>
              <a:rPr lang="en-US" u="sng">
                <a:solidFill>
                  <a:schemeClr val="accent2"/>
                </a:solidFill>
              </a:rPr>
              <a:t>persname</a:t>
            </a:r>
            <a:r>
              <a:rPr lang="en-US">
                <a:solidFill>
                  <a:schemeClr val="accent2"/>
                </a:solidFill>
              </a:rPr>
              <a:t>, phoneNumber, city)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Find names of people living in Seattle that bought some  product in the ‘Gadgets’ category, and the names of the stores they bought such product from 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1219200" y="4953000"/>
            <a:ext cx="715486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DISTINCT</a:t>
            </a:r>
            <a:r>
              <a:rPr lang="en-US" dirty="0"/>
              <a:t> </a:t>
            </a:r>
            <a:r>
              <a:rPr lang="en-US" dirty="0" err="1"/>
              <a:t>persname</a:t>
            </a:r>
            <a:r>
              <a:rPr lang="en-US" dirty="0"/>
              <a:t>, store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Person, Purchase, Product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WHERE   </a:t>
            </a:r>
            <a:r>
              <a:rPr lang="en-US" dirty="0" err="1">
                <a:solidFill>
                  <a:schemeClr val="tx2"/>
                </a:solidFill>
              </a:rPr>
              <a:t>persname</a:t>
            </a:r>
            <a:r>
              <a:rPr lang="en-US" dirty="0">
                <a:solidFill>
                  <a:schemeClr val="tx2"/>
                </a:solidFill>
              </a:rPr>
              <a:t>=buyer AND product = </a:t>
            </a:r>
            <a:r>
              <a:rPr lang="en-US" dirty="0" err="1">
                <a:solidFill>
                  <a:schemeClr val="tx2"/>
                </a:solidFill>
              </a:rPr>
              <a:t>pname</a:t>
            </a:r>
            <a:r>
              <a:rPr lang="en-US" dirty="0">
                <a:solidFill>
                  <a:schemeClr val="tx2"/>
                </a:solidFill>
              </a:rPr>
              <a:t> AND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                 city=‘Seattle’  AND category=‘Gadgets’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ADFD53-E2A4-4C49-A369-C7A4206A9C0B}" type="slidenum">
              <a:rPr lang="he-IL"/>
              <a:pPr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are two tables related?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You guess they are</a:t>
            </a:r>
          </a:p>
          <a:p>
            <a:pPr eaLnBrk="1" hangingPunct="1"/>
            <a:r>
              <a:rPr lang="en-US" sz="2800" smtClean="0"/>
              <a:t>I tell you so</a:t>
            </a:r>
          </a:p>
          <a:p>
            <a:pPr eaLnBrk="1" hangingPunct="1"/>
            <a:r>
              <a:rPr lang="en-US" sz="2800" smtClean="0"/>
              <a:t>Foreign keys are a method for schema designers to tell you so (7.1)</a:t>
            </a:r>
          </a:p>
          <a:p>
            <a:pPr lvl="1" eaLnBrk="1" hangingPunct="1"/>
            <a:r>
              <a:rPr lang="en-US" sz="2400" smtClean="0"/>
              <a:t>A foreign key states that a column is a reference to the key of another table</a:t>
            </a:r>
            <a:br>
              <a:rPr lang="en-US" sz="2400" smtClean="0"/>
            </a:br>
            <a:r>
              <a:rPr lang="en-US" sz="2400" smtClean="0"/>
              <a:t>ex: </a:t>
            </a:r>
            <a:r>
              <a:rPr lang="en-US" sz="2400" smtClean="0">
                <a:solidFill>
                  <a:schemeClr val="accent2"/>
                </a:solidFill>
              </a:rPr>
              <a:t>Product.manufacturer</a:t>
            </a:r>
            <a:r>
              <a:rPr lang="en-US" sz="2400" smtClean="0"/>
              <a:t> is foreign key of </a:t>
            </a:r>
            <a:r>
              <a:rPr lang="en-US" sz="2400" smtClean="0">
                <a:solidFill>
                  <a:schemeClr val="accent2"/>
                </a:solidFill>
              </a:rPr>
              <a:t>Company</a:t>
            </a:r>
          </a:p>
          <a:p>
            <a:pPr lvl="1" eaLnBrk="1" hangingPunct="1"/>
            <a:r>
              <a:rPr lang="en-US" sz="2400" smtClean="0"/>
              <a:t>Gives information and enforces constraint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277CCA-8A9B-4BB2-BADE-2633A8AA0A13}" type="slidenum">
              <a:rPr lang="he-IL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Disambiguating Attributes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Sometimes two relations have the same attr:</a:t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Person(pname, address, worksfor)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accent2"/>
                </a:solidFill>
              </a:rPr>
              <a:t>Company(cname, address)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chemeClr val="accent2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609600" y="3505200"/>
            <a:ext cx="48815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pname, address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Person, Company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   </a:t>
            </a:r>
            <a:r>
              <a:rPr lang="en-US">
                <a:solidFill>
                  <a:schemeClr val="tx2"/>
                </a:solidFill>
              </a:rPr>
              <a:t>worksfor = cname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33400" y="5486400"/>
            <a:ext cx="70485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Person.pname, Company.address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Person, Company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   </a:t>
            </a:r>
            <a:r>
              <a:rPr lang="en-US">
                <a:solidFill>
                  <a:schemeClr val="tx2"/>
                </a:solidFill>
              </a:rPr>
              <a:t>Person.worksfor = Company.cname</a:t>
            </a:r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6042025" y="3046413"/>
            <a:ext cx="1785938" cy="1136650"/>
          </a:xfrm>
          <a:prstGeom prst="wedgeEllipseCallout">
            <a:avLst>
              <a:gd name="adj1" fmla="val -81824"/>
              <a:gd name="adj2" fmla="val 1187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Which</a:t>
            </a:r>
            <a:br>
              <a:rPr lang="en-US"/>
            </a:br>
            <a:r>
              <a:rPr lang="en-US"/>
              <a:t>address ?</a:t>
            </a:r>
          </a:p>
        </p:txBody>
      </p:sp>
      <p:sp>
        <p:nvSpPr>
          <p:cNvPr id="161799" name="AutoShape 7"/>
          <p:cNvSpPr>
            <a:spLocks noChangeArrowheads="1"/>
          </p:cNvSpPr>
          <p:nvPr/>
        </p:nvSpPr>
        <p:spPr bwMode="auto">
          <a:xfrm>
            <a:off x="3429000" y="4876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animBg="1" autoUpdateAnimBg="0"/>
      <p:bldP spid="161798" grpId="0" animBg="1" autoUpdateAnimBg="0"/>
      <p:bldP spid="16179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10656-BE41-428D-A64D-DEBBA14C06CC}" type="slidenum">
              <a:rPr lang="he-IL"/>
              <a:pPr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Tuple Variables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609600" y="3962400"/>
            <a:ext cx="73580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DISTINCT  </a:t>
            </a:r>
            <a:r>
              <a:rPr lang="en-US">
                <a:solidFill>
                  <a:schemeClr val="tx2"/>
                </a:solidFill>
              </a:rPr>
              <a:t>x.store</a:t>
            </a:r>
            <a:endParaRPr lang="en-US"/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 AS x, Purchase AS y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  </a:t>
            </a:r>
            <a:r>
              <a:rPr lang="en-US"/>
              <a:t> x.product = y.product AND y.store = ‘BestBuy’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381000" y="2895600"/>
            <a:ext cx="712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Find all stores that sold at least one product that the store</a:t>
            </a:r>
            <a:br>
              <a:rPr lang="en-US"/>
            </a:br>
            <a:r>
              <a:rPr lang="en-US"/>
              <a:t>‘BestBuy’ also sold: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990600" y="6019800"/>
            <a:ext cx="200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Answer (store)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57200" y="1600200"/>
            <a:ext cx="6034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(pname,  price, category, manufacturer)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 (buyer,  seller,  store,  product)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Person(persname, phoneNumber, city)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5BF2B-D2E8-4C9E-838D-091CC7D2BBCB}" type="slidenum">
              <a:rPr lang="he-IL"/>
              <a:pPr/>
              <a:t>29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Tuple Variables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762000" y="1066800"/>
            <a:ext cx="71310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General rule: </a:t>
            </a:r>
            <a:br>
              <a:rPr lang="en-US"/>
            </a:br>
            <a:r>
              <a:rPr lang="en-US"/>
              <a:t>tuple variables introduced automatically by the system: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(name,  price, category, manufacturer)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Becomes: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              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Doesn’t work when Product occurs more than once:</a:t>
            </a:r>
          </a:p>
          <a:p>
            <a:pPr eaLnBrk="0" hangingPunct="0"/>
            <a:r>
              <a:rPr lang="en-US"/>
              <a:t>In that case the user needs to define variables explicitly.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2590800" y="2667000"/>
            <a:ext cx="28940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 SELECT  </a:t>
            </a:r>
            <a:r>
              <a:rPr lang="en-US">
                <a:solidFill>
                  <a:schemeClr val="tx2"/>
                </a:solidFill>
              </a:rPr>
              <a:t>name</a:t>
            </a:r>
            <a:endParaRPr lang="en-US"/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     </a:t>
            </a:r>
            <a:r>
              <a:rPr lang="en-US"/>
              <a:t>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  </a:t>
            </a:r>
            <a:r>
              <a:rPr lang="en-US"/>
              <a:t>price &gt; 100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667000" y="4343400"/>
            <a:ext cx="38782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 SELECT </a:t>
            </a:r>
            <a:r>
              <a:rPr lang="en-US"/>
              <a:t>Product</a:t>
            </a:r>
            <a:r>
              <a:rPr lang="en-US">
                <a:solidFill>
                  <a:schemeClr val="accent2"/>
                </a:solidFill>
              </a:rPr>
              <a:t>.</a:t>
            </a:r>
            <a:r>
              <a:rPr lang="en-US">
                <a:solidFill>
                  <a:schemeClr val="tx2"/>
                </a:solidFill>
              </a:rPr>
              <a:t>name</a:t>
            </a:r>
            <a:endParaRPr lang="en-US"/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    </a:t>
            </a:r>
            <a:r>
              <a:rPr lang="en-US"/>
              <a:t>Product AS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/>
              <a:t>Product</a:t>
            </a:r>
            <a:r>
              <a:rPr lang="en-US">
                <a:solidFill>
                  <a:schemeClr val="accent2"/>
                </a:solidFill>
              </a:rPr>
              <a:t>.</a:t>
            </a:r>
            <a:r>
              <a:rPr lang="en-US"/>
              <a:t>price &gt; 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106E7-325F-42FD-9663-ABAD68C892C9}" type="slidenum">
              <a:rPr lang="he-IL"/>
              <a:pPr/>
              <a:t>3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Introduction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65125" y="1717675"/>
            <a:ext cx="68772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Standard language for querying and manipulating data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                </a:t>
            </a:r>
            <a:r>
              <a:rPr lang="en-US" b="1" dirty="0"/>
              <a:t>S</a:t>
            </a:r>
            <a:r>
              <a:rPr lang="en-US" dirty="0"/>
              <a:t>tructured </a:t>
            </a:r>
            <a:r>
              <a:rPr lang="en-US" dirty="0" smtClean="0"/>
              <a:t>   </a:t>
            </a:r>
            <a:r>
              <a:rPr lang="en-US" b="1" dirty="0"/>
              <a:t>Q</a:t>
            </a:r>
            <a:r>
              <a:rPr lang="en-US" dirty="0"/>
              <a:t>uery   </a:t>
            </a:r>
            <a:r>
              <a:rPr lang="en-US" b="1" dirty="0"/>
              <a:t>L</a:t>
            </a:r>
            <a:r>
              <a:rPr lang="en-US" dirty="0"/>
              <a:t>anguage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41325" y="3241675"/>
            <a:ext cx="55892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Many standards out there: </a:t>
            </a:r>
          </a:p>
          <a:p>
            <a:pPr eaLnBrk="0" hangingPunct="0">
              <a:buFontTx/>
              <a:buChar char="•"/>
            </a:pPr>
            <a:r>
              <a:rPr lang="en-US" dirty="0"/>
              <a:t> ANSI SQL</a:t>
            </a:r>
          </a:p>
          <a:p>
            <a:pPr eaLnBrk="0" hangingPunct="0">
              <a:buFontTx/>
              <a:buChar char="•"/>
            </a:pPr>
            <a:r>
              <a:rPr lang="en-US" dirty="0"/>
              <a:t> SQL92 (a.k.a. SQL2)</a:t>
            </a:r>
          </a:p>
          <a:p>
            <a:pPr eaLnBrk="0" hangingPunct="0">
              <a:buFontTx/>
              <a:buChar char="•"/>
            </a:pPr>
            <a:r>
              <a:rPr lang="en-US" dirty="0"/>
              <a:t> SQL99 (a.k.a. SQL3</a:t>
            </a:r>
            <a:r>
              <a:rPr lang="en-US" dirty="0" smtClean="0"/>
              <a:t>)</a:t>
            </a:r>
          </a:p>
          <a:p>
            <a:pPr eaLnBrk="0" hangingPunct="0">
              <a:buFontTx/>
              <a:buChar char="•"/>
            </a:pPr>
            <a:r>
              <a:rPr lang="en-US" dirty="0" smtClean="0"/>
              <a:t>…</a:t>
            </a:r>
          </a:p>
          <a:p>
            <a:pPr eaLnBrk="0" hangingPunct="0">
              <a:buFontTx/>
              <a:buChar char="•"/>
            </a:pPr>
            <a:r>
              <a:rPr lang="en-US" dirty="0" smtClean="0"/>
              <a:t> SQL 2011</a:t>
            </a:r>
            <a:endParaRPr lang="en-US" dirty="0"/>
          </a:p>
          <a:p>
            <a:pPr eaLnBrk="0" hangingPunct="0">
              <a:buFontTx/>
              <a:buChar char="•"/>
            </a:pPr>
            <a:r>
              <a:rPr lang="en-US" dirty="0"/>
              <a:t> Vendors support various subsets of these</a:t>
            </a:r>
          </a:p>
          <a:p>
            <a:pPr eaLnBrk="0" hangingPunct="0">
              <a:buFontTx/>
              <a:buChar char="•"/>
            </a:pPr>
            <a:r>
              <a:rPr lang="en-US" dirty="0"/>
              <a:t> What we discuss is </a:t>
            </a:r>
            <a:r>
              <a:rPr lang="en-US" dirty="0">
                <a:solidFill>
                  <a:srgbClr val="FF0000"/>
                </a:solidFill>
              </a:rPr>
              <a:t>common</a:t>
            </a:r>
            <a:r>
              <a:rPr lang="en-US" dirty="0"/>
              <a:t> to all of them</a:t>
            </a:r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8C211-48FF-4D80-B7CB-4685E3F1A9B1}" type="slidenum">
              <a:rPr lang="he-IL"/>
              <a:pPr/>
              <a:t>30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(Semantics) of SQL Queries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1981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SELECT </a:t>
            </a:r>
            <a:r>
              <a:rPr lang="en-US" sz="2400" smtClean="0"/>
              <a:t>a1, a2, …, ak</a:t>
            </a:r>
            <a:endParaRPr lang="en-US" sz="240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FROM    </a:t>
            </a:r>
            <a:r>
              <a:rPr lang="en-US" sz="2400" smtClean="0"/>
              <a:t>R1 AS x1, R2 AS x2, …, Rn AS xn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WHERE  </a:t>
            </a:r>
            <a:r>
              <a:rPr lang="en-US" sz="2400" smtClean="0"/>
              <a:t>Conditions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1. Nested loops: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914400" y="3810000"/>
            <a:ext cx="7191375" cy="273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Answer = {}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b="1" dirty="0"/>
              <a:t>for</a:t>
            </a:r>
            <a:r>
              <a:rPr lang="en-US" dirty="0"/>
              <a:t> x1 </a:t>
            </a:r>
            <a:r>
              <a:rPr lang="en-US" b="1" dirty="0"/>
              <a:t>in</a:t>
            </a:r>
            <a:r>
              <a:rPr lang="en-US" dirty="0"/>
              <a:t> R1 </a:t>
            </a:r>
            <a:r>
              <a:rPr lang="en-US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      </a:t>
            </a:r>
            <a:r>
              <a:rPr lang="en-US" b="1" dirty="0"/>
              <a:t>for</a:t>
            </a:r>
            <a:r>
              <a:rPr lang="en-US" dirty="0"/>
              <a:t> x2 </a:t>
            </a:r>
            <a:r>
              <a:rPr lang="en-US" b="1" dirty="0"/>
              <a:t>in</a:t>
            </a:r>
            <a:r>
              <a:rPr lang="en-US" dirty="0"/>
              <a:t> R2 </a:t>
            </a:r>
            <a:r>
              <a:rPr lang="en-US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           …..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                </a:t>
            </a:r>
            <a:r>
              <a:rPr lang="en-US" b="1" dirty="0"/>
              <a:t>for</a:t>
            </a:r>
            <a:r>
              <a:rPr lang="en-US" dirty="0"/>
              <a:t> </a:t>
            </a:r>
            <a:r>
              <a:rPr lang="en-US" dirty="0" err="1"/>
              <a:t>xn</a:t>
            </a:r>
            <a:r>
              <a:rPr lang="en-US" dirty="0"/>
              <a:t>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dirty="0" err="1"/>
              <a:t>Rn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                       </a:t>
            </a:r>
            <a:r>
              <a:rPr lang="en-US" b="1" dirty="0"/>
              <a:t>if</a:t>
            </a:r>
            <a:r>
              <a:rPr lang="en-US" dirty="0"/>
              <a:t> Conditions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dirty="0"/>
              <a:t>                             </a:t>
            </a:r>
            <a:r>
              <a:rPr lang="en-US" b="1" dirty="0"/>
              <a:t>then</a:t>
            </a:r>
            <a:r>
              <a:rPr lang="en-US" dirty="0"/>
              <a:t> Answer = Answer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{(a1,…,</a:t>
            </a:r>
            <a:r>
              <a:rPr lang="en-US" dirty="0" err="1"/>
              <a:t>ak</a:t>
            </a:r>
            <a:r>
              <a:rPr lang="en-US" dirty="0"/>
              <a:t>)}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b="1" dirty="0"/>
              <a:t>return</a:t>
            </a:r>
            <a:r>
              <a:rPr lang="en-US" dirty="0"/>
              <a:t> Answer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49705-05B1-4763-BE6C-ACE90443811A}" type="slidenum">
              <a:rPr lang="he-IL"/>
              <a:pPr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(Semantics) of SQL Queries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SELECT </a:t>
            </a:r>
            <a:r>
              <a:rPr lang="en-US" sz="2400" dirty="0" smtClean="0"/>
              <a:t>a1, a2, …, </a:t>
            </a:r>
            <a:r>
              <a:rPr lang="en-US" sz="2400" dirty="0" err="1" smtClean="0"/>
              <a:t>ak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FROM    </a:t>
            </a:r>
            <a:r>
              <a:rPr lang="en-US" sz="2400" dirty="0" smtClean="0"/>
              <a:t>R1 AS x1, R2 AS x2, …, </a:t>
            </a:r>
            <a:r>
              <a:rPr lang="en-US" sz="2400" dirty="0" err="1" smtClean="0"/>
              <a:t>Rn</a:t>
            </a:r>
            <a:r>
              <a:rPr lang="en-US" sz="2400" dirty="0" smtClean="0"/>
              <a:t> AS </a:t>
            </a:r>
            <a:r>
              <a:rPr lang="en-US" sz="2400" dirty="0" err="1" smtClean="0"/>
              <a:t>xn</a:t>
            </a: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WHERE  </a:t>
            </a:r>
            <a:r>
              <a:rPr lang="en-US" sz="2400" dirty="0" smtClean="0"/>
              <a:t>Conditions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/>
              <a:t>2. Parallel assignment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/>
              <a:t>Doesn’t impose any order !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914400" y="3886200"/>
            <a:ext cx="7265988" cy="1416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/>
              <a:t>Answer = {}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b="1"/>
              <a:t>for</a:t>
            </a:r>
            <a:r>
              <a:rPr lang="en-US"/>
              <a:t> all assignments x1 </a:t>
            </a:r>
            <a:r>
              <a:rPr lang="en-US" b="1"/>
              <a:t>in</a:t>
            </a:r>
            <a:r>
              <a:rPr lang="en-US"/>
              <a:t> R1, …, xn </a:t>
            </a:r>
            <a:r>
              <a:rPr lang="en-US" b="1"/>
              <a:t>in</a:t>
            </a:r>
            <a:r>
              <a:rPr lang="en-US"/>
              <a:t> Rn </a:t>
            </a:r>
            <a:r>
              <a:rPr lang="en-US" b="1"/>
              <a:t>do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b="1"/>
              <a:t>        if</a:t>
            </a:r>
            <a:r>
              <a:rPr lang="en-US"/>
              <a:t> Conditions </a:t>
            </a:r>
            <a:r>
              <a:rPr lang="en-US" b="1"/>
              <a:t>then</a:t>
            </a:r>
            <a:r>
              <a:rPr lang="en-US"/>
              <a:t> Answer = Answer </a:t>
            </a:r>
            <a:r>
              <a:rPr lang="en-US">
                <a:sym typeface="Symbol" pitchFamily="18" charset="2"/>
              </a:rPr>
              <a:t></a:t>
            </a:r>
            <a:r>
              <a:rPr lang="en-US"/>
              <a:t> {(a1,…,ak)}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b="1"/>
              <a:t>return</a:t>
            </a:r>
            <a:r>
              <a:rPr lang="en-US"/>
              <a:t> Answer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70271-9E25-4972-B7BB-075D80366630}" type="slidenum">
              <a:rPr lang="he-IL"/>
              <a:pPr/>
              <a:t>32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Unintuitive SQLism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93725" y="1793875"/>
            <a:ext cx="467333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R.A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R, S, T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R.A=S.A    OR   R.A=T.A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Looking for  </a:t>
            </a:r>
            <a:r>
              <a:rPr lang="en-US" dirty="0" smtClean="0"/>
              <a:t>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dirty="0" smtClean="0"/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smtClean="0"/>
              <a:t>T</a:t>
            </a:r>
            <a:r>
              <a:rPr lang="en-US" dirty="0"/>
              <a:t>)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But what happens if T is empty?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D389E-9F69-4ECC-B98F-AB95001703FB}" type="slidenum">
              <a:rPr lang="he-IL"/>
              <a:pPr/>
              <a:t>33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 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12725" y="1870075"/>
            <a:ext cx="87360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(pname,  price, category, manufacturer)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 (buyer,  seller,  store,  product)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Company (cname, stock price, country)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Person(per-name, phone number, city)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1"/>
                </a:solidFill>
              </a:rPr>
              <a:t>Ex #1:</a:t>
            </a:r>
            <a:r>
              <a:rPr lang="en-US"/>
              <a:t> Find people who bought telephony products.</a:t>
            </a:r>
          </a:p>
          <a:p>
            <a:pPr eaLnBrk="0" hangingPunct="0"/>
            <a:r>
              <a:rPr lang="en-US">
                <a:solidFill>
                  <a:schemeClr val="accent1"/>
                </a:solidFill>
              </a:rPr>
              <a:t>Ex #2:</a:t>
            </a:r>
            <a:r>
              <a:rPr lang="en-US"/>
              <a:t> Find names of people who bought American products</a:t>
            </a:r>
          </a:p>
          <a:p>
            <a:pPr eaLnBrk="0" hangingPunct="0"/>
            <a:r>
              <a:rPr lang="en-US">
                <a:solidFill>
                  <a:schemeClr val="accent1"/>
                </a:solidFill>
              </a:rPr>
              <a:t>Ex #3:</a:t>
            </a:r>
            <a:r>
              <a:rPr lang="en-US"/>
              <a:t> Find names of people who bought American products and they</a:t>
            </a:r>
          </a:p>
          <a:p>
            <a:pPr eaLnBrk="0" hangingPunct="0"/>
            <a:r>
              <a:rPr lang="en-US"/>
              <a:t>            live in Seattle.</a:t>
            </a:r>
          </a:p>
          <a:p>
            <a:pPr eaLnBrk="0" hangingPunct="0"/>
            <a:r>
              <a:rPr lang="en-US">
                <a:solidFill>
                  <a:schemeClr val="accent1"/>
                </a:solidFill>
              </a:rPr>
              <a:t>Ex #4: </a:t>
            </a:r>
            <a:r>
              <a:rPr lang="en-US"/>
              <a:t>Find people who have both bought and sold something.</a:t>
            </a:r>
          </a:p>
          <a:p>
            <a:r>
              <a:rPr lang="en-US">
                <a:solidFill>
                  <a:schemeClr val="accent1"/>
                </a:solidFill>
              </a:rPr>
              <a:t>Ex #5: </a:t>
            </a:r>
            <a:r>
              <a:rPr lang="en-US"/>
              <a:t> Find people who bought stuff from Joe or bought products</a:t>
            </a:r>
          </a:p>
          <a:p>
            <a:r>
              <a:rPr lang="en-US"/>
              <a:t>            from a company whose stock prices is more than $50.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F0E916-83A5-4278-8EED-C99F744FB403}" type="slidenum">
              <a:rPr lang="he-IL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Data Definition Language (</a:t>
            </a:r>
            <a:r>
              <a:rPr lang="en-US" sz="2800" dirty="0" smtClean="0">
                <a:solidFill>
                  <a:srgbClr val="FF0000"/>
                </a:solidFill>
              </a:rPr>
              <a:t>DDL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Create/alter/delete tables and their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Following lectures...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Data Manipulation Language (</a:t>
            </a:r>
            <a:r>
              <a:rPr lang="en-US" sz="2800" dirty="0" smtClean="0">
                <a:solidFill>
                  <a:srgbClr val="FF0000"/>
                </a:solidFill>
              </a:rPr>
              <a:t>DML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Query one or more tables – discussed next 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Insert/delete/modify </a:t>
            </a:r>
            <a:r>
              <a:rPr lang="en-US" sz="2400" dirty="0" err="1" smtClean="0"/>
              <a:t>tuples</a:t>
            </a:r>
            <a:r>
              <a:rPr lang="en-US" sz="2400" dirty="0" smtClean="0"/>
              <a:t> in tables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Transact-SQL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Idea: package a sequence of SQL statements </a:t>
            </a:r>
            <a:r>
              <a:rPr lang="en-US" sz="2400" dirty="0" smtClean="0">
                <a:sym typeface="Wingdings" pitchFamily="2" charset="2"/>
              </a:rPr>
              <a:t>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Won’t discuss in class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89101-2973-489E-864E-7AF3494F9E57}" type="slidenum">
              <a:rPr lang="he-IL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in SQL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Atomic types, a.k.a. data types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Tables built from atomic types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Unlike XML, no nested tables, only flat tables are allowed!</a:t>
            </a:r>
          </a:p>
          <a:p>
            <a:pPr marL="990600" lvl="1" indent="-533400" eaLnBrk="1" hangingPunct="1"/>
            <a:r>
              <a:rPr lang="en-US" sz="2400" smtClean="0"/>
              <a:t>We will see later how to decompose complex structures into multiple flat tables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3691E0-9592-4A7C-A877-796321D8AA05}" type="slidenum">
              <a:rPr lang="he-IL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 in SQL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Characters: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CHAR(20)		-- fixed length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VARCHAR(40)	-- variable length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Numbers: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BIGINT, INT, SMALLINT, TINYINT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REAL, FLOAT  	-- differ in precision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MONEY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Times and dates: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DATE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DATETIME		-- SQL Server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Others...  All are simple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D38D7-B16E-4DEB-A129-8E63E582DA69}" type="slidenum">
              <a:rPr lang="he-IL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/>
        </p:nvGraphicFramePr>
        <p:xfrm>
          <a:off x="1143000" y="2209800"/>
          <a:ext cx="7696200" cy="3556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2" name="Text Box 56"/>
          <p:cNvSpPr txBox="1">
            <a:spLocks noChangeArrowheads="1"/>
          </p:cNvSpPr>
          <p:nvPr/>
        </p:nvSpPr>
        <p:spPr bwMode="auto">
          <a:xfrm>
            <a:off x="609600" y="1676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41369" name="AutoShape 57"/>
          <p:cNvSpPr>
            <a:spLocks noChangeArrowheads="1"/>
          </p:cNvSpPr>
          <p:nvPr/>
        </p:nvSpPr>
        <p:spPr bwMode="auto">
          <a:xfrm>
            <a:off x="5943600" y="304800"/>
            <a:ext cx="2955925" cy="619125"/>
          </a:xfrm>
          <a:prstGeom prst="wedgeEllipseCallout">
            <a:avLst>
              <a:gd name="adj1" fmla="val 593"/>
              <a:gd name="adj2" fmla="val 297181"/>
            </a:avLst>
          </a:prstGeom>
          <a:solidFill>
            <a:srgbClr val="C0C0C0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Attribute names</a:t>
            </a:r>
          </a:p>
        </p:txBody>
      </p:sp>
      <p:sp>
        <p:nvSpPr>
          <p:cNvPr id="141370" name="AutoShape 58"/>
          <p:cNvSpPr>
            <a:spLocks noChangeArrowheads="1"/>
          </p:cNvSpPr>
          <p:nvPr/>
        </p:nvSpPr>
        <p:spPr bwMode="auto">
          <a:xfrm>
            <a:off x="527050" y="228600"/>
            <a:ext cx="2214563" cy="619125"/>
          </a:xfrm>
          <a:prstGeom prst="wedgeEllipseCallout">
            <a:avLst>
              <a:gd name="adj1" fmla="val -23120"/>
              <a:gd name="adj2" fmla="val 211796"/>
            </a:avLst>
          </a:prstGeom>
          <a:solidFill>
            <a:srgbClr val="C0C0C0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Table name</a:t>
            </a:r>
          </a:p>
        </p:txBody>
      </p:sp>
      <p:sp>
        <p:nvSpPr>
          <p:cNvPr id="141372" name="AutoShape 60"/>
          <p:cNvSpPr>
            <a:spLocks noChangeArrowheads="1"/>
          </p:cNvSpPr>
          <p:nvPr/>
        </p:nvSpPr>
        <p:spPr bwMode="auto">
          <a:xfrm>
            <a:off x="152400" y="6096000"/>
            <a:ext cx="2781300" cy="619125"/>
          </a:xfrm>
          <a:prstGeom prst="wedgeEllipseCallout">
            <a:avLst>
              <a:gd name="adj1" fmla="val -1884"/>
              <a:gd name="adj2" fmla="val -120514"/>
            </a:avLst>
          </a:prstGeom>
          <a:solidFill>
            <a:srgbClr val="C0C0C0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Tuples or 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69" grpId="0" animBg="1" autoUpdateAnimBg="0"/>
      <p:bldP spid="141370" grpId="0" animBg="1" autoUpdateAnimBg="0"/>
      <p:bldP spid="14137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2AFC4-D868-4064-8AAE-B322D818B3B8}" type="slidenum">
              <a:rPr lang="he-IL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Explained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tuple = a record</a:t>
            </a:r>
          </a:p>
          <a:p>
            <a:pPr lvl="1" eaLnBrk="1" hangingPunct="1"/>
            <a:r>
              <a:rPr lang="en-US" sz="2400" smtClean="0"/>
              <a:t>Restriction: all attributes are of atomic type</a:t>
            </a:r>
          </a:p>
          <a:p>
            <a:pPr eaLnBrk="1" hangingPunct="1"/>
            <a:r>
              <a:rPr lang="en-US" sz="2800" smtClean="0"/>
              <a:t>A table = a set of tuples</a:t>
            </a:r>
          </a:p>
          <a:p>
            <a:pPr lvl="1" eaLnBrk="1" hangingPunct="1"/>
            <a:r>
              <a:rPr lang="en-US" sz="2400" smtClean="0"/>
              <a:t>Like a list…</a:t>
            </a:r>
          </a:p>
          <a:p>
            <a:pPr lvl="1" eaLnBrk="1" hangingPunct="1"/>
            <a:r>
              <a:rPr lang="en-US" sz="2400" smtClean="0"/>
              <a:t>…but it is unordered: no </a:t>
            </a:r>
            <a:r>
              <a:rPr lang="en-US" sz="2400" b="1" smtClean="0"/>
              <a:t>first()</a:t>
            </a:r>
            <a:r>
              <a:rPr lang="en-US" sz="2400" smtClean="0"/>
              <a:t>, no </a:t>
            </a:r>
            <a:r>
              <a:rPr lang="en-US" sz="2400" b="1" smtClean="0"/>
              <a:t>next()</a:t>
            </a:r>
            <a:r>
              <a:rPr lang="en-US" sz="2400" smtClean="0"/>
              <a:t>, no </a:t>
            </a:r>
            <a:r>
              <a:rPr lang="en-US" sz="2400" b="1" smtClean="0"/>
              <a:t>last()</a:t>
            </a:r>
            <a:r>
              <a:rPr lang="en-US" sz="2400" smtClean="0"/>
              <a:t>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15498-D54B-43E7-8195-0354B58A9B20}" type="slidenum">
              <a:rPr lang="he-IL"/>
              <a:pPr/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Explained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i="1" smtClean="0"/>
              <a:t>schema</a:t>
            </a:r>
            <a:r>
              <a:rPr lang="en-US" smtClean="0"/>
              <a:t> of a table is the table name and its attributes: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Product(PName, Price, Category, Manfacturer)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i="1" smtClean="0"/>
              <a:t>key</a:t>
            </a:r>
            <a:r>
              <a:rPr lang="en-US" smtClean="0"/>
              <a:t> is an attribute whose values are unique;</a:t>
            </a:r>
            <a:br>
              <a:rPr lang="en-US" smtClean="0"/>
            </a:br>
            <a:r>
              <a:rPr lang="en-US" smtClean="0"/>
              <a:t>we underline a key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Product(</a:t>
            </a:r>
            <a:r>
              <a:rPr lang="en-US" u="sng" smtClean="0">
                <a:solidFill>
                  <a:schemeClr val="accent2"/>
                </a:solidFill>
              </a:rPr>
              <a:t>PName</a:t>
            </a:r>
            <a:r>
              <a:rPr lang="en-US" smtClean="0">
                <a:solidFill>
                  <a:schemeClr val="accent2"/>
                </a:solidFill>
              </a:rPr>
              <a:t>, Price, Category, Manfacturer)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1490</Words>
  <Application>Microsoft Office PowerPoint</Application>
  <PresentationFormat>On-screen Show (4:3)</PresentationFormat>
  <Paragraphs>522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Wingdings</vt:lpstr>
      <vt:lpstr>Symbol</vt:lpstr>
      <vt:lpstr>Default Design</vt:lpstr>
      <vt:lpstr>Lecture 02: SQL</vt:lpstr>
      <vt:lpstr>Outline</vt:lpstr>
      <vt:lpstr>SQL Introduction</vt:lpstr>
      <vt:lpstr>SQL</vt:lpstr>
      <vt:lpstr>Data in SQL</vt:lpstr>
      <vt:lpstr>Data Types in SQL</vt:lpstr>
      <vt:lpstr>Tables in SQL</vt:lpstr>
      <vt:lpstr>Tables Explained</vt:lpstr>
      <vt:lpstr>Tables Explained</vt:lpstr>
      <vt:lpstr>SQL Query</vt:lpstr>
      <vt:lpstr>Simple SQL Query</vt:lpstr>
      <vt:lpstr>Simple SQL Query</vt:lpstr>
      <vt:lpstr>A Notation for SQL Queries</vt:lpstr>
      <vt:lpstr>Selections</vt:lpstr>
      <vt:lpstr>The LIKE operator</vt:lpstr>
      <vt:lpstr>Eliminating Duplicates</vt:lpstr>
      <vt:lpstr>Ordering the Results</vt:lpstr>
      <vt:lpstr>Ordering the Results</vt:lpstr>
      <vt:lpstr>Ordering the Results</vt:lpstr>
      <vt:lpstr>Joins in SQL</vt:lpstr>
      <vt:lpstr>Joins</vt:lpstr>
      <vt:lpstr>Joins in SQL</vt:lpstr>
      <vt:lpstr>Joins</vt:lpstr>
      <vt:lpstr>Joins in SQL</vt:lpstr>
      <vt:lpstr>Joins</vt:lpstr>
      <vt:lpstr>When are two tables related?</vt:lpstr>
      <vt:lpstr>Disambiguating Attributes</vt:lpstr>
      <vt:lpstr>Tuple Variables</vt:lpstr>
      <vt:lpstr>Tuple Variables</vt:lpstr>
      <vt:lpstr>Meaning (Semantics) of SQL Queries</vt:lpstr>
      <vt:lpstr>Meaning (Semantics) of SQL Queries</vt:lpstr>
      <vt:lpstr>First Unintuitive SQLism</vt:lpstr>
      <vt:lpstr>Exercises 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yaelamst</cp:lastModifiedBy>
  <cp:revision>189</cp:revision>
  <dcterms:created xsi:type="dcterms:W3CDTF">1601-01-01T00:00:00Z</dcterms:created>
  <dcterms:modified xsi:type="dcterms:W3CDTF">2013-02-25T14:19:35Z</dcterms:modified>
</cp:coreProperties>
</file>