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handoutMasterIdLst>
    <p:handoutMasterId r:id="rId38"/>
  </p:handoutMasterIdLst>
  <p:sldIdLst>
    <p:sldId id="256" r:id="rId2"/>
    <p:sldId id="305" r:id="rId3"/>
    <p:sldId id="290" r:id="rId4"/>
    <p:sldId id="291" r:id="rId5"/>
    <p:sldId id="292" r:id="rId6"/>
    <p:sldId id="293" r:id="rId7"/>
    <p:sldId id="294" r:id="rId8"/>
    <p:sldId id="295" r:id="rId9"/>
    <p:sldId id="296" r:id="rId10"/>
    <p:sldId id="297" r:id="rId11"/>
    <p:sldId id="298" r:id="rId12"/>
    <p:sldId id="299" r:id="rId13"/>
    <p:sldId id="300" r:id="rId14"/>
    <p:sldId id="301" r:id="rId15"/>
    <p:sldId id="302" r:id="rId16"/>
    <p:sldId id="303" r:id="rId17"/>
    <p:sldId id="304" r:id="rId18"/>
    <p:sldId id="259" r:id="rId19"/>
    <p:sldId id="310" r:id="rId20"/>
    <p:sldId id="260" r:id="rId21"/>
    <p:sldId id="311" r:id="rId22"/>
    <p:sldId id="312" r:id="rId23"/>
    <p:sldId id="281" r:id="rId24"/>
    <p:sldId id="282" r:id="rId25"/>
    <p:sldId id="283" r:id="rId26"/>
    <p:sldId id="284" r:id="rId27"/>
    <p:sldId id="285" r:id="rId28"/>
    <p:sldId id="277" r:id="rId29"/>
    <p:sldId id="306" r:id="rId30"/>
    <p:sldId id="287" r:id="rId31"/>
    <p:sldId id="288" r:id="rId32"/>
    <p:sldId id="289" r:id="rId33"/>
    <p:sldId id="307" r:id="rId34"/>
    <p:sldId id="309" r:id="rId35"/>
    <p:sldId id="308" r:id="rId3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505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2787"/>
    <p:restoredTop sz="88131" autoAdjust="0"/>
  </p:normalViewPr>
  <p:slideViewPr>
    <p:cSldViewPr>
      <p:cViewPr varScale="1">
        <p:scale>
          <a:sx n="72" d="100"/>
          <a:sy n="72" d="100"/>
        </p:scale>
        <p:origin x="-90" y="-8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5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6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2240" y="1"/>
            <a:ext cx="303816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1581"/>
            <a:ext cx="303816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2240" y="8831581"/>
            <a:ext cx="303816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B05B776A-AB01-4FFC-B9AC-C5697D669DD8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03816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2240" y="1"/>
            <a:ext cx="303816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44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4078" y="4415791"/>
            <a:ext cx="5142244" cy="4183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044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1581"/>
            <a:ext cx="3038161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44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2240" y="8831581"/>
            <a:ext cx="3038160" cy="4648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04" tIns="46552" rIns="93104" bIns="46552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cs typeface="Times New Roman" pitchFamily="18" charset="0"/>
              </a:defRPr>
            </a:lvl1pPr>
          </a:lstStyle>
          <a:p>
            <a:pPr>
              <a:defRPr/>
            </a:pPr>
            <a:fld id="{CC2ED90D-3B49-46BC-B682-0D9E3EC9401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C2ED90D-3B49-46BC-B682-0D9E3EC9401D}" type="slidenum">
              <a:rPr lang="he-IL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D6CD40-C08F-48FA-9EF1-7EC7F08AE6C1}" type="slidenum">
              <a:rPr lang="he-IL" smtClean="0"/>
              <a:pPr/>
              <a:t>30</a:t>
            </a:fld>
            <a:endParaRPr lang="en-US" smtClean="0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r>
              <a:rPr lang="en-US" smtClean="0"/>
              <a:t>The final values are A=3, B=2.  If the two transactions were executed serially, then we would have either A=1,B=2,  or A=3,B=4.  This is not a serializable execution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76A1C6-F81D-4B0B-A69C-04108612E1F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243B12-0AD1-42BC-9509-A1E7321061A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B6B0D6-D5A2-4D65-A520-A20095F2CC8D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E7C586-466A-4CEF-B0EA-09456F1A904B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49823-338B-404F-BEF4-EA27514D3E4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DE687E-FD05-4C7C-8B28-E567F7C53104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D442F1-80F7-4AF2-A07B-457EFB4B8F0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59232F6-426F-4F64-87D5-FFCF39C7E632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8BCAC9-88AD-44C4-8348-F1AB1C86E85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he-I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FA67F1-B761-41D6-BC2F-83B10B5E1FF9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he-I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he-I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F3C0D7-1365-4C0A-B483-6A7447F3D4E1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cs typeface="Times New Roman" pitchFamily="18" charset="0"/>
              </a:defRPr>
            </a:lvl1pPr>
          </a:lstStyle>
          <a:p>
            <a:pPr>
              <a:defRPr/>
            </a:pPr>
            <a:fld id="{F82180E4-ACC8-4A6C-916B-0C1E5766CDAC}" type="slidenum">
              <a:rPr lang="he-IL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accent6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he-IL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363DB8B-EB9B-4C4F-9FCA-35C9E77AC0FD}" type="slidenum">
              <a:rPr lang="he-IL" smtClean="0"/>
              <a:pPr/>
              <a:t>1</a:t>
            </a:fld>
            <a:endParaRPr lang="en-US" smtClean="0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420888"/>
            <a:ext cx="7772400" cy="2016224"/>
          </a:xfrm>
        </p:spPr>
        <p:txBody>
          <a:bodyPr/>
          <a:lstStyle/>
          <a:p>
            <a:pPr eaLnBrk="1" hangingPunct="1"/>
            <a:r>
              <a:rPr lang="en-US" dirty="0" smtClean="0"/>
              <a:t>Lecture 6: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b="1" dirty="0" smtClean="0"/>
              <a:t>SQL Constraints</a:t>
            </a:r>
            <a:br>
              <a:rPr lang="en-US" b="1" dirty="0" smtClean="0"/>
            </a:br>
            <a:r>
              <a:rPr lang="en-US" b="1" dirty="0" smtClean="0"/>
              <a:t>and Programming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85431E0-5E31-41AE-B661-5449000F6C39}" type="slidenum">
              <a:rPr lang="he-IL" smtClean="0"/>
              <a:pPr/>
              <a:t>10</a:t>
            </a:fld>
            <a:endParaRPr lang="en-US" smtClean="0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Foreign Key Constraints</a:t>
            </a:r>
          </a:p>
        </p:txBody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4876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z="3600" smtClean="0"/>
              <a:t>OR</a:t>
            </a:r>
          </a:p>
          <a:p>
            <a:pPr eaLnBrk="1" hangingPunct="1">
              <a:lnSpc>
                <a:spcPct val="90000"/>
              </a:lnSpc>
            </a:pPr>
            <a:endParaRPr lang="en-US" sz="3600" smtClean="0"/>
          </a:p>
          <a:p>
            <a:pPr eaLnBrk="1" hangingPunct="1">
              <a:lnSpc>
                <a:spcPct val="90000"/>
              </a:lnSpc>
            </a:pPr>
            <a:endParaRPr lang="en-US" sz="3600" smtClean="0"/>
          </a:p>
          <a:p>
            <a:pPr eaLnBrk="1" hangingPunct="1">
              <a:lnSpc>
                <a:spcPct val="90000"/>
              </a:lnSpc>
            </a:pPr>
            <a:endParaRPr lang="en-US" sz="3600" smtClean="0"/>
          </a:p>
          <a:p>
            <a:pPr eaLnBrk="1" hangingPunct="1">
              <a:lnSpc>
                <a:spcPct val="90000"/>
              </a:lnSpc>
            </a:pPr>
            <a:endParaRPr lang="en-US" sz="3600" smtClean="0"/>
          </a:p>
          <a:p>
            <a:pPr eaLnBrk="1" hangingPunct="1">
              <a:lnSpc>
                <a:spcPct val="90000"/>
              </a:lnSpc>
            </a:pPr>
            <a:endParaRPr lang="en-US" sz="3600" smtClean="0"/>
          </a:p>
          <a:p>
            <a:pPr eaLnBrk="1" hangingPunct="1">
              <a:lnSpc>
                <a:spcPct val="90000"/>
              </a:lnSpc>
            </a:pPr>
            <a:r>
              <a:rPr lang="en-US" sz="3600" smtClean="0"/>
              <a:t>(name, category) must be a PRIMARY KEY</a:t>
            </a:r>
          </a:p>
        </p:txBody>
      </p:sp>
      <p:sp>
        <p:nvSpPr>
          <p:cNvPr id="253956" name="Rectangle 4"/>
          <p:cNvSpPr>
            <a:spLocks noChangeArrowheads="1"/>
          </p:cNvSpPr>
          <p:nvPr/>
        </p:nvSpPr>
        <p:spPr bwMode="auto">
          <a:xfrm>
            <a:off x="381000" y="2057400"/>
            <a:ext cx="8285163" cy="3025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accent2"/>
                </a:solidFill>
              </a:rPr>
              <a:t>CREATE TABLE</a:t>
            </a:r>
            <a:r>
              <a:rPr lang="en-US" sz="3200"/>
              <a:t> Purchase (</a:t>
            </a:r>
          </a:p>
          <a:p>
            <a:pPr>
              <a:defRPr/>
            </a:pPr>
            <a:r>
              <a:rPr lang="en-US" sz="3200"/>
              <a:t>	prodName CHAR(30),</a:t>
            </a:r>
          </a:p>
          <a:p>
            <a:pPr>
              <a:defRPr/>
            </a:pPr>
            <a:r>
              <a:rPr lang="en-US" sz="3200"/>
              <a:t>	category VARCHAR(20),</a:t>
            </a:r>
          </a:p>
          <a:p>
            <a:pPr>
              <a:defRPr/>
            </a:pPr>
            <a:r>
              <a:rPr lang="en-US" sz="3200"/>
              <a:t>    	date DATETIME,</a:t>
            </a:r>
          </a:p>
          <a:p>
            <a:pPr>
              <a:defRPr/>
            </a:pPr>
            <a:r>
              <a:rPr lang="en-US" sz="3200"/>
              <a:t>    	</a:t>
            </a:r>
            <a:r>
              <a:rPr lang="en-US" sz="3200">
                <a:solidFill>
                  <a:schemeClr val="accent2"/>
                </a:solidFill>
              </a:rPr>
              <a:t>FOREIGN</a:t>
            </a:r>
            <a:r>
              <a:rPr lang="en-US" sz="3200"/>
              <a:t> </a:t>
            </a:r>
            <a:r>
              <a:rPr lang="en-US" sz="3200">
                <a:solidFill>
                  <a:schemeClr val="accent2"/>
                </a:solidFill>
              </a:rPr>
              <a:t>KEY</a:t>
            </a:r>
            <a:r>
              <a:rPr lang="en-US" sz="3200"/>
              <a:t> (prodName, category) </a:t>
            </a:r>
          </a:p>
          <a:p>
            <a:pPr>
              <a:defRPr/>
            </a:pPr>
            <a:r>
              <a:rPr lang="en-US" sz="3200"/>
              <a:t>        	   </a:t>
            </a:r>
            <a:r>
              <a:rPr lang="en-US" sz="3200">
                <a:solidFill>
                  <a:schemeClr val="accent2"/>
                </a:solidFill>
              </a:rPr>
              <a:t>REFERENCES</a:t>
            </a:r>
            <a:r>
              <a:rPr lang="en-US" sz="3200"/>
              <a:t>  Product(name, category)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075A85-1704-4CDC-8930-CE4D6327764D}" type="slidenum">
              <a:rPr lang="he-IL" smtClean="0"/>
              <a:pPr/>
              <a:t>11</a:t>
            </a:fld>
            <a:endParaRPr lang="en-US" smtClean="0"/>
          </a:p>
        </p:txBody>
      </p:sp>
      <p:graphicFrame>
        <p:nvGraphicFramePr>
          <p:cNvPr id="254978" name="Group 2"/>
          <p:cNvGraphicFramePr>
            <a:graphicFrameLocks noGrp="1"/>
          </p:cNvGraphicFramePr>
          <p:nvPr/>
        </p:nvGraphicFramePr>
        <p:xfrm>
          <a:off x="304800" y="44450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4995" name="Group 19"/>
          <p:cNvGraphicFramePr>
            <a:graphicFrameLocks noGrp="1"/>
          </p:cNvGraphicFramePr>
          <p:nvPr/>
        </p:nvGraphicFramePr>
        <p:xfrm>
          <a:off x="4876800" y="44450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325" name="Rectangle 36"/>
          <p:cNvSpPr>
            <a:spLocks noChangeArrowheads="1"/>
          </p:cNvSpPr>
          <p:nvPr/>
        </p:nvSpPr>
        <p:spPr bwMode="auto">
          <a:xfrm>
            <a:off x="304800" y="39116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12326" name="Rectangle 37"/>
          <p:cNvSpPr>
            <a:spLocks noChangeArrowheads="1"/>
          </p:cNvSpPr>
          <p:nvPr/>
        </p:nvSpPr>
        <p:spPr bwMode="auto">
          <a:xfrm>
            <a:off x="4876800" y="3911600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Purchase</a:t>
            </a:r>
          </a:p>
        </p:txBody>
      </p:sp>
      <p:sp>
        <p:nvSpPr>
          <p:cNvPr id="12327" name="Rectangle 38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happens during updates ?</a:t>
            </a:r>
          </a:p>
        </p:txBody>
      </p:sp>
      <p:sp>
        <p:nvSpPr>
          <p:cNvPr id="12328" name="Rectangle 39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/>
              <a:t>Types of updates:</a:t>
            </a:r>
          </a:p>
          <a:p>
            <a:pPr eaLnBrk="1" hangingPunct="1"/>
            <a:r>
              <a:rPr lang="en-US" dirty="0" smtClean="0"/>
              <a:t>In Purchase: insert/update</a:t>
            </a:r>
          </a:p>
          <a:p>
            <a:pPr eaLnBrk="1" hangingPunct="1"/>
            <a:r>
              <a:rPr lang="en-US" dirty="0" smtClean="0"/>
              <a:t>In Product: delete/update</a:t>
            </a:r>
          </a:p>
        </p:txBody>
      </p:sp>
      <p:sp>
        <p:nvSpPr>
          <p:cNvPr id="12329" name="Freeform 40"/>
          <p:cNvSpPr>
            <a:spLocks/>
          </p:cNvSpPr>
          <p:nvPr/>
        </p:nvSpPr>
        <p:spPr bwMode="auto">
          <a:xfrm>
            <a:off x="1371600" y="3962400"/>
            <a:ext cx="3733800" cy="609600"/>
          </a:xfrm>
          <a:custGeom>
            <a:avLst/>
            <a:gdLst>
              <a:gd name="T0" fmla="*/ 2147483647 w 2352"/>
              <a:gd name="T1" fmla="*/ 2147483647 h 384"/>
              <a:gd name="T2" fmla="*/ 2147483647 w 2352"/>
              <a:gd name="T3" fmla="*/ 0 h 384"/>
              <a:gd name="T4" fmla="*/ 0 w 2352"/>
              <a:gd name="T5" fmla="*/ 2147483647 h 384"/>
              <a:gd name="T6" fmla="*/ 0 60000 65536"/>
              <a:gd name="T7" fmla="*/ 0 60000 65536"/>
              <a:gd name="T8" fmla="*/ 0 60000 65536"/>
              <a:gd name="T9" fmla="*/ 0 w 2352"/>
              <a:gd name="T10" fmla="*/ 0 h 384"/>
              <a:gd name="T11" fmla="*/ 2352 w 2352"/>
              <a:gd name="T12" fmla="*/ 384 h 384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2352" h="384">
                <a:moveTo>
                  <a:pt x="2352" y="384"/>
                </a:moveTo>
                <a:cubicBezTo>
                  <a:pt x="1924" y="192"/>
                  <a:pt x="1496" y="0"/>
                  <a:pt x="1104" y="0"/>
                </a:cubicBezTo>
                <a:cubicBezTo>
                  <a:pt x="712" y="0"/>
                  <a:pt x="356" y="192"/>
                  <a:pt x="0" y="38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501C363-96BE-434F-9014-4E827E0F12BA}" type="slidenum">
              <a:rPr lang="he-IL" smtClean="0"/>
              <a:pPr/>
              <a:t>12</a:t>
            </a:fld>
            <a:endParaRPr lang="en-US" smtClean="0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What happens during updates ?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SQL has three policies for maintaining referential integrity:</a:t>
            </a:r>
          </a:p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Restrict:</a:t>
            </a:r>
            <a:r>
              <a:rPr lang="en-US" dirty="0" smtClean="0"/>
              <a:t> violating modifications (default)</a:t>
            </a:r>
          </a:p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Cascade</a:t>
            </a:r>
            <a:r>
              <a:rPr lang="en-US" dirty="0" smtClean="0"/>
              <a:t>: after a delete/update do a delete/update</a:t>
            </a:r>
          </a:p>
          <a:p>
            <a:pPr eaLnBrk="1" hangingPunct="1">
              <a:lnSpc>
                <a:spcPct val="90000"/>
              </a:lnSpc>
            </a:pPr>
            <a:r>
              <a:rPr lang="en-US" u="sng" dirty="0" smtClean="0"/>
              <a:t>Set NULL:</a:t>
            </a:r>
            <a:r>
              <a:rPr lang="en-US" dirty="0" smtClean="0"/>
              <a:t> set foreign-key field to NULL</a:t>
            </a:r>
          </a:p>
          <a:p>
            <a:pPr eaLnBrk="1" hangingPunct="1">
              <a:lnSpc>
                <a:spcPct val="90000"/>
              </a:lnSpc>
            </a:pPr>
            <a:endParaRPr lang="en-US" dirty="0" smtClean="0"/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dirty="0" smtClean="0"/>
              <a:t>READING ASSIGNEMNT: 7.1.5, 7.1.6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4D3EFB6-527C-4463-A7E3-A5E02C6B635D}" type="slidenum">
              <a:rPr lang="he-IL" smtClean="0"/>
              <a:pPr/>
              <a:t>13</a:t>
            </a:fld>
            <a:endParaRPr lang="en-US" smtClean="0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Constraints on Attributes and Tuples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Constraints on attributes:</a:t>
            </a:r>
            <a:br>
              <a:rPr lang="en-US" sz="2800" smtClean="0"/>
            </a:br>
            <a:r>
              <a:rPr lang="en-US" sz="2800" smtClean="0"/>
              <a:t>	NOT NULL		-- obvious meaning...</a:t>
            </a:r>
            <a:br>
              <a:rPr lang="en-US" sz="2800" smtClean="0"/>
            </a:br>
            <a:r>
              <a:rPr lang="en-US" sz="2800" smtClean="0"/>
              <a:t>	CHECK condition	-- any condition !</a:t>
            </a:r>
          </a:p>
          <a:p>
            <a:pPr eaLnBrk="1" hangingPunct="1"/>
            <a:r>
              <a:rPr lang="en-US" sz="2800" smtClean="0"/>
              <a:t>Constraints on tuples</a:t>
            </a:r>
            <a:br>
              <a:rPr lang="en-US" sz="2800" smtClean="0"/>
            </a:br>
            <a:r>
              <a:rPr lang="en-US" sz="2800" smtClean="0"/>
              <a:t>	CHECK condition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30301B-9BC9-4855-8F43-B294CBAC05E7}" type="slidenum">
              <a:rPr lang="he-IL" smtClean="0"/>
              <a:pPr/>
              <a:t>14</a:t>
            </a:fld>
            <a:endParaRPr lang="en-US" smtClean="0"/>
          </a:p>
        </p:txBody>
      </p:sp>
      <p:sp>
        <p:nvSpPr>
          <p:cNvPr id="258050" name="Rectangle 2"/>
          <p:cNvSpPr>
            <a:spLocks noChangeArrowheads="1"/>
          </p:cNvSpPr>
          <p:nvPr/>
        </p:nvSpPr>
        <p:spPr bwMode="auto">
          <a:xfrm>
            <a:off x="381000" y="2667000"/>
            <a:ext cx="7483475" cy="30257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>
                <a:solidFill>
                  <a:schemeClr val="accent2"/>
                </a:solidFill>
              </a:rPr>
              <a:t>CREATE TABLE</a:t>
            </a:r>
            <a:r>
              <a:rPr lang="en-US" sz="3200"/>
              <a:t> Purchase (</a:t>
            </a:r>
          </a:p>
          <a:p>
            <a:pPr>
              <a:defRPr/>
            </a:pPr>
            <a:r>
              <a:rPr lang="en-US" sz="3200"/>
              <a:t>	prodName CHAR(30)</a:t>
            </a:r>
          </a:p>
          <a:p>
            <a:pPr>
              <a:defRPr/>
            </a:pPr>
            <a:r>
              <a:rPr lang="en-US" sz="3200"/>
              <a:t>		</a:t>
            </a:r>
            <a:r>
              <a:rPr lang="en-US" sz="3200">
                <a:solidFill>
                  <a:srgbClr val="FF5050"/>
                </a:solidFill>
              </a:rPr>
              <a:t>CHECK</a:t>
            </a:r>
            <a:r>
              <a:rPr lang="en-US" sz="3200"/>
              <a:t> (prodName IN</a:t>
            </a:r>
            <a:br>
              <a:rPr lang="en-US" sz="3200"/>
            </a:br>
            <a:r>
              <a:rPr lang="en-US" sz="3200"/>
              <a:t>                                  </a:t>
            </a:r>
            <a:r>
              <a:rPr lang="en-US" sz="3200">
                <a:solidFill>
                  <a:schemeClr val="accent2"/>
                </a:solidFill>
              </a:rPr>
              <a:t>SELECT</a:t>
            </a:r>
            <a:r>
              <a:rPr lang="en-US" sz="3200"/>
              <a:t> Product.name</a:t>
            </a:r>
            <a:br>
              <a:rPr lang="en-US" sz="3200"/>
            </a:br>
            <a:r>
              <a:rPr lang="en-US" sz="3200"/>
              <a:t>                                  </a:t>
            </a:r>
            <a:r>
              <a:rPr lang="en-US" sz="3200">
                <a:solidFill>
                  <a:schemeClr val="accent2"/>
                </a:solidFill>
              </a:rPr>
              <a:t>FROM</a:t>
            </a:r>
            <a:r>
              <a:rPr lang="en-US" sz="3200"/>
              <a:t> Product),</a:t>
            </a:r>
          </a:p>
          <a:p>
            <a:pPr>
              <a:defRPr/>
            </a:pPr>
            <a:r>
              <a:rPr lang="en-US" sz="3200"/>
              <a:t>    	date DATETIME </a:t>
            </a:r>
            <a:r>
              <a:rPr lang="en-US" sz="3200">
                <a:solidFill>
                  <a:srgbClr val="FF5050"/>
                </a:solidFill>
              </a:rPr>
              <a:t>NOT NULL</a:t>
            </a:r>
            <a:r>
              <a:rPr lang="en-US" sz="3200"/>
              <a:t>)</a:t>
            </a:r>
          </a:p>
        </p:txBody>
      </p:sp>
      <p:sp>
        <p:nvSpPr>
          <p:cNvPr id="15364" name="AutoShape 3"/>
          <p:cNvSpPr>
            <a:spLocks noChangeArrowheads="1"/>
          </p:cNvSpPr>
          <p:nvPr/>
        </p:nvSpPr>
        <p:spPr bwMode="auto">
          <a:xfrm>
            <a:off x="4970463" y="304800"/>
            <a:ext cx="3911600" cy="1651000"/>
          </a:xfrm>
          <a:prstGeom prst="wedgeEllipseCallout">
            <a:avLst>
              <a:gd name="adj1" fmla="val -40361"/>
              <a:gd name="adj2" fmla="val 144713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 dirty="0"/>
              <a:t>What</a:t>
            </a:r>
            <a:br>
              <a:rPr lang="en-US" dirty="0"/>
            </a:br>
            <a:r>
              <a:rPr lang="en-US" dirty="0"/>
              <a:t>is the difference from</a:t>
            </a:r>
            <a:br>
              <a:rPr lang="en-US" dirty="0"/>
            </a:br>
            <a:r>
              <a:rPr lang="en-US" dirty="0"/>
              <a:t>Foreign-Key 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7E8A44-C7B3-44B0-9E23-89F653522B21}" type="slidenum">
              <a:rPr lang="he-IL" smtClean="0"/>
              <a:pPr/>
              <a:t>15</a:t>
            </a:fld>
            <a:endParaRPr lang="en-US" smtClean="0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General Assertions</a:t>
            </a:r>
          </a:p>
        </p:txBody>
      </p:sp>
      <p:sp>
        <p:nvSpPr>
          <p:cNvPr id="259075" name="Rectangle 3"/>
          <p:cNvSpPr>
            <a:spLocks noChangeArrowheads="1"/>
          </p:cNvSpPr>
          <p:nvPr/>
        </p:nvSpPr>
        <p:spPr bwMode="auto">
          <a:xfrm>
            <a:off x="228600" y="1981200"/>
            <a:ext cx="8618538" cy="351313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3200" dirty="0">
                <a:solidFill>
                  <a:schemeClr val="accent2"/>
                </a:solidFill>
              </a:rPr>
              <a:t>CREATE ASSERTION</a:t>
            </a:r>
            <a:r>
              <a:rPr lang="en-US" sz="3200" dirty="0"/>
              <a:t> </a:t>
            </a:r>
            <a:r>
              <a:rPr lang="en-US" sz="3200" dirty="0" err="1"/>
              <a:t>myAssert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/>
                </a:solidFill>
              </a:rPr>
              <a:t>CHECK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  </a:t>
            </a:r>
            <a:r>
              <a:rPr lang="en-US" sz="3200" dirty="0">
                <a:solidFill>
                  <a:schemeClr val="accent2"/>
                </a:solidFill>
              </a:rPr>
              <a:t>NOT EXISTS</a:t>
            </a:r>
            <a:r>
              <a:rPr lang="en-US" sz="3200" dirty="0"/>
              <a:t>(</a:t>
            </a:r>
          </a:p>
          <a:p>
            <a:pPr>
              <a:defRPr/>
            </a:pPr>
            <a:r>
              <a:rPr lang="en-US" sz="3200" dirty="0"/>
              <a:t>	</a:t>
            </a:r>
            <a:r>
              <a:rPr lang="en-US" sz="3200" dirty="0">
                <a:solidFill>
                  <a:schemeClr val="accent2"/>
                </a:solidFill>
              </a:rPr>
              <a:t>SELECT</a:t>
            </a:r>
            <a:r>
              <a:rPr lang="en-US" sz="3200" dirty="0"/>
              <a:t> Product.name</a:t>
            </a:r>
            <a:br>
              <a:rPr lang="en-US" sz="3200" dirty="0"/>
            </a:br>
            <a:r>
              <a:rPr lang="en-US" sz="3200" dirty="0"/>
              <a:t>	</a:t>
            </a:r>
            <a:r>
              <a:rPr lang="en-US" sz="3200" dirty="0">
                <a:solidFill>
                  <a:schemeClr val="accent2"/>
                </a:solidFill>
              </a:rPr>
              <a:t>FROM</a:t>
            </a:r>
            <a:r>
              <a:rPr lang="en-US" sz="3200" dirty="0"/>
              <a:t> Product, Purchase</a:t>
            </a:r>
            <a:br>
              <a:rPr lang="en-US" sz="3200" dirty="0"/>
            </a:br>
            <a:r>
              <a:rPr lang="en-US" sz="3200" dirty="0"/>
              <a:t>	</a:t>
            </a:r>
            <a:r>
              <a:rPr lang="en-US" sz="3200" dirty="0">
                <a:solidFill>
                  <a:schemeClr val="accent2"/>
                </a:solidFill>
              </a:rPr>
              <a:t>WHERE</a:t>
            </a:r>
            <a:r>
              <a:rPr lang="en-US" sz="3200" dirty="0"/>
              <a:t> Product.name = </a:t>
            </a:r>
            <a:r>
              <a:rPr lang="en-US" sz="3200" dirty="0" err="1"/>
              <a:t>Purchase.prodName</a:t>
            </a:r>
            <a:r>
              <a:rPr lang="en-US" sz="3200" dirty="0"/>
              <a:t/>
            </a:r>
            <a:br>
              <a:rPr lang="en-US" sz="3200" dirty="0"/>
            </a:br>
            <a:r>
              <a:rPr lang="en-US" sz="3200" dirty="0"/>
              <a:t>	</a:t>
            </a:r>
            <a:r>
              <a:rPr lang="en-US" sz="3200" dirty="0">
                <a:solidFill>
                  <a:schemeClr val="accent2"/>
                </a:solidFill>
              </a:rPr>
              <a:t>GROUP</a:t>
            </a:r>
            <a:r>
              <a:rPr lang="en-US" sz="3200" dirty="0"/>
              <a:t> </a:t>
            </a:r>
            <a:r>
              <a:rPr lang="en-US" sz="3200" dirty="0">
                <a:solidFill>
                  <a:schemeClr val="accent2"/>
                </a:solidFill>
              </a:rPr>
              <a:t>BY</a:t>
            </a:r>
            <a:r>
              <a:rPr lang="en-US" sz="3200" dirty="0"/>
              <a:t> Product.name</a:t>
            </a:r>
            <a:br>
              <a:rPr lang="en-US" sz="3200" dirty="0"/>
            </a:br>
            <a:r>
              <a:rPr lang="en-US" sz="3200" dirty="0"/>
              <a:t>	</a:t>
            </a:r>
            <a:r>
              <a:rPr lang="en-US" sz="3200" dirty="0">
                <a:solidFill>
                  <a:schemeClr val="accent2"/>
                </a:solidFill>
              </a:rPr>
              <a:t>HAVING</a:t>
            </a:r>
            <a:r>
              <a:rPr lang="en-US" sz="3200" dirty="0"/>
              <a:t> count(*) &gt; 200)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B6C64045-35BF-41A3-A20A-7C67E5D1A68A}" type="slidenum">
              <a:rPr lang="he-IL" smtClean="0"/>
              <a:pPr/>
              <a:t>16</a:t>
            </a:fld>
            <a:endParaRPr lang="en-US" smtClean="0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Final Comments on Constraints</a:t>
            </a:r>
          </a:p>
        </p:txBody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Can give them names, and alter later</a:t>
            </a:r>
          </a:p>
          <a:p>
            <a:pPr lvl="1" eaLnBrk="1" hangingPunct="1"/>
            <a:r>
              <a:rPr lang="en-US" smtClean="0"/>
              <a:t>Read in the book !!!</a:t>
            </a:r>
          </a:p>
          <a:p>
            <a:pPr eaLnBrk="1" hangingPunct="1"/>
            <a:r>
              <a:rPr lang="en-US" smtClean="0"/>
              <a:t>We need to understand exactly </a:t>
            </a:r>
            <a:r>
              <a:rPr lang="en-US" i="1" smtClean="0"/>
              <a:t>when</a:t>
            </a:r>
            <a:r>
              <a:rPr lang="en-US" smtClean="0"/>
              <a:t> they are checked</a:t>
            </a:r>
          </a:p>
          <a:p>
            <a:pPr eaLnBrk="1" hangingPunct="1"/>
            <a:r>
              <a:rPr lang="en-US" smtClean="0"/>
              <a:t>We need to understand exactly </a:t>
            </a:r>
            <a:r>
              <a:rPr lang="en-US" i="1" smtClean="0"/>
              <a:t>what</a:t>
            </a:r>
            <a:r>
              <a:rPr lang="en-US" smtClean="0"/>
              <a:t> actions are taken if they fail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648CCC4-E7D2-471F-B8D6-355FEA43D39A}" type="slidenum">
              <a:rPr lang="he-IL" smtClean="0"/>
              <a:pPr/>
              <a:t>17</a:t>
            </a:fld>
            <a:endParaRPr lang="en-US" smtClean="0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Triggers in SQL</a:t>
            </a:r>
          </a:p>
        </p:txBody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A trigger contains an </a:t>
            </a:r>
            <a:r>
              <a:rPr lang="en-US" sz="2800" i="1" smtClean="0"/>
              <a:t>event</a:t>
            </a:r>
            <a:r>
              <a:rPr lang="en-US" sz="2800" smtClean="0"/>
              <a:t>, a </a:t>
            </a:r>
            <a:r>
              <a:rPr lang="en-US" sz="2800" i="1" smtClean="0"/>
              <a:t>condition</a:t>
            </a:r>
            <a:r>
              <a:rPr lang="en-US" sz="2800" smtClean="0"/>
              <a:t>, an </a:t>
            </a:r>
            <a:r>
              <a:rPr lang="en-US" sz="2800" i="1" smtClean="0"/>
              <a:t>action</a:t>
            </a:r>
            <a:r>
              <a:rPr lang="en-US" sz="2800" smtClean="0"/>
              <a:t>.</a:t>
            </a:r>
          </a:p>
          <a:p>
            <a:pPr eaLnBrk="1" hangingPunct="1"/>
            <a:r>
              <a:rPr lang="en-US" sz="2800" smtClean="0"/>
              <a:t>Event = INSERT, DELETE, UPDATE</a:t>
            </a:r>
          </a:p>
          <a:p>
            <a:pPr eaLnBrk="1" hangingPunct="1"/>
            <a:r>
              <a:rPr lang="en-US" sz="2800" smtClean="0"/>
              <a:t>Condition = any WHERE condition (may refer to the old and the new values)</a:t>
            </a:r>
          </a:p>
          <a:p>
            <a:pPr eaLnBrk="1" hangingPunct="1"/>
            <a:r>
              <a:rPr lang="en-US" sz="2800" smtClean="0"/>
              <a:t>Action = more inserts, deletes, updates</a:t>
            </a:r>
          </a:p>
          <a:p>
            <a:pPr eaLnBrk="1" hangingPunct="1"/>
            <a:r>
              <a:rPr lang="en-US" sz="2800" smtClean="0"/>
              <a:t>Many, many more bells and whistles...</a:t>
            </a:r>
          </a:p>
          <a:p>
            <a:pPr eaLnBrk="1" hangingPunct="1"/>
            <a:r>
              <a:rPr lang="en-US" sz="2800" smtClean="0"/>
              <a:t>Read in the book (it only scratches the surface...)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C9DD4810-3200-424A-BB22-5728B697495C}" type="slidenum">
              <a:rPr lang="he-IL" smtClean="0"/>
              <a:pPr/>
              <a:t>18</a:t>
            </a:fld>
            <a:endParaRPr lang="en-US" smtClean="0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Programming SQL</a:t>
            </a:r>
          </a:p>
        </p:txBody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smtClean="0"/>
              <a:t>Embedded SQL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direct SQL (= ad-hoc SQL)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* Stored Procedures</a:t>
            </a:r>
          </a:p>
          <a:p>
            <a:pPr eaLnBrk="1" hangingPunct="1"/>
            <a:endParaRPr lang="en-US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419E579-E9AD-42C8-ADDE-47D83E7111F8}" type="slidenum">
              <a:rPr lang="he-IL" smtClean="0"/>
              <a:pPr/>
              <a:t>19</a:t>
            </a:fld>
            <a:endParaRPr lang="en-US" smtClean="0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Programs with Embedded SQL</a:t>
            </a:r>
          </a:p>
        </p:txBody>
      </p:sp>
      <p:sp>
        <p:nvSpPr>
          <p:cNvPr id="20484" name="Text Box 3"/>
          <p:cNvSpPr txBox="1">
            <a:spLocks noChangeArrowheads="1"/>
          </p:cNvSpPr>
          <p:nvPr/>
        </p:nvSpPr>
        <p:spPr bwMode="auto">
          <a:xfrm>
            <a:off x="2041525" y="2174875"/>
            <a:ext cx="44418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Host language  +  Embedded SQL </a:t>
            </a:r>
          </a:p>
        </p:txBody>
      </p:sp>
      <p:sp>
        <p:nvSpPr>
          <p:cNvPr id="20485" name="Text Box 4"/>
          <p:cNvSpPr txBox="1">
            <a:spLocks noChangeArrowheads="1"/>
          </p:cNvSpPr>
          <p:nvPr/>
        </p:nvSpPr>
        <p:spPr bwMode="auto">
          <a:xfrm>
            <a:off x="3429000" y="2971800"/>
            <a:ext cx="17589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Preprocessor</a:t>
            </a:r>
          </a:p>
        </p:txBody>
      </p:sp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2286000" y="3886200"/>
            <a:ext cx="40084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Host Language + function calls</a:t>
            </a:r>
          </a:p>
        </p:txBody>
      </p:sp>
      <p:sp>
        <p:nvSpPr>
          <p:cNvPr id="20487" name="Text Box 6"/>
          <p:cNvSpPr txBox="1">
            <a:spLocks noChangeArrowheads="1"/>
          </p:cNvSpPr>
          <p:nvPr/>
        </p:nvSpPr>
        <p:spPr bwMode="auto">
          <a:xfrm>
            <a:off x="2574925" y="4765675"/>
            <a:ext cx="309245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US"/>
              <a:t>Host language compiler</a:t>
            </a:r>
          </a:p>
        </p:txBody>
      </p:sp>
      <p:sp>
        <p:nvSpPr>
          <p:cNvPr id="20488" name="Text Box 7"/>
          <p:cNvSpPr txBox="1">
            <a:spLocks noChangeArrowheads="1"/>
          </p:cNvSpPr>
          <p:nvPr/>
        </p:nvSpPr>
        <p:spPr bwMode="auto">
          <a:xfrm>
            <a:off x="2667000" y="5715000"/>
            <a:ext cx="30432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/>
              <a:t>Host language program</a:t>
            </a:r>
          </a:p>
        </p:txBody>
      </p:sp>
      <p:sp>
        <p:nvSpPr>
          <p:cNvPr id="20489" name="Rectangle 8"/>
          <p:cNvSpPr>
            <a:spLocks noChangeArrowheads="1"/>
          </p:cNvSpPr>
          <p:nvPr/>
        </p:nvSpPr>
        <p:spPr bwMode="auto">
          <a:xfrm>
            <a:off x="3124200" y="2895600"/>
            <a:ext cx="2209800" cy="762000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Preprocessor</a:t>
            </a:r>
          </a:p>
        </p:txBody>
      </p:sp>
      <p:sp>
        <p:nvSpPr>
          <p:cNvPr id="20490" name="Rectangle 9"/>
          <p:cNvSpPr>
            <a:spLocks noChangeArrowheads="1"/>
          </p:cNvSpPr>
          <p:nvPr/>
        </p:nvSpPr>
        <p:spPr bwMode="auto">
          <a:xfrm>
            <a:off x="2438400" y="4800600"/>
            <a:ext cx="3429000" cy="6096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 eaLnBrk="0" hangingPunct="0"/>
            <a:r>
              <a:rPr lang="en-US"/>
              <a:t>Host language compiler</a:t>
            </a:r>
          </a:p>
        </p:txBody>
      </p:sp>
      <p:sp>
        <p:nvSpPr>
          <p:cNvPr id="20491" name="Line 10"/>
          <p:cNvSpPr>
            <a:spLocks noChangeShapeType="1"/>
          </p:cNvSpPr>
          <p:nvPr/>
        </p:nvSpPr>
        <p:spPr bwMode="auto">
          <a:xfrm>
            <a:off x="4114800" y="25908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2" name="Line 11"/>
          <p:cNvSpPr>
            <a:spLocks noChangeShapeType="1"/>
          </p:cNvSpPr>
          <p:nvPr/>
        </p:nvSpPr>
        <p:spPr bwMode="auto">
          <a:xfrm>
            <a:off x="4191000" y="36576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3" name="Line 12"/>
          <p:cNvSpPr>
            <a:spLocks noChangeShapeType="1"/>
          </p:cNvSpPr>
          <p:nvPr/>
        </p:nvSpPr>
        <p:spPr bwMode="auto">
          <a:xfrm>
            <a:off x="4191000" y="4343400"/>
            <a:ext cx="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4" name="Line 13"/>
          <p:cNvSpPr>
            <a:spLocks noChangeShapeType="1"/>
          </p:cNvSpPr>
          <p:nvPr/>
        </p:nvSpPr>
        <p:spPr bwMode="auto">
          <a:xfrm>
            <a:off x="4191000" y="5410200"/>
            <a:ext cx="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0495" name="AutoShape 14"/>
          <p:cNvSpPr>
            <a:spLocks noChangeArrowheads="1"/>
          </p:cNvSpPr>
          <p:nvPr/>
        </p:nvSpPr>
        <p:spPr bwMode="auto">
          <a:xfrm>
            <a:off x="6099175" y="3657600"/>
            <a:ext cx="2908300" cy="2168525"/>
          </a:xfrm>
          <a:prstGeom prst="wedgeEllipseCallout">
            <a:avLst>
              <a:gd name="adj1" fmla="val -73190"/>
              <a:gd name="adj2" fmla="val -16986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Call-level</a:t>
            </a:r>
            <a:br>
              <a:rPr lang="en-US"/>
            </a:br>
            <a:r>
              <a:rPr lang="en-US"/>
              <a:t>interface (CLI):</a:t>
            </a:r>
            <a:br>
              <a:rPr lang="en-US"/>
            </a:br>
            <a:r>
              <a:rPr lang="en-US"/>
              <a:t>ODBC,JDBC,</a:t>
            </a:r>
            <a:br>
              <a:rPr lang="en-US"/>
            </a:br>
            <a:r>
              <a:rPr lang="en-US"/>
              <a:t>ADO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467B82E-FB99-4597-A09D-9BF094B8E249}" type="slidenum">
              <a:rPr lang="he-IL" smtClean="0"/>
              <a:pPr/>
              <a:t>2</a:t>
            </a:fld>
            <a:endParaRPr lang="en-US" smtClean="0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Agenda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Constraints in SQL </a:t>
            </a:r>
          </a:p>
          <a:p>
            <a:pPr eaLnBrk="1" hangingPunct="1"/>
            <a:r>
              <a:rPr lang="en-US" smtClean="0"/>
              <a:t>Systems aspects of SQL.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DDF67FD-894E-4B2D-850C-09C5B1165490}" type="slidenum">
              <a:rPr lang="he-IL" smtClean="0"/>
              <a:pPr/>
              <a:t>20</a:t>
            </a:fld>
            <a:endParaRPr lang="en-US" smtClean="0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Embedded SQL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SQL code within C</a:t>
            </a:r>
            <a:br>
              <a:rPr lang="en-US" dirty="0" smtClean="0"/>
            </a:br>
            <a:r>
              <a:rPr lang="en-US" dirty="0" smtClean="0"/>
              <a:t>(more languages are supported, but not all)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>
                <a:solidFill>
                  <a:schemeClr val="accent2"/>
                </a:solidFill>
              </a:rPr>
              <a:t>Impedance mismatch</a:t>
            </a:r>
            <a:r>
              <a:rPr lang="en-US" dirty="0" smtClean="0"/>
              <a:t> = incompatible types</a:t>
            </a:r>
            <a:br>
              <a:rPr lang="en-US" dirty="0" smtClean="0"/>
            </a:br>
            <a:r>
              <a:rPr lang="en-US" dirty="0" smtClean="0"/>
              <a:t>(types variables)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Not so popular / recommended..</a:t>
            </a:r>
          </a:p>
          <a:p>
            <a:pPr eaLnBrk="1" hangingPunct="1"/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01E0706-0C32-4428-8F1E-DB3E8E96DC1A}" type="slidenum">
              <a:rPr lang="he-IL" smtClean="0"/>
              <a:pPr/>
              <a:t>21</a:t>
            </a:fld>
            <a:endParaRPr lang="en-US" smtClean="0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Direct SQL</a:t>
            </a:r>
          </a:p>
        </p:txBody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Use specific interfaces (ODBC..) to call the DB</a:t>
            </a:r>
          </a:p>
          <a:p>
            <a:pPr eaLnBrk="1" hangingPunct="1"/>
            <a:endParaRPr lang="en-US" dirty="0" smtClean="0"/>
          </a:p>
          <a:p>
            <a:pPr eaLnBrk="1" hangingPunct="1"/>
            <a:r>
              <a:rPr lang="en-US" dirty="0" smtClean="0"/>
              <a:t>Execute “Strings” or use “smarter” drivers</a:t>
            </a:r>
          </a:p>
          <a:p>
            <a:pPr eaLnBrk="1" hangingPunct="1">
              <a:buFontTx/>
              <a:buNone/>
            </a:pPr>
            <a:endParaRPr lang="en-US" dirty="0" smtClean="0"/>
          </a:p>
          <a:p>
            <a:pPr eaLnBrk="1" hangingPunct="1"/>
            <a:r>
              <a:rPr lang="en-US" dirty="0" smtClean="0"/>
              <a:t>We use it... More details on the following programming lectures</a:t>
            </a:r>
          </a:p>
          <a:p>
            <a:pPr eaLnBrk="1" hangingPunct="1"/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3733535-D265-41DE-A884-E03B75D31F73}" type="slidenum">
              <a:rPr lang="he-IL" smtClean="0"/>
              <a:pPr/>
              <a:t>22</a:t>
            </a:fld>
            <a:endParaRPr lang="en-US" smtClean="0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Stored Procedures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676400"/>
            <a:ext cx="7772400" cy="4114800"/>
          </a:xfrm>
        </p:spPr>
        <p:txBody>
          <a:bodyPr/>
          <a:lstStyle/>
          <a:p>
            <a:pPr eaLnBrk="1" hangingPunct="1">
              <a:spcAft>
                <a:spcPts val="1200"/>
              </a:spcAft>
            </a:pPr>
            <a:r>
              <a:rPr lang="en-US" dirty="0" smtClean="0"/>
              <a:t>Different for each </a:t>
            </a:r>
            <a:r>
              <a:rPr lang="en-US" dirty="0" smtClean="0"/>
              <a:t>DBMS</a:t>
            </a:r>
            <a:endParaRPr lang="en-US" dirty="0" smtClean="0"/>
          </a:p>
          <a:p>
            <a:pPr eaLnBrk="1" hangingPunct="1">
              <a:spcAft>
                <a:spcPts val="1200"/>
              </a:spcAft>
            </a:pPr>
            <a:r>
              <a:rPr lang="en-US" dirty="0" smtClean="0"/>
              <a:t>“Enhanced” programming language (variables, loops</a:t>
            </a:r>
            <a:r>
              <a:rPr lang="en-US" dirty="0" smtClean="0"/>
              <a:t>..)</a:t>
            </a:r>
            <a:endParaRPr lang="en-US" dirty="0" smtClean="0"/>
          </a:p>
          <a:p>
            <a:pPr eaLnBrk="1" hangingPunct="1">
              <a:spcAft>
                <a:spcPts val="1200"/>
              </a:spcAft>
            </a:pPr>
            <a:r>
              <a:rPr lang="en-US" dirty="0" smtClean="0"/>
              <a:t>better Security / better </a:t>
            </a:r>
            <a:r>
              <a:rPr lang="en-US" dirty="0" smtClean="0"/>
              <a:t>Abstraction</a:t>
            </a:r>
          </a:p>
          <a:p>
            <a:pPr algn="ctr" eaLnBrk="1" hangingPunct="1">
              <a:spcBef>
                <a:spcPts val="1800"/>
              </a:spcBef>
              <a:buFontTx/>
              <a:buNone/>
            </a:pPr>
            <a:r>
              <a:rPr lang="en-US" dirty="0" smtClean="0"/>
              <a:t>(</a:t>
            </a:r>
            <a:r>
              <a:rPr lang="en-US" dirty="0" smtClean="0"/>
              <a:t>too bad this is just a basic </a:t>
            </a:r>
            <a:r>
              <a:rPr lang="en-US" dirty="0" smtClean="0"/>
              <a:t>course...)</a:t>
            </a:r>
          </a:p>
          <a:p>
            <a:pPr marL="0" indent="0" algn="ctr" eaLnBrk="1" hangingPunct="1">
              <a:buFontTx/>
              <a:buNone/>
            </a:pPr>
            <a:r>
              <a:rPr lang="en-US" sz="2800" dirty="0" smtClean="0"/>
              <a:t>Many tutorials online, e.g.: </a:t>
            </a:r>
            <a:r>
              <a:rPr lang="en-US" sz="2000" dirty="0" smtClean="0"/>
              <a:t/>
            </a:r>
            <a:br>
              <a:rPr lang="en-US" sz="2000" dirty="0" smtClean="0"/>
            </a:br>
            <a:r>
              <a:rPr lang="en-US" sz="2200" u="sng" dirty="0" smtClean="0">
                <a:solidFill>
                  <a:schemeClr val="accent2"/>
                </a:solidFill>
              </a:rPr>
              <a:t> </a:t>
            </a:r>
            <a:r>
              <a:rPr lang="en-US" sz="2000" u="sng" dirty="0" smtClean="0">
                <a:solidFill>
                  <a:schemeClr val="accent2"/>
                </a:solidFill>
              </a:rPr>
              <a:t>http://net.tutsplus.com/tutorials/an-introduction-to-stored-procedures/</a:t>
            </a:r>
            <a:endParaRPr lang="en-US" sz="2200" u="sng" dirty="0" smtClean="0">
              <a:solidFill>
                <a:schemeClr val="accent2"/>
              </a:solidFill>
            </a:endParaRPr>
          </a:p>
          <a:p>
            <a:pPr eaLnBrk="1" hangingPunct="1"/>
            <a:endParaRPr lang="en-US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0248291-8110-457B-A385-6CB04693FC2D}" type="slidenum">
              <a:rPr lang="he-IL" smtClean="0"/>
              <a:pPr/>
              <a:t>23</a:t>
            </a:fld>
            <a:endParaRPr lang="en-US" smtClean="0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</a:t>
            </a:r>
          </a:p>
        </p:txBody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Address two issues:</a:t>
            </a:r>
          </a:p>
          <a:p>
            <a:pPr eaLnBrk="1" hangingPunct="1"/>
            <a:endParaRPr lang="en-US" smtClean="0"/>
          </a:p>
          <a:p>
            <a:pPr eaLnBrk="1" hangingPunct="1"/>
            <a:r>
              <a:rPr lang="en-US" smtClean="0"/>
              <a:t>Access by multiple users</a:t>
            </a:r>
          </a:p>
          <a:p>
            <a:pPr lvl="1" eaLnBrk="1" hangingPunct="1"/>
            <a:r>
              <a:rPr lang="en-US" smtClean="0"/>
              <a:t>Remember the “client-server” architecture: one server with many clients</a:t>
            </a:r>
          </a:p>
          <a:p>
            <a:pPr eaLnBrk="1" hangingPunct="1"/>
            <a:r>
              <a:rPr lang="en-US" smtClean="0"/>
              <a:t>Protection against crashes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AA66C678-7EC7-40C4-ADC8-1F87F4A84BED}" type="slidenum">
              <a:rPr lang="he-IL" smtClean="0"/>
              <a:pPr/>
              <a:t>24</a:t>
            </a:fld>
            <a:endParaRPr lang="en-US" smtClean="0"/>
          </a:p>
        </p:txBody>
      </p:sp>
      <p:sp>
        <p:nvSpPr>
          <p:cNvPr id="256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users: single statements</a:t>
            </a:r>
          </a:p>
        </p:txBody>
      </p:sp>
      <p:sp>
        <p:nvSpPr>
          <p:cNvPr id="236548" name="Rectangle 4"/>
          <p:cNvSpPr>
            <a:spLocks noChangeArrowheads="1"/>
          </p:cNvSpPr>
          <p:nvPr/>
        </p:nvSpPr>
        <p:spPr bwMode="auto">
          <a:xfrm>
            <a:off x="2209800" y="2209800"/>
            <a:ext cx="3881438" cy="28448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/>
              <a:t>Client 1:</a:t>
            </a:r>
          </a:p>
          <a:p>
            <a:pPr eaLnBrk="0" hangingPunct="0">
              <a:defRPr/>
            </a:pPr>
            <a:r>
              <a:rPr lang="en-US" sz="2000"/>
              <a:t>	</a:t>
            </a:r>
            <a:r>
              <a:rPr lang="en-US" sz="2000">
                <a:solidFill>
                  <a:schemeClr val="accent2"/>
                </a:solidFill>
              </a:rPr>
              <a:t>UPDATE</a:t>
            </a:r>
            <a:r>
              <a:rPr lang="en-US" sz="2000"/>
              <a:t> Product</a:t>
            </a:r>
            <a:br>
              <a:rPr lang="en-US" sz="2000"/>
            </a:br>
            <a:r>
              <a:rPr lang="en-US" sz="2000"/>
              <a:t>	</a:t>
            </a:r>
            <a:r>
              <a:rPr lang="en-US" sz="2000">
                <a:solidFill>
                  <a:schemeClr val="accent2"/>
                </a:solidFill>
              </a:rPr>
              <a:t>SET</a:t>
            </a:r>
            <a:r>
              <a:rPr lang="en-US" sz="2000"/>
              <a:t> Price = Price – 1.99</a:t>
            </a:r>
            <a:br>
              <a:rPr lang="en-US" sz="2000"/>
            </a:br>
            <a:r>
              <a:rPr lang="en-US" sz="2000"/>
              <a:t>	</a:t>
            </a:r>
            <a:r>
              <a:rPr lang="en-US" sz="2000">
                <a:solidFill>
                  <a:schemeClr val="accent2"/>
                </a:solidFill>
              </a:rPr>
              <a:t>WHERE</a:t>
            </a:r>
            <a:r>
              <a:rPr lang="en-US" sz="2000"/>
              <a:t> pname = ‘Gizmo’</a:t>
            </a:r>
            <a:br>
              <a:rPr lang="en-US" sz="2000"/>
            </a:br>
            <a:r>
              <a:rPr lang="en-US" sz="2000"/>
              <a:t/>
            </a:r>
            <a:br>
              <a:rPr lang="en-US" sz="2000"/>
            </a:br>
            <a:r>
              <a:rPr lang="en-US" sz="2000"/>
              <a:t>Client 2:</a:t>
            </a:r>
            <a:br>
              <a:rPr lang="en-US" sz="2000"/>
            </a:br>
            <a:r>
              <a:rPr lang="en-US" sz="2000"/>
              <a:t>	</a:t>
            </a:r>
            <a:r>
              <a:rPr lang="en-US" sz="2000">
                <a:solidFill>
                  <a:schemeClr val="accent2"/>
                </a:solidFill>
              </a:rPr>
              <a:t>UPDATE</a:t>
            </a:r>
            <a:r>
              <a:rPr lang="en-US" sz="2000"/>
              <a:t> Product</a:t>
            </a:r>
            <a:br>
              <a:rPr lang="en-US" sz="2000"/>
            </a:br>
            <a:r>
              <a:rPr lang="en-US" sz="2000"/>
              <a:t>	</a:t>
            </a:r>
            <a:r>
              <a:rPr lang="en-US" sz="2000">
                <a:solidFill>
                  <a:schemeClr val="accent2"/>
                </a:solidFill>
              </a:rPr>
              <a:t>SET</a:t>
            </a:r>
            <a:r>
              <a:rPr lang="en-US" sz="2000"/>
              <a:t> Price = Price*0.5</a:t>
            </a:r>
            <a:br>
              <a:rPr lang="en-US" sz="2000"/>
            </a:br>
            <a:r>
              <a:rPr lang="en-US" sz="2000"/>
              <a:t>	</a:t>
            </a:r>
            <a:r>
              <a:rPr lang="en-US" sz="2000">
                <a:solidFill>
                  <a:schemeClr val="accent2"/>
                </a:solidFill>
              </a:rPr>
              <a:t>WHERE</a:t>
            </a:r>
            <a:r>
              <a:rPr lang="en-US" sz="2000"/>
              <a:t> pname=‘Gizmo’</a:t>
            </a:r>
          </a:p>
        </p:txBody>
      </p:sp>
      <p:sp>
        <p:nvSpPr>
          <p:cNvPr id="25605" name="Rectangle 6"/>
          <p:cNvSpPr>
            <a:spLocks noChangeArrowheads="1"/>
          </p:cNvSpPr>
          <p:nvPr/>
        </p:nvSpPr>
        <p:spPr bwMode="auto">
          <a:xfrm>
            <a:off x="1211263" y="5643563"/>
            <a:ext cx="5062537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Two managers attempt to do a discount.</a:t>
            </a:r>
            <a:br>
              <a:rPr lang="en-US"/>
            </a:br>
            <a:r>
              <a:rPr lang="en-US"/>
              <a:t>Will it work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C29FE5-AA67-43C5-9C35-A33E238CAD04}" type="slidenum">
              <a:rPr lang="he-IL" smtClean="0"/>
              <a:pPr/>
              <a:t>25</a:t>
            </a:fld>
            <a:endParaRPr lang="en-US" smtClean="0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Multiple users: multiple statements</a:t>
            </a:r>
          </a:p>
        </p:txBody>
      </p:sp>
      <p:sp>
        <p:nvSpPr>
          <p:cNvPr id="238595" name="Rectangle 3"/>
          <p:cNvSpPr>
            <a:spLocks noChangeArrowheads="1"/>
          </p:cNvSpPr>
          <p:nvPr/>
        </p:nvSpPr>
        <p:spPr bwMode="auto">
          <a:xfrm>
            <a:off x="1828800" y="2057400"/>
            <a:ext cx="5032375" cy="36718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1800"/>
              <a:t>Client 1:	</a:t>
            </a:r>
            <a:r>
              <a:rPr lang="en-US" sz="1800">
                <a:solidFill>
                  <a:schemeClr val="accent2"/>
                </a:solidFill>
              </a:rPr>
              <a:t>INSERT INTO</a:t>
            </a:r>
            <a:r>
              <a:rPr lang="en-US" sz="1800"/>
              <a:t> SmallProduct(name, price)</a:t>
            </a:r>
            <a:br>
              <a:rPr lang="en-US" sz="1800"/>
            </a:br>
            <a:r>
              <a:rPr lang="en-US" sz="1800"/>
              <a:t>		</a:t>
            </a:r>
            <a:r>
              <a:rPr lang="en-US" sz="1800">
                <a:solidFill>
                  <a:schemeClr val="accent2"/>
                </a:solidFill>
              </a:rPr>
              <a:t>SELECT</a:t>
            </a:r>
            <a:r>
              <a:rPr lang="en-US" sz="1800"/>
              <a:t> pname, price</a:t>
            </a:r>
            <a:br>
              <a:rPr lang="en-US" sz="1800"/>
            </a:br>
            <a:r>
              <a:rPr lang="en-US" sz="1800"/>
              <a:t>		</a:t>
            </a:r>
            <a:r>
              <a:rPr lang="en-US" sz="1800">
                <a:solidFill>
                  <a:schemeClr val="accent2"/>
                </a:solidFill>
              </a:rPr>
              <a:t>FROM</a:t>
            </a:r>
            <a:r>
              <a:rPr lang="en-US" sz="1800"/>
              <a:t> Product</a:t>
            </a:r>
          </a:p>
          <a:p>
            <a:pPr eaLnBrk="0" hangingPunct="0">
              <a:defRPr/>
            </a:pPr>
            <a:r>
              <a:rPr lang="en-US" sz="1800"/>
              <a:t>		</a:t>
            </a:r>
            <a:r>
              <a:rPr lang="en-US" sz="1800">
                <a:solidFill>
                  <a:schemeClr val="accent2"/>
                </a:solidFill>
              </a:rPr>
              <a:t>WHERE</a:t>
            </a:r>
            <a:r>
              <a:rPr lang="en-US" sz="1800"/>
              <a:t> price &lt;= 0.99</a:t>
            </a:r>
          </a:p>
          <a:p>
            <a:pPr eaLnBrk="0" hangingPunct="0">
              <a:defRPr/>
            </a:pPr>
            <a:endParaRPr lang="en-US" sz="1800"/>
          </a:p>
          <a:p>
            <a:pPr eaLnBrk="0" hangingPunct="0">
              <a:defRPr/>
            </a:pPr>
            <a:r>
              <a:rPr lang="en-US" sz="1800"/>
              <a:t>	</a:t>
            </a:r>
            <a:r>
              <a:rPr lang="en-US" sz="1800">
                <a:solidFill>
                  <a:schemeClr val="accent2"/>
                </a:solidFill>
              </a:rPr>
              <a:t>DELETE</a:t>
            </a:r>
            <a:r>
              <a:rPr lang="en-US" sz="1800"/>
              <a:t> Product</a:t>
            </a:r>
            <a:br>
              <a:rPr lang="en-US" sz="1800"/>
            </a:br>
            <a:r>
              <a:rPr lang="en-US" sz="1800"/>
              <a:t>		</a:t>
            </a:r>
            <a:r>
              <a:rPr lang="en-US" sz="1800">
                <a:solidFill>
                  <a:schemeClr val="accent2"/>
                </a:solidFill>
              </a:rPr>
              <a:t>WHERE</a:t>
            </a:r>
            <a:r>
              <a:rPr lang="en-US" sz="1800"/>
              <a:t> price &lt;=0.99</a:t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>Client 2:	</a:t>
            </a:r>
            <a:r>
              <a:rPr lang="en-US" sz="1800">
                <a:solidFill>
                  <a:schemeClr val="accent2"/>
                </a:solidFill>
              </a:rPr>
              <a:t>SELECT</a:t>
            </a:r>
            <a:r>
              <a:rPr lang="en-US" sz="1800"/>
              <a:t> count(*)</a:t>
            </a:r>
            <a:br>
              <a:rPr lang="en-US" sz="1800"/>
            </a:br>
            <a:r>
              <a:rPr lang="en-US" sz="1800"/>
              <a:t>	</a:t>
            </a:r>
            <a:r>
              <a:rPr lang="en-US" sz="1800">
                <a:solidFill>
                  <a:schemeClr val="accent2"/>
                </a:solidFill>
              </a:rPr>
              <a:t>FROM</a:t>
            </a:r>
            <a:r>
              <a:rPr lang="en-US" sz="1800"/>
              <a:t> Product</a:t>
            </a:r>
            <a:br>
              <a:rPr lang="en-US" sz="1800"/>
            </a:br>
            <a:r>
              <a:rPr lang="en-US" sz="1800"/>
              <a:t/>
            </a:r>
            <a:br>
              <a:rPr lang="en-US" sz="1800"/>
            </a:br>
            <a:r>
              <a:rPr lang="en-US" sz="1800"/>
              <a:t>	</a:t>
            </a:r>
            <a:r>
              <a:rPr lang="en-US" sz="1800">
                <a:solidFill>
                  <a:schemeClr val="accent2"/>
                </a:solidFill>
              </a:rPr>
              <a:t>SELECT</a:t>
            </a:r>
            <a:r>
              <a:rPr lang="en-US" sz="1800"/>
              <a:t> count(*)</a:t>
            </a:r>
            <a:br>
              <a:rPr lang="en-US" sz="1800"/>
            </a:br>
            <a:r>
              <a:rPr lang="en-US" sz="1800"/>
              <a:t>	</a:t>
            </a:r>
            <a:r>
              <a:rPr lang="en-US" sz="1800">
                <a:solidFill>
                  <a:schemeClr val="accent2"/>
                </a:solidFill>
              </a:rPr>
              <a:t>FROM</a:t>
            </a:r>
            <a:r>
              <a:rPr lang="en-US" sz="1800"/>
              <a:t> SmallProduct</a:t>
            </a:r>
          </a:p>
        </p:txBody>
      </p:sp>
      <p:sp>
        <p:nvSpPr>
          <p:cNvPr id="26629" name="Rectangle 4"/>
          <p:cNvSpPr>
            <a:spLocks noChangeArrowheads="1"/>
          </p:cNvSpPr>
          <p:nvPr/>
        </p:nvSpPr>
        <p:spPr bwMode="auto">
          <a:xfrm>
            <a:off x="3581400" y="6172200"/>
            <a:ext cx="213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What’s wrong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1D31504-BB07-484E-B237-17759D39CE37}" type="slidenum">
              <a:rPr lang="he-IL" smtClean="0"/>
              <a:pPr/>
              <a:t>26</a:t>
            </a:fld>
            <a:endParaRPr lang="en-US" smtClean="0"/>
          </a:p>
        </p:txBody>
      </p:sp>
      <p:sp>
        <p:nvSpPr>
          <p:cNvPr id="2765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Protection against crashes</a:t>
            </a:r>
          </a:p>
        </p:txBody>
      </p:sp>
      <p:sp>
        <p:nvSpPr>
          <p:cNvPr id="239619" name="Rectangle 3"/>
          <p:cNvSpPr>
            <a:spLocks noChangeArrowheads="1"/>
          </p:cNvSpPr>
          <p:nvPr/>
        </p:nvSpPr>
        <p:spPr bwMode="auto">
          <a:xfrm>
            <a:off x="838200" y="2286000"/>
            <a:ext cx="6335713" cy="3022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/>
              <a:t>Client 1:</a:t>
            </a:r>
          </a:p>
          <a:p>
            <a:pPr eaLnBrk="0" hangingPunct="0">
              <a:defRPr/>
            </a:pPr>
            <a:r>
              <a:rPr lang="en-US"/>
              <a:t>	</a:t>
            </a:r>
            <a:r>
              <a:rPr lang="en-US">
                <a:solidFill>
                  <a:schemeClr val="accent2"/>
                </a:solidFill>
              </a:rPr>
              <a:t>INSERT INTO</a:t>
            </a:r>
            <a:r>
              <a:rPr lang="en-US"/>
              <a:t> SmallProduct(name, price)</a:t>
            </a:r>
            <a:br>
              <a:rPr lang="en-US"/>
            </a:br>
            <a:r>
              <a:rPr lang="en-US"/>
              <a:t>		</a:t>
            </a:r>
            <a:r>
              <a:rPr lang="en-US">
                <a:solidFill>
                  <a:schemeClr val="accent2"/>
                </a:solidFill>
              </a:rPr>
              <a:t>SELECT</a:t>
            </a:r>
            <a:r>
              <a:rPr lang="en-US"/>
              <a:t> pname, price</a:t>
            </a:r>
            <a:br>
              <a:rPr lang="en-US"/>
            </a:br>
            <a:r>
              <a:rPr lang="en-US"/>
              <a:t>		</a:t>
            </a:r>
            <a:r>
              <a:rPr lang="en-US">
                <a:solidFill>
                  <a:schemeClr val="accent2"/>
                </a:solidFill>
              </a:rPr>
              <a:t>FROM</a:t>
            </a:r>
            <a:r>
              <a:rPr lang="en-US"/>
              <a:t> Product</a:t>
            </a:r>
          </a:p>
          <a:p>
            <a:pPr eaLnBrk="0" hangingPunct="0">
              <a:defRPr/>
            </a:pPr>
            <a:r>
              <a:rPr lang="en-US"/>
              <a:t>		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price &lt;= 0.99</a:t>
            </a:r>
          </a:p>
          <a:p>
            <a:pPr eaLnBrk="0" hangingPunct="0">
              <a:defRPr/>
            </a:pPr>
            <a:endParaRPr lang="en-US"/>
          </a:p>
          <a:p>
            <a:pPr eaLnBrk="0" hangingPunct="0">
              <a:defRPr/>
            </a:pPr>
            <a:r>
              <a:rPr lang="en-US"/>
              <a:t>	</a:t>
            </a:r>
            <a:r>
              <a:rPr lang="en-US">
                <a:solidFill>
                  <a:schemeClr val="accent2"/>
                </a:solidFill>
              </a:rPr>
              <a:t>DELETE</a:t>
            </a:r>
            <a:r>
              <a:rPr lang="en-US"/>
              <a:t> Product</a:t>
            </a:r>
            <a:br>
              <a:rPr lang="en-US"/>
            </a:br>
            <a:r>
              <a:rPr lang="en-US"/>
              <a:t>		</a:t>
            </a:r>
            <a:r>
              <a:rPr lang="en-US">
                <a:solidFill>
                  <a:schemeClr val="accent2"/>
                </a:solidFill>
              </a:rPr>
              <a:t>WHERE</a:t>
            </a:r>
            <a:r>
              <a:rPr lang="en-US"/>
              <a:t> price &lt;=0.99</a:t>
            </a:r>
          </a:p>
        </p:txBody>
      </p:sp>
      <p:sp>
        <p:nvSpPr>
          <p:cNvPr id="27653" name="Rectangle 4"/>
          <p:cNvSpPr>
            <a:spLocks noChangeArrowheads="1"/>
          </p:cNvSpPr>
          <p:nvPr/>
        </p:nvSpPr>
        <p:spPr bwMode="auto">
          <a:xfrm>
            <a:off x="3581400" y="6172200"/>
            <a:ext cx="213042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r>
              <a:rPr lang="en-US"/>
              <a:t>What’s wrong ?</a:t>
            </a:r>
          </a:p>
        </p:txBody>
      </p:sp>
      <p:sp>
        <p:nvSpPr>
          <p:cNvPr id="27654" name="AutoShape 5"/>
          <p:cNvSpPr>
            <a:spLocks noChangeArrowheads="1"/>
          </p:cNvSpPr>
          <p:nvPr/>
        </p:nvSpPr>
        <p:spPr bwMode="auto">
          <a:xfrm>
            <a:off x="7604125" y="4029075"/>
            <a:ext cx="1082675" cy="466725"/>
          </a:xfrm>
          <a:prstGeom prst="wedgeRectCallout">
            <a:avLst>
              <a:gd name="adj1" fmla="val -427042"/>
              <a:gd name="adj2" fmla="val 34352"/>
            </a:avLst>
          </a:prstGeom>
          <a:solidFill>
            <a:srgbClr val="CCFF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>
                <a:solidFill>
                  <a:srgbClr val="FF0000"/>
                </a:solidFill>
              </a:rPr>
              <a:t>Crash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787DEF9-9C87-42AC-A17D-85C26402F319}" type="slidenum">
              <a:rPr lang="he-IL" smtClean="0"/>
              <a:pPr/>
              <a:t>27</a:t>
            </a:fld>
            <a:endParaRPr lang="en-US" smtClean="0"/>
          </a:p>
        </p:txBody>
      </p:sp>
      <p:sp>
        <p:nvSpPr>
          <p:cNvPr id="286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</a:t>
            </a:r>
          </a:p>
        </p:txBody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Transaction = group of statements that must be executed atomically</a:t>
            </a:r>
          </a:p>
          <a:p>
            <a:pPr eaLnBrk="1" hangingPunct="1"/>
            <a:endParaRPr lang="en-US" sz="2800" smtClean="0"/>
          </a:p>
          <a:p>
            <a:pPr eaLnBrk="1" hangingPunct="1"/>
            <a:r>
              <a:rPr lang="en-US" sz="2800" smtClean="0"/>
              <a:t>Transaction properties: ACID</a:t>
            </a:r>
          </a:p>
          <a:p>
            <a:pPr lvl="1" eaLnBrk="1" hangingPunct="1"/>
            <a:r>
              <a:rPr lang="en-US" sz="2400" smtClean="0"/>
              <a:t>ATOMICITY = all or nothing</a:t>
            </a:r>
          </a:p>
          <a:p>
            <a:pPr lvl="1" eaLnBrk="1" hangingPunct="1"/>
            <a:r>
              <a:rPr lang="en-US" sz="2400" smtClean="0"/>
              <a:t>CONSISTENCY = leave database in consistent state</a:t>
            </a:r>
          </a:p>
          <a:p>
            <a:pPr lvl="1" eaLnBrk="1" hangingPunct="1"/>
            <a:r>
              <a:rPr lang="en-US" sz="2400" smtClean="0"/>
              <a:t>ISOLATION = as if it were the only transaction in the system</a:t>
            </a:r>
          </a:p>
          <a:p>
            <a:pPr lvl="1" eaLnBrk="1" hangingPunct="1"/>
            <a:r>
              <a:rPr lang="en-US" sz="2400" smtClean="0"/>
              <a:t>DURABILITY = store on disk 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FBB07CE-6C1F-4967-AB51-8B0F753C25FA}" type="slidenum">
              <a:rPr lang="he-IL" smtClean="0"/>
              <a:pPr/>
              <a:t>28</a:t>
            </a:fld>
            <a:endParaRPr lang="en-US" smtClean="0"/>
          </a:p>
        </p:txBody>
      </p:sp>
      <p:sp>
        <p:nvSpPr>
          <p:cNvPr id="296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Transactions: Serializability</a:t>
            </a:r>
          </a:p>
        </p:txBody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en-US" smtClean="0"/>
              <a:t>Serializability = the technical term for isolation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 execution is </a:t>
            </a:r>
            <a:r>
              <a:rPr lang="en-US" b="1" i="1" smtClean="0"/>
              <a:t>serial</a:t>
            </a:r>
            <a:r>
              <a:rPr lang="en-US" smtClean="0"/>
              <a:t> if it is completely before or completely after any other function’s execution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An execution is </a:t>
            </a:r>
            <a:r>
              <a:rPr lang="en-US" b="1" i="1" smtClean="0"/>
              <a:t>serializable</a:t>
            </a:r>
            <a:r>
              <a:rPr lang="en-US" smtClean="0"/>
              <a:t> if it equivalent to one that is serial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DBMS can offer serializability guarantees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F4DD57B-1A1E-42D7-9BFE-95B78E229C0D}" type="slidenum">
              <a:rPr lang="he-IL" smtClean="0"/>
              <a:pPr/>
              <a:t>29</a:t>
            </a:fld>
            <a:endParaRPr lang="en-US" smtClean="0"/>
          </a:p>
        </p:txBody>
      </p:sp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Example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1981200"/>
            <a:ext cx="8497887" cy="4114800"/>
          </a:xfrm>
        </p:spPr>
        <p:txBody>
          <a:bodyPr/>
          <a:lstStyle/>
          <a:p>
            <a:pPr eaLnBrk="1" hangingPunct="1"/>
            <a:r>
              <a:rPr lang="en-US" dirty="0" smtClean="0"/>
              <a:t>T1:  R(x) R(y) W(x) W(y)</a:t>
            </a:r>
            <a:endParaRPr lang="he-IL" dirty="0" smtClean="0"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solidFill>
                  <a:srgbClr val="FF5050"/>
                </a:solidFill>
              </a:rPr>
              <a:t>T2:  R(x) R(z) R(y) W(x) W(y)</a:t>
            </a:r>
            <a:endParaRPr lang="he-IL" dirty="0" smtClean="0">
              <a:solidFill>
                <a:srgbClr val="FF5050"/>
              </a:solidFill>
              <a:cs typeface="Times New Roman" pitchFamily="18" charset="0"/>
            </a:endParaRPr>
          </a:p>
          <a:p>
            <a:pPr eaLnBrk="1" hangingPunct="1"/>
            <a:endParaRPr lang="he-IL" dirty="0" smtClean="0">
              <a:solidFill>
                <a:srgbClr val="FF5050"/>
              </a:solidFill>
              <a:cs typeface="Times New Roman" pitchFamily="18" charset="0"/>
            </a:endParaRPr>
          </a:p>
          <a:p>
            <a:pPr eaLnBrk="1" hangingPunct="1"/>
            <a:r>
              <a:rPr lang="en-US" dirty="0" smtClean="0"/>
              <a:t>R(x) R(y) W(x) </a:t>
            </a:r>
            <a:r>
              <a:rPr lang="en-US" dirty="0" smtClean="0">
                <a:solidFill>
                  <a:srgbClr val="FF5050"/>
                </a:solidFill>
              </a:rPr>
              <a:t>R(x) R(z) </a:t>
            </a:r>
            <a:r>
              <a:rPr lang="en-US" dirty="0" smtClean="0"/>
              <a:t>W(y) </a:t>
            </a:r>
            <a:r>
              <a:rPr lang="en-US" dirty="0" smtClean="0">
                <a:solidFill>
                  <a:srgbClr val="FF5050"/>
                </a:solidFill>
              </a:rPr>
              <a:t>R(y) W(x) W(y)</a:t>
            </a:r>
            <a:endParaRPr lang="en-US" dirty="0" smtClean="0"/>
          </a:p>
          <a:p>
            <a:pPr eaLnBrk="1" hangingPunct="1"/>
            <a:r>
              <a:rPr lang="en-US" dirty="0" smtClean="0"/>
              <a:t>R(x) R(y) W(x) </a:t>
            </a:r>
            <a:r>
              <a:rPr lang="en-US" dirty="0" smtClean="0">
                <a:solidFill>
                  <a:srgbClr val="FF5050"/>
                </a:solidFill>
              </a:rPr>
              <a:t>R(x)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5050"/>
                </a:solidFill>
              </a:rPr>
              <a:t>R(z)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5050"/>
                </a:solidFill>
              </a:rPr>
              <a:t>R(y) </a:t>
            </a:r>
            <a:r>
              <a:rPr lang="en-US" dirty="0" smtClean="0"/>
              <a:t>W(y) </a:t>
            </a:r>
            <a:r>
              <a:rPr lang="en-US" dirty="0" smtClean="0">
                <a:solidFill>
                  <a:srgbClr val="FF5050"/>
                </a:solidFill>
              </a:rPr>
              <a:t>W(x) W(y)</a:t>
            </a:r>
            <a:endParaRPr lang="en-US" dirty="0" smtClean="0">
              <a:cs typeface="Times New Roman" pitchFamily="18" charset="0"/>
            </a:endParaRPr>
          </a:p>
          <a:p>
            <a:pPr eaLnBrk="1" hangingPunct="1"/>
            <a:r>
              <a:rPr lang="en-US" dirty="0" smtClean="0">
                <a:solidFill>
                  <a:srgbClr val="FF5050"/>
                </a:solidFill>
              </a:rPr>
              <a:t>R(x)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5050"/>
                </a:solidFill>
              </a:rPr>
              <a:t>R(z)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5050"/>
                </a:solidFill>
              </a:rPr>
              <a:t>R(y) </a:t>
            </a:r>
            <a:r>
              <a:rPr lang="en-US" dirty="0" smtClean="0"/>
              <a:t>R(x) R(y) W(x) W(y) </a:t>
            </a:r>
            <a:r>
              <a:rPr lang="en-US" dirty="0" smtClean="0">
                <a:solidFill>
                  <a:srgbClr val="FF5050"/>
                </a:solidFill>
              </a:rPr>
              <a:t>W(x) W(y)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1806790-AD0A-4DC0-B17D-35A592A641D1}" type="slidenum">
              <a:rPr lang="he-IL" smtClean="0"/>
              <a:pPr/>
              <a:t>3</a:t>
            </a:fld>
            <a:endParaRPr lang="en-US" smtClean="0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Constraints in SQL</a:t>
            </a:r>
          </a:p>
        </p:txBody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A constraint = a property that we’d like our database to hold</a:t>
            </a:r>
          </a:p>
          <a:p>
            <a:pPr eaLnBrk="1" hangingPunct="1"/>
            <a:r>
              <a:rPr lang="en-US" smtClean="0"/>
              <a:t>The system will enforce the constraint by taking some actions:</a:t>
            </a:r>
          </a:p>
          <a:p>
            <a:pPr lvl="1" eaLnBrk="1" hangingPunct="1"/>
            <a:r>
              <a:rPr lang="en-US" smtClean="0"/>
              <a:t>forbid an update</a:t>
            </a:r>
          </a:p>
          <a:p>
            <a:pPr lvl="1" eaLnBrk="1" hangingPunct="1"/>
            <a:r>
              <a:rPr lang="en-US" smtClean="0"/>
              <a:t>or perform compensating updates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BE4577C-1ACF-4666-8A69-983DFE97CF6E}" type="slidenum">
              <a:rPr lang="he-IL" smtClean="0"/>
              <a:pPr/>
              <a:t>30</a:t>
            </a:fld>
            <a:endParaRPr lang="en-US" smtClean="0"/>
          </a:p>
        </p:txBody>
      </p:sp>
      <p:sp>
        <p:nvSpPr>
          <p:cNvPr id="317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Serializability</a:t>
            </a:r>
          </a:p>
        </p:txBody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800" smtClean="0"/>
              <a:t>Enforced with locks, like in Operating Systems !</a:t>
            </a:r>
          </a:p>
          <a:p>
            <a:pPr eaLnBrk="1" hangingPunct="1"/>
            <a:r>
              <a:rPr lang="en-US" sz="2800" smtClean="0"/>
              <a:t>But this is not enough:</a:t>
            </a:r>
          </a:p>
        </p:txBody>
      </p:sp>
      <p:sp>
        <p:nvSpPr>
          <p:cNvPr id="242692" name="Rectangle 4"/>
          <p:cNvSpPr>
            <a:spLocks noChangeArrowheads="1"/>
          </p:cNvSpPr>
          <p:nvPr/>
        </p:nvSpPr>
        <p:spPr bwMode="auto">
          <a:xfrm>
            <a:off x="1676400" y="3352800"/>
            <a:ext cx="1503363" cy="31496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/>
              <a:t>LOCK A</a:t>
            </a:r>
          </a:p>
          <a:p>
            <a:pPr eaLnBrk="0" hangingPunct="0">
              <a:defRPr/>
            </a:pPr>
            <a:r>
              <a:rPr lang="en-US" sz="2000"/>
              <a:t>[write A=1]</a:t>
            </a:r>
          </a:p>
          <a:p>
            <a:pPr eaLnBrk="0" hangingPunct="0">
              <a:defRPr/>
            </a:pPr>
            <a:r>
              <a:rPr lang="en-US" sz="2000"/>
              <a:t>UNLOCK A</a:t>
            </a:r>
          </a:p>
          <a:p>
            <a:pPr eaLnBrk="0" hangingPunct="0">
              <a:defRPr/>
            </a:pPr>
            <a:r>
              <a:rPr lang="en-US" sz="2000"/>
              <a:t>. . .</a:t>
            </a:r>
            <a:br>
              <a:rPr lang="en-US" sz="2000"/>
            </a:br>
            <a:r>
              <a:rPr lang="en-US" sz="2000"/>
              <a:t>. . .</a:t>
            </a:r>
            <a:br>
              <a:rPr lang="en-US" sz="2000"/>
            </a:br>
            <a:r>
              <a:rPr lang="en-US" sz="2000"/>
              <a:t>. . .</a:t>
            </a:r>
            <a:br>
              <a:rPr lang="en-US" sz="2000"/>
            </a:br>
            <a:r>
              <a:rPr lang="en-US" sz="2000"/>
              <a:t>. . .</a:t>
            </a:r>
          </a:p>
          <a:p>
            <a:pPr eaLnBrk="0" hangingPunct="0">
              <a:defRPr/>
            </a:pPr>
            <a:r>
              <a:rPr lang="en-US" sz="2000"/>
              <a:t>LOCK B</a:t>
            </a:r>
          </a:p>
          <a:p>
            <a:pPr eaLnBrk="0" hangingPunct="0">
              <a:defRPr/>
            </a:pPr>
            <a:r>
              <a:rPr lang="en-US" sz="2000"/>
              <a:t>[write B=2]</a:t>
            </a:r>
          </a:p>
          <a:p>
            <a:pPr eaLnBrk="0" hangingPunct="0">
              <a:defRPr/>
            </a:pPr>
            <a:r>
              <a:rPr lang="en-US" sz="2000"/>
              <a:t>UNLOCK B</a:t>
            </a:r>
          </a:p>
        </p:txBody>
      </p:sp>
      <p:sp>
        <p:nvSpPr>
          <p:cNvPr id="242694" name="Rectangle 6"/>
          <p:cNvSpPr>
            <a:spLocks noChangeArrowheads="1"/>
          </p:cNvSpPr>
          <p:nvPr/>
        </p:nvSpPr>
        <p:spPr bwMode="auto">
          <a:xfrm>
            <a:off x="4648200" y="4038600"/>
            <a:ext cx="1503363" cy="1930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eaLnBrk="0" hangingPunct="0">
              <a:defRPr/>
            </a:pPr>
            <a:r>
              <a:rPr lang="en-US" sz="2000"/>
              <a:t>LOCK A</a:t>
            </a:r>
          </a:p>
          <a:p>
            <a:pPr eaLnBrk="0" hangingPunct="0">
              <a:defRPr/>
            </a:pPr>
            <a:r>
              <a:rPr lang="en-US" sz="2000"/>
              <a:t>[write A=3]</a:t>
            </a:r>
          </a:p>
          <a:p>
            <a:pPr eaLnBrk="0" hangingPunct="0">
              <a:defRPr/>
            </a:pPr>
            <a:r>
              <a:rPr lang="en-US" sz="2000"/>
              <a:t>UNLOCK A</a:t>
            </a:r>
          </a:p>
          <a:p>
            <a:pPr eaLnBrk="0" hangingPunct="0">
              <a:defRPr/>
            </a:pPr>
            <a:r>
              <a:rPr lang="en-US" sz="2000"/>
              <a:t>LOCK B</a:t>
            </a:r>
          </a:p>
          <a:p>
            <a:pPr eaLnBrk="0" hangingPunct="0">
              <a:defRPr/>
            </a:pPr>
            <a:r>
              <a:rPr lang="en-US" sz="2000"/>
              <a:t>[write B=4]</a:t>
            </a:r>
          </a:p>
          <a:p>
            <a:pPr eaLnBrk="0" hangingPunct="0">
              <a:defRPr/>
            </a:pPr>
            <a:r>
              <a:rPr lang="en-US" sz="2000"/>
              <a:t>UNLOCK B</a:t>
            </a:r>
          </a:p>
        </p:txBody>
      </p:sp>
      <p:sp>
        <p:nvSpPr>
          <p:cNvPr id="31751" name="Line 7"/>
          <p:cNvSpPr>
            <a:spLocks noChangeShapeType="1"/>
          </p:cNvSpPr>
          <p:nvPr/>
        </p:nvSpPr>
        <p:spPr bwMode="auto">
          <a:xfrm flipV="1">
            <a:off x="3200400" y="4038600"/>
            <a:ext cx="1524000" cy="30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spAutoFit/>
          </a:bodyPr>
          <a:lstStyle/>
          <a:p>
            <a:endParaRPr lang="en-US"/>
          </a:p>
        </p:txBody>
      </p:sp>
      <p:sp>
        <p:nvSpPr>
          <p:cNvPr id="31752" name="Line 9"/>
          <p:cNvSpPr>
            <a:spLocks noChangeShapeType="1"/>
          </p:cNvSpPr>
          <p:nvPr/>
        </p:nvSpPr>
        <p:spPr bwMode="auto">
          <a:xfrm>
            <a:off x="3200400" y="5410200"/>
            <a:ext cx="144780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753" name="Text Box 10"/>
          <p:cNvSpPr txBox="1">
            <a:spLocks noChangeArrowheads="1"/>
          </p:cNvSpPr>
          <p:nvPr/>
        </p:nvSpPr>
        <p:spPr bwMode="auto">
          <a:xfrm>
            <a:off x="365125" y="3241675"/>
            <a:ext cx="989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User 1</a:t>
            </a:r>
          </a:p>
        </p:txBody>
      </p:sp>
      <p:sp>
        <p:nvSpPr>
          <p:cNvPr id="31754" name="Text Box 11"/>
          <p:cNvSpPr txBox="1">
            <a:spLocks noChangeArrowheads="1"/>
          </p:cNvSpPr>
          <p:nvPr/>
        </p:nvSpPr>
        <p:spPr bwMode="auto">
          <a:xfrm>
            <a:off x="4708525" y="3317875"/>
            <a:ext cx="98901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User 2</a:t>
            </a:r>
          </a:p>
        </p:txBody>
      </p:sp>
      <p:sp>
        <p:nvSpPr>
          <p:cNvPr id="31755" name="Text Box 12"/>
          <p:cNvSpPr txBox="1">
            <a:spLocks noChangeArrowheads="1"/>
          </p:cNvSpPr>
          <p:nvPr/>
        </p:nvSpPr>
        <p:spPr bwMode="auto">
          <a:xfrm>
            <a:off x="3810000" y="6248400"/>
            <a:ext cx="2189163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What is wrong ?</a:t>
            </a:r>
          </a:p>
        </p:txBody>
      </p:sp>
      <p:sp>
        <p:nvSpPr>
          <p:cNvPr id="31756" name="Line 13"/>
          <p:cNvSpPr>
            <a:spLocks noChangeShapeType="1"/>
          </p:cNvSpPr>
          <p:nvPr/>
        </p:nvSpPr>
        <p:spPr bwMode="auto">
          <a:xfrm>
            <a:off x="7010400" y="3124200"/>
            <a:ext cx="0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 wrap="none">
            <a:spAutoFit/>
          </a:bodyPr>
          <a:lstStyle/>
          <a:p>
            <a:endParaRPr lang="en-US"/>
          </a:p>
        </p:txBody>
      </p:sp>
      <p:sp>
        <p:nvSpPr>
          <p:cNvPr id="31757" name="Text Box 14"/>
          <p:cNvSpPr txBox="1">
            <a:spLocks noChangeArrowheads="1"/>
          </p:cNvSpPr>
          <p:nvPr/>
        </p:nvSpPr>
        <p:spPr bwMode="auto">
          <a:xfrm>
            <a:off x="7070725" y="5299075"/>
            <a:ext cx="7239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time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9781F0-64F6-4838-9106-5AB11AE46CBB}" type="slidenum">
              <a:rPr lang="he-IL" smtClean="0"/>
              <a:pPr/>
              <a:t>31</a:t>
            </a:fld>
            <a:endParaRPr lang="en-US" smtClean="0"/>
          </a:p>
        </p:txBody>
      </p:sp>
      <p:sp>
        <p:nvSpPr>
          <p:cNvPr id="327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Serializability</a:t>
            </a:r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smtClean="0"/>
              <a:t>Solution: two-phase locking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Lock everything at the beginning</a:t>
            </a:r>
          </a:p>
          <a:p>
            <a:pPr lvl="1" eaLnBrk="1" hangingPunct="1">
              <a:lnSpc>
                <a:spcPct val="90000"/>
              </a:lnSpc>
            </a:pPr>
            <a:r>
              <a:rPr lang="en-US" smtClean="0"/>
              <a:t>Unlock everything at the end</a:t>
            </a:r>
          </a:p>
          <a:p>
            <a:pPr lvl="1" eaLnBrk="1" hangingPunct="1">
              <a:lnSpc>
                <a:spcPct val="90000"/>
              </a:lnSpc>
            </a:pPr>
            <a:endParaRPr lang="en-US" smtClean="0"/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Read locks: many simultaneous read locks allowed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Write locks (update/delete): only one write lock allowed</a:t>
            </a:r>
          </a:p>
          <a:p>
            <a:pPr eaLnBrk="1" hangingPunct="1">
              <a:lnSpc>
                <a:spcPct val="90000"/>
              </a:lnSpc>
            </a:pPr>
            <a:r>
              <a:rPr lang="en-US" smtClean="0"/>
              <a:t>Insert locks: one per table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C971B8E-DA73-4188-A543-8DAD7CF922AF}" type="slidenum">
              <a:rPr lang="he-IL" smtClean="0"/>
              <a:pPr/>
              <a:t>32</a:t>
            </a:fld>
            <a:endParaRPr lang="en-US" dirty="0" smtClean="0"/>
          </a:p>
        </p:txBody>
      </p:sp>
      <p:sp>
        <p:nvSpPr>
          <p:cNvPr id="337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Isolation Levels in SQL</a:t>
            </a:r>
          </a:p>
        </p:txBody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981200"/>
            <a:ext cx="8153400" cy="4114800"/>
          </a:xfrm>
        </p:spPr>
        <p:txBody>
          <a:bodyPr/>
          <a:lstStyle/>
          <a:p>
            <a:pPr marL="609600" indent="-609600" eaLnBrk="1" hangingPunct="1">
              <a:buFontTx/>
              <a:buAutoNum type="arabicPeriod"/>
            </a:pPr>
            <a:r>
              <a:rPr lang="en-US" sz="2400" smtClean="0"/>
              <a:t>“Dirty reads”</a:t>
            </a:r>
          </a:p>
          <a:p>
            <a:pPr marL="990600" lvl="1" indent="-533400" eaLnBrk="1" hangingPunct="1">
              <a:buFontTx/>
              <a:buNone/>
            </a:pPr>
            <a:r>
              <a:rPr lang="en-US" sz="2000" smtClean="0"/>
              <a:t>SET TRANSACTION ISOLATION LEVEL READ UNCOMMITTED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smtClean="0"/>
              <a:t>“Committed reads”</a:t>
            </a:r>
          </a:p>
          <a:p>
            <a:pPr marL="990600" lvl="1" indent="-533400" eaLnBrk="1" hangingPunct="1">
              <a:buFontTx/>
              <a:buNone/>
            </a:pPr>
            <a:r>
              <a:rPr lang="en-US" sz="2000" smtClean="0"/>
              <a:t>SET TRANSACTION ISOLATION LEVEL READ COMMITTED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smtClean="0"/>
              <a:t>“Repeatable reads”</a:t>
            </a:r>
          </a:p>
          <a:p>
            <a:pPr marL="990600" lvl="1" indent="-533400" eaLnBrk="1" hangingPunct="1">
              <a:buFontTx/>
              <a:buNone/>
            </a:pPr>
            <a:r>
              <a:rPr lang="en-US" sz="2000" smtClean="0"/>
              <a:t>SET TRANSACTION ISOLATION LEVEL REPEATABLE READ</a:t>
            </a:r>
          </a:p>
          <a:p>
            <a:pPr marL="609600" indent="-609600" eaLnBrk="1" hangingPunct="1">
              <a:buFontTx/>
              <a:buAutoNum type="arabicPeriod"/>
            </a:pPr>
            <a:r>
              <a:rPr lang="en-US" sz="2400" smtClean="0"/>
              <a:t>Serializable transactions (default):</a:t>
            </a:r>
          </a:p>
          <a:p>
            <a:pPr marL="990600" lvl="1" indent="-533400" eaLnBrk="1" hangingPunct="1">
              <a:buFontTx/>
              <a:buNone/>
            </a:pPr>
            <a:r>
              <a:rPr lang="en-US" sz="2000" smtClean="0"/>
              <a:t>SET TRANSACTION ISOLATION LEVEL SERIALIZABLE</a:t>
            </a:r>
          </a:p>
        </p:txBody>
      </p:sp>
      <p:sp>
        <p:nvSpPr>
          <p:cNvPr id="33797" name="Text Box 4"/>
          <p:cNvSpPr txBox="1">
            <a:spLocks noChangeArrowheads="1"/>
          </p:cNvSpPr>
          <p:nvPr/>
        </p:nvSpPr>
        <p:spPr bwMode="auto">
          <a:xfrm>
            <a:off x="517525" y="5680075"/>
            <a:ext cx="46132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/>
              <a:t>Recommended Reading: chapter </a:t>
            </a:r>
            <a:r>
              <a:rPr lang="en-US" dirty="0" smtClean="0"/>
              <a:t>6.6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“Dirty”</a:t>
            </a:r>
            <a:endParaRPr lang="he-IL" smtClean="0"/>
          </a:p>
        </p:txBody>
      </p:sp>
      <p:sp>
        <p:nvSpPr>
          <p:cNvPr id="34819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3C59BFC-54D3-4919-9DBF-820BA09A2D65}" type="slidenum">
              <a:rPr lang="he-IL" smtClean="0"/>
              <a:pPr/>
              <a:t>33</a:t>
            </a:fld>
            <a:endParaRPr lang="en-US" smtClean="0"/>
          </a:p>
        </p:txBody>
      </p:sp>
      <p:pic>
        <p:nvPicPr>
          <p:cNvPr id="34820" name="Picture 2" descr="C:\Users\Rubi Boim\Desktop\Untitl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8950" y="1752600"/>
            <a:ext cx="8154988" cy="3748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0" y="609600"/>
            <a:ext cx="9144000" cy="1143000"/>
          </a:xfrm>
        </p:spPr>
        <p:txBody>
          <a:bodyPr/>
          <a:lstStyle/>
          <a:p>
            <a:pPr eaLnBrk="1" hangingPunct="1"/>
            <a:r>
              <a:rPr lang="en-US" smtClean="0"/>
              <a:t>“Committed” VS “Repeatable”</a:t>
            </a:r>
            <a:endParaRPr lang="he-IL" smtClean="0"/>
          </a:p>
        </p:txBody>
      </p:sp>
      <p:sp>
        <p:nvSpPr>
          <p:cNvPr id="35843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8E763DDF-32AF-4174-9531-66A5113F0718}" type="slidenum">
              <a:rPr lang="he-IL" smtClean="0"/>
              <a:pPr/>
              <a:t>34</a:t>
            </a:fld>
            <a:endParaRPr lang="en-US" smtClean="0"/>
          </a:p>
        </p:txBody>
      </p:sp>
      <p:pic>
        <p:nvPicPr>
          <p:cNvPr id="35844" name="Picture 2" descr="C:\Users\Rubi Boim\Desktop\Untitl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038" y="1779588"/>
            <a:ext cx="8899525" cy="3506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“Repeatable” VS “Serializable”</a:t>
            </a:r>
            <a:endParaRPr lang="he-IL" smtClean="0"/>
          </a:p>
        </p:txBody>
      </p:sp>
      <p:sp>
        <p:nvSpPr>
          <p:cNvPr id="36867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20F76B3B-F747-4D8D-B7A7-5E912F6EA2C2}" type="slidenum">
              <a:rPr lang="he-IL" smtClean="0"/>
              <a:pPr/>
              <a:t>35</a:t>
            </a:fld>
            <a:endParaRPr lang="en-US" smtClean="0"/>
          </a:p>
        </p:txBody>
      </p:sp>
      <p:pic>
        <p:nvPicPr>
          <p:cNvPr id="36868" name="Picture 3" descr="C:\Users\Rubi Boim\Desktop\Untitl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7188" y="1928813"/>
            <a:ext cx="8328025" cy="3733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BF441F6-9DBE-4440-ADC8-A02D57A93F2D}" type="slidenum">
              <a:rPr lang="he-IL" smtClean="0"/>
              <a:pPr/>
              <a:t>4</a:t>
            </a:fld>
            <a:endParaRPr lang="en-US" smtClean="0"/>
          </a:p>
        </p:txBody>
      </p:sp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Constraints in SQL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sz="2800" dirty="0" smtClean="0"/>
              <a:t>Constraints in SQL:</a:t>
            </a:r>
          </a:p>
          <a:p>
            <a:pPr eaLnBrk="1" hangingPunct="1"/>
            <a:r>
              <a:rPr lang="en-US" sz="2800" dirty="0" smtClean="0"/>
              <a:t>Keys, foreign keys</a:t>
            </a:r>
          </a:p>
          <a:p>
            <a:pPr eaLnBrk="1" hangingPunct="1"/>
            <a:r>
              <a:rPr lang="en-US" sz="2800" dirty="0" smtClean="0"/>
              <a:t>Attribute-level constraints</a:t>
            </a:r>
          </a:p>
          <a:p>
            <a:pPr eaLnBrk="1" hangingPunct="1"/>
            <a:r>
              <a:rPr lang="en-US" sz="2800" dirty="0" err="1" smtClean="0"/>
              <a:t>Tuple</a:t>
            </a:r>
            <a:r>
              <a:rPr lang="en-US" sz="2800" dirty="0" smtClean="0"/>
              <a:t>-level constraints</a:t>
            </a:r>
          </a:p>
          <a:p>
            <a:pPr eaLnBrk="1" hangingPunct="1"/>
            <a:r>
              <a:rPr lang="en-US" sz="2800" dirty="0" smtClean="0"/>
              <a:t>Global constraints: assertions</a:t>
            </a:r>
          </a:p>
          <a:p>
            <a:pPr eaLnBrk="1" hangingPunct="1"/>
            <a:endParaRPr lang="en-US" sz="2800" dirty="0" smtClean="0"/>
          </a:p>
          <a:p>
            <a:pPr eaLnBrk="1" hangingPunct="1">
              <a:buFontTx/>
              <a:buNone/>
            </a:pPr>
            <a:r>
              <a:rPr lang="en-US" sz="2800" dirty="0" smtClean="0"/>
              <a:t>The more complex the constraint, the harder it is to check and to enforce</a:t>
            </a:r>
          </a:p>
        </p:txBody>
      </p:sp>
      <p:sp>
        <p:nvSpPr>
          <p:cNvPr id="5125" name="AutoShape 4"/>
          <p:cNvSpPr>
            <a:spLocks noChangeArrowheads="1"/>
          </p:cNvSpPr>
          <p:nvPr/>
        </p:nvSpPr>
        <p:spPr bwMode="auto">
          <a:xfrm>
            <a:off x="6732240" y="2132856"/>
            <a:ext cx="1656184" cy="1152128"/>
          </a:xfrm>
          <a:prstGeom prst="wedgeEllipseCallout">
            <a:avLst>
              <a:gd name="adj1" fmla="val -172074"/>
              <a:gd name="adj2" fmla="val 5677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dirty="0"/>
              <a:t>simplest</a:t>
            </a:r>
          </a:p>
        </p:txBody>
      </p:sp>
      <p:sp>
        <p:nvSpPr>
          <p:cNvPr id="5126" name="AutoShape 5"/>
          <p:cNvSpPr>
            <a:spLocks noChangeArrowheads="1"/>
          </p:cNvSpPr>
          <p:nvPr/>
        </p:nvSpPr>
        <p:spPr bwMode="auto">
          <a:xfrm>
            <a:off x="6708201" y="3656013"/>
            <a:ext cx="1747398" cy="1168539"/>
          </a:xfrm>
          <a:prstGeom prst="wedgeEllipseCallout">
            <a:avLst>
              <a:gd name="adj1" fmla="val -119961"/>
              <a:gd name="adj2" fmla="val 3718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lIns="0" tIns="0" rIns="0" bIns="0" anchor="ctr" anchorCtr="0"/>
          <a:lstStyle/>
          <a:p>
            <a:pPr algn="ctr"/>
            <a:r>
              <a:rPr lang="en-US" dirty="0"/>
              <a:t>Most</a:t>
            </a:r>
            <a:br>
              <a:rPr lang="en-US" dirty="0"/>
            </a:br>
            <a:r>
              <a:rPr lang="en-US" dirty="0"/>
              <a:t>complex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7A9AF21C-A798-4A4C-BE56-AFEB9BD112C1}" type="slidenum">
              <a:rPr lang="he-IL" smtClean="0"/>
              <a:pPr/>
              <a:t>5</a:t>
            </a:fld>
            <a:endParaRPr lang="en-US" smtClean="0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Keys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90600" y="3429000"/>
            <a:ext cx="1600200" cy="7620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OR:</a:t>
            </a:r>
          </a:p>
        </p:txBody>
      </p:sp>
      <p:sp>
        <p:nvSpPr>
          <p:cNvPr id="248836" name="Rectangle 4"/>
          <p:cNvSpPr>
            <a:spLocks noChangeArrowheads="1"/>
          </p:cNvSpPr>
          <p:nvPr/>
        </p:nvSpPr>
        <p:spPr bwMode="auto">
          <a:xfrm>
            <a:off x="914400" y="1752600"/>
            <a:ext cx="5445125" cy="1196975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CREATE TABLE</a:t>
            </a:r>
            <a:r>
              <a:rPr lang="en-US"/>
              <a:t> Product (</a:t>
            </a:r>
          </a:p>
          <a:p>
            <a:pPr>
              <a:defRPr/>
            </a:pPr>
            <a:r>
              <a:rPr lang="en-US"/>
              <a:t>	name CHAR(30) </a:t>
            </a:r>
            <a:r>
              <a:rPr lang="en-US">
                <a:solidFill>
                  <a:schemeClr val="accent2"/>
                </a:solidFill>
              </a:rPr>
              <a:t>PRIMARY KEY</a:t>
            </a:r>
            <a:r>
              <a:rPr lang="en-US"/>
              <a:t>,</a:t>
            </a:r>
          </a:p>
          <a:p>
            <a:pPr>
              <a:defRPr/>
            </a:pPr>
            <a:r>
              <a:rPr lang="en-US"/>
              <a:t>	category VARCHAR(20))</a:t>
            </a:r>
          </a:p>
        </p:txBody>
      </p:sp>
      <p:sp>
        <p:nvSpPr>
          <p:cNvPr id="248837" name="Rectangle 5"/>
          <p:cNvSpPr>
            <a:spLocks noChangeArrowheads="1"/>
          </p:cNvSpPr>
          <p:nvPr/>
        </p:nvSpPr>
        <p:spPr bwMode="auto">
          <a:xfrm>
            <a:off x="990600" y="4343400"/>
            <a:ext cx="4232275" cy="15621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CREATE TABLE</a:t>
            </a:r>
            <a:r>
              <a:rPr lang="en-US"/>
              <a:t> Product (</a:t>
            </a:r>
          </a:p>
          <a:p>
            <a:pPr>
              <a:defRPr/>
            </a:pPr>
            <a:r>
              <a:rPr lang="en-US"/>
              <a:t>	name CHAR(30),</a:t>
            </a:r>
          </a:p>
          <a:p>
            <a:pPr>
              <a:defRPr/>
            </a:pPr>
            <a:r>
              <a:rPr lang="en-US"/>
              <a:t>	category VARCHAR(20)</a:t>
            </a:r>
          </a:p>
          <a:p>
            <a:pPr>
              <a:defRPr/>
            </a:pPr>
            <a:r>
              <a:rPr lang="en-US">
                <a:solidFill>
                  <a:schemeClr val="accent2"/>
                </a:solidFill>
              </a:rPr>
              <a:t>PRIMARY KEY </a:t>
            </a:r>
            <a:r>
              <a:rPr lang="en-US"/>
              <a:t>(name))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6DE7B19-8064-427B-A103-94C4F74E196B}" type="slidenum">
              <a:rPr lang="he-IL" smtClean="0"/>
              <a:pPr/>
              <a:t>6</a:t>
            </a:fld>
            <a:endParaRPr lang="en-US" smtClean="0"/>
          </a:p>
        </p:txBody>
      </p:sp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mtClean="0"/>
              <a:t>Keys with Multiple Attributes</a:t>
            </a:r>
          </a:p>
        </p:txBody>
      </p:sp>
      <p:sp>
        <p:nvSpPr>
          <p:cNvPr id="249859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2590800"/>
            <a:ext cx="5605463" cy="2236788"/>
          </a:xfrm>
          <a:solidFill>
            <a:schemeClr val="bg1"/>
          </a:solidFill>
          <a:ln cap="flat"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z="2800" smtClean="0">
                <a:solidFill>
                  <a:schemeClr val="accent2"/>
                </a:solidFill>
              </a:rPr>
              <a:t>CREATE TABLE</a:t>
            </a:r>
            <a:r>
              <a:rPr lang="en-US" sz="2800" smtClean="0"/>
              <a:t> Product (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	name CHAR(30),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	category VARCHAR(20),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	price INT,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z="2800" smtClean="0"/>
              <a:t>    </a:t>
            </a:r>
            <a:r>
              <a:rPr lang="en-US" sz="2800" smtClean="0">
                <a:solidFill>
                  <a:schemeClr val="accent2"/>
                </a:solidFill>
              </a:rPr>
              <a:t>PRIMARY KEY</a:t>
            </a:r>
            <a:r>
              <a:rPr lang="en-US" sz="2800" smtClean="0"/>
              <a:t> (name, category))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0E7F2B3B-0CDD-4661-A3FB-54B4D91E7928}" type="slidenum">
              <a:rPr lang="he-IL" smtClean="0"/>
              <a:pPr/>
              <a:t>7</a:t>
            </a:fld>
            <a:endParaRPr lang="en-US" smtClean="0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Other Keys</a:t>
            </a:r>
          </a:p>
        </p:txBody>
      </p:sp>
      <p:sp>
        <p:nvSpPr>
          <p:cNvPr id="250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6040438" cy="3513138"/>
          </a:xfrm>
          <a:solidFill>
            <a:schemeClr val="bg1"/>
          </a:solidFill>
          <a:ln cap="flat"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</a:rPr>
              <a:t>CREATE TABLE</a:t>
            </a:r>
            <a:r>
              <a:rPr lang="en-US" smtClean="0"/>
              <a:t> Product (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/>
              <a:t> 	productID  CHAR(10),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/>
              <a:t>	name CHAR(30),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/>
              <a:t>	category VARCHAR(20),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/>
              <a:t>	price INT,</a:t>
            </a:r>
            <a:br>
              <a:rPr lang="en-US" smtClean="0"/>
            </a:br>
            <a:r>
              <a:rPr lang="en-US" smtClean="0"/>
              <a:t>    	</a:t>
            </a:r>
            <a:r>
              <a:rPr lang="en-US" smtClean="0">
                <a:solidFill>
                  <a:schemeClr val="accent2"/>
                </a:solidFill>
              </a:rPr>
              <a:t>PRIMARY</a:t>
            </a:r>
            <a:r>
              <a:rPr lang="en-US" smtClean="0"/>
              <a:t> </a:t>
            </a:r>
            <a:r>
              <a:rPr lang="en-US" smtClean="0">
                <a:solidFill>
                  <a:schemeClr val="accent2"/>
                </a:solidFill>
              </a:rPr>
              <a:t>KEY</a:t>
            </a:r>
            <a:r>
              <a:rPr lang="en-US" smtClean="0"/>
              <a:t> (productID),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/>
              <a:t>    	</a:t>
            </a:r>
            <a:r>
              <a:rPr lang="en-US" smtClean="0">
                <a:solidFill>
                  <a:schemeClr val="accent2"/>
                </a:solidFill>
              </a:rPr>
              <a:t>UNIQUE</a:t>
            </a:r>
            <a:r>
              <a:rPr lang="en-US" smtClean="0"/>
              <a:t> (name, category))</a:t>
            </a:r>
          </a:p>
        </p:txBody>
      </p:sp>
      <p:sp>
        <p:nvSpPr>
          <p:cNvPr id="8197" name="Text Box 4"/>
          <p:cNvSpPr txBox="1">
            <a:spLocks noChangeArrowheads="1"/>
          </p:cNvSpPr>
          <p:nvPr/>
        </p:nvSpPr>
        <p:spPr bwMode="auto">
          <a:xfrm>
            <a:off x="1295400" y="5867400"/>
            <a:ext cx="490696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There is at most one </a:t>
            </a:r>
            <a:r>
              <a:rPr lang="en-US">
                <a:solidFill>
                  <a:schemeClr val="accent2"/>
                </a:solidFill>
              </a:rPr>
              <a:t>PRIMARY KEY</a:t>
            </a:r>
            <a:r>
              <a:rPr lang="en-US"/>
              <a:t>;</a:t>
            </a:r>
            <a:br>
              <a:rPr lang="en-US"/>
            </a:br>
            <a:r>
              <a:rPr lang="en-US"/>
              <a:t>there can be many </a:t>
            </a:r>
            <a:r>
              <a:rPr lang="en-US">
                <a:solidFill>
                  <a:schemeClr val="accent2"/>
                </a:solidFill>
              </a:rPr>
              <a:t>UNIQUE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794E875-BA4B-488D-95FC-FE1522E06EE5}" type="slidenum">
              <a:rPr lang="he-IL" smtClean="0"/>
              <a:pPr/>
              <a:t>8</a:t>
            </a:fld>
            <a:endParaRPr lang="en-US" smtClean="0"/>
          </a:p>
        </p:txBody>
      </p:sp>
      <p:sp>
        <p:nvSpPr>
          <p:cNvPr id="921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772400" cy="1143000"/>
          </a:xfrm>
        </p:spPr>
        <p:txBody>
          <a:bodyPr/>
          <a:lstStyle/>
          <a:p>
            <a:pPr eaLnBrk="1" hangingPunct="1"/>
            <a:r>
              <a:rPr lang="en-US" smtClean="0"/>
              <a:t>Foreign Key Constraints</a:t>
            </a:r>
          </a:p>
        </p:txBody>
      </p:sp>
      <p:sp>
        <p:nvSpPr>
          <p:cNvPr id="2519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2209800"/>
            <a:ext cx="7189788" cy="2051050"/>
          </a:xfrm>
          <a:solidFill>
            <a:schemeClr val="bg1"/>
          </a:solidFill>
          <a:ln cap="flat">
            <a:solidFill>
              <a:schemeClr val="tx1"/>
            </a:solidFill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>
            <a:spAutoFit/>
          </a:bodyPr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>
                <a:solidFill>
                  <a:schemeClr val="accent2"/>
                </a:solidFill>
              </a:rPr>
              <a:t>CREATE TABLE</a:t>
            </a:r>
            <a:r>
              <a:rPr lang="en-US" smtClean="0"/>
              <a:t> Purchase (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/>
              <a:t>	prodName CHAR(30)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/>
              <a:t>		</a:t>
            </a:r>
            <a:r>
              <a:rPr lang="en-US" smtClean="0">
                <a:solidFill>
                  <a:schemeClr val="accent2"/>
                </a:solidFill>
              </a:rPr>
              <a:t>REFERENCES</a:t>
            </a:r>
            <a:r>
              <a:rPr lang="en-US" smtClean="0"/>
              <a:t> Product(name),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mtClean="0"/>
              <a:t>    	date DATETIME)</a:t>
            </a:r>
          </a:p>
        </p:txBody>
      </p:sp>
      <p:sp>
        <p:nvSpPr>
          <p:cNvPr id="9221" name="Text Box 4"/>
          <p:cNvSpPr txBox="1">
            <a:spLocks noChangeArrowheads="1"/>
          </p:cNvSpPr>
          <p:nvPr/>
        </p:nvSpPr>
        <p:spPr bwMode="auto">
          <a:xfrm>
            <a:off x="914400" y="5181600"/>
            <a:ext cx="5747920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dirty="0" err="1"/>
              <a:t>prodName</a:t>
            </a:r>
            <a:r>
              <a:rPr lang="en-US" dirty="0"/>
              <a:t> is a </a:t>
            </a:r>
            <a:r>
              <a:rPr lang="en-US" b="1" dirty="0"/>
              <a:t>foreign key</a:t>
            </a:r>
            <a:r>
              <a:rPr lang="en-US" dirty="0"/>
              <a:t> to Product(name)</a:t>
            </a:r>
            <a:br>
              <a:rPr lang="en-US" dirty="0"/>
            </a:br>
            <a:r>
              <a:rPr lang="en-US" dirty="0"/>
              <a:t>name must be a </a:t>
            </a:r>
            <a:r>
              <a:rPr lang="en-US" b="1" dirty="0" smtClean="0"/>
              <a:t>primary</a:t>
            </a:r>
            <a:r>
              <a:rPr lang="en-US" dirty="0" smtClean="0"/>
              <a:t> </a:t>
            </a:r>
            <a:r>
              <a:rPr lang="en-US" b="1" dirty="0" smtClean="0"/>
              <a:t>key</a:t>
            </a:r>
            <a:r>
              <a:rPr lang="en-US" dirty="0" smtClean="0"/>
              <a:t> </a:t>
            </a:r>
            <a:r>
              <a:rPr lang="en-US" dirty="0"/>
              <a:t>in Product</a:t>
            </a:r>
          </a:p>
        </p:txBody>
      </p:sp>
      <p:sp>
        <p:nvSpPr>
          <p:cNvPr id="9222" name="AutoShape 5"/>
          <p:cNvSpPr>
            <a:spLocks noChangeArrowheads="1"/>
          </p:cNvSpPr>
          <p:nvPr/>
        </p:nvSpPr>
        <p:spPr bwMode="auto">
          <a:xfrm>
            <a:off x="6934200" y="914400"/>
            <a:ext cx="2106613" cy="1651000"/>
          </a:xfrm>
          <a:prstGeom prst="wedgeEllipseCallout">
            <a:avLst>
              <a:gd name="adj1" fmla="val -141634"/>
              <a:gd name="adj2" fmla="val -32403"/>
            </a:avLst>
          </a:prstGeom>
          <a:solidFill>
            <a:srgbClr val="C0C0C0">
              <a:alpha val="50195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en-US"/>
              <a:t>Referential</a:t>
            </a:r>
            <a:br>
              <a:rPr lang="en-US"/>
            </a:br>
            <a:r>
              <a:rPr lang="en-US"/>
              <a:t>integrity</a:t>
            </a:r>
            <a:br>
              <a:rPr lang="en-US"/>
            </a:br>
            <a:r>
              <a:rPr lang="en-US"/>
              <a:t>constraints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Number Placeholder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5674422A-6062-402F-96CE-8F2B738B06F4}" type="slidenum">
              <a:rPr lang="he-IL" smtClean="0"/>
              <a:pPr/>
              <a:t>9</a:t>
            </a:fld>
            <a:endParaRPr lang="en-US" smtClean="0"/>
          </a:p>
        </p:txBody>
      </p:sp>
      <p:graphicFrame>
        <p:nvGraphicFramePr>
          <p:cNvPr id="252930" name="Group 2"/>
          <p:cNvGraphicFramePr>
            <a:graphicFrameLocks noGrp="1"/>
          </p:cNvGraphicFramePr>
          <p:nvPr/>
        </p:nvGraphicFramePr>
        <p:xfrm>
          <a:off x="457200" y="25400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Category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gadget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OneClick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Photo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52947" name="Group 19"/>
          <p:cNvGraphicFramePr>
            <a:graphicFrameLocks noGrp="1"/>
          </p:cNvGraphicFramePr>
          <p:nvPr/>
        </p:nvGraphicFramePr>
        <p:xfrm>
          <a:off x="5029200" y="2540000"/>
          <a:ext cx="3048000" cy="2032000"/>
        </p:xfrm>
        <a:graphic>
          <a:graphicData uri="http://schemas.openxmlformats.org/drawingml/2006/table">
            <a:tbl>
              <a:tblPr/>
              <a:tblGrid>
                <a:gridCol w="1524000"/>
                <a:gridCol w="1524000"/>
              </a:tblGrid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ProdName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accent2"/>
                          </a:solidFill>
                          <a:effectLst/>
                          <a:latin typeface="Times New Roman" pitchFamily="18" charset="0"/>
                        </a:rPr>
                        <a:t>Store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Gizmo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Ritz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080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Camera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</a:rPr>
                        <a:t>Wiz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277" name="Rectangle 36"/>
          <p:cNvSpPr>
            <a:spLocks noChangeArrowheads="1"/>
          </p:cNvSpPr>
          <p:nvPr/>
        </p:nvSpPr>
        <p:spPr bwMode="auto">
          <a:xfrm>
            <a:off x="457200" y="2006600"/>
            <a:ext cx="11318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Product</a:t>
            </a:r>
          </a:p>
        </p:txBody>
      </p:sp>
      <p:sp>
        <p:nvSpPr>
          <p:cNvPr id="10278" name="Rectangle 37"/>
          <p:cNvSpPr>
            <a:spLocks noChangeArrowheads="1"/>
          </p:cNvSpPr>
          <p:nvPr/>
        </p:nvSpPr>
        <p:spPr bwMode="auto">
          <a:xfrm>
            <a:off x="5029200" y="2006600"/>
            <a:ext cx="128428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>
                <a:solidFill>
                  <a:schemeClr val="accent2"/>
                </a:solidFill>
              </a:rPr>
              <a:t>Purchase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>
            <a:alpha val="50000"/>
          </a:srgbClr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2649</TotalTime>
  <Words>936</Words>
  <Application>Microsoft Office PowerPoint</Application>
  <PresentationFormat>On-screen Show (4:3)</PresentationFormat>
  <Paragraphs>289</Paragraphs>
  <Slides>35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6" baseType="lpstr">
      <vt:lpstr>Default Design</vt:lpstr>
      <vt:lpstr>Lecture 6:  SQL Constraints and Programming</vt:lpstr>
      <vt:lpstr>Agenda</vt:lpstr>
      <vt:lpstr>Constraints in SQL</vt:lpstr>
      <vt:lpstr>Constraints in SQL</vt:lpstr>
      <vt:lpstr>Keys</vt:lpstr>
      <vt:lpstr>Keys with Multiple Attributes</vt:lpstr>
      <vt:lpstr>Other Keys</vt:lpstr>
      <vt:lpstr>Foreign Key Constraints</vt:lpstr>
      <vt:lpstr>Slide 9</vt:lpstr>
      <vt:lpstr>Foreign Key Constraints</vt:lpstr>
      <vt:lpstr>What happens during updates ?</vt:lpstr>
      <vt:lpstr>What happens during updates ?</vt:lpstr>
      <vt:lpstr>Constraints on Attributes and Tuples</vt:lpstr>
      <vt:lpstr>Slide 14</vt:lpstr>
      <vt:lpstr>General Assertions</vt:lpstr>
      <vt:lpstr>Final Comments on Constraints</vt:lpstr>
      <vt:lpstr>Triggers in SQL</vt:lpstr>
      <vt:lpstr>Programming SQL</vt:lpstr>
      <vt:lpstr>Programs with Embedded SQL</vt:lpstr>
      <vt:lpstr>Embedded SQL</vt:lpstr>
      <vt:lpstr>Direct SQL</vt:lpstr>
      <vt:lpstr>Stored Procedures</vt:lpstr>
      <vt:lpstr>Transactions</vt:lpstr>
      <vt:lpstr>Multiple users: single statements</vt:lpstr>
      <vt:lpstr>Multiple users: multiple statements</vt:lpstr>
      <vt:lpstr>Protection against crashes</vt:lpstr>
      <vt:lpstr>Transactions</vt:lpstr>
      <vt:lpstr>Transactions: Serializability</vt:lpstr>
      <vt:lpstr>Example</vt:lpstr>
      <vt:lpstr>Serializability</vt:lpstr>
      <vt:lpstr>Serializability</vt:lpstr>
      <vt:lpstr>Isolation Levels in SQL</vt:lpstr>
      <vt:lpstr>“Dirty”</vt:lpstr>
      <vt:lpstr>“Committed” VS “Repeatable”</vt:lpstr>
      <vt:lpstr>“Repeatable” VS “Serializable”</vt:lpstr>
    </vt:vector>
  </TitlesOfParts>
  <Company>UW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Suciu</dc:creator>
  <cp:lastModifiedBy>yaelamst</cp:lastModifiedBy>
  <cp:revision>293</cp:revision>
  <dcterms:created xsi:type="dcterms:W3CDTF">1601-01-01T00:00:00Z</dcterms:created>
  <dcterms:modified xsi:type="dcterms:W3CDTF">2013-03-18T13:48:12Z</dcterms:modified>
</cp:coreProperties>
</file>