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sldIdLst>
    <p:sldId id="278" r:id="rId2"/>
    <p:sldId id="389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</p:sldIdLst>
  <p:sldSz cx="9144000" cy="6858000" type="screen4x3"/>
  <p:notesSz cx="694055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4" d="100"/>
          <a:sy n="94" d="100"/>
        </p:scale>
        <p:origin x="-10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fld id="{77CE6E72-A4FE-49B4-B9D8-5C6435C1118F}" type="slidenum">
              <a:rPr lang="he-IL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FF46B-26C2-4156-B125-CD88CBC04342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62D71-71D1-4557-BF91-77D52580C41C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12912-3789-4164-9AD2-4C5A3F5D8FE7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D16CF-8304-4F75-9176-F0BC7D19260A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838D0-AA36-47DB-8B31-C10FBFB8747A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4B23E-6A10-402A-9B09-DEE764CDDD9B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2922D-8245-4A9F-B1DC-92EB3BB0F6AD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050CD-1429-4F26-BC25-715711F27FDF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AE566-BC35-4427-A24C-C645D383D9AF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4B053-A02C-4BDE-B596-A17DD3E34FC8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B2E53-F4E4-4519-BF04-ECD8EF02A195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fld id="{0B383163-161A-4DD5-A2E1-AC9F93F433E1}" type="slidenum">
              <a:rPr lang="he-IL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57500"/>
            <a:ext cx="7772400" cy="1143000"/>
          </a:xfrm>
        </p:spPr>
        <p:txBody>
          <a:bodyPr/>
          <a:lstStyle/>
          <a:p>
            <a:r>
              <a:rPr lang="en-US" dirty="0" smtClean="0"/>
              <a:t> Lecture 10: </a:t>
            </a:r>
            <a:r>
              <a:rPr lang="en-US" b="1" dirty="0" smtClean="0"/>
              <a:t>Relational </a:t>
            </a:r>
            <a:r>
              <a:rPr lang="en-US" b="1" dirty="0"/>
              <a:t>Algebra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Cartesian Product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tuple in R1 with each tuple in R2</a:t>
            </a:r>
          </a:p>
          <a:p>
            <a:r>
              <a:rPr lang="en-US" dirty="0"/>
              <a:t>Notation: R1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R2</a:t>
            </a:r>
          </a:p>
          <a:p>
            <a:r>
              <a:rPr lang="en-US" dirty="0"/>
              <a:t>Example:  </a:t>
            </a:r>
          </a:p>
          <a:p>
            <a:pPr lvl="1"/>
            <a:r>
              <a:rPr lang="en-US" dirty="0"/>
              <a:t>Employee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Dependents</a:t>
            </a:r>
          </a:p>
          <a:p>
            <a:r>
              <a:rPr lang="en-US" dirty="0"/>
              <a:t>Very rare in practice</a:t>
            </a:r>
            <a:r>
              <a:rPr lang="en-US" dirty="0" smtClean="0"/>
              <a:t>; mainly </a:t>
            </a:r>
            <a:r>
              <a:rPr lang="en-US" dirty="0"/>
              <a:t>used to express joins</a:t>
            </a: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650" name="Object 2"/>
          <p:cNvGraphicFramePr>
            <a:graphicFrameLocks noChangeAspect="1"/>
          </p:cNvGraphicFramePr>
          <p:nvPr/>
        </p:nvGraphicFramePr>
        <p:xfrm>
          <a:off x="1374775" y="274638"/>
          <a:ext cx="6357938" cy="6270625"/>
        </p:xfrm>
        <a:graphic>
          <a:graphicData uri="http://schemas.openxmlformats.org/presentationml/2006/ole">
            <p:oleObj spid="_x0000_s155650" name="Document" r:id="rId4" imgW="5623560" imgH="55468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Five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Union: </a:t>
            </a:r>
            <a:r>
              <a:rPr lang="en-US" sz="2400" dirty="0">
                <a:sym typeface="Symbol" pitchFamily="18" charset="2"/>
              </a:rPr>
              <a:t>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Difference: -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Selection:</a:t>
            </a:r>
            <a:r>
              <a:rPr lang="en-US" sz="2400" dirty="0">
                <a:latin typeface="Symbol" pitchFamily="18" charset="2"/>
              </a:rPr>
              <a:t> 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Projection: </a:t>
            </a:r>
            <a:r>
              <a:rPr lang="en-US" sz="2400" dirty="0">
                <a:latin typeface="Symbol" pitchFamily="18" charset="2"/>
              </a:rPr>
              <a:t>P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Cartesian Product: </a:t>
            </a:r>
            <a:r>
              <a:rPr lang="en-US" sz="2400" dirty="0">
                <a:sym typeface="Symbol" pitchFamily="18" charset="2"/>
              </a:rPr>
              <a:t></a:t>
            </a:r>
            <a:endParaRPr lang="en-US" sz="2400" dirty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Derived or auxiliary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Intersection, complement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Joins </a:t>
            </a:r>
            <a:r>
              <a:rPr lang="en-US" sz="2400" dirty="0" smtClean="0"/>
              <a:t>(natural, equi-join</a:t>
            </a:r>
            <a:r>
              <a:rPr lang="en-US" sz="2400" dirty="0"/>
              <a:t>, theta join, semi-join)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Renaming:</a:t>
            </a:r>
            <a:r>
              <a:rPr lang="en-US" sz="2400" dirty="0">
                <a:latin typeface="Symbol" pitchFamily="18" charset="2"/>
              </a:rPr>
              <a:t> r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Changes the schema, not the instance</a:t>
            </a:r>
          </a:p>
          <a:p>
            <a:r>
              <a:rPr lang="en-US" dirty="0"/>
              <a:t>Notation: </a:t>
            </a:r>
            <a:r>
              <a:rPr lang="en-US" dirty="0">
                <a:latin typeface="Symbol" pitchFamily="18" charset="2"/>
              </a:rPr>
              <a:t>r</a:t>
            </a:r>
            <a:r>
              <a:rPr lang="en-US" dirty="0"/>
              <a:t> </a:t>
            </a:r>
            <a:r>
              <a:rPr lang="en-US" baseline="-25000" dirty="0"/>
              <a:t>B1,…,Bn</a:t>
            </a:r>
            <a:r>
              <a:rPr lang="en-US" dirty="0"/>
              <a:t> (R)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 </a:t>
            </a:r>
            <a:r>
              <a:rPr lang="en-US" dirty="0" smtClean="0">
                <a:latin typeface="Symbol" pitchFamily="18" charset="2"/>
              </a:rPr>
              <a:t>r</a:t>
            </a:r>
            <a:r>
              <a:rPr lang="en-US" baseline="-25000" dirty="0" smtClean="0"/>
              <a:t>GivenName</a:t>
            </a:r>
            <a:r>
              <a:rPr lang="en-US" baseline="-25000" dirty="0"/>
              <a:t>, </a:t>
            </a:r>
            <a:r>
              <a:rPr lang="en-US" baseline="-25000" dirty="0" smtClean="0"/>
              <a:t>SocSecNo</a:t>
            </a:r>
            <a:r>
              <a:rPr lang="en-US" dirty="0" smtClean="0"/>
              <a:t> </a:t>
            </a:r>
            <a:r>
              <a:rPr lang="en-US" dirty="0"/>
              <a:t>(Employee)</a:t>
            </a:r>
          </a:p>
          <a:p>
            <a:pPr lvl="1"/>
            <a:r>
              <a:rPr lang="en-US" dirty="0"/>
              <a:t>Output schema: </a:t>
            </a:r>
            <a:br>
              <a:rPr lang="en-US" dirty="0"/>
            </a:br>
            <a:r>
              <a:rPr lang="en-US" dirty="0" smtClean="0"/>
              <a:t>Answer(GivenName</a:t>
            </a:r>
            <a:r>
              <a:rPr lang="en-US" dirty="0"/>
              <a:t>, </a:t>
            </a:r>
            <a:r>
              <a:rPr lang="en-US" dirty="0" smtClean="0"/>
              <a:t>SocSecNo</a:t>
            </a:r>
            <a:r>
              <a:rPr lang="en-US" dirty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/>
              <a:t>Renaming Example</a:t>
            </a: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690563" y="1946275"/>
            <a:ext cx="1285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Employee</a:t>
            </a:r>
            <a:endParaRPr lang="en-US" dirty="0"/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690563" y="2317750"/>
            <a:ext cx="7270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Name</a:t>
            </a:r>
            <a:endParaRPr lang="en-US" dirty="0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4005263" y="2317750"/>
            <a:ext cx="5603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609600" y="2287588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3924300" y="2287588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3946525" y="2287588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690563" y="2671763"/>
            <a:ext cx="5762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58730" name="Rectangle 10"/>
          <p:cNvSpPr>
            <a:spLocks noChangeArrowheads="1"/>
          </p:cNvSpPr>
          <p:nvPr/>
        </p:nvSpPr>
        <p:spPr bwMode="auto">
          <a:xfrm>
            <a:off x="4005263" y="2671763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58731" name="Rectangle 11"/>
          <p:cNvSpPr>
            <a:spLocks noChangeArrowheads="1"/>
          </p:cNvSpPr>
          <p:nvPr/>
        </p:nvSpPr>
        <p:spPr bwMode="auto">
          <a:xfrm>
            <a:off x="609600" y="2652713"/>
            <a:ext cx="3314700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3924300" y="2652713"/>
            <a:ext cx="11113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3" name="Rectangle 13"/>
          <p:cNvSpPr>
            <a:spLocks noChangeArrowheads="1"/>
          </p:cNvSpPr>
          <p:nvPr/>
        </p:nvSpPr>
        <p:spPr bwMode="auto">
          <a:xfrm>
            <a:off x="3935413" y="2652713"/>
            <a:ext cx="3303587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4" name="Rectangle 14"/>
          <p:cNvSpPr>
            <a:spLocks noChangeArrowheads="1"/>
          </p:cNvSpPr>
          <p:nvPr/>
        </p:nvSpPr>
        <p:spPr bwMode="auto">
          <a:xfrm>
            <a:off x="690563" y="3016250"/>
            <a:ext cx="6429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58735" name="Rectangle 15"/>
          <p:cNvSpPr>
            <a:spLocks noChangeArrowheads="1"/>
          </p:cNvSpPr>
          <p:nvPr/>
        </p:nvSpPr>
        <p:spPr bwMode="auto">
          <a:xfrm>
            <a:off x="4005263" y="3016250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58736" name="Rectangle 16"/>
          <p:cNvSpPr>
            <a:spLocks noChangeArrowheads="1"/>
          </p:cNvSpPr>
          <p:nvPr/>
        </p:nvSpPr>
        <p:spPr bwMode="auto">
          <a:xfrm>
            <a:off x="609600" y="3352800"/>
            <a:ext cx="3314700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7" name="Rectangle 17"/>
          <p:cNvSpPr>
            <a:spLocks noChangeArrowheads="1"/>
          </p:cNvSpPr>
          <p:nvPr/>
        </p:nvSpPr>
        <p:spPr bwMode="auto">
          <a:xfrm>
            <a:off x="3924300" y="33528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8" name="Rectangle 18"/>
          <p:cNvSpPr>
            <a:spLocks noChangeArrowheads="1"/>
          </p:cNvSpPr>
          <p:nvPr/>
        </p:nvSpPr>
        <p:spPr bwMode="auto">
          <a:xfrm>
            <a:off x="3946525" y="3352800"/>
            <a:ext cx="32924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9" name="Rectangle 19"/>
          <p:cNvSpPr>
            <a:spLocks noChangeArrowheads="1"/>
          </p:cNvSpPr>
          <p:nvPr/>
        </p:nvSpPr>
        <p:spPr bwMode="auto">
          <a:xfrm>
            <a:off x="842963" y="5060950"/>
            <a:ext cx="14859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GivenName</a:t>
            </a:r>
            <a:endParaRPr lang="en-US" dirty="0"/>
          </a:p>
        </p:txBody>
      </p:sp>
      <p:sp>
        <p:nvSpPr>
          <p:cNvPr id="158740" name="Rectangle 20"/>
          <p:cNvSpPr>
            <a:spLocks noChangeArrowheads="1"/>
          </p:cNvSpPr>
          <p:nvPr/>
        </p:nvSpPr>
        <p:spPr bwMode="auto">
          <a:xfrm>
            <a:off x="4157663" y="5060950"/>
            <a:ext cx="13593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SocSecNo </a:t>
            </a:r>
            <a:endParaRPr lang="en-US" dirty="0"/>
          </a:p>
        </p:txBody>
      </p:sp>
      <p:sp>
        <p:nvSpPr>
          <p:cNvPr id="158741" name="Rectangle 21"/>
          <p:cNvSpPr>
            <a:spLocks noChangeArrowheads="1"/>
          </p:cNvSpPr>
          <p:nvPr/>
        </p:nvSpPr>
        <p:spPr bwMode="auto">
          <a:xfrm>
            <a:off x="762000" y="5030788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2" name="Rectangle 22"/>
          <p:cNvSpPr>
            <a:spLocks noChangeArrowheads="1"/>
          </p:cNvSpPr>
          <p:nvPr/>
        </p:nvSpPr>
        <p:spPr bwMode="auto">
          <a:xfrm>
            <a:off x="4076700" y="5030788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3" name="Rectangle 23"/>
          <p:cNvSpPr>
            <a:spLocks noChangeArrowheads="1"/>
          </p:cNvSpPr>
          <p:nvPr/>
        </p:nvSpPr>
        <p:spPr bwMode="auto">
          <a:xfrm>
            <a:off x="4098925" y="5030788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4" name="Rectangle 24"/>
          <p:cNvSpPr>
            <a:spLocks noChangeArrowheads="1"/>
          </p:cNvSpPr>
          <p:nvPr/>
        </p:nvSpPr>
        <p:spPr bwMode="auto">
          <a:xfrm>
            <a:off x="842963" y="5414963"/>
            <a:ext cx="5762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58745" name="Rectangle 25"/>
          <p:cNvSpPr>
            <a:spLocks noChangeArrowheads="1"/>
          </p:cNvSpPr>
          <p:nvPr/>
        </p:nvSpPr>
        <p:spPr bwMode="auto">
          <a:xfrm>
            <a:off x="4157663" y="5414963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58746" name="Rectangle 26"/>
          <p:cNvSpPr>
            <a:spLocks noChangeArrowheads="1"/>
          </p:cNvSpPr>
          <p:nvPr/>
        </p:nvSpPr>
        <p:spPr bwMode="auto">
          <a:xfrm>
            <a:off x="762000" y="5395913"/>
            <a:ext cx="3314700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7" name="Rectangle 27"/>
          <p:cNvSpPr>
            <a:spLocks noChangeArrowheads="1"/>
          </p:cNvSpPr>
          <p:nvPr/>
        </p:nvSpPr>
        <p:spPr bwMode="auto">
          <a:xfrm>
            <a:off x="4076700" y="5395913"/>
            <a:ext cx="11113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8" name="Rectangle 28"/>
          <p:cNvSpPr>
            <a:spLocks noChangeArrowheads="1"/>
          </p:cNvSpPr>
          <p:nvPr/>
        </p:nvSpPr>
        <p:spPr bwMode="auto">
          <a:xfrm>
            <a:off x="4087813" y="5395913"/>
            <a:ext cx="3303587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9" name="Rectangle 29"/>
          <p:cNvSpPr>
            <a:spLocks noChangeArrowheads="1"/>
          </p:cNvSpPr>
          <p:nvPr/>
        </p:nvSpPr>
        <p:spPr bwMode="auto">
          <a:xfrm>
            <a:off x="842963" y="5759450"/>
            <a:ext cx="6429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58750" name="Rectangle 30"/>
          <p:cNvSpPr>
            <a:spLocks noChangeArrowheads="1"/>
          </p:cNvSpPr>
          <p:nvPr/>
        </p:nvSpPr>
        <p:spPr bwMode="auto">
          <a:xfrm>
            <a:off x="4157663" y="5759450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58751" name="Rectangle 31"/>
          <p:cNvSpPr>
            <a:spLocks noChangeArrowheads="1"/>
          </p:cNvSpPr>
          <p:nvPr/>
        </p:nvSpPr>
        <p:spPr bwMode="auto">
          <a:xfrm>
            <a:off x="762000" y="6096000"/>
            <a:ext cx="3314700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52" name="Rectangle 32"/>
          <p:cNvSpPr>
            <a:spLocks noChangeArrowheads="1"/>
          </p:cNvSpPr>
          <p:nvPr/>
        </p:nvSpPr>
        <p:spPr bwMode="auto">
          <a:xfrm>
            <a:off x="4076700" y="60960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53" name="Rectangle 33"/>
          <p:cNvSpPr>
            <a:spLocks noChangeArrowheads="1"/>
          </p:cNvSpPr>
          <p:nvPr/>
        </p:nvSpPr>
        <p:spPr bwMode="auto">
          <a:xfrm>
            <a:off x="4098925" y="6096000"/>
            <a:ext cx="32924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54" name="Rectangle 34"/>
          <p:cNvSpPr>
            <a:spLocks noChangeArrowheads="1"/>
          </p:cNvSpPr>
          <p:nvPr/>
        </p:nvSpPr>
        <p:spPr bwMode="auto">
          <a:xfrm>
            <a:off x="228600" y="35052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sz="3200" dirty="0"/>
          </a:p>
          <a:p>
            <a:pPr lvl="2" eaLnBrk="1" hangingPunct="1">
              <a:spcBef>
                <a:spcPct val="50000"/>
              </a:spcBef>
              <a:buFont typeface="Symbol" pitchFamily="18" charset="2"/>
              <a:buChar char="r"/>
            </a:pPr>
            <a:r>
              <a:rPr lang="en-US" sz="3200" i="1" baseline="-25000" dirty="0" smtClean="0"/>
              <a:t>GivenName</a:t>
            </a:r>
            <a:r>
              <a:rPr lang="en-US" sz="3200" i="1" baseline="-25000" dirty="0"/>
              <a:t>, </a:t>
            </a:r>
            <a:r>
              <a:rPr lang="en-US" sz="3200" i="1" baseline="-25000" dirty="0" smtClean="0"/>
              <a:t>SocSecNo </a:t>
            </a:r>
            <a:r>
              <a:rPr lang="en-US" sz="3200" i="1" dirty="0" smtClean="0"/>
              <a:t> </a:t>
            </a:r>
            <a:r>
              <a:rPr lang="en-US" sz="3200" i="1" dirty="0"/>
              <a:t>(</a:t>
            </a:r>
            <a:r>
              <a:rPr lang="en-US" sz="3200" b="1" dirty="0"/>
              <a:t>Employee</a:t>
            </a:r>
            <a:r>
              <a:rPr lang="en-US" sz="3200" i="1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Natural Join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Notation: R1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 R2</a:t>
            </a:r>
          </a:p>
          <a:p>
            <a:pPr>
              <a:lnSpc>
                <a:spcPct val="90000"/>
              </a:lnSpc>
            </a:pPr>
            <a:endParaRPr lang="en-US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Meaning:  R1 ⋈ R2 = </a:t>
            </a:r>
            <a:r>
              <a:rPr lang="en-US" dirty="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dirty="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(R1 </a:t>
            </a:r>
            <a:r>
              <a:rPr lang="en-US" dirty="0">
                <a:sym typeface="Symbol" pitchFamily="18" charset="2"/>
              </a:rPr>
              <a:t> R2))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90000"/>
              </a:lnSpc>
            </a:pPr>
            <a:endParaRPr lang="en-US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Where: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The selection </a:t>
            </a:r>
            <a:r>
              <a:rPr lang="en-US" dirty="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C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checks equality of all common attributes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The projection eliminates the duplicate common attributes</a:t>
            </a:r>
            <a:endParaRPr lang="en-US" baseline="-25000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1223963" y="407988"/>
            <a:ext cx="28781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Natural Join Example</a:t>
            </a:r>
            <a:endParaRPr lang="en-US" dirty="0"/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1163638" y="877888"/>
            <a:ext cx="1285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Employee</a:t>
            </a:r>
            <a:endParaRPr lang="en-US" dirty="0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163638" y="1249363"/>
            <a:ext cx="7270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Name</a:t>
            </a:r>
            <a:endParaRPr lang="en-US" dirty="0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4478338" y="1249363"/>
            <a:ext cx="5603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1082675" y="1219200"/>
            <a:ext cx="3314700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4397375" y="12192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4419600" y="1219200"/>
            <a:ext cx="32924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1163638" y="1603375"/>
            <a:ext cx="5762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60778" name="Rectangle 10"/>
          <p:cNvSpPr>
            <a:spLocks noChangeArrowheads="1"/>
          </p:cNvSpPr>
          <p:nvPr/>
        </p:nvSpPr>
        <p:spPr bwMode="auto">
          <a:xfrm>
            <a:off x="4478338" y="1603375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60779" name="Rectangle 11"/>
          <p:cNvSpPr>
            <a:spLocks noChangeArrowheads="1"/>
          </p:cNvSpPr>
          <p:nvPr/>
        </p:nvSpPr>
        <p:spPr bwMode="auto">
          <a:xfrm>
            <a:off x="1082675" y="1584325"/>
            <a:ext cx="3314700" cy="111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0" name="Rectangle 12"/>
          <p:cNvSpPr>
            <a:spLocks noChangeArrowheads="1"/>
          </p:cNvSpPr>
          <p:nvPr/>
        </p:nvSpPr>
        <p:spPr bwMode="auto">
          <a:xfrm>
            <a:off x="4397375" y="1584325"/>
            <a:ext cx="11113" cy="111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1" name="Rectangle 13"/>
          <p:cNvSpPr>
            <a:spLocks noChangeArrowheads="1"/>
          </p:cNvSpPr>
          <p:nvPr/>
        </p:nvSpPr>
        <p:spPr bwMode="auto">
          <a:xfrm>
            <a:off x="4408488" y="1584325"/>
            <a:ext cx="3303587" cy="111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2" name="Rectangle 14"/>
          <p:cNvSpPr>
            <a:spLocks noChangeArrowheads="1"/>
          </p:cNvSpPr>
          <p:nvPr/>
        </p:nvSpPr>
        <p:spPr bwMode="auto">
          <a:xfrm>
            <a:off x="1163638" y="1947863"/>
            <a:ext cx="6429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60783" name="Rectangle 15"/>
          <p:cNvSpPr>
            <a:spLocks noChangeArrowheads="1"/>
          </p:cNvSpPr>
          <p:nvPr/>
        </p:nvSpPr>
        <p:spPr bwMode="auto">
          <a:xfrm>
            <a:off x="4478338" y="1947863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60784" name="Rectangle 16"/>
          <p:cNvSpPr>
            <a:spLocks noChangeArrowheads="1"/>
          </p:cNvSpPr>
          <p:nvPr/>
        </p:nvSpPr>
        <p:spPr bwMode="auto">
          <a:xfrm>
            <a:off x="1082675" y="2284413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5" name="Rectangle 17"/>
          <p:cNvSpPr>
            <a:spLocks noChangeArrowheads="1"/>
          </p:cNvSpPr>
          <p:nvPr/>
        </p:nvSpPr>
        <p:spPr bwMode="auto">
          <a:xfrm>
            <a:off x="4397375" y="2284413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6" name="Rectangle 18"/>
          <p:cNvSpPr>
            <a:spLocks noChangeArrowheads="1"/>
          </p:cNvSpPr>
          <p:nvPr/>
        </p:nvSpPr>
        <p:spPr bwMode="auto">
          <a:xfrm>
            <a:off x="4419600" y="2284413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7" name="Rectangle 19"/>
          <p:cNvSpPr>
            <a:spLocks noChangeArrowheads="1"/>
          </p:cNvSpPr>
          <p:nvPr/>
        </p:nvSpPr>
        <p:spPr bwMode="auto">
          <a:xfrm>
            <a:off x="1163638" y="2654300"/>
            <a:ext cx="1525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Dependents</a:t>
            </a:r>
            <a:endParaRPr lang="en-US" dirty="0"/>
          </a:p>
        </p:txBody>
      </p:sp>
      <p:sp>
        <p:nvSpPr>
          <p:cNvPr id="160788" name="Rectangle 20"/>
          <p:cNvSpPr>
            <a:spLocks noChangeArrowheads="1"/>
          </p:cNvSpPr>
          <p:nvPr/>
        </p:nvSpPr>
        <p:spPr bwMode="auto">
          <a:xfrm>
            <a:off x="1163638" y="3025775"/>
            <a:ext cx="5603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60789" name="Rectangle 21"/>
          <p:cNvSpPr>
            <a:spLocks noChangeArrowheads="1"/>
          </p:cNvSpPr>
          <p:nvPr/>
        </p:nvSpPr>
        <p:spPr bwMode="auto">
          <a:xfrm>
            <a:off x="4478338" y="3025775"/>
            <a:ext cx="879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Dname</a:t>
            </a:r>
            <a:endParaRPr lang="en-US" dirty="0"/>
          </a:p>
        </p:txBody>
      </p:sp>
      <p:sp>
        <p:nvSpPr>
          <p:cNvPr id="160790" name="Rectangle 22"/>
          <p:cNvSpPr>
            <a:spLocks noChangeArrowheads="1"/>
          </p:cNvSpPr>
          <p:nvPr/>
        </p:nvSpPr>
        <p:spPr bwMode="auto">
          <a:xfrm>
            <a:off x="1082675" y="2995613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1" name="Rectangle 23"/>
          <p:cNvSpPr>
            <a:spLocks noChangeArrowheads="1"/>
          </p:cNvSpPr>
          <p:nvPr/>
        </p:nvSpPr>
        <p:spPr bwMode="auto">
          <a:xfrm>
            <a:off x="4397375" y="2995613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2" name="Rectangle 24"/>
          <p:cNvSpPr>
            <a:spLocks noChangeArrowheads="1"/>
          </p:cNvSpPr>
          <p:nvPr/>
        </p:nvSpPr>
        <p:spPr bwMode="auto">
          <a:xfrm>
            <a:off x="4419600" y="2995613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3" name="Rectangle 25"/>
          <p:cNvSpPr>
            <a:spLocks noChangeArrowheads="1"/>
          </p:cNvSpPr>
          <p:nvPr/>
        </p:nvSpPr>
        <p:spPr bwMode="auto">
          <a:xfrm>
            <a:off x="1163638" y="3379788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60794" name="Rectangle 26"/>
          <p:cNvSpPr>
            <a:spLocks noChangeArrowheads="1"/>
          </p:cNvSpPr>
          <p:nvPr/>
        </p:nvSpPr>
        <p:spPr bwMode="auto">
          <a:xfrm>
            <a:off x="4478338" y="3379788"/>
            <a:ext cx="7429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Emily</a:t>
            </a:r>
            <a:endParaRPr lang="en-US" dirty="0"/>
          </a:p>
        </p:txBody>
      </p:sp>
      <p:sp>
        <p:nvSpPr>
          <p:cNvPr id="160795" name="Rectangle 27"/>
          <p:cNvSpPr>
            <a:spLocks noChangeArrowheads="1"/>
          </p:cNvSpPr>
          <p:nvPr/>
        </p:nvSpPr>
        <p:spPr bwMode="auto">
          <a:xfrm>
            <a:off x="1082675" y="3363913"/>
            <a:ext cx="3314700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6" name="Rectangle 28"/>
          <p:cNvSpPr>
            <a:spLocks noChangeArrowheads="1"/>
          </p:cNvSpPr>
          <p:nvPr/>
        </p:nvSpPr>
        <p:spPr bwMode="auto">
          <a:xfrm>
            <a:off x="4397375" y="3363913"/>
            <a:ext cx="11113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7" name="Rectangle 29"/>
          <p:cNvSpPr>
            <a:spLocks noChangeArrowheads="1"/>
          </p:cNvSpPr>
          <p:nvPr/>
        </p:nvSpPr>
        <p:spPr bwMode="auto">
          <a:xfrm>
            <a:off x="4408488" y="3363913"/>
            <a:ext cx="3303587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8" name="Rectangle 30"/>
          <p:cNvSpPr>
            <a:spLocks noChangeArrowheads="1"/>
          </p:cNvSpPr>
          <p:nvPr/>
        </p:nvSpPr>
        <p:spPr bwMode="auto">
          <a:xfrm>
            <a:off x="1163638" y="3724275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60799" name="Rectangle 31"/>
          <p:cNvSpPr>
            <a:spLocks noChangeArrowheads="1"/>
          </p:cNvSpPr>
          <p:nvPr/>
        </p:nvSpPr>
        <p:spPr bwMode="auto">
          <a:xfrm>
            <a:off x="4478338" y="3724275"/>
            <a:ext cx="406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Joe</a:t>
            </a:r>
            <a:endParaRPr lang="en-US" dirty="0"/>
          </a:p>
        </p:txBody>
      </p:sp>
      <p:sp>
        <p:nvSpPr>
          <p:cNvPr id="160800" name="Rectangle 32"/>
          <p:cNvSpPr>
            <a:spLocks noChangeArrowheads="1"/>
          </p:cNvSpPr>
          <p:nvPr/>
        </p:nvSpPr>
        <p:spPr bwMode="auto">
          <a:xfrm>
            <a:off x="1082675" y="4062413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1" name="Rectangle 33"/>
          <p:cNvSpPr>
            <a:spLocks noChangeArrowheads="1"/>
          </p:cNvSpPr>
          <p:nvPr/>
        </p:nvSpPr>
        <p:spPr bwMode="auto">
          <a:xfrm>
            <a:off x="4397375" y="4062413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2" name="Rectangle 34"/>
          <p:cNvSpPr>
            <a:spLocks noChangeArrowheads="1"/>
          </p:cNvSpPr>
          <p:nvPr/>
        </p:nvSpPr>
        <p:spPr bwMode="auto">
          <a:xfrm>
            <a:off x="4419600" y="4062413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3" name="Rectangle 35"/>
          <p:cNvSpPr>
            <a:spLocks noChangeArrowheads="1"/>
          </p:cNvSpPr>
          <p:nvPr/>
        </p:nvSpPr>
        <p:spPr bwMode="auto">
          <a:xfrm>
            <a:off x="1223963" y="5022850"/>
            <a:ext cx="8461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Name</a:t>
            </a:r>
            <a:endParaRPr lang="en-US" dirty="0"/>
          </a:p>
        </p:txBody>
      </p:sp>
      <p:sp>
        <p:nvSpPr>
          <p:cNvPr id="160804" name="Rectangle 36"/>
          <p:cNvSpPr>
            <a:spLocks noChangeArrowheads="1"/>
          </p:cNvSpPr>
          <p:nvPr/>
        </p:nvSpPr>
        <p:spPr bwMode="auto">
          <a:xfrm>
            <a:off x="2586038" y="5022850"/>
            <a:ext cx="6842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60805" name="Rectangle 37"/>
          <p:cNvSpPr>
            <a:spLocks noChangeArrowheads="1"/>
          </p:cNvSpPr>
          <p:nvPr/>
        </p:nvSpPr>
        <p:spPr bwMode="auto">
          <a:xfrm>
            <a:off x="4268788" y="5022850"/>
            <a:ext cx="879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Dname</a:t>
            </a:r>
            <a:endParaRPr lang="en-US" dirty="0"/>
          </a:p>
        </p:txBody>
      </p:sp>
      <p:sp>
        <p:nvSpPr>
          <p:cNvPr id="160806" name="Rectangle 38"/>
          <p:cNvSpPr>
            <a:spLocks noChangeArrowheads="1"/>
          </p:cNvSpPr>
          <p:nvPr/>
        </p:nvSpPr>
        <p:spPr bwMode="auto">
          <a:xfrm>
            <a:off x="1143000" y="4992688"/>
            <a:ext cx="13620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7" name="Rectangle 39"/>
          <p:cNvSpPr>
            <a:spLocks noChangeArrowheads="1"/>
          </p:cNvSpPr>
          <p:nvPr/>
        </p:nvSpPr>
        <p:spPr bwMode="auto">
          <a:xfrm>
            <a:off x="2505075" y="4992688"/>
            <a:ext cx="20638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8" name="Rectangle 40"/>
          <p:cNvSpPr>
            <a:spLocks noChangeArrowheads="1"/>
          </p:cNvSpPr>
          <p:nvPr/>
        </p:nvSpPr>
        <p:spPr bwMode="auto">
          <a:xfrm>
            <a:off x="2525713" y="4992688"/>
            <a:ext cx="1662112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9" name="Rectangle 41"/>
          <p:cNvSpPr>
            <a:spLocks noChangeArrowheads="1"/>
          </p:cNvSpPr>
          <p:nvPr/>
        </p:nvSpPr>
        <p:spPr bwMode="auto">
          <a:xfrm>
            <a:off x="4187825" y="4992688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0" name="Rectangle 42"/>
          <p:cNvSpPr>
            <a:spLocks noChangeArrowheads="1"/>
          </p:cNvSpPr>
          <p:nvPr/>
        </p:nvSpPr>
        <p:spPr bwMode="auto">
          <a:xfrm>
            <a:off x="4210050" y="4992688"/>
            <a:ext cx="1636713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1" name="Rectangle 43"/>
          <p:cNvSpPr>
            <a:spLocks noChangeArrowheads="1"/>
          </p:cNvSpPr>
          <p:nvPr/>
        </p:nvSpPr>
        <p:spPr bwMode="auto">
          <a:xfrm>
            <a:off x="1223963" y="5376863"/>
            <a:ext cx="6985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60812" name="Rectangle 44"/>
          <p:cNvSpPr>
            <a:spLocks noChangeArrowheads="1"/>
          </p:cNvSpPr>
          <p:nvPr/>
        </p:nvSpPr>
        <p:spPr bwMode="auto">
          <a:xfrm>
            <a:off x="2586038" y="5376863"/>
            <a:ext cx="14970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60813" name="Rectangle 45"/>
          <p:cNvSpPr>
            <a:spLocks noChangeArrowheads="1"/>
          </p:cNvSpPr>
          <p:nvPr/>
        </p:nvSpPr>
        <p:spPr bwMode="auto">
          <a:xfrm>
            <a:off x="4268788" y="5376863"/>
            <a:ext cx="8683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Emily</a:t>
            </a:r>
            <a:endParaRPr lang="en-US" dirty="0"/>
          </a:p>
        </p:txBody>
      </p:sp>
      <p:sp>
        <p:nvSpPr>
          <p:cNvPr id="160814" name="Rectangle 46"/>
          <p:cNvSpPr>
            <a:spLocks noChangeArrowheads="1"/>
          </p:cNvSpPr>
          <p:nvPr/>
        </p:nvSpPr>
        <p:spPr bwMode="auto">
          <a:xfrm>
            <a:off x="1143000" y="5359400"/>
            <a:ext cx="1362075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5" name="Rectangle 47"/>
          <p:cNvSpPr>
            <a:spLocks noChangeArrowheads="1"/>
          </p:cNvSpPr>
          <p:nvPr/>
        </p:nvSpPr>
        <p:spPr bwMode="auto">
          <a:xfrm>
            <a:off x="2505075" y="5359400"/>
            <a:ext cx="11113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6" name="Rectangle 48"/>
          <p:cNvSpPr>
            <a:spLocks noChangeArrowheads="1"/>
          </p:cNvSpPr>
          <p:nvPr/>
        </p:nvSpPr>
        <p:spPr bwMode="auto">
          <a:xfrm>
            <a:off x="2516188" y="5359400"/>
            <a:ext cx="1671637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7" name="Rectangle 49"/>
          <p:cNvSpPr>
            <a:spLocks noChangeArrowheads="1"/>
          </p:cNvSpPr>
          <p:nvPr/>
        </p:nvSpPr>
        <p:spPr bwMode="auto">
          <a:xfrm>
            <a:off x="4187825" y="5359400"/>
            <a:ext cx="11113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8" name="Rectangle 50"/>
          <p:cNvSpPr>
            <a:spLocks noChangeArrowheads="1"/>
          </p:cNvSpPr>
          <p:nvPr/>
        </p:nvSpPr>
        <p:spPr bwMode="auto">
          <a:xfrm>
            <a:off x="4198938" y="5359400"/>
            <a:ext cx="1647825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9" name="Rectangle 51"/>
          <p:cNvSpPr>
            <a:spLocks noChangeArrowheads="1"/>
          </p:cNvSpPr>
          <p:nvPr/>
        </p:nvSpPr>
        <p:spPr bwMode="auto">
          <a:xfrm>
            <a:off x="1223963" y="5721350"/>
            <a:ext cx="771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60820" name="Rectangle 52"/>
          <p:cNvSpPr>
            <a:spLocks noChangeArrowheads="1"/>
          </p:cNvSpPr>
          <p:nvPr/>
        </p:nvSpPr>
        <p:spPr bwMode="auto">
          <a:xfrm>
            <a:off x="2586038" y="5721350"/>
            <a:ext cx="14970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60821" name="Rectangle 53"/>
          <p:cNvSpPr>
            <a:spLocks noChangeArrowheads="1"/>
          </p:cNvSpPr>
          <p:nvPr/>
        </p:nvSpPr>
        <p:spPr bwMode="auto">
          <a:xfrm>
            <a:off x="4268788" y="5721350"/>
            <a:ext cx="5286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Joe</a:t>
            </a:r>
            <a:endParaRPr lang="en-US" dirty="0"/>
          </a:p>
        </p:txBody>
      </p:sp>
      <p:sp>
        <p:nvSpPr>
          <p:cNvPr id="160822" name="Rectangle 54"/>
          <p:cNvSpPr>
            <a:spLocks noChangeArrowheads="1"/>
          </p:cNvSpPr>
          <p:nvPr/>
        </p:nvSpPr>
        <p:spPr bwMode="auto">
          <a:xfrm>
            <a:off x="1143000" y="6057900"/>
            <a:ext cx="13620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3" name="Rectangle 55"/>
          <p:cNvSpPr>
            <a:spLocks noChangeArrowheads="1"/>
          </p:cNvSpPr>
          <p:nvPr/>
        </p:nvSpPr>
        <p:spPr bwMode="auto">
          <a:xfrm>
            <a:off x="2505075" y="6057900"/>
            <a:ext cx="20638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4" name="Rectangle 56"/>
          <p:cNvSpPr>
            <a:spLocks noChangeArrowheads="1"/>
          </p:cNvSpPr>
          <p:nvPr/>
        </p:nvSpPr>
        <p:spPr bwMode="auto">
          <a:xfrm>
            <a:off x="2525713" y="6057900"/>
            <a:ext cx="1662112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5" name="Rectangle 57"/>
          <p:cNvSpPr>
            <a:spLocks noChangeArrowheads="1"/>
          </p:cNvSpPr>
          <p:nvPr/>
        </p:nvSpPr>
        <p:spPr bwMode="auto">
          <a:xfrm>
            <a:off x="4187825" y="60579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6" name="Rectangle 58"/>
          <p:cNvSpPr>
            <a:spLocks noChangeArrowheads="1"/>
          </p:cNvSpPr>
          <p:nvPr/>
        </p:nvSpPr>
        <p:spPr bwMode="auto">
          <a:xfrm>
            <a:off x="4210050" y="6057900"/>
            <a:ext cx="1636713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8" name="Rectangle 60"/>
          <p:cNvSpPr>
            <a:spLocks noChangeArrowheads="1"/>
          </p:cNvSpPr>
          <p:nvPr/>
        </p:nvSpPr>
        <p:spPr bwMode="auto">
          <a:xfrm>
            <a:off x="304800" y="4191000"/>
            <a:ext cx="8338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 smtClean="0">
                <a:solidFill>
                  <a:srgbClr val="000000"/>
                </a:solidFill>
              </a:rPr>
              <a:t>Employee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 ⋈ </a:t>
            </a:r>
            <a:r>
              <a:rPr lang="en-US" b="1" dirty="0" smtClean="0">
                <a:solidFill>
                  <a:srgbClr val="000000"/>
                </a:solidFill>
              </a:rPr>
              <a:t>Dependents </a:t>
            </a:r>
            <a:r>
              <a:rPr lang="en-US" b="1" dirty="0">
                <a:solidFill>
                  <a:srgbClr val="000000"/>
                </a:solidFill>
              </a:rPr>
              <a:t>= </a:t>
            </a:r>
          </a:p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   </a:t>
            </a:r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P</a:t>
            </a:r>
            <a:r>
              <a:rPr lang="en-US" baseline="-25000" dirty="0">
                <a:solidFill>
                  <a:srgbClr val="000000"/>
                </a:solidFill>
              </a:rPr>
              <a:t>Name, SSN, Dname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aseline="-25000" dirty="0">
                <a:solidFill>
                  <a:srgbClr val="000000"/>
                </a:solidFill>
              </a:rPr>
              <a:t>SSN=SSN2</a:t>
            </a:r>
            <a:r>
              <a:rPr lang="en-US" dirty="0">
                <a:solidFill>
                  <a:srgbClr val="000000"/>
                </a:solidFill>
              </a:rPr>
              <a:t>(Employee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r</a:t>
            </a:r>
            <a:r>
              <a:rPr lang="en-US" baseline="-25000" dirty="0">
                <a:solidFill>
                  <a:srgbClr val="000000"/>
                </a:solidFill>
              </a:rPr>
              <a:t>SSN2, Dname</a:t>
            </a:r>
            <a:r>
              <a:rPr lang="en-US" dirty="0">
                <a:solidFill>
                  <a:srgbClr val="000000"/>
                </a:solidFill>
              </a:rPr>
              <a:t>(Dependents</a:t>
            </a:r>
            <a:r>
              <a:rPr lang="en-US" dirty="0" smtClean="0">
                <a:solidFill>
                  <a:srgbClr val="000000"/>
                </a:solidFill>
              </a:rPr>
              <a:t>)))</a:t>
            </a:r>
            <a:endParaRPr lang="en-US" baseline="-25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R=                                S=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S=</a:t>
            </a:r>
          </a:p>
          <a:p>
            <a:endParaRPr lang="en-US" dirty="0"/>
          </a:p>
        </p:txBody>
      </p:sp>
      <p:graphicFrame>
        <p:nvGraphicFramePr>
          <p:cNvPr id="161796" name="Group 4"/>
          <p:cNvGraphicFramePr>
            <a:graphicFrameLocks noGrp="1"/>
          </p:cNvGraphicFramePr>
          <p:nvPr/>
        </p:nvGraphicFramePr>
        <p:xfrm>
          <a:off x="1752600" y="2133600"/>
          <a:ext cx="2514600" cy="1828800"/>
        </p:xfrm>
        <a:graphic>
          <a:graphicData uri="http://schemas.openxmlformats.org/drawingml/2006/table">
            <a:tbl>
              <a:tblPr/>
              <a:tblGrid>
                <a:gridCol w="1257300"/>
                <a:gridCol w="12573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16" name="Group 24"/>
          <p:cNvGraphicFramePr>
            <a:graphicFrameLocks noGrp="1"/>
          </p:cNvGraphicFramePr>
          <p:nvPr/>
        </p:nvGraphicFramePr>
        <p:xfrm>
          <a:off x="5410200" y="2133600"/>
          <a:ext cx="2514600" cy="1463040"/>
        </p:xfrm>
        <a:graphic>
          <a:graphicData uri="http://schemas.openxmlformats.org/drawingml/2006/table">
            <a:tbl>
              <a:tblPr/>
              <a:tblGrid>
                <a:gridCol w="1257300"/>
                <a:gridCol w="12573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33" name="Group 41"/>
          <p:cNvGraphicFramePr>
            <a:graphicFrameLocks noGrp="1"/>
          </p:cNvGraphicFramePr>
          <p:nvPr/>
        </p:nvGraphicFramePr>
        <p:xfrm>
          <a:off x="2590800" y="4191000"/>
          <a:ext cx="4495800" cy="2377440"/>
        </p:xfrm>
        <a:graphic>
          <a:graphicData uri="http://schemas.openxmlformats.org/drawingml/2006/table">
            <a:tbl>
              <a:tblPr/>
              <a:tblGrid>
                <a:gridCol w="1498600"/>
                <a:gridCol w="1498600"/>
                <a:gridCol w="14986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/>
              <a:t>Given the schemas R(A, B, C, D), S(A, C, E), what is the schema of 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 ?</a:t>
            </a:r>
          </a:p>
          <a:p>
            <a:endParaRPr lang="en-US" dirty="0"/>
          </a:p>
          <a:p>
            <a:r>
              <a:rPr lang="en-US" dirty="0"/>
              <a:t>Given R(A, B, C),  S(D, E), what is 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  ?</a:t>
            </a:r>
          </a:p>
          <a:p>
            <a:endParaRPr lang="en-US" dirty="0"/>
          </a:p>
          <a:p>
            <a:r>
              <a:rPr lang="en-US" dirty="0"/>
              <a:t>Given R(A, B),  S(A, B),  what is  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 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Theta Join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A join that involves a predicate</a:t>
            </a:r>
          </a:p>
          <a:p>
            <a:r>
              <a:rPr lang="en-US" dirty="0"/>
              <a:t>R1 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baseline="-25000" dirty="0" smtClean="0">
                <a:latin typeface="Symbol" pitchFamily="18" charset="2"/>
              </a:rPr>
              <a:t>q</a:t>
            </a:r>
            <a:r>
              <a:rPr lang="en-US" dirty="0" smtClean="0"/>
              <a:t> </a:t>
            </a:r>
            <a:r>
              <a:rPr lang="en-US" dirty="0"/>
              <a:t>R2   = 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-25000" dirty="0" smtClean="0">
                <a:latin typeface="Symbol" pitchFamily="18" charset="2"/>
              </a:rPr>
              <a:t>q</a:t>
            </a:r>
            <a:r>
              <a:rPr lang="en-US" dirty="0" smtClean="0"/>
              <a:t> </a:t>
            </a:r>
            <a:r>
              <a:rPr lang="en-US" dirty="0"/>
              <a:t>(R1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R2)</a:t>
            </a:r>
          </a:p>
          <a:p>
            <a:r>
              <a:rPr lang="en-US" dirty="0"/>
              <a:t>Here </a:t>
            </a:r>
            <a:r>
              <a:rPr lang="en-US" dirty="0">
                <a:latin typeface="Symbol" pitchFamily="18" charset="2"/>
              </a:rPr>
              <a:t>q </a:t>
            </a:r>
            <a:r>
              <a:rPr lang="en-US" dirty="0"/>
              <a:t>can be any condition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formalism </a:t>
            </a:r>
            <a:r>
              <a:rPr lang="en-US" dirty="0"/>
              <a:t>for creating new relations from existing ones</a:t>
            </a:r>
          </a:p>
          <a:p>
            <a:r>
              <a:rPr lang="en-US" dirty="0"/>
              <a:t>Its place in the big picture:</a:t>
            </a: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073191" y="4417923"/>
            <a:ext cx="160011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 smtClean="0"/>
              <a:t>Declarative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query</a:t>
            </a:r>
            <a:br>
              <a:rPr lang="en-US" dirty="0"/>
            </a:br>
            <a:r>
              <a:rPr lang="en-US" dirty="0"/>
              <a:t>language</a:t>
            </a:r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4183063" y="4784725"/>
            <a:ext cx="117475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/>
              <a:t>Algebra</a:t>
            </a: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6599238" y="4784725"/>
            <a:ext cx="2119312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/>
              <a:t>Implementation</a:t>
            </a:r>
          </a:p>
        </p:txBody>
      </p:sp>
      <p:cxnSp>
        <p:nvCxnSpPr>
          <p:cNvPr id="146439" name="AutoShape 7"/>
          <p:cNvCxnSpPr>
            <a:cxnSpLocks noChangeShapeType="1"/>
            <a:stCxn id="146436" idx="3"/>
            <a:endCxn id="146437" idx="1"/>
          </p:cNvCxnSpPr>
          <p:nvPr/>
        </p:nvCxnSpPr>
        <p:spPr bwMode="auto">
          <a:xfrm>
            <a:off x="2673309" y="5018088"/>
            <a:ext cx="150975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6440" name="AutoShape 8"/>
          <p:cNvCxnSpPr>
            <a:cxnSpLocks noChangeShapeType="1"/>
            <a:stCxn id="146437" idx="3"/>
            <a:endCxn id="146438" idx="1"/>
          </p:cNvCxnSpPr>
          <p:nvPr/>
        </p:nvCxnSpPr>
        <p:spPr bwMode="auto">
          <a:xfrm>
            <a:off x="5357813" y="5018088"/>
            <a:ext cx="12414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46441" name="Text Box 9"/>
          <p:cNvSpPr txBox="1">
            <a:spLocks noChangeArrowheads="1"/>
          </p:cNvSpPr>
          <p:nvPr/>
        </p:nvSpPr>
        <p:spPr bwMode="auto">
          <a:xfrm>
            <a:off x="609600" y="5908675"/>
            <a:ext cx="2405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SQL,</a:t>
            </a:r>
            <a:br>
              <a:rPr lang="en-US" dirty="0"/>
            </a:br>
            <a:r>
              <a:rPr lang="en-US" dirty="0"/>
              <a:t>relational calculus</a:t>
            </a:r>
          </a:p>
        </p:txBody>
      </p:sp>
      <p:sp>
        <p:nvSpPr>
          <p:cNvPr id="146442" name="Text Box 10"/>
          <p:cNvSpPr txBox="1">
            <a:spLocks noChangeArrowheads="1"/>
          </p:cNvSpPr>
          <p:nvPr/>
        </p:nvSpPr>
        <p:spPr bwMode="auto">
          <a:xfrm>
            <a:off x="3767138" y="5807075"/>
            <a:ext cx="292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Relational algebra</a:t>
            </a:r>
            <a:br>
              <a:rPr lang="en-US" dirty="0"/>
            </a:br>
            <a:r>
              <a:rPr lang="en-US" dirty="0"/>
              <a:t>Relational bag algebra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Equi-join</a:t>
            </a:r>
            <a:endParaRPr lang="en-US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theta join where </a:t>
            </a:r>
            <a:r>
              <a:rPr lang="en-US" dirty="0">
                <a:latin typeface="Symbol" pitchFamily="18" charset="2"/>
              </a:rPr>
              <a:t>q </a:t>
            </a:r>
            <a:r>
              <a:rPr lang="en-US" dirty="0"/>
              <a:t>is an equality</a:t>
            </a:r>
          </a:p>
          <a:p>
            <a:r>
              <a:rPr lang="en-US" dirty="0"/>
              <a:t>R1 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baseline="-25000" dirty="0" smtClean="0">
                <a:ea typeface="Arial Unicode MS" pitchFamily="34" charset="-128"/>
                <a:cs typeface="Arial Unicode MS" pitchFamily="34" charset="-128"/>
              </a:rPr>
              <a:t>A=B</a:t>
            </a:r>
            <a:r>
              <a:rPr lang="en-US" dirty="0" smtClean="0"/>
              <a:t> </a:t>
            </a:r>
            <a:r>
              <a:rPr lang="en-US" dirty="0"/>
              <a:t>R2   = 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-25000" dirty="0" smtClean="0">
                <a:ea typeface="Arial Unicode MS" pitchFamily="34" charset="-128"/>
                <a:cs typeface="Arial Unicode MS" pitchFamily="34" charset="-128"/>
              </a:rPr>
              <a:t>A=B</a:t>
            </a:r>
            <a:r>
              <a:rPr lang="en-US" dirty="0" smtClean="0"/>
              <a:t> </a:t>
            </a:r>
            <a:r>
              <a:rPr lang="en-US" dirty="0"/>
              <a:t>(R1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R2)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Employee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SSN=SSN</a:t>
            </a:r>
            <a:r>
              <a:rPr lang="en-US" dirty="0"/>
              <a:t> Dependents </a:t>
            </a:r>
          </a:p>
          <a:p>
            <a:endParaRPr lang="en-US" dirty="0"/>
          </a:p>
          <a:p>
            <a:r>
              <a:rPr lang="en-US" dirty="0"/>
              <a:t>Most useful join in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Semijoin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⋉</a:t>
            </a:r>
            <a:r>
              <a:rPr lang="en-US" dirty="0"/>
              <a:t> S 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A1</a:t>
            </a:r>
            <a:r>
              <a:rPr lang="en-US" baseline="-25000" dirty="0"/>
              <a:t>,…,An</a:t>
            </a:r>
            <a:r>
              <a:rPr lang="en-US" dirty="0"/>
              <a:t> (R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S)</a:t>
            </a:r>
          </a:p>
          <a:p>
            <a:r>
              <a:rPr lang="en-US" dirty="0"/>
              <a:t>Where 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 are the attributes in R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Employee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⋉</a:t>
            </a:r>
            <a:r>
              <a:rPr lang="en-US" dirty="0"/>
              <a:t> Dependents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Semijoins in Distributed Databases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762000"/>
          </a:xfrm>
        </p:spPr>
        <p:txBody>
          <a:bodyPr/>
          <a:lstStyle/>
          <a:p>
            <a:r>
              <a:rPr lang="en-US" dirty="0"/>
              <a:t>Semijoins are used in distributed databases</a:t>
            </a:r>
          </a:p>
        </p:txBody>
      </p:sp>
      <p:graphicFrame>
        <p:nvGraphicFramePr>
          <p:cNvPr id="166916" name="Group 4"/>
          <p:cNvGraphicFramePr>
            <a:graphicFrameLocks noGrp="1"/>
          </p:cNvGraphicFramePr>
          <p:nvPr/>
        </p:nvGraphicFramePr>
        <p:xfrm>
          <a:off x="1219200" y="3581400"/>
          <a:ext cx="1905000" cy="73152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. 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. 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27" name="Group 15"/>
          <p:cNvGraphicFramePr>
            <a:graphicFrameLocks noGrp="1"/>
          </p:cNvGraphicFramePr>
          <p:nvPr/>
        </p:nvGraphicFramePr>
        <p:xfrm>
          <a:off x="5181600" y="3200400"/>
          <a:ext cx="2857500" cy="73152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  <a:gridCol w="9525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. 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. 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6941" name="Oval 29"/>
          <p:cNvSpPr>
            <a:spLocks noChangeArrowheads="1"/>
          </p:cNvSpPr>
          <p:nvPr/>
        </p:nvSpPr>
        <p:spPr bwMode="auto">
          <a:xfrm>
            <a:off x="838200" y="2743200"/>
            <a:ext cx="2667000" cy="2057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6942" name="Oval 30"/>
          <p:cNvSpPr>
            <a:spLocks noChangeArrowheads="1"/>
          </p:cNvSpPr>
          <p:nvPr/>
        </p:nvSpPr>
        <p:spPr bwMode="auto">
          <a:xfrm>
            <a:off x="4800600" y="2590800"/>
            <a:ext cx="3886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cxnSp>
        <p:nvCxnSpPr>
          <p:cNvPr id="166943" name="AutoShape 31"/>
          <p:cNvCxnSpPr>
            <a:cxnSpLocks noChangeShapeType="1"/>
            <a:stCxn id="166941" idx="6"/>
            <a:endCxn id="166942" idx="2"/>
          </p:cNvCxnSpPr>
          <p:nvPr/>
        </p:nvCxnSpPr>
        <p:spPr bwMode="auto">
          <a:xfrm flipV="1">
            <a:off x="3505200" y="3543300"/>
            <a:ext cx="1295400" cy="228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166944" name="Text Box 32"/>
          <p:cNvSpPr txBox="1">
            <a:spLocks noChangeArrowheads="1"/>
          </p:cNvSpPr>
          <p:nvPr/>
        </p:nvSpPr>
        <p:spPr bwMode="auto">
          <a:xfrm>
            <a:off x="1279525" y="2936875"/>
            <a:ext cx="1417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Employee</a:t>
            </a:r>
          </a:p>
        </p:txBody>
      </p:sp>
      <p:sp>
        <p:nvSpPr>
          <p:cNvPr id="166945" name="Text Box 33"/>
          <p:cNvSpPr txBox="1">
            <a:spLocks noChangeArrowheads="1"/>
          </p:cNvSpPr>
          <p:nvPr/>
        </p:nvSpPr>
        <p:spPr bwMode="auto">
          <a:xfrm>
            <a:off x="5927725" y="2555875"/>
            <a:ext cx="162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Dependents</a:t>
            </a:r>
          </a:p>
        </p:txBody>
      </p:sp>
      <p:sp>
        <p:nvSpPr>
          <p:cNvPr id="166946" name="Text Box 34"/>
          <p:cNvSpPr txBox="1">
            <a:spLocks noChangeArrowheads="1"/>
          </p:cNvSpPr>
          <p:nvPr/>
        </p:nvSpPr>
        <p:spPr bwMode="auto">
          <a:xfrm>
            <a:off x="3794125" y="3775075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network</a:t>
            </a:r>
          </a:p>
        </p:txBody>
      </p:sp>
      <p:sp>
        <p:nvSpPr>
          <p:cNvPr id="166947" name="Rectangle 35"/>
          <p:cNvSpPr>
            <a:spLocks noChangeArrowheads="1"/>
          </p:cNvSpPr>
          <p:nvPr/>
        </p:nvSpPr>
        <p:spPr bwMode="auto">
          <a:xfrm>
            <a:off x="1600200" y="4876800"/>
            <a:ext cx="6792913" cy="588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3200" dirty="0"/>
              <a:t>Employee </a:t>
            </a:r>
            <a:r>
              <a:rPr lang="en-US" sz="3200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sz="3200" baseline="-25000" dirty="0">
                <a:ea typeface="Arial Unicode MS" pitchFamily="34" charset="-128"/>
                <a:cs typeface="Arial Unicode MS" pitchFamily="34" charset="-128"/>
              </a:rPr>
              <a:t>ssn=ssn</a:t>
            </a:r>
            <a:r>
              <a:rPr lang="en-US" sz="3200" dirty="0"/>
              <a:t> (</a:t>
            </a:r>
            <a:r>
              <a:rPr lang="en-US" sz="3200" dirty="0" smtClean="0">
                <a:latin typeface="Symbol" pitchFamily="18" charset="2"/>
              </a:rPr>
              <a:t>s</a:t>
            </a:r>
            <a:r>
              <a:rPr lang="en-US" sz="3200" baseline="-25000" dirty="0" smtClean="0">
                <a:ea typeface="Arial Unicode MS" pitchFamily="34" charset="-128"/>
                <a:cs typeface="Arial Unicode MS" pitchFamily="34" charset="-128"/>
              </a:rPr>
              <a:t>age&gt;71 </a:t>
            </a:r>
            <a:r>
              <a:rPr lang="en-US" sz="3200" dirty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200" dirty="0"/>
              <a:t>Dependents))</a:t>
            </a:r>
          </a:p>
        </p:txBody>
      </p:sp>
      <p:sp>
        <p:nvSpPr>
          <p:cNvPr id="166948" name="Text Box 36"/>
          <p:cNvSpPr txBox="1">
            <a:spLocks noChangeArrowheads="1"/>
          </p:cNvSpPr>
          <p:nvPr/>
        </p:nvSpPr>
        <p:spPr bwMode="auto">
          <a:xfrm>
            <a:off x="5029200" y="5638800"/>
            <a:ext cx="400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T = </a:t>
            </a:r>
            <a:r>
              <a:rPr lang="en-US" dirty="0">
                <a:latin typeface="Symbol" pitchFamily="18" charset="2"/>
              </a:rPr>
              <a:t>P</a:t>
            </a:r>
            <a:r>
              <a:rPr lang="en-US" dirty="0"/>
              <a:t> </a:t>
            </a:r>
            <a:r>
              <a:rPr lang="en-US" baseline="-25000" dirty="0"/>
              <a:t>SSN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s 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age&gt;71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dirty="0"/>
              <a:t>Dependents)</a:t>
            </a:r>
          </a:p>
        </p:txBody>
      </p:sp>
      <p:sp>
        <p:nvSpPr>
          <p:cNvPr id="166949" name="Text Box 37"/>
          <p:cNvSpPr txBox="1">
            <a:spLocks noChangeArrowheads="1"/>
          </p:cNvSpPr>
          <p:nvPr/>
        </p:nvSpPr>
        <p:spPr bwMode="auto">
          <a:xfrm>
            <a:off x="974725" y="5911850"/>
            <a:ext cx="2474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R = Employee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⋉ T</a:t>
            </a:r>
          </a:p>
        </p:txBody>
      </p:sp>
      <p:sp>
        <p:nvSpPr>
          <p:cNvPr id="166950" name="Text Box 38"/>
          <p:cNvSpPr txBox="1">
            <a:spLocks noChangeArrowheads="1"/>
          </p:cNvSpPr>
          <p:nvPr/>
        </p:nvSpPr>
        <p:spPr bwMode="auto">
          <a:xfrm>
            <a:off x="5105400" y="6267450"/>
            <a:ext cx="34432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Answer = 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Dependents</a:t>
            </a:r>
          </a:p>
        </p:txBody>
      </p:sp>
      <p:sp>
        <p:nvSpPr>
          <p:cNvPr id="166951" name="Line 39"/>
          <p:cNvSpPr>
            <a:spLocks noChangeShapeType="1"/>
          </p:cNvSpPr>
          <p:nvPr/>
        </p:nvSpPr>
        <p:spPr bwMode="auto">
          <a:xfrm flipH="1">
            <a:off x="3657600" y="58674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66952" name="Line 40"/>
          <p:cNvSpPr>
            <a:spLocks noChangeShapeType="1"/>
          </p:cNvSpPr>
          <p:nvPr/>
        </p:nvSpPr>
        <p:spPr bwMode="auto">
          <a:xfrm>
            <a:off x="3657600" y="62484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dirty="0"/>
              <a:t>Complex RA Expressions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692014" y="5029200"/>
            <a:ext cx="19656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>
                <a:latin typeface="Symbol" pitchFamily="18" charset="2"/>
              </a:rPr>
              <a:t> s</a:t>
            </a:r>
            <a:r>
              <a:rPr lang="en-US" sz="3200" baseline="-25000" dirty="0"/>
              <a:t>name</a:t>
            </a:r>
            <a:r>
              <a:rPr lang="en-US" sz="3200" baseline="-25000" dirty="0" smtClean="0"/>
              <a:t>=`Fred’</a:t>
            </a:r>
            <a:endParaRPr lang="en-US" sz="3200" baseline="-25000" dirty="0"/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6685012" y="5182917"/>
            <a:ext cx="1928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>
                <a:latin typeface="Symbol" pitchFamily="18" charset="2"/>
              </a:rPr>
              <a:t> s</a:t>
            </a:r>
            <a:r>
              <a:rPr lang="en-US" sz="3200" baseline="-25000" dirty="0"/>
              <a:t>name=gizmo</a:t>
            </a: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7225264" y="4267200"/>
            <a:ext cx="8483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latin typeface="Symbol" pitchFamily="18" charset="2"/>
              </a:rPr>
              <a:t>P</a:t>
            </a:r>
            <a:r>
              <a:rPr lang="en-US" sz="3200" baseline="-25000" dirty="0" smtClean="0"/>
              <a:t>pid</a:t>
            </a:r>
            <a:endParaRPr lang="en-US" sz="3200" baseline="-25000" dirty="0"/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5250661" y="4267200"/>
            <a:ext cx="8483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latin typeface="Symbol" pitchFamily="18" charset="2"/>
              </a:rPr>
              <a:t>P</a:t>
            </a:r>
            <a:r>
              <a:rPr lang="en-US" sz="3200" baseline="-25000" dirty="0" smtClean="0"/>
              <a:t>ssn</a:t>
            </a:r>
            <a:endParaRPr lang="en-US" sz="3200" baseline="-25000" dirty="0"/>
          </a:p>
        </p:txBody>
      </p:sp>
      <p:sp>
        <p:nvSpPr>
          <p:cNvPr id="167946" name="Text Box 10"/>
          <p:cNvSpPr txBox="1">
            <a:spLocks noChangeArrowheads="1"/>
          </p:cNvSpPr>
          <p:nvPr/>
        </p:nvSpPr>
        <p:spPr bwMode="auto">
          <a:xfrm>
            <a:off x="3779912" y="3429000"/>
            <a:ext cx="20515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sz="3200" baseline="-25000" dirty="0" smtClean="0"/>
              <a:t>seller-ssn=ssn</a:t>
            </a:r>
            <a:endParaRPr lang="en-US" sz="3200" baseline="-25000" dirty="0"/>
          </a:p>
        </p:txBody>
      </p:sp>
      <p:sp>
        <p:nvSpPr>
          <p:cNvPr id="167949" name="Text Box 13"/>
          <p:cNvSpPr txBox="1">
            <a:spLocks noChangeArrowheads="1"/>
          </p:cNvSpPr>
          <p:nvPr/>
        </p:nvSpPr>
        <p:spPr bwMode="auto">
          <a:xfrm>
            <a:off x="5868144" y="2628201"/>
            <a:ext cx="13740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sz="3200" baseline="-25000" dirty="0" smtClean="0"/>
              <a:t>pid=pid</a:t>
            </a:r>
            <a:endParaRPr lang="en-US" sz="3200" baseline="-25000" dirty="0"/>
          </a:p>
        </p:txBody>
      </p:sp>
      <p:sp>
        <p:nvSpPr>
          <p:cNvPr id="167952" name="Text Box 16"/>
          <p:cNvSpPr txBox="1">
            <a:spLocks noChangeArrowheads="1"/>
          </p:cNvSpPr>
          <p:nvPr/>
        </p:nvSpPr>
        <p:spPr bwMode="auto">
          <a:xfrm>
            <a:off x="3203848" y="1916832"/>
            <a:ext cx="20819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sz="3200" baseline="-25000" dirty="0" smtClean="0"/>
              <a:t>buyer-ssn=ssn</a:t>
            </a:r>
            <a:endParaRPr lang="en-US" sz="3200" baseline="-25000" dirty="0"/>
          </a:p>
        </p:txBody>
      </p:sp>
      <p:sp>
        <p:nvSpPr>
          <p:cNvPr id="167953" name="Rectangle 17"/>
          <p:cNvSpPr>
            <a:spLocks noChangeArrowheads="1"/>
          </p:cNvSpPr>
          <p:nvPr/>
        </p:nvSpPr>
        <p:spPr bwMode="auto">
          <a:xfrm>
            <a:off x="3276600" y="1066800"/>
            <a:ext cx="1176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>
                <a:latin typeface="Symbol" pitchFamily="18" charset="2"/>
              </a:rPr>
              <a:t>P</a:t>
            </a:r>
            <a:r>
              <a:rPr lang="en-US" sz="3200" dirty="0"/>
              <a:t> </a:t>
            </a:r>
            <a:r>
              <a:rPr lang="en-US" sz="3200" baseline="-25000" dirty="0"/>
              <a:t>name</a:t>
            </a:r>
          </a:p>
        </p:txBody>
      </p:sp>
      <p:sp>
        <p:nvSpPr>
          <p:cNvPr id="167964" name="Line 28"/>
          <p:cNvSpPr>
            <a:spLocks noChangeShapeType="1"/>
          </p:cNvSpPr>
          <p:nvPr/>
        </p:nvSpPr>
        <p:spPr bwMode="auto">
          <a:xfrm flipV="1">
            <a:off x="3505200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795803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Purchase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857330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Product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4882727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Person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899592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Person</a:t>
            </a:r>
            <a:endParaRPr lang="en-US" sz="2800" dirty="0"/>
          </a:p>
        </p:txBody>
      </p:sp>
      <p:cxnSp>
        <p:nvCxnSpPr>
          <p:cNvPr id="37" name="Straight Connector 36"/>
          <p:cNvCxnSpPr>
            <a:stCxn id="167952" idx="1"/>
            <a:endCxn id="35" idx="0"/>
          </p:cNvCxnSpPr>
          <p:nvPr/>
        </p:nvCxnSpPr>
        <p:spPr bwMode="auto">
          <a:xfrm flipH="1">
            <a:off x="1691680" y="2209220"/>
            <a:ext cx="1512168" cy="38840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endCxn id="31" idx="0"/>
          </p:cNvCxnSpPr>
          <p:nvPr/>
        </p:nvCxnSpPr>
        <p:spPr bwMode="auto">
          <a:xfrm flipH="1">
            <a:off x="3587891" y="4005064"/>
            <a:ext cx="408045" cy="2088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167946" idx="2"/>
          </p:cNvCxnSpPr>
          <p:nvPr/>
        </p:nvCxnSpPr>
        <p:spPr bwMode="auto">
          <a:xfrm>
            <a:off x="4805674" y="4013775"/>
            <a:ext cx="558414" cy="27932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67940" idx="2"/>
            <a:endCxn id="34" idx="0"/>
          </p:cNvCxnSpPr>
          <p:nvPr/>
        </p:nvCxnSpPr>
        <p:spPr bwMode="auto">
          <a:xfrm flipH="1">
            <a:off x="5674815" y="5613975"/>
            <a:ext cx="1" cy="47932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67943" idx="2"/>
          </p:cNvCxnSpPr>
          <p:nvPr/>
        </p:nvCxnSpPr>
        <p:spPr bwMode="auto">
          <a:xfrm flipH="1">
            <a:off x="5652120" y="4851975"/>
            <a:ext cx="22696" cy="3772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endCxn id="167942" idx="0"/>
          </p:cNvCxnSpPr>
          <p:nvPr/>
        </p:nvCxnSpPr>
        <p:spPr bwMode="auto">
          <a:xfrm>
            <a:off x="6084168" y="3140968"/>
            <a:ext cx="1565251" cy="1126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167942" idx="2"/>
          </p:cNvCxnSpPr>
          <p:nvPr/>
        </p:nvCxnSpPr>
        <p:spPr bwMode="auto">
          <a:xfrm flipV="1">
            <a:off x="7649419" y="4851975"/>
            <a:ext cx="0" cy="52124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2" idx="0"/>
            <a:endCxn id="167941" idx="2"/>
          </p:cNvCxnSpPr>
          <p:nvPr/>
        </p:nvCxnSpPr>
        <p:spPr bwMode="auto">
          <a:xfrm flipV="1">
            <a:off x="7649418" y="5762355"/>
            <a:ext cx="1" cy="33094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167949" idx="1"/>
            <a:endCxn id="167952" idx="2"/>
          </p:cNvCxnSpPr>
          <p:nvPr/>
        </p:nvCxnSpPr>
        <p:spPr bwMode="auto">
          <a:xfrm flipH="1" flipV="1">
            <a:off x="4244838" y="2501607"/>
            <a:ext cx="1623306" cy="41898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4788025" y="3140968"/>
            <a:ext cx="1296143" cy="5040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Bags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72816"/>
            <a:ext cx="8686800" cy="4323184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800" dirty="0"/>
              <a:t>A </a:t>
            </a:r>
            <a:r>
              <a:rPr lang="en-US" sz="2800" b="1" dirty="0"/>
              <a:t>bag</a:t>
            </a:r>
            <a:r>
              <a:rPr lang="en-US" sz="2800" dirty="0"/>
              <a:t> = a set with repeated elements</a:t>
            </a:r>
          </a:p>
          <a:p>
            <a:pPr>
              <a:buFontTx/>
              <a:buNone/>
            </a:pPr>
            <a:r>
              <a:rPr lang="en-US" sz="2800" dirty="0"/>
              <a:t>All operations need to be defined carefully on bags</a:t>
            </a:r>
          </a:p>
          <a:p>
            <a:r>
              <a:rPr lang="en-US" sz="2800" dirty="0"/>
              <a:t>{a,b,b,c}</a:t>
            </a:r>
            <a:r>
              <a:rPr lang="en-US" sz="2800" dirty="0">
                <a:sym typeface="Symbol" pitchFamily="18" charset="2"/>
              </a:rPr>
              <a:t></a:t>
            </a:r>
            <a:r>
              <a:rPr lang="en-US" sz="2800" dirty="0"/>
              <a:t>{a,b,b,b,e,f,f}={a,a,b,b,b,b,b,c,e,f,f}</a:t>
            </a:r>
          </a:p>
          <a:p>
            <a:r>
              <a:rPr lang="en-US" sz="2800" dirty="0"/>
              <a:t>{a,b,b,b,c,c} – {b,c,c,c,d} = {a,b,b,d}</a:t>
            </a:r>
          </a:p>
          <a:p>
            <a:r>
              <a:rPr lang="en-US" sz="2800" dirty="0"/>
              <a:t> </a:t>
            </a:r>
            <a:r>
              <a:rPr lang="en-US" sz="2800" dirty="0">
                <a:latin typeface="Symbol" pitchFamily="18" charset="2"/>
              </a:rPr>
              <a:t>s</a:t>
            </a:r>
            <a:r>
              <a:rPr lang="en-US" sz="2800" baseline="-25000" dirty="0"/>
              <a:t>C</a:t>
            </a:r>
            <a:r>
              <a:rPr lang="en-US" sz="2800" dirty="0"/>
              <a:t>(R): preserve the number of occurrences</a:t>
            </a:r>
          </a:p>
          <a:p>
            <a:r>
              <a:rPr lang="en-US" sz="2800" dirty="0"/>
              <a:t> </a:t>
            </a:r>
            <a:r>
              <a:rPr lang="en-US" sz="2800" dirty="0">
                <a:latin typeface="Symbol" pitchFamily="18" charset="2"/>
              </a:rPr>
              <a:t>P</a:t>
            </a:r>
            <a:r>
              <a:rPr lang="en-US" sz="2800" baseline="-25000" dirty="0"/>
              <a:t>A</a:t>
            </a:r>
            <a:r>
              <a:rPr lang="en-US" sz="2800" dirty="0"/>
              <a:t>(R): no duplicate elimination</a:t>
            </a:r>
          </a:p>
          <a:p>
            <a:r>
              <a:rPr lang="en-US" sz="2800" dirty="0"/>
              <a:t>Cartesian product, join: no duplicate </a:t>
            </a:r>
            <a:r>
              <a:rPr lang="en-US" sz="2800" dirty="0" smtClean="0"/>
              <a:t>elimination</a:t>
            </a:r>
          </a:p>
          <a:p>
            <a:r>
              <a:rPr lang="en-US" sz="2800" dirty="0" smtClean="0"/>
              <a:t>New operator for Duplicate Elimination</a:t>
            </a:r>
            <a:endParaRPr lang="en-US" sz="2800" dirty="0"/>
          </a:p>
          <a:p>
            <a:pPr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Relational </a:t>
            </a:r>
            <a:r>
              <a:rPr lang="en-US" sz="2800" b="1" dirty="0">
                <a:solidFill>
                  <a:srgbClr val="FF0000"/>
                </a:solidFill>
              </a:rPr>
              <a:t>Engines work on bags, not sets !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302515" y="6248400"/>
            <a:ext cx="3703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Reading </a:t>
            </a:r>
            <a:r>
              <a:rPr lang="en-US" dirty="0" smtClean="0">
                <a:solidFill>
                  <a:schemeClr val="accent2"/>
                </a:solidFill>
              </a:rPr>
              <a:t>assignment: 5.1-5.2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Finally: RA has </a:t>
            </a:r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z="2800" dirty="0"/>
              <a:t>Cannot compute “transitive closure”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Find all direct and indirect relatives of Fred</a:t>
            </a:r>
          </a:p>
          <a:p>
            <a:r>
              <a:rPr lang="en-US" sz="2800" dirty="0"/>
              <a:t>Cannot </a:t>
            </a:r>
            <a:r>
              <a:rPr lang="en-US" sz="2800" dirty="0" smtClean="0"/>
              <a:t>be expressed </a:t>
            </a:r>
            <a:r>
              <a:rPr lang="en-US" sz="2800" dirty="0"/>
              <a:t>in </a:t>
            </a:r>
            <a:r>
              <a:rPr lang="en-US" sz="2800" dirty="0" smtClean="0"/>
              <a:t>RA!</a:t>
            </a:r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69988" name="Group 4"/>
          <p:cNvGraphicFramePr>
            <a:graphicFrameLocks noGrp="1"/>
          </p:cNvGraphicFramePr>
          <p:nvPr/>
        </p:nvGraphicFramePr>
        <p:xfrm>
          <a:off x="2057400" y="2590800"/>
          <a:ext cx="4495800" cy="2508250"/>
        </p:xfrm>
        <a:graphic>
          <a:graphicData uri="http://schemas.openxmlformats.org/drawingml/2006/table">
            <a:tbl>
              <a:tblPr/>
              <a:tblGrid>
                <a:gridCol w="1498600"/>
                <a:gridCol w="1498600"/>
                <a:gridCol w="1498600"/>
              </a:tblGrid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Relationship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Father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Cousin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Spouse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Nancy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Sister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Five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Union: </a:t>
            </a:r>
            <a:r>
              <a:rPr lang="en-US" sz="2400" dirty="0">
                <a:sym typeface="Symbol" pitchFamily="18" charset="2"/>
              </a:rPr>
              <a:t>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Difference: -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Selection:</a:t>
            </a:r>
            <a:r>
              <a:rPr lang="en-US" sz="2400" dirty="0">
                <a:latin typeface="Symbol" pitchFamily="18" charset="2"/>
              </a:rPr>
              <a:t> 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Projection: </a:t>
            </a:r>
            <a:r>
              <a:rPr lang="en-US" sz="2400" dirty="0">
                <a:latin typeface="Symbol" pitchFamily="18" charset="2"/>
              </a:rPr>
              <a:t>P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Cartesian Product: </a:t>
            </a:r>
            <a:r>
              <a:rPr lang="en-US" sz="2400" dirty="0">
                <a:sym typeface="Symbol" pitchFamily="18" charset="2"/>
              </a:rPr>
              <a:t></a:t>
            </a:r>
            <a:endParaRPr lang="en-US" sz="2400" dirty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Derived or auxiliary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Intersection, complement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Joins (natural</a:t>
            </a:r>
            <a:r>
              <a:rPr lang="en-US" sz="2400" dirty="0" smtClean="0"/>
              <a:t>, equi-join</a:t>
            </a:r>
            <a:r>
              <a:rPr lang="en-US" sz="2400" dirty="0"/>
              <a:t>, theta join, semi-join)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Renaming:</a:t>
            </a:r>
            <a:r>
              <a:rPr lang="en-US" sz="2400" dirty="0">
                <a:latin typeface="Symbol" pitchFamily="18" charset="2"/>
              </a:rPr>
              <a:t> r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dirty="0"/>
              <a:t>1. Union and 2. Difference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772400" cy="4495800"/>
          </a:xfrm>
        </p:spPr>
        <p:txBody>
          <a:bodyPr/>
          <a:lstStyle/>
          <a:p>
            <a:r>
              <a:rPr lang="en-US" dirty="0"/>
              <a:t>R1 </a:t>
            </a:r>
            <a:r>
              <a:rPr lang="en-US" dirty="0">
                <a:sym typeface="Symbol" pitchFamily="18" charset="2"/>
              </a:rPr>
              <a:t> R2</a:t>
            </a:r>
            <a:endParaRPr lang="en-US" dirty="0"/>
          </a:p>
          <a:p>
            <a:r>
              <a:rPr lang="en-US" dirty="0"/>
              <a:t>Example:  </a:t>
            </a:r>
          </a:p>
          <a:p>
            <a:pPr lvl="1"/>
            <a:r>
              <a:rPr lang="en-US" dirty="0"/>
              <a:t>ActiveEmployees </a:t>
            </a:r>
            <a:r>
              <a:rPr lang="en-US" dirty="0">
                <a:sym typeface="Symbol" pitchFamily="18" charset="2"/>
              </a:rPr>
              <a:t></a:t>
            </a:r>
            <a:r>
              <a:rPr lang="en-US" dirty="0"/>
              <a:t> RetiredEmployees</a:t>
            </a:r>
          </a:p>
          <a:p>
            <a:pPr lvl="1"/>
            <a:endParaRPr lang="en-US" dirty="0"/>
          </a:p>
          <a:p>
            <a:r>
              <a:rPr lang="en-US" dirty="0"/>
              <a:t>R1 – R2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AllEmployees </a:t>
            </a:r>
            <a:r>
              <a:rPr lang="en-US" dirty="0" smtClean="0"/>
              <a:t>– RetiredEmployees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dirty="0"/>
              <a:t>What about Intersection ?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495800"/>
          </a:xfrm>
        </p:spPr>
        <p:txBody>
          <a:bodyPr/>
          <a:lstStyle/>
          <a:p>
            <a:r>
              <a:rPr lang="en-US" dirty="0"/>
              <a:t>It is a derived operator</a:t>
            </a:r>
          </a:p>
          <a:p>
            <a:r>
              <a:rPr lang="en-US" dirty="0"/>
              <a:t>R1 </a:t>
            </a:r>
            <a:r>
              <a:rPr lang="en-US" dirty="0">
                <a:sym typeface="Symbol" pitchFamily="18" charset="2"/>
              </a:rPr>
              <a:t></a:t>
            </a:r>
            <a:r>
              <a:rPr lang="en-US" dirty="0"/>
              <a:t> R2 = R1 – (R1 – R2)</a:t>
            </a:r>
          </a:p>
          <a:p>
            <a:r>
              <a:rPr lang="en-US" dirty="0"/>
              <a:t>Also expressed as a join (will see later)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UnionizedEmployees </a:t>
            </a:r>
            <a:r>
              <a:rPr lang="en-US" dirty="0">
                <a:sym typeface="Symbol" pitchFamily="18" charset="2"/>
              </a:rPr>
              <a:t></a:t>
            </a:r>
            <a:r>
              <a:rPr lang="en-US" dirty="0"/>
              <a:t> RetiredEmployees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/>
              <a:t>3. Selection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/>
              <a:t>Returns all tuples which satisfy a condition</a:t>
            </a:r>
          </a:p>
          <a:p>
            <a:r>
              <a:rPr lang="en-US" dirty="0"/>
              <a:t>Notation: </a:t>
            </a:r>
            <a:r>
              <a:rPr lang="en-US" dirty="0">
                <a:latin typeface="Symbol" pitchFamily="18" charset="2"/>
              </a:rPr>
              <a:t> s</a:t>
            </a:r>
            <a:r>
              <a:rPr lang="en-US" i="1" baseline="-25000" dirty="0"/>
              <a:t>c</a:t>
            </a:r>
            <a:r>
              <a:rPr lang="en-US" dirty="0"/>
              <a:t>(R)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 </a:t>
            </a:r>
            <a:r>
              <a:rPr lang="en-US" sz="3200" dirty="0">
                <a:solidFill>
                  <a:schemeClr val="accent6"/>
                </a:solidFill>
                <a:latin typeface="Symbol" pitchFamily="18" charset="2"/>
              </a:rPr>
              <a:t>s</a:t>
            </a:r>
            <a:r>
              <a:rPr lang="en-US" sz="3200" baseline="-25000" dirty="0">
                <a:solidFill>
                  <a:schemeClr val="accent6"/>
                </a:solidFill>
              </a:rPr>
              <a:t>Salary &gt; 40000</a:t>
            </a:r>
            <a:r>
              <a:rPr lang="en-US" sz="3200" dirty="0">
                <a:solidFill>
                  <a:schemeClr val="accent6"/>
                </a:solidFill>
              </a:rPr>
              <a:t> (Employee)</a:t>
            </a:r>
          </a:p>
          <a:p>
            <a:pPr lvl="1"/>
            <a:r>
              <a:rPr lang="en-US" sz="3200" dirty="0">
                <a:solidFill>
                  <a:schemeClr val="accent6"/>
                </a:solidFill>
              </a:rPr>
              <a:t> </a:t>
            </a:r>
            <a:r>
              <a:rPr lang="en-US" sz="3200" dirty="0">
                <a:solidFill>
                  <a:schemeClr val="accent6"/>
                </a:solidFill>
                <a:latin typeface="Symbol" pitchFamily="18" charset="2"/>
              </a:rPr>
              <a:t>s</a:t>
            </a:r>
            <a:r>
              <a:rPr lang="en-US" sz="3200" baseline="-25000" dirty="0">
                <a:solidFill>
                  <a:schemeClr val="accent6"/>
                </a:solidFill>
              </a:rPr>
              <a:t>name = “</a:t>
            </a:r>
            <a:r>
              <a:rPr lang="en-US" sz="3200" baseline="-25000" dirty="0" smtClean="0">
                <a:solidFill>
                  <a:schemeClr val="accent6"/>
                </a:solidFill>
              </a:rPr>
              <a:t>Smith</a:t>
            </a:r>
            <a:r>
              <a:rPr lang="en-US" sz="3200" baseline="-25000" dirty="0">
                <a:solidFill>
                  <a:schemeClr val="accent6"/>
                </a:solidFill>
              </a:rPr>
              <a:t>”</a:t>
            </a:r>
            <a:r>
              <a:rPr lang="en-US" sz="3200" dirty="0">
                <a:solidFill>
                  <a:schemeClr val="accent6"/>
                </a:solidFill>
              </a:rPr>
              <a:t> (Employee)</a:t>
            </a:r>
          </a:p>
          <a:p>
            <a:r>
              <a:rPr lang="en-US" dirty="0"/>
              <a:t>The condition </a:t>
            </a:r>
            <a:r>
              <a:rPr lang="en-US" i="1" dirty="0"/>
              <a:t>c</a:t>
            </a:r>
            <a:r>
              <a:rPr lang="en-US" dirty="0"/>
              <a:t> can be =, &lt;,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, &gt;,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, &lt;&gt;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554" name="Object 2"/>
          <p:cNvGraphicFramePr>
            <a:graphicFrameLocks noChangeAspect="1"/>
          </p:cNvGraphicFramePr>
          <p:nvPr/>
        </p:nvGraphicFramePr>
        <p:xfrm>
          <a:off x="457200" y="582613"/>
          <a:ext cx="8077200" cy="5589587"/>
        </p:xfrm>
        <a:graphic>
          <a:graphicData uri="http://schemas.openxmlformats.org/presentationml/2006/ole">
            <p:oleObj spid="_x0000_s151554" name="Document" r:id="rId4" imgW="5623560" imgH="3892320" progId="">
              <p:embed/>
            </p:oleObj>
          </a:graphicData>
        </a:graphic>
      </p:graphicFrame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517525" y="3800475"/>
            <a:ext cx="73961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Find all employees with salary more than $40,000.</a:t>
            </a:r>
            <a:endParaRPr lang="en-US" dirty="0"/>
          </a:p>
          <a:p>
            <a:r>
              <a:rPr lang="en-US" sz="2800" dirty="0" smtClean="0">
                <a:latin typeface="Symbol" pitchFamily="18" charset="2"/>
              </a:rPr>
              <a:t>s</a:t>
            </a:r>
            <a:r>
              <a:rPr lang="en-US" sz="2800" baseline="-25000" dirty="0" smtClean="0"/>
              <a:t>Salary </a:t>
            </a:r>
            <a:r>
              <a:rPr lang="en-US" sz="2800" baseline="-25000" dirty="0"/>
              <a:t>&gt; 40000</a:t>
            </a:r>
            <a:r>
              <a:rPr lang="en-US" sz="2800" i="1" dirty="0"/>
              <a:t> </a:t>
            </a:r>
            <a:r>
              <a:rPr lang="en-US" sz="2800" dirty="0"/>
              <a:t>(Employee)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/>
              <a:t>4. Projection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r>
              <a:rPr lang="en-US" dirty="0"/>
              <a:t>Eliminates columns, then removes duplicates</a:t>
            </a:r>
          </a:p>
          <a:p>
            <a:r>
              <a:rPr lang="en-US" dirty="0"/>
              <a:t>Notation:  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sz="2800" baseline="-25000" dirty="0" smtClean="0"/>
              <a:t>A1</a:t>
            </a:r>
            <a:r>
              <a:rPr lang="en-US" sz="2800" baseline="-25000" dirty="0"/>
              <a:t>,…,An</a:t>
            </a:r>
            <a:r>
              <a:rPr lang="en-US" sz="1400" dirty="0"/>
              <a:t> </a:t>
            </a:r>
            <a:r>
              <a:rPr lang="en-US" dirty="0"/>
              <a:t>(R)</a:t>
            </a:r>
          </a:p>
          <a:p>
            <a:r>
              <a:rPr lang="en-US" dirty="0"/>
              <a:t>Example: project social-security number and names: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SSN</a:t>
            </a:r>
            <a:r>
              <a:rPr lang="en-US" baseline="-25000" dirty="0"/>
              <a:t>, Name</a:t>
            </a:r>
            <a:r>
              <a:rPr lang="en-US" dirty="0"/>
              <a:t> (Employee)</a:t>
            </a:r>
          </a:p>
          <a:p>
            <a:pPr lvl="1"/>
            <a:r>
              <a:rPr lang="en-US" dirty="0"/>
              <a:t>Output schema:   Answer(SSN, Name)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02" name="Object 2"/>
          <p:cNvGraphicFramePr>
            <a:graphicFrameLocks noChangeAspect="1"/>
          </p:cNvGraphicFramePr>
          <p:nvPr/>
        </p:nvGraphicFramePr>
        <p:xfrm>
          <a:off x="609600" y="584200"/>
          <a:ext cx="7391400" cy="5307013"/>
        </p:xfrm>
        <a:graphic>
          <a:graphicData uri="http://schemas.openxmlformats.org/presentationml/2006/ole">
            <p:oleObj spid="_x0000_s153602" name="Document" r:id="rId4" imgW="5623560" imgH="4038120" progId="">
              <p:embed/>
            </p:oleObj>
          </a:graphicData>
        </a:graphic>
      </p:graphicFrame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609600" y="3429000"/>
            <a:ext cx="3541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>
                <a:latin typeface="Symbol" pitchFamily="18" charset="2"/>
              </a:rPr>
              <a:t>P</a:t>
            </a:r>
            <a:r>
              <a:rPr lang="en-US" sz="2800" b="1" dirty="0"/>
              <a:t> </a:t>
            </a:r>
            <a:r>
              <a:rPr lang="en-US" sz="2800" b="1" baseline="-25000" dirty="0"/>
              <a:t>SSN, Name</a:t>
            </a:r>
            <a:r>
              <a:rPr lang="en-US" sz="2800" b="1" dirty="0"/>
              <a:t> (Employee)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856</Words>
  <Application>Microsoft Office PowerPoint</Application>
  <PresentationFormat>On-screen Show (4:3)</PresentationFormat>
  <Paragraphs>278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Blank Presentation</vt:lpstr>
      <vt:lpstr>Document</vt:lpstr>
      <vt:lpstr> Lecture 10: Relational Algebra</vt:lpstr>
      <vt:lpstr>Relational Algebra</vt:lpstr>
      <vt:lpstr>Relational Algebra</vt:lpstr>
      <vt:lpstr>1. Union and 2. Difference</vt:lpstr>
      <vt:lpstr>What about Intersection ?</vt:lpstr>
      <vt:lpstr>3. Selection</vt:lpstr>
      <vt:lpstr>Slide 7</vt:lpstr>
      <vt:lpstr>4. Projection</vt:lpstr>
      <vt:lpstr>Slide 9</vt:lpstr>
      <vt:lpstr>5. Cartesian Product</vt:lpstr>
      <vt:lpstr>Slide 11</vt:lpstr>
      <vt:lpstr>Relational Algebra</vt:lpstr>
      <vt:lpstr>Renaming</vt:lpstr>
      <vt:lpstr>Renaming Example</vt:lpstr>
      <vt:lpstr>Natural Join</vt:lpstr>
      <vt:lpstr>Slide 16</vt:lpstr>
      <vt:lpstr>Natural Join</vt:lpstr>
      <vt:lpstr>Natural Join</vt:lpstr>
      <vt:lpstr>Theta Join</vt:lpstr>
      <vt:lpstr>Equi-join</vt:lpstr>
      <vt:lpstr>Semijoin</vt:lpstr>
      <vt:lpstr>Semijoins in Distributed Databases</vt:lpstr>
      <vt:lpstr>Complex RA Expressions</vt:lpstr>
      <vt:lpstr>Operations on Bags</vt:lpstr>
      <vt:lpstr>Finally: RA has Limitations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2013-04-28T13:14:05Z</dcterms:created>
  <dcterms:modified xsi:type="dcterms:W3CDTF">2013-04-28T13:20:04Z</dcterms:modified>
</cp:coreProperties>
</file>