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28" r:id="rId2"/>
    <p:sldId id="326" r:id="rId3"/>
    <p:sldId id="302" r:id="rId4"/>
    <p:sldId id="303" r:id="rId5"/>
    <p:sldId id="304" r:id="rId6"/>
    <p:sldId id="327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42" r:id="rId19"/>
    <p:sldId id="317" r:id="rId20"/>
    <p:sldId id="318" r:id="rId21"/>
    <p:sldId id="319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9" r:id="rId43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799" autoAdjust="0"/>
    <p:restoredTop sz="90929"/>
  </p:normalViewPr>
  <p:slideViewPr>
    <p:cSldViewPr snapToGrid="0" snapToObjects="1">
      <p:cViewPr varScale="1">
        <p:scale>
          <a:sx n="129" d="100"/>
          <a:sy n="129" d="100"/>
        </p:scale>
        <p:origin x="-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38AD75F-717E-48E9-9FA1-25B45C91DD9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3ABF1B-FD56-46B7-8F5C-8F27D9AD00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61AEB-E2A1-4680-B566-FFF11A8FD65A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BDC9B-69BA-4918-A894-BFB76419E865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9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394D1E-EC7F-43F5-9E21-4CC79DB1B69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2661B-0CA1-47ED-908D-2295ABBC4B9D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FCF0A-A60E-45AF-9934-E80D2AEADF63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89C5AD-8E37-4AC2-9A45-CBB8E8B82B7A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9838F-440E-4170-94F1-FC8174F52852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  <p:sp>
        <p:nvSpPr>
          <p:cNvPr id="59396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6B29-0726-47D0-A157-C05FC22D84A9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6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59991-B05D-4287-BD5E-1D3ADC55ECB6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92D0F-77A2-4973-93E8-E39FB3E7792C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E49E4-2912-4803-82ED-28BF5390C533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5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79D79-6CAB-41A1-A825-28EA6E5EBAF2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6CA8B-A9E6-4E42-A0BD-9B81433599AC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9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2EF0F-F3F6-4453-8E90-210C0DAFE579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11CF2-DBE0-49C5-BBB4-B6EABFAE03D6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12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9EB3F-7783-4F07-948B-E55CCA51AC4E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880DE-9644-49CE-8358-8E5BF8E630B9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32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0B2E99-304E-4937-B2C0-CE12FA55CCF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A0537-770D-434E-857D-3591E873A9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A11AC-54D4-4397-A79A-E77CCDDF803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C442-1068-4993-AB4F-4811F2204F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F4F91-0BD6-4181-A8DC-E98104417A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3D78-EC4B-44BC-87D3-239D01D1FD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2098A-9F22-4744-85CE-42751628E01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0E6F-2B18-44F8-AADA-DA2059E566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67F4-9B8E-4D71-914F-4288196B13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C52D-B4B3-4517-B98F-8CF78476420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61C3D-76E8-40CD-976E-63DDE3139C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10EA0-8171-4977-8BAA-FED3F0AED8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500B2E99-304E-4937-B2C0-CE12FA55CC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12: </a:t>
            </a:r>
            <a:r>
              <a:rPr lang="en-US" b="1" dirty="0" smtClean="0"/>
              <a:t>Storage </a:t>
            </a:r>
            <a:r>
              <a:rPr lang="en-US" b="1" dirty="0" smtClean="0"/>
              <a:t>and Indexing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(3)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46482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accent2"/>
                </a:solidFill>
              </a:rPr>
              <a:t>Alternatives 2 and 3:</a:t>
            </a:r>
          </a:p>
          <a:p>
            <a:pPr lvl="1"/>
            <a:r>
              <a:rPr lang="en-US" smtClean="0"/>
              <a:t>Data entries typically much smaller than data records.  So, better than Alternative 1 with large data records, especially if search keys are small. </a:t>
            </a:r>
          </a:p>
          <a:p>
            <a:pPr lvl="1"/>
            <a:r>
              <a:rPr lang="en-US" smtClean="0"/>
              <a:t>If more than one index is required on a given file, at most one index can use Alternative 1; rest must use Alternatives 2 or 3.</a:t>
            </a:r>
          </a:p>
          <a:p>
            <a:pPr lvl="1"/>
            <a:r>
              <a:rPr lang="en-US" smtClean="0"/>
              <a:t>Alternative 3 more compact than Alternative 2, but leads to variable sized data entries even if search keys are of fixed length.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076700"/>
          </a:xfrm>
          <a:noFill/>
        </p:spPr>
        <p:txBody>
          <a:bodyPr lIns="92075" tIns="46038" rIns="92075" bIns="46038"/>
          <a:lstStyle/>
          <a:p>
            <a:r>
              <a:rPr lang="en-US" i="1" smtClean="0">
                <a:solidFill>
                  <a:schemeClr val="accent2"/>
                </a:solidFill>
              </a:rPr>
              <a:t>Primary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secondary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search key contains </a:t>
            </a:r>
            <a:r>
              <a:rPr lang="en-US" smtClean="0">
                <a:solidFill>
                  <a:srgbClr val="FF0000"/>
                </a:solidFill>
              </a:rPr>
              <a:t>primary key</a:t>
            </a:r>
            <a:r>
              <a:rPr lang="en-US" smtClean="0"/>
              <a:t>, then called primary index.</a:t>
            </a:r>
          </a:p>
          <a:p>
            <a:r>
              <a:rPr lang="en-US" i="1" smtClean="0">
                <a:solidFill>
                  <a:schemeClr val="accent2"/>
                </a:solidFill>
              </a:rPr>
              <a:t>Clustered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unclustered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order of data records is the same as, or `close to’, order of data entries, then called clustered index.</a:t>
            </a:r>
          </a:p>
          <a:p>
            <a:pPr lvl="1"/>
            <a:r>
              <a:rPr lang="en-US" smtClean="0"/>
              <a:t>Alternative 1 implies clustered, but not vice-versa.</a:t>
            </a:r>
          </a:p>
          <a:p>
            <a:pPr lvl="1"/>
            <a:r>
              <a:rPr lang="en-US" smtClean="0"/>
              <a:t>A file can be clustered on at most one search key.</a:t>
            </a:r>
          </a:p>
          <a:p>
            <a:pPr lvl="1"/>
            <a:r>
              <a:rPr lang="en-US" smtClean="0"/>
              <a:t>Cost of retrieving data records through index varies </a:t>
            </a:r>
            <a:r>
              <a:rPr lang="en-US" i="1" smtClean="0"/>
              <a:t>greatly </a:t>
            </a:r>
            <a:r>
              <a:rPr lang="en-US" smtClean="0"/>
              <a:t>based on whether index is clustered or not!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Clustered vs. Unclustered Index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857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714375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241425" y="3670300"/>
            <a:ext cx="400050" cy="328613"/>
          </a:xfrm>
          <a:custGeom>
            <a:avLst/>
            <a:gdLst>
              <a:gd name="T0" fmla="*/ 0 w 252"/>
              <a:gd name="T1" fmla="*/ 327025 h 207"/>
              <a:gd name="T2" fmla="*/ 0 w 252"/>
              <a:gd name="T3" fmla="*/ 0 h 207"/>
              <a:gd name="T4" fmla="*/ 398463 w 252"/>
              <a:gd name="T5" fmla="*/ 0 h 207"/>
              <a:gd name="T6" fmla="*/ 398463 w 252"/>
              <a:gd name="T7" fmla="*/ 327025 h 207"/>
              <a:gd name="T8" fmla="*/ 0 w 252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207"/>
              <a:gd name="T17" fmla="*/ 252 w 252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207">
                <a:moveTo>
                  <a:pt x="0" y="206"/>
                </a:moveTo>
                <a:lnTo>
                  <a:pt x="0" y="0"/>
                </a:lnTo>
                <a:lnTo>
                  <a:pt x="251" y="0"/>
                </a:lnTo>
                <a:lnTo>
                  <a:pt x="251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1771650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2300288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28273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3355975" y="3670300"/>
            <a:ext cx="398463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946150" y="2589213"/>
            <a:ext cx="1724025" cy="1587"/>
          </a:xfrm>
          <a:custGeom>
            <a:avLst/>
            <a:gdLst>
              <a:gd name="T0" fmla="*/ 0 w 1086"/>
              <a:gd name="T1" fmla="*/ 0 h 1"/>
              <a:gd name="T2" fmla="*/ 1722438 w 1086"/>
              <a:gd name="T3" fmla="*/ 0 h 1"/>
              <a:gd name="T4" fmla="*/ 0 w 1086"/>
              <a:gd name="T5" fmla="*/ 0 h 1"/>
              <a:gd name="T6" fmla="*/ 0 60000 65536"/>
              <a:gd name="T7" fmla="*/ 0 60000 65536"/>
              <a:gd name="T8" fmla="*/ 0 60000 65536"/>
              <a:gd name="T9" fmla="*/ 0 w 1086"/>
              <a:gd name="T10" fmla="*/ 0 h 1"/>
              <a:gd name="T11" fmla="*/ 1086 w 108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6" h="1">
                <a:moveTo>
                  <a:pt x="0" y="0"/>
                </a:moveTo>
                <a:lnTo>
                  <a:pt x="108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946150" y="1614488"/>
            <a:ext cx="909638" cy="976312"/>
          </a:xfrm>
          <a:custGeom>
            <a:avLst/>
            <a:gdLst>
              <a:gd name="T0" fmla="*/ 0 w 573"/>
              <a:gd name="T1" fmla="*/ 974725 h 615"/>
              <a:gd name="T2" fmla="*/ 908050 w 573"/>
              <a:gd name="T3" fmla="*/ 0 h 615"/>
              <a:gd name="T4" fmla="*/ 0 w 573"/>
              <a:gd name="T5" fmla="*/ 974725 h 615"/>
              <a:gd name="T6" fmla="*/ 0 60000 65536"/>
              <a:gd name="T7" fmla="*/ 0 60000 65536"/>
              <a:gd name="T8" fmla="*/ 0 60000 65536"/>
              <a:gd name="T9" fmla="*/ 0 w 573"/>
              <a:gd name="T10" fmla="*/ 0 h 615"/>
              <a:gd name="T11" fmla="*/ 573 w 573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3" h="615">
                <a:moveTo>
                  <a:pt x="0" y="614"/>
                </a:moveTo>
                <a:lnTo>
                  <a:pt x="572" y="0"/>
                </a:lnTo>
                <a:lnTo>
                  <a:pt x="0" y="6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54200" y="1614488"/>
            <a:ext cx="825500" cy="976312"/>
          </a:xfrm>
          <a:custGeom>
            <a:avLst/>
            <a:gdLst>
              <a:gd name="T0" fmla="*/ 0 w 520"/>
              <a:gd name="T1" fmla="*/ 0 h 615"/>
              <a:gd name="T2" fmla="*/ 823913 w 520"/>
              <a:gd name="T3" fmla="*/ 974725 h 615"/>
              <a:gd name="T4" fmla="*/ 0 w 520"/>
              <a:gd name="T5" fmla="*/ 0 h 615"/>
              <a:gd name="T6" fmla="*/ 0 60000 65536"/>
              <a:gd name="T7" fmla="*/ 0 60000 65536"/>
              <a:gd name="T8" fmla="*/ 0 60000 65536"/>
              <a:gd name="T9" fmla="*/ 0 w 520"/>
              <a:gd name="T10" fmla="*/ 0 h 615"/>
              <a:gd name="T11" fmla="*/ 520 w 520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0" h="615">
                <a:moveTo>
                  <a:pt x="0" y="0"/>
                </a:moveTo>
                <a:lnTo>
                  <a:pt x="519" y="6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520825" y="1528763"/>
            <a:ext cx="334963" cy="87312"/>
          </a:xfrm>
          <a:custGeom>
            <a:avLst/>
            <a:gdLst>
              <a:gd name="T0" fmla="*/ 0 w 211"/>
              <a:gd name="T1" fmla="*/ 0 h 55"/>
              <a:gd name="T2" fmla="*/ 55563 w 211"/>
              <a:gd name="T3" fmla="*/ 12700 h 55"/>
              <a:gd name="T4" fmla="*/ 333375 w 211"/>
              <a:gd name="T5" fmla="*/ 85725 h 55"/>
              <a:gd name="T6" fmla="*/ 0 w 211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11"/>
              <a:gd name="T13" fmla="*/ 0 h 55"/>
              <a:gd name="T14" fmla="*/ 211 w 211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" h="55">
                <a:moveTo>
                  <a:pt x="0" y="0"/>
                </a:moveTo>
                <a:lnTo>
                  <a:pt x="35" y="8"/>
                </a:lnTo>
                <a:lnTo>
                  <a:pt x="210" y="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1757363" y="1566863"/>
            <a:ext cx="98425" cy="49212"/>
          </a:xfrm>
          <a:custGeom>
            <a:avLst/>
            <a:gdLst>
              <a:gd name="T0" fmla="*/ 11113 w 62"/>
              <a:gd name="T1" fmla="*/ 0 h 31"/>
              <a:gd name="T2" fmla="*/ 96838 w 62"/>
              <a:gd name="T3" fmla="*/ 47625 h 31"/>
              <a:gd name="T4" fmla="*/ 0 w 62"/>
              <a:gd name="T5" fmla="*/ 46037 h 31"/>
              <a:gd name="T6" fmla="*/ 11113 w 62"/>
              <a:gd name="T7" fmla="*/ 0 h 31"/>
              <a:gd name="T8" fmla="*/ 0 60000 65536"/>
              <a:gd name="T9" fmla="*/ 0 60000 65536"/>
              <a:gd name="T10" fmla="*/ 0 60000 65536"/>
              <a:gd name="T11" fmla="*/ 0 60000 65536"/>
              <a:gd name="T12" fmla="*/ 0 w 62"/>
              <a:gd name="T13" fmla="*/ 0 h 31"/>
              <a:gd name="T14" fmla="*/ 62 w 62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" h="31">
                <a:moveTo>
                  <a:pt x="7" y="0"/>
                </a:moveTo>
                <a:lnTo>
                  <a:pt x="61" y="30"/>
                </a:lnTo>
                <a:lnTo>
                  <a:pt x="0" y="29"/>
                </a:lnTo>
                <a:lnTo>
                  <a:pt x="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528638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995363" y="2967038"/>
            <a:ext cx="74612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995363" y="2986088"/>
            <a:ext cx="280987" cy="1587"/>
          </a:xfrm>
          <a:custGeom>
            <a:avLst/>
            <a:gdLst>
              <a:gd name="T0" fmla="*/ 0 w 177"/>
              <a:gd name="T1" fmla="*/ 0 h 1"/>
              <a:gd name="T2" fmla="*/ 279400 w 177"/>
              <a:gd name="T3" fmla="*/ 0 h 1"/>
              <a:gd name="T4" fmla="*/ 0 w 177"/>
              <a:gd name="T5" fmla="*/ 0 h 1"/>
              <a:gd name="T6" fmla="*/ 0 60000 65536"/>
              <a:gd name="T7" fmla="*/ 0 60000 65536"/>
              <a:gd name="T8" fmla="*/ 0 60000 65536"/>
              <a:gd name="T9" fmla="*/ 0 w 177"/>
              <a:gd name="T10" fmla="*/ 0 h 1"/>
              <a:gd name="T11" fmla="*/ 177 w 17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1">
                <a:moveTo>
                  <a:pt x="0" y="0"/>
                </a:moveTo>
                <a:lnTo>
                  <a:pt x="17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12001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Freeform 23"/>
          <p:cNvSpPr>
            <a:spLocks/>
          </p:cNvSpPr>
          <p:nvPr/>
        </p:nvSpPr>
        <p:spPr bwMode="auto">
          <a:xfrm>
            <a:off x="1274763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741488" y="2967038"/>
            <a:ext cx="76200" cy="38100"/>
          </a:xfrm>
          <a:custGeom>
            <a:avLst/>
            <a:gdLst>
              <a:gd name="T0" fmla="*/ 74613 w 48"/>
              <a:gd name="T1" fmla="*/ 36513 h 24"/>
              <a:gd name="T2" fmla="*/ 0 w 48"/>
              <a:gd name="T3" fmla="*/ 19050 h 24"/>
              <a:gd name="T4" fmla="*/ 74613 w 48"/>
              <a:gd name="T5" fmla="*/ 0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47" y="23"/>
                </a:moveTo>
                <a:lnTo>
                  <a:pt x="0" y="12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1741488" y="2986088"/>
            <a:ext cx="233362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18986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Freeform 27"/>
          <p:cNvSpPr>
            <a:spLocks/>
          </p:cNvSpPr>
          <p:nvPr/>
        </p:nvSpPr>
        <p:spPr bwMode="auto">
          <a:xfrm>
            <a:off x="854075" y="2570163"/>
            <a:ext cx="188913" cy="279400"/>
          </a:xfrm>
          <a:custGeom>
            <a:avLst/>
            <a:gdLst>
              <a:gd name="T0" fmla="*/ 187325 w 119"/>
              <a:gd name="T1" fmla="*/ 0 h 176"/>
              <a:gd name="T2" fmla="*/ 0 w 119"/>
              <a:gd name="T3" fmla="*/ 277813 h 176"/>
              <a:gd name="T4" fmla="*/ 187325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118" y="0"/>
                </a:moveTo>
                <a:lnTo>
                  <a:pt x="0" y="175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Freeform 28"/>
          <p:cNvSpPr>
            <a:spLocks/>
          </p:cNvSpPr>
          <p:nvPr/>
        </p:nvSpPr>
        <p:spPr bwMode="auto">
          <a:xfrm>
            <a:off x="854075" y="2774950"/>
            <a:ext cx="60325" cy="74613"/>
          </a:xfrm>
          <a:custGeom>
            <a:avLst/>
            <a:gdLst>
              <a:gd name="T0" fmla="*/ 58738 w 38"/>
              <a:gd name="T1" fmla="*/ 22225 h 47"/>
              <a:gd name="T2" fmla="*/ 0 w 38"/>
              <a:gd name="T3" fmla="*/ 73025 h 47"/>
              <a:gd name="T4" fmla="*/ 25400 w 38"/>
              <a:gd name="T5" fmla="*/ 0 h 47"/>
              <a:gd name="T6" fmla="*/ 0 60000 65536"/>
              <a:gd name="T7" fmla="*/ 0 60000 65536"/>
              <a:gd name="T8" fmla="*/ 0 60000 65536"/>
              <a:gd name="T9" fmla="*/ 0 w 38"/>
              <a:gd name="T10" fmla="*/ 0 h 47"/>
              <a:gd name="T11" fmla="*/ 38 w 3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7">
                <a:moveTo>
                  <a:pt x="37" y="14"/>
                </a:moveTo>
                <a:lnTo>
                  <a:pt x="0" y="46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1506538" y="2570163"/>
            <a:ext cx="1587" cy="279400"/>
          </a:xfrm>
          <a:custGeom>
            <a:avLst/>
            <a:gdLst>
              <a:gd name="T0" fmla="*/ 0 w 1"/>
              <a:gd name="T1" fmla="*/ 0 h 176"/>
              <a:gd name="T2" fmla="*/ 0 w 1"/>
              <a:gd name="T3" fmla="*/ 277813 h 176"/>
              <a:gd name="T4" fmla="*/ 0 w 1"/>
              <a:gd name="T5" fmla="*/ 0 h 176"/>
              <a:gd name="T6" fmla="*/ 0 60000 65536"/>
              <a:gd name="T7" fmla="*/ 0 60000 65536"/>
              <a:gd name="T8" fmla="*/ 0 60000 65536"/>
              <a:gd name="T9" fmla="*/ 0 w 1"/>
              <a:gd name="T10" fmla="*/ 0 h 176"/>
              <a:gd name="T11" fmla="*/ 1 w 1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76">
                <a:moveTo>
                  <a:pt x="0" y="0"/>
                </a:moveTo>
                <a:lnTo>
                  <a:pt x="0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1489075" y="2773363"/>
            <a:ext cx="38100" cy="76200"/>
          </a:xfrm>
          <a:custGeom>
            <a:avLst/>
            <a:gdLst>
              <a:gd name="T0" fmla="*/ 36513 w 24"/>
              <a:gd name="T1" fmla="*/ 0 h 48"/>
              <a:gd name="T2" fmla="*/ 17463 w 24"/>
              <a:gd name="T3" fmla="*/ 74613 h 48"/>
              <a:gd name="T4" fmla="*/ 0 w 24"/>
              <a:gd name="T5" fmla="*/ 0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1" y="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2533650" y="2847975"/>
            <a:ext cx="466725" cy="323850"/>
          </a:xfrm>
          <a:custGeom>
            <a:avLst/>
            <a:gdLst>
              <a:gd name="T0" fmla="*/ 0 w 294"/>
              <a:gd name="T1" fmla="*/ 0 h 204"/>
              <a:gd name="T2" fmla="*/ 465138 w 294"/>
              <a:gd name="T3" fmla="*/ 0 h 204"/>
              <a:gd name="T4" fmla="*/ 465138 w 294"/>
              <a:gd name="T5" fmla="*/ 322263 h 204"/>
              <a:gd name="T6" fmla="*/ 0 w 294"/>
              <a:gd name="T7" fmla="*/ 322263 h 204"/>
              <a:gd name="T8" fmla="*/ 0 w 294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204"/>
              <a:gd name="T17" fmla="*/ 294 w 294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204">
                <a:moveTo>
                  <a:pt x="0" y="0"/>
                </a:moveTo>
                <a:lnTo>
                  <a:pt x="293" y="0"/>
                </a:lnTo>
                <a:lnTo>
                  <a:pt x="293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Freeform 32"/>
          <p:cNvSpPr>
            <a:spLocks/>
          </p:cNvSpPr>
          <p:nvPr/>
        </p:nvSpPr>
        <p:spPr bwMode="auto">
          <a:xfrm>
            <a:off x="2301875" y="2967038"/>
            <a:ext cx="74613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Freeform 33"/>
          <p:cNvSpPr>
            <a:spLocks/>
          </p:cNvSpPr>
          <p:nvPr/>
        </p:nvSpPr>
        <p:spPr bwMode="auto">
          <a:xfrm>
            <a:off x="2301875" y="2986088"/>
            <a:ext cx="233363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Freeform 34"/>
          <p:cNvSpPr>
            <a:spLocks/>
          </p:cNvSpPr>
          <p:nvPr/>
        </p:nvSpPr>
        <p:spPr bwMode="auto">
          <a:xfrm>
            <a:off x="2459038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Freeform 35"/>
          <p:cNvSpPr>
            <a:spLocks/>
          </p:cNvSpPr>
          <p:nvPr/>
        </p:nvSpPr>
        <p:spPr bwMode="auto">
          <a:xfrm>
            <a:off x="2579688" y="2570163"/>
            <a:ext cx="188912" cy="279400"/>
          </a:xfrm>
          <a:custGeom>
            <a:avLst/>
            <a:gdLst>
              <a:gd name="T0" fmla="*/ 0 w 119"/>
              <a:gd name="T1" fmla="*/ 0 h 176"/>
              <a:gd name="T2" fmla="*/ 187325 w 119"/>
              <a:gd name="T3" fmla="*/ 277813 h 176"/>
              <a:gd name="T4" fmla="*/ 0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0" y="0"/>
                </a:moveTo>
                <a:lnTo>
                  <a:pt x="118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Freeform 36"/>
          <p:cNvSpPr>
            <a:spLocks/>
          </p:cNvSpPr>
          <p:nvPr/>
        </p:nvSpPr>
        <p:spPr bwMode="auto">
          <a:xfrm>
            <a:off x="2709863" y="2774950"/>
            <a:ext cx="58737" cy="74613"/>
          </a:xfrm>
          <a:custGeom>
            <a:avLst/>
            <a:gdLst>
              <a:gd name="T0" fmla="*/ 31750 w 37"/>
              <a:gd name="T1" fmla="*/ 0 h 47"/>
              <a:gd name="T2" fmla="*/ 57150 w 37"/>
              <a:gd name="T3" fmla="*/ 73025 h 47"/>
              <a:gd name="T4" fmla="*/ 0 w 37"/>
              <a:gd name="T5" fmla="*/ 22225 h 47"/>
              <a:gd name="T6" fmla="*/ 0 60000 65536"/>
              <a:gd name="T7" fmla="*/ 0 60000 65536"/>
              <a:gd name="T8" fmla="*/ 0 60000 65536"/>
              <a:gd name="T9" fmla="*/ 0 w 37"/>
              <a:gd name="T10" fmla="*/ 0 h 47"/>
              <a:gd name="T11" fmla="*/ 37 w 37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7">
                <a:moveTo>
                  <a:pt x="20" y="0"/>
                </a:moveTo>
                <a:lnTo>
                  <a:pt x="36" y="46"/>
                </a:lnTo>
                <a:lnTo>
                  <a:pt x="0" y="14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Freeform 37"/>
          <p:cNvSpPr>
            <a:spLocks/>
          </p:cNvSpPr>
          <p:nvPr/>
        </p:nvSpPr>
        <p:spPr bwMode="auto">
          <a:xfrm>
            <a:off x="201613" y="3170238"/>
            <a:ext cx="374650" cy="509587"/>
          </a:xfrm>
          <a:custGeom>
            <a:avLst/>
            <a:gdLst>
              <a:gd name="T0" fmla="*/ 373063 w 236"/>
              <a:gd name="T1" fmla="*/ 0 h 321"/>
              <a:gd name="T2" fmla="*/ 0 w 236"/>
              <a:gd name="T3" fmla="*/ 508000 h 321"/>
              <a:gd name="T4" fmla="*/ 373063 w 236"/>
              <a:gd name="T5" fmla="*/ 0 h 321"/>
              <a:gd name="T6" fmla="*/ 0 60000 65536"/>
              <a:gd name="T7" fmla="*/ 0 60000 65536"/>
              <a:gd name="T8" fmla="*/ 0 60000 65536"/>
              <a:gd name="T9" fmla="*/ 0 w 236"/>
              <a:gd name="T10" fmla="*/ 0 h 321"/>
              <a:gd name="T11" fmla="*/ 236 w 236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" h="321">
                <a:moveTo>
                  <a:pt x="235" y="0"/>
                </a:moveTo>
                <a:lnTo>
                  <a:pt x="0" y="320"/>
                </a:lnTo>
                <a:lnTo>
                  <a:pt x="23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Freeform 38"/>
          <p:cNvSpPr>
            <a:spLocks/>
          </p:cNvSpPr>
          <p:nvPr/>
        </p:nvSpPr>
        <p:spPr bwMode="auto">
          <a:xfrm>
            <a:off x="201613" y="3608388"/>
            <a:ext cx="60325" cy="71437"/>
          </a:xfrm>
          <a:custGeom>
            <a:avLst/>
            <a:gdLst>
              <a:gd name="T0" fmla="*/ 58738 w 38"/>
              <a:gd name="T1" fmla="*/ 22225 h 45"/>
              <a:gd name="T2" fmla="*/ 0 w 38"/>
              <a:gd name="T3" fmla="*/ 69850 h 45"/>
              <a:gd name="T4" fmla="*/ 28575 w 38"/>
              <a:gd name="T5" fmla="*/ 0 h 45"/>
              <a:gd name="T6" fmla="*/ 0 60000 65536"/>
              <a:gd name="T7" fmla="*/ 0 60000 65536"/>
              <a:gd name="T8" fmla="*/ 0 60000 65536"/>
              <a:gd name="T9" fmla="*/ 0 w 38"/>
              <a:gd name="T10" fmla="*/ 0 h 45"/>
              <a:gd name="T11" fmla="*/ 38 w 38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5">
                <a:moveTo>
                  <a:pt x="37" y="14"/>
                </a:moveTo>
                <a:lnTo>
                  <a:pt x="0" y="44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Freeform 39"/>
          <p:cNvSpPr>
            <a:spLocks/>
          </p:cNvSpPr>
          <p:nvPr/>
        </p:nvSpPr>
        <p:spPr bwMode="auto">
          <a:xfrm>
            <a:off x="342900" y="3170238"/>
            <a:ext cx="280988" cy="509587"/>
          </a:xfrm>
          <a:custGeom>
            <a:avLst/>
            <a:gdLst>
              <a:gd name="T0" fmla="*/ 279400 w 177"/>
              <a:gd name="T1" fmla="*/ 0 h 321"/>
              <a:gd name="T2" fmla="*/ 0 w 177"/>
              <a:gd name="T3" fmla="*/ 508000 h 321"/>
              <a:gd name="T4" fmla="*/ 279400 w 177"/>
              <a:gd name="T5" fmla="*/ 0 h 321"/>
              <a:gd name="T6" fmla="*/ 0 60000 65536"/>
              <a:gd name="T7" fmla="*/ 0 60000 65536"/>
              <a:gd name="T8" fmla="*/ 0 60000 65536"/>
              <a:gd name="T9" fmla="*/ 0 w 177"/>
              <a:gd name="T10" fmla="*/ 0 h 321"/>
              <a:gd name="T11" fmla="*/ 177 w 177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321">
                <a:moveTo>
                  <a:pt x="176" y="0"/>
                </a:moveTo>
                <a:lnTo>
                  <a:pt x="0" y="320"/>
                </a:lnTo>
                <a:lnTo>
                  <a:pt x="176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Freeform 40"/>
          <p:cNvSpPr>
            <a:spLocks/>
          </p:cNvSpPr>
          <p:nvPr/>
        </p:nvSpPr>
        <p:spPr bwMode="auto">
          <a:xfrm>
            <a:off x="342900" y="3605213"/>
            <a:ext cx="52388" cy="74612"/>
          </a:xfrm>
          <a:custGeom>
            <a:avLst/>
            <a:gdLst>
              <a:gd name="T0" fmla="*/ 50800 w 33"/>
              <a:gd name="T1" fmla="*/ 15875 h 47"/>
              <a:gd name="T2" fmla="*/ 0 w 33"/>
              <a:gd name="T3" fmla="*/ 73025 h 47"/>
              <a:gd name="T4" fmla="*/ 19050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0"/>
                </a:moveTo>
                <a:lnTo>
                  <a:pt x="0" y="46"/>
                </a:lnTo>
                <a:lnTo>
                  <a:pt x="12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Freeform 41"/>
          <p:cNvSpPr>
            <a:spLocks/>
          </p:cNvSpPr>
          <p:nvPr/>
        </p:nvSpPr>
        <p:spPr bwMode="auto">
          <a:xfrm>
            <a:off x="481013" y="3170238"/>
            <a:ext cx="188912" cy="509587"/>
          </a:xfrm>
          <a:custGeom>
            <a:avLst/>
            <a:gdLst>
              <a:gd name="T0" fmla="*/ 187325 w 119"/>
              <a:gd name="T1" fmla="*/ 0 h 321"/>
              <a:gd name="T2" fmla="*/ 0 w 119"/>
              <a:gd name="T3" fmla="*/ 508000 h 321"/>
              <a:gd name="T4" fmla="*/ 187325 w 119"/>
              <a:gd name="T5" fmla="*/ 0 h 321"/>
              <a:gd name="T6" fmla="*/ 0 60000 65536"/>
              <a:gd name="T7" fmla="*/ 0 60000 65536"/>
              <a:gd name="T8" fmla="*/ 0 60000 65536"/>
              <a:gd name="T9" fmla="*/ 0 w 119"/>
              <a:gd name="T10" fmla="*/ 0 h 321"/>
              <a:gd name="T11" fmla="*/ 119 w 11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321">
                <a:moveTo>
                  <a:pt x="118" y="0"/>
                </a:moveTo>
                <a:lnTo>
                  <a:pt x="0" y="320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Freeform 42"/>
          <p:cNvSpPr>
            <a:spLocks/>
          </p:cNvSpPr>
          <p:nvPr/>
        </p:nvSpPr>
        <p:spPr bwMode="auto">
          <a:xfrm>
            <a:off x="481013" y="3603625"/>
            <a:ext cx="46037" cy="76200"/>
          </a:xfrm>
          <a:custGeom>
            <a:avLst/>
            <a:gdLst>
              <a:gd name="T0" fmla="*/ 44450 w 29"/>
              <a:gd name="T1" fmla="*/ 11112 h 48"/>
              <a:gd name="T2" fmla="*/ 0 w 29"/>
              <a:gd name="T3" fmla="*/ 74613 h 48"/>
              <a:gd name="T4" fmla="*/ 7937 w 29"/>
              <a:gd name="T5" fmla="*/ 0 h 48"/>
              <a:gd name="T6" fmla="*/ 0 60000 65536"/>
              <a:gd name="T7" fmla="*/ 0 60000 65536"/>
              <a:gd name="T8" fmla="*/ 0 60000 65536"/>
              <a:gd name="T9" fmla="*/ 0 w 29"/>
              <a:gd name="T10" fmla="*/ 0 h 48"/>
              <a:gd name="T11" fmla="*/ 29 w 29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" h="48">
                <a:moveTo>
                  <a:pt x="28" y="7"/>
                </a:moveTo>
                <a:lnTo>
                  <a:pt x="0" y="47"/>
                </a:lnTo>
                <a:lnTo>
                  <a:pt x="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5" name="Freeform 43"/>
          <p:cNvSpPr>
            <a:spLocks/>
          </p:cNvSpPr>
          <p:nvPr/>
        </p:nvSpPr>
        <p:spPr bwMode="auto">
          <a:xfrm>
            <a:off x="715963" y="3170238"/>
            <a:ext cx="47625" cy="509587"/>
          </a:xfrm>
          <a:custGeom>
            <a:avLst/>
            <a:gdLst>
              <a:gd name="T0" fmla="*/ 0 w 30"/>
              <a:gd name="T1" fmla="*/ 0 h 321"/>
              <a:gd name="T2" fmla="*/ 46038 w 30"/>
              <a:gd name="T3" fmla="*/ 508000 h 321"/>
              <a:gd name="T4" fmla="*/ 0 w 30"/>
              <a:gd name="T5" fmla="*/ 0 h 321"/>
              <a:gd name="T6" fmla="*/ 0 60000 65536"/>
              <a:gd name="T7" fmla="*/ 0 60000 65536"/>
              <a:gd name="T8" fmla="*/ 0 60000 65536"/>
              <a:gd name="T9" fmla="*/ 0 w 30"/>
              <a:gd name="T10" fmla="*/ 0 h 321"/>
              <a:gd name="T11" fmla="*/ 30 w 30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321">
                <a:moveTo>
                  <a:pt x="0" y="0"/>
                </a:moveTo>
                <a:lnTo>
                  <a:pt x="29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Freeform 44"/>
          <p:cNvSpPr>
            <a:spLocks/>
          </p:cNvSpPr>
          <p:nvPr/>
        </p:nvSpPr>
        <p:spPr bwMode="auto">
          <a:xfrm>
            <a:off x="736600" y="3603625"/>
            <a:ext cx="38100" cy="76200"/>
          </a:xfrm>
          <a:custGeom>
            <a:avLst/>
            <a:gdLst>
              <a:gd name="T0" fmla="*/ 36513 w 24"/>
              <a:gd name="T1" fmla="*/ 0 h 48"/>
              <a:gd name="T2" fmla="*/ 25400 w 24"/>
              <a:gd name="T3" fmla="*/ 74613 h 48"/>
              <a:gd name="T4" fmla="*/ 0 w 24"/>
              <a:gd name="T5" fmla="*/ 3175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7" name="Freeform 45"/>
          <p:cNvSpPr>
            <a:spLocks/>
          </p:cNvSpPr>
          <p:nvPr/>
        </p:nvSpPr>
        <p:spPr bwMode="auto">
          <a:xfrm>
            <a:off x="1322388" y="3170238"/>
            <a:ext cx="1587" cy="509587"/>
          </a:xfrm>
          <a:custGeom>
            <a:avLst/>
            <a:gdLst>
              <a:gd name="T0" fmla="*/ 0 w 1"/>
              <a:gd name="T1" fmla="*/ 0 h 321"/>
              <a:gd name="T2" fmla="*/ 0 w 1"/>
              <a:gd name="T3" fmla="*/ 508000 h 321"/>
              <a:gd name="T4" fmla="*/ 0 w 1"/>
              <a:gd name="T5" fmla="*/ 0 h 321"/>
              <a:gd name="T6" fmla="*/ 0 60000 65536"/>
              <a:gd name="T7" fmla="*/ 0 60000 65536"/>
              <a:gd name="T8" fmla="*/ 0 60000 65536"/>
              <a:gd name="T9" fmla="*/ 0 w 1"/>
              <a:gd name="T10" fmla="*/ 0 h 321"/>
              <a:gd name="T11" fmla="*/ 1 w 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21">
                <a:moveTo>
                  <a:pt x="0" y="0"/>
                </a:moveTo>
                <a:lnTo>
                  <a:pt x="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1303338" y="3605213"/>
            <a:ext cx="38100" cy="74612"/>
          </a:xfrm>
          <a:custGeom>
            <a:avLst/>
            <a:gdLst>
              <a:gd name="T0" fmla="*/ 36513 w 24"/>
              <a:gd name="T1" fmla="*/ 0 h 47"/>
              <a:gd name="T2" fmla="*/ 19050 w 24"/>
              <a:gd name="T3" fmla="*/ 73025 h 47"/>
              <a:gd name="T4" fmla="*/ 0 w 24"/>
              <a:gd name="T5" fmla="*/ 0 h 47"/>
              <a:gd name="T6" fmla="*/ 0 60000 65536"/>
              <a:gd name="T7" fmla="*/ 0 60000 65536"/>
              <a:gd name="T8" fmla="*/ 0 60000 65536"/>
              <a:gd name="T9" fmla="*/ 0 w 24"/>
              <a:gd name="T10" fmla="*/ 0 h 47"/>
              <a:gd name="T11" fmla="*/ 24 w 24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7">
                <a:moveTo>
                  <a:pt x="23" y="0"/>
                </a:moveTo>
                <a:lnTo>
                  <a:pt x="12" y="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366838" y="3170238"/>
            <a:ext cx="49212" cy="509587"/>
          </a:xfrm>
          <a:custGeom>
            <a:avLst/>
            <a:gdLst>
              <a:gd name="T0" fmla="*/ 0 w 31"/>
              <a:gd name="T1" fmla="*/ 0 h 321"/>
              <a:gd name="T2" fmla="*/ 47625 w 31"/>
              <a:gd name="T3" fmla="*/ 508000 h 321"/>
              <a:gd name="T4" fmla="*/ 0 w 31"/>
              <a:gd name="T5" fmla="*/ 0 h 321"/>
              <a:gd name="T6" fmla="*/ 0 60000 65536"/>
              <a:gd name="T7" fmla="*/ 0 60000 65536"/>
              <a:gd name="T8" fmla="*/ 0 60000 65536"/>
              <a:gd name="T9" fmla="*/ 0 w 31"/>
              <a:gd name="T10" fmla="*/ 0 h 321"/>
              <a:gd name="T11" fmla="*/ 31 w 3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321">
                <a:moveTo>
                  <a:pt x="0" y="0"/>
                </a:moveTo>
                <a:lnTo>
                  <a:pt x="3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Freeform 48"/>
          <p:cNvSpPr>
            <a:spLocks/>
          </p:cNvSpPr>
          <p:nvPr/>
        </p:nvSpPr>
        <p:spPr bwMode="auto">
          <a:xfrm>
            <a:off x="1389063" y="3603625"/>
            <a:ext cx="39687" cy="76200"/>
          </a:xfrm>
          <a:custGeom>
            <a:avLst/>
            <a:gdLst>
              <a:gd name="T0" fmla="*/ 38100 w 25"/>
              <a:gd name="T1" fmla="*/ 0 h 48"/>
              <a:gd name="T2" fmla="*/ 25400 w 25"/>
              <a:gd name="T3" fmla="*/ 74613 h 48"/>
              <a:gd name="T4" fmla="*/ 0 w 25"/>
              <a:gd name="T5" fmla="*/ 3175 h 48"/>
              <a:gd name="T6" fmla="*/ 0 60000 65536"/>
              <a:gd name="T7" fmla="*/ 0 60000 65536"/>
              <a:gd name="T8" fmla="*/ 0 60000 65536"/>
              <a:gd name="T9" fmla="*/ 0 w 25"/>
              <a:gd name="T10" fmla="*/ 0 h 48"/>
              <a:gd name="T11" fmla="*/ 25 w 25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8">
                <a:moveTo>
                  <a:pt x="24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1" name="Freeform 49"/>
          <p:cNvSpPr>
            <a:spLocks/>
          </p:cNvSpPr>
          <p:nvPr/>
        </p:nvSpPr>
        <p:spPr bwMode="auto">
          <a:xfrm>
            <a:off x="1414463" y="3170238"/>
            <a:ext cx="93662" cy="509587"/>
          </a:xfrm>
          <a:custGeom>
            <a:avLst/>
            <a:gdLst>
              <a:gd name="T0" fmla="*/ 0 w 59"/>
              <a:gd name="T1" fmla="*/ 0 h 321"/>
              <a:gd name="T2" fmla="*/ 92075 w 59"/>
              <a:gd name="T3" fmla="*/ 508000 h 321"/>
              <a:gd name="T4" fmla="*/ 0 w 59"/>
              <a:gd name="T5" fmla="*/ 0 h 321"/>
              <a:gd name="T6" fmla="*/ 0 60000 65536"/>
              <a:gd name="T7" fmla="*/ 0 60000 65536"/>
              <a:gd name="T8" fmla="*/ 0 60000 65536"/>
              <a:gd name="T9" fmla="*/ 0 w 59"/>
              <a:gd name="T10" fmla="*/ 0 h 321"/>
              <a:gd name="T11" fmla="*/ 59 w 5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" h="321">
                <a:moveTo>
                  <a:pt x="0" y="0"/>
                </a:moveTo>
                <a:lnTo>
                  <a:pt x="5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Freeform 50"/>
          <p:cNvSpPr>
            <a:spLocks/>
          </p:cNvSpPr>
          <p:nvPr/>
        </p:nvSpPr>
        <p:spPr bwMode="auto">
          <a:xfrm>
            <a:off x="1476375" y="3602038"/>
            <a:ext cx="38100" cy="77787"/>
          </a:xfrm>
          <a:custGeom>
            <a:avLst/>
            <a:gdLst>
              <a:gd name="T0" fmla="*/ 36513 w 24"/>
              <a:gd name="T1" fmla="*/ 0 h 49"/>
              <a:gd name="T2" fmla="*/ 30163 w 24"/>
              <a:gd name="T3" fmla="*/ 76200 h 49"/>
              <a:gd name="T4" fmla="*/ 0 w 24"/>
              <a:gd name="T5" fmla="*/ 7937 h 49"/>
              <a:gd name="T6" fmla="*/ 0 60000 65536"/>
              <a:gd name="T7" fmla="*/ 0 60000 65536"/>
              <a:gd name="T8" fmla="*/ 0 60000 65536"/>
              <a:gd name="T9" fmla="*/ 0 w 24"/>
              <a:gd name="T10" fmla="*/ 0 h 49"/>
              <a:gd name="T11" fmla="*/ 24 w 24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9">
                <a:moveTo>
                  <a:pt x="23" y="0"/>
                </a:moveTo>
                <a:lnTo>
                  <a:pt x="19" y="48"/>
                </a:lnTo>
                <a:lnTo>
                  <a:pt x="0" y="5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3" name="Freeform 51"/>
          <p:cNvSpPr>
            <a:spLocks/>
          </p:cNvSpPr>
          <p:nvPr/>
        </p:nvSpPr>
        <p:spPr bwMode="auto">
          <a:xfrm>
            <a:off x="1460500" y="3170238"/>
            <a:ext cx="141288" cy="509587"/>
          </a:xfrm>
          <a:custGeom>
            <a:avLst/>
            <a:gdLst>
              <a:gd name="T0" fmla="*/ 0 w 89"/>
              <a:gd name="T1" fmla="*/ 0 h 321"/>
              <a:gd name="T2" fmla="*/ 139700 w 89"/>
              <a:gd name="T3" fmla="*/ 508000 h 321"/>
              <a:gd name="T4" fmla="*/ 0 w 89"/>
              <a:gd name="T5" fmla="*/ 0 h 321"/>
              <a:gd name="T6" fmla="*/ 0 60000 65536"/>
              <a:gd name="T7" fmla="*/ 0 60000 65536"/>
              <a:gd name="T8" fmla="*/ 0 60000 65536"/>
              <a:gd name="T9" fmla="*/ 0 w 89"/>
              <a:gd name="T10" fmla="*/ 0 h 321"/>
              <a:gd name="T11" fmla="*/ 89 w 8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321">
                <a:moveTo>
                  <a:pt x="0" y="0"/>
                </a:moveTo>
                <a:lnTo>
                  <a:pt x="8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4" name="Freeform 52"/>
          <p:cNvSpPr>
            <a:spLocks/>
          </p:cNvSpPr>
          <p:nvPr/>
        </p:nvSpPr>
        <p:spPr bwMode="auto">
          <a:xfrm>
            <a:off x="1562100" y="3602038"/>
            <a:ext cx="39688" cy="77787"/>
          </a:xfrm>
          <a:custGeom>
            <a:avLst/>
            <a:gdLst>
              <a:gd name="T0" fmla="*/ 36513 w 25"/>
              <a:gd name="T1" fmla="*/ 0 h 49"/>
              <a:gd name="T2" fmla="*/ 38100 w 25"/>
              <a:gd name="T3" fmla="*/ 76200 h 49"/>
              <a:gd name="T4" fmla="*/ 0 w 25"/>
              <a:gd name="T5" fmla="*/ 9525 h 49"/>
              <a:gd name="T6" fmla="*/ 0 60000 65536"/>
              <a:gd name="T7" fmla="*/ 0 60000 65536"/>
              <a:gd name="T8" fmla="*/ 0 60000 65536"/>
              <a:gd name="T9" fmla="*/ 0 w 25"/>
              <a:gd name="T10" fmla="*/ 0 h 49"/>
              <a:gd name="T11" fmla="*/ 25 w 25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9">
                <a:moveTo>
                  <a:pt x="23" y="0"/>
                </a:moveTo>
                <a:lnTo>
                  <a:pt x="24" y="48"/>
                </a:lnTo>
                <a:lnTo>
                  <a:pt x="0" y="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Freeform 53"/>
          <p:cNvSpPr>
            <a:spLocks/>
          </p:cNvSpPr>
          <p:nvPr/>
        </p:nvSpPr>
        <p:spPr bwMode="auto">
          <a:xfrm>
            <a:off x="2579688" y="3170238"/>
            <a:ext cx="468312" cy="509587"/>
          </a:xfrm>
          <a:custGeom>
            <a:avLst/>
            <a:gdLst>
              <a:gd name="T0" fmla="*/ 0 w 295"/>
              <a:gd name="T1" fmla="*/ 0 h 321"/>
              <a:gd name="T2" fmla="*/ 466725 w 295"/>
              <a:gd name="T3" fmla="*/ 508000 h 321"/>
              <a:gd name="T4" fmla="*/ 0 w 295"/>
              <a:gd name="T5" fmla="*/ 0 h 321"/>
              <a:gd name="T6" fmla="*/ 0 60000 65536"/>
              <a:gd name="T7" fmla="*/ 0 60000 65536"/>
              <a:gd name="T8" fmla="*/ 0 60000 65536"/>
              <a:gd name="T9" fmla="*/ 0 w 295"/>
              <a:gd name="T10" fmla="*/ 0 h 321"/>
              <a:gd name="T11" fmla="*/ 295 w 295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21">
                <a:moveTo>
                  <a:pt x="0" y="0"/>
                </a:moveTo>
                <a:lnTo>
                  <a:pt x="294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6" name="Freeform 54"/>
          <p:cNvSpPr>
            <a:spLocks/>
          </p:cNvSpPr>
          <p:nvPr/>
        </p:nvSpPr>
        <p:spPr bwMode="auto">
          <a:xfrm>
            <a:off x="2981325" y="3611563"/>
            <a:ext cx="66675" cy="68262"/>
          </a:xfrm>
          <a:custGeom>
            <a:avLst/>
            <a:gdLst>
              <a:gd name="T0" fmla="*/ 26988 w 42"/>
              <a:gd name="T1" fmla="*/ 0 h 43"/>
              <a:gd name="T2" fmla="*/ 65088 w 42"/>
              <a:gd name="T3" fmla="*/ 66675 h 43"/>
              <a:gd name="T4" fmla="*/ 0 w 42"/>
              <a:gd name="T5" fmla="*/ 25400 h 43"/>
              <a:gd name="T6" fmla="*/ 0 60000 65536"/>
              <a:gd name="T7" fmla="*/ 0 60000 65536"/>
              <a:gd name="T8" fmla="*/ 0 60000 65536"/>
              <a:gd name="T9" fmla="*/ 0 w 42"/>
              <a:gd name="T10" fmla="*/ 0 h 43"/>
              <a:gd name="T11" fmla="*/ 42 w 42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43">
                <a:moveTo>
                  <a:pt x="17" y="0"/>
                </a:moveTo>
                <a:lnTo>
                  <a:pt x="41" y="42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7" name="Freeform 55"/>
          <p:cNvSpPr>
            <a:spLocks/>
          </p:cNvSpPr>
          <p:nvPr/>
        </p:nvSpPr>
        <p:spPr bwMode="auto">
          <a:xfrm>
            <a:off x="2673350" y="3170238"/>
            <a:ext cx="514350" cy="509587"/>
          </a:xfrm>
          <a:custGeom>
            <a:avLst/>
            <a:gdLst>
              <a:gd name="T0" fmla="*/ 0 w 324"/>
              <a:gd name="T1" fmla="*/ 0 h 321"/>
              <a:gd name="T2" fmla="*/ 512763 w 324"/>
              <a:gd name="T3" fmla="*/ 508000 h 321"/>
              <a:gd name="T4" fmla="*/ 0 w 324"/>
              <a:gd name="T5" fmla="*/ 0 h 321"/>
              <a:gd name="T6" fmla="*/ 0 60000 65536"/>
              <a:gd name="T7" fmla="*/ 0 60000 65536"/>
              <a:gd name="T8" fmla="*/ 0 60000 65536"/>
              <a:gd name="T9" fmla="*/ 0 w 324"/>
              <a:gd name="T10" fmla="*/ 0 h 321"/>
              <a:gd name="T11" fmla="*/ 324 w 324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21">
                <a:moveTo>
                  <a:pt x="0" y="0"/>
                </a:moveTo>
                <a:lnTo>
                  <a:pt x="323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Freeform 56"/>
          <p:cNvSpPr>
            <a:spLocks/>
          </p:cNvSpPr>
          <p:nvPr/>
        </p:nvSpPr>
        <p:spPr bwMode="auto">
          <a:xfrm>
            <a:off x="3119438" y="3613150"/>
            <a:ext cx="68262" cy="66675"/>
          </a:xfrm>
          <a:custGeom>
            <a:avLst/>
            <a:gdLst>
              <a:gd name="T0" fmla="*/ 26987 w 43"/>
              <a:gd name="T1" fmla="*/ 0 h 42"/>
              <a:gd name="T2" fmla="*/ 66675 w 43"/>
              <a:gd name="T3" fmla="*/ 65088 h 42"/>
              <a:gd name="T4" fmla="*/ 0 w 43"/>
              <a:gd name="T5" fmla="*/ 25400 h 42"/>
              <a:gd name="T6" fmla="*/ 0 60000 65536"/>
              <a:gd name="T7" fmla="*/ 0 60000 65536"/>
              <a:gd name="T8" fmla="*/ 0 60000 65536"/>
              <a:gd name="T9" fmla="*/ 0 w 43"/>
              <a:gd name="T10" fmla="*/ 0 h 42"/>
              <a:gd name="T11" fmla="*/ 43 w 43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2">
                <a:moveTo>
                  <a:pt x="17" y="0"/>
                </a:moveTo>
                <a:lnTo>
                  <a:pt x="42" y="41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2814638" y="3170238"/>
            <a:ext cx="558800" cy="509587"/>
          </a:xfrm>
          <a:custGeom>
            <a:avLst/>
            <a:gdLst>
              <a:gd name="T0" fmla="*/ 0 w 352"/>
              <a:gd name="T1" fmla="*/ 0 h 321"/>
              <a:gd name="T2" fmla="*/ 557213 w 352"/>
              <a:gd name="T3" fmla="*/ 508000 h 321"/>
              <a:gd name="T4" fmla="*/ 0 w 352"/>
              <a:gd name="T5" fmla="*/ 0 h 321"/>
              <a:gd name="T6" fmla="*/ 0 60000 65536"/>
              <a:gd name="T7" fmla="*/ 0 60000 65536"/>
              <a:gd name="T8" fmla="*/ 0 60000 65536"/>
              <a:gd name="T9" fmla="*/ 0 w 352"/>
              <a:gd name="T10" fmla="*/ 0 h 321"/>
              <a:gd name="T11" fmla="*/ 352 w 352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" h="321">
                <a:moveTo>
                  <a:pt x="0" y="0"/>
                </a:moveTo>
                <a:lnTo>
                  <a:pt x="351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3305175" y="3614738"/>
            <a:ext cx="68263" cy="65087"/>
          </a:xfrm>
          <a:custGeom>
            <a:avLst/>
            <a:gdLst>
              <a:gd name="T0" fmla="*/ 25400 w 43"/>
              <a:gd name="T1" fmla="*/ 0 h 41"/>
              <a:gd name="T2" fmla="*/ 66675 w 43"/>
              <a:gd name="T3" fmla="*/ 63500 h 41"/>
              <a:gd name="T4" fmla="*/ 0 w 43"/>
              <a:gd name="T5" fmla="*/ 26987 h 41"/>
              <a:gd name="T6" fmla="*/ 0 60000 65536"/>
              <a:gd name="T7" fmla="*/ 0 60000 65536"/>
              <a:gd name="T8" fmla="*/ 0 60000 65536"/>
              <a:gd name="T9" fmla="*/ 0 w 43"/>
              <a:gd name="T10" fmla="*/ 0 h 41"/>
              <a:gd name="T11" fmla="*/ 43 w 43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1">
                <a:moveTo>
                  <a:pt x="16" y="0"/>
                </a:moveTo>
                <a:lnTo>
                  <a:pt x="42" y="40"/>
                </a:lnTo>
                <a:lnTo>
                  <a:pt x="0" y="17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1" name="Freeform 59"/>
          <p:cNvSpPr>
            <a:spLocks/>
          </p:cNvSpPr>
          <p:nvPr/>
        </p:nvSpPr>
        <p:spPr bwMode="auto">
          <a:xfrm>
            <a:off x="2952750" y="3170238"/>
            <a:ext cx="608013" cy="509587"/>
          </a:xfrm>
          <a:custGeom>
            <a:avLst/>
            <a:gdLst>
              <a:gd name="T0" fmla="*/ 0 w 383"/>
              <a:gd name="T1" fmla="*/ 0 h 321"/>
              <a:gd name="T2" fmla="*/ 606425 w 383"/>
              <a:gd name="T3" fmla="*/ 508000 h 321"/>
              <a:gd name="T4" fmla="*/ 0 w 383"/>
              <a:gd name="T5" fmla="*/ 0 h 321"/>
              <a:gd name="T6" fmla="*/ 0 60000 65536"/>
              <a:gd name="T7" fmla="*/ 0 60000 65536"/>
              <a:gd name="T8" fmla="*/ 0 60000 65536"/>
              <a:gd name="T9" fmla="*/ 0 w 383"/>
              <a:gd name="T10" fmla="*/ 0 h 321"/>
              <a:gd name="T11" fmla="*/ 383 w 383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3" h="321">
                <a:moveTo>
                  <a:pt x="0" y="0"/>
                </a:moveTo>
                <a:lnTo>
                  <a:pt x="382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3490913" y="3616325"/>
            <a:ext cx="69850" cy="63500"/>
          </a:xfrm>
          <a:custGeom>
            <a:avLst/>
            <a:gdLst>
              <a:gd name="T0" fmla="*/ 23812 w 44"/>
              <a:gd name="T1" fmla="*/ 0 h 40"/>
              <a:gd name="T2" fmla="*/ 68263 w 44"/>
              <a:gd name="T3" fmla="*/ 61913 h 40"/>
              <a:gd name="T4" fmla="*/ 0 w 44"/>
              <a:gd name="T5" fmla="*/ 28575 h 40"/>
              <a:gd name="T6" fmla="*/ 0 60000 65536"/>
              <a:gd name="T7" fmla="*/ 0 60000 65536"/>
              <a:gd name="T8" fmla="*/ 0 60000 65536"/>
              <a:gd name="T9" fmla="*/ 0 w 44"/>
              <a:gd name="T10" fmla="*/ 0 h 40"/>
              <a:gd name="T11" fmla="*/ 44 w 44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40">
                <a:moveTo>
                  <a:pt x="15" y="0"/>
                </a:moveTo>
                <a:lnTo>
                  <a:pt x="43" y="39"/>
                </a:lnTo>
                <a:lnTo>
                  <a:pt x="0" y="18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2956372" y="2780928"/>
            <a:ext cx="1471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4662488" y="3689350"/>
            <a:ext cx="169862" cy="557213"/>
          </a:xfrm>
          <a:custGeom>
            <a:avLst/>
            <a:gdLst>
              <a:gd name="T0" fmla="*/ 0 w 107"/>
              <a:gd name="T1" fmla="*/ 0 h 351"/>
              <a:gd name="T2" fmla="*/ 168275 w 107"/>
              <a:gd name="T3" fmla="*/ 0 h 351"/>
              <a:gd name="T4" fmla="*/ 168275 w 107"/>
              <a:gd name="T5" fmla="*/ 555625 h 351"/>
              <a:gd name="T6" fmla="*/ 0 w 107"/>
              <a:gd name="T7" fmla="*/ 555625 h 351"/>
              <a:gd name="T8" fmla="*/ 0 w 107"/>
              <a:gd name="T9" fmla="*/ 0 h 3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"/>
              <a:gd name="T16" fmla="*/ 0 h 351"/>
              <a:gd name="T17" fmla="*/ 107 w 107"/>
              <a:gd name="T18" fmla="*/ 351 h 3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" h="351">
                <a:moveTo>
                  <a:pt x="0" y="0"/>
                </a:moveTo>
                <a:lnTo>
                  <a:pt x="106" y="0"/>
                </a:lnTo>
                <a:lnTo>
                  <a:pt x="106" y="350"/>
                </a:lnTo>
                <a:lnTo>
                  <a:pt x="0" y="35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4267200" y="3124200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folHlink"/>
                </a:solidFill>
                <a:latin typeface="Arial" charset="0"/>
              </a:rPr>
              <a:t>Index File</a:t>
            </a:r>
            <a:r>
              <a:rPr lang="en-US" sz="1200" b="1">
                <a:solidFill>
                  <a:schemeClr val="folHlink"/>
                </a:solidFill>
                <a:latin typeface="Arial" charset="0"/>
              </a:rPr>
              <a:t>)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4343400" y="3367088"/>
            <a:ext cx="107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Data file</a:t>
            </a:r>
            <a:r>
              <a:rPr lang="en-US" sz="1200" b="1">
                <a:solidFill>
                  <a:schemeClr val="accent1"/>
                </a:solidFill>
                <a:latin typeface="Arial" charset="0"/>
              </a:rPr>
              <a:t>)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923132" y="4149080"/>
            <a:ext cx="163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379" name="Freeform 67"/>
          <p:cNvSpPr>
            <a:spLocks/>
          </p:cNvSpPr>
          <p:nvPr/>
        </p:nvSpPr>
        <p:spPr bwMode="auto">
          <a:xfrm>
            <a:off x="574198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0" name="Freeform 68"/>
          <p:cNvSpPr>
            <a:spLocks/>
          </p:cNvSpPr>
          <p:nvPr/>
        </p:nvSpPr>
        <p:spPr bwMode="auto">
          <a:xfrm>
            <a:off x="6197600" y="3690938"/>
            <a:ext cx="344488" cy="350837"/>
          </a:xfrm>
          <a:custGeom>
            <a:avLst/>
            <a:gdLst>
              <a:gd name="T0" fmla="*/ 0 w 217"/>
              <a:gd name="T1" fmla="*/ 349250 h 221"/>
              <a:gd name="T2" fmla="*/ 0 w 217"/>
              <a:gd name="T3" fmla="*/ 0 h 221"/>
              <a:gd name="T4" fmla="*/ 342900 w 217"/>
              <a:gd name="T5" fmla="*/ 0 h 221"/>
              <a:gd name="T6" fmla="*/ 342900 w 217"/>
              <a:gd name="T7" fmla="*/ 349250 h 221"/>
              <a:gd name="T8" fmla="*/ 0 w 217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221"/>
              <a:gd name="T17" fmla="*/ 217 w 217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221">
                <a:moveTo>
                  <a:pt x="0" y="220"/>
                </a:moveTo>
                <a:lnTo>
                  <a:pt x="0" y="0"/>
                </a:lnTo>
                <a:lnTo>
                  <a:pt x="216" y="0"/>
                </a:lnTo>
                <a:lnTo>
                  <a:pt x="216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1" name="Freeform 69"/>
          <p:cNvSpPr>
            <a:spLocks/>
          </p:cNvSpPr>
          <p:nvPr/>
        </p:nvSpPr>
        <p:spPr bwMode="auto">
          <a:xfrm>
            <a:off x="6656388" y="3690938"/>
            <a:ext cx="338137" cy="350837"/>
          </a:xfrm>
          <a:custGeom>
            <a:avLst/>
            <a:gdLst>
              <a:gd name="T0" fmla="*/ 0 w 213"/>
              <a:gd name="T1" fmla="*/ 349250 h 221"/>
              <a:gd name="T2" fmla="*/ 0 w 213"/>
              <a:gd name="T3" fmla="*/ 0 h 221"/>
              <a:gd name="T4" fmla="*/ 336550 w 213"/>
              <a:gd name="T5" fmla="*/ 0 h 221"/>
              <a:gd name="T6" fmla="*/ 336550 w 213"/>
              <a:gd name="T7" fmla="*/ 349250 h 221"/>
              <a:gd name="T8" fmla="*/ 0 w 213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"/>
              <a:gd name="T16" fmla="*/ 0 h 221"/>
              <a:gd name="T17" fmla="*/ 213 w 213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" h="221">
                <a:moveTo>
                  <a:pt x="0" y="220"/>
                </a:moveTo>
                <a:lnTo>
                  <a:pt x="0" y="0"/>
                </a:lnTo>
                <a:lnTo>
                  <a:pt x="212" y="0"/>
                </a:lnTo>
                <a:lnTo>
                  <a:pt x="212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7112000" y="3690938"/>
            <a:ext cx="339725" cy="350837"/>
          </a:xfrm>
          <a:custGeom>
            <a:avLst/>
            <a:gdLst>
              <a:gd name="T0" fmla="*/ 0 w 214"/>
              <a:gd name="T1" fmla="*/ 349250 h 221"/>
              <a:gd name="T2" fmla="*/ 0 w 214"/>
              <a:gd name="T3" fmla="*/ 0 h 221"/>
              <a:gd name="T4" fmla="*/ 338138 w 214"/>
              <a:gd name="T5" fmla="*/ 0 h 221"/>
              <a:gd name="T6" fmla="*/ 338138 w 214"/>
              <a:gd name="T7" fmla="*/ 349250 h 221"/>
              <a:gd name="T8" fmla="*/ 0 w 214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4"/>
              <a:gd name="T16" fmla="*/ 0 h 221"/>
              <a:gd name="T17" fmla="*/ 214 w 214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4" h="221">
                <a:moveTo>
                  <a:pt x="0" y="220"/>
                </a:moveTo>
                <a:lnTo>
                  <a:pt x="0" y="0"/>
                </a:lnTo>
                <a:lnTo>
                  <a:pt x="213" y="0"/>
                </a:lnTo>
                <a:lnTo>
                  <a:pt x="21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7566025" y="3690938"/>
            <a:ext cx="346075" cy="350837"/>
          </a:xfrm>
          <a:custGeom>
            <a:avLst/>
            <a:gdLst>
              <a:gd name="T0" fmla="*/ 0 w 218"/>
              <a:gd name="T1" fmla="*/ 349250 h 221"/>
              <a:gd name="T2" fmla="*/ 0 w 218"/>
              <a:gd name="T3" fmla="*/ 0 h 221"/>
              <a:gd name="T4" fmla="*/ 344488 w 218"/>
              <a:gd name="T5" fmla="*/ 0 h 221"/>
              <a:gd name="T6" fmla="*/ 344488 w 218"/>
              <a:gd name="T7" fmla="*/ 349250 h 221"/>
              <a:gd name="T8" fmla="*/ 0 w 218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8"/>
              <a:gd name="T16" fmla="*/ 0 h 221"/>
              <a:gd name="T17" fmla="*/ 218 w 218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8" h="221">
                <a:moveTo>
                  <a:pt x="0" y="220"/>
                </a:moveTo>
                <a:lnTo>
                  <a:pt x="0" y="0"/>
                </a:lnTo>
                <a:lnTo>
                  <a:pt x="217" y="0"/>
                </a:lnTo>
                <a:lnTo>
                  <a:pt x="217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4" name="Freeform 72"/>
          <p:cNvSpPr>
            <a:spLocks/>
          </p:cNvSpPr>
          <p:nvPr/>
        </p:nvSpPr>
        <p:spPr bwMode="auto">
          <a:xfrm>
            <a:off x="80216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5" name="Freeform 73"/>
          <p:cNvSpPr>
            <a:spLocks/>
          </p:cNvSpPr>
          <p:nvPr/>
        </p:nvSpPr>
        <p:spPr bwMode="auto">
          <a:xfrm>
            <a:off x="84788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6" name="Freeform 74"/>
          <p:cNvSpPr>
            <a:spLocks/>
          </p:cNvSpPr>
          <p:nvPr/>
        </p:nvSpPr>
        <p:spPr bwMode="auto">
          <a:xfrm>
            <a:off x="6397625" y="2522538"/>
            <a:ext cx="1490663" cy="1587"/>
          </a:xfrm>
          <a:custGeom>
            <a:avLst/>
            <a:gdLst>
              <a:gd name="T0" fmla="*/ 0 w 939"/>
              <a:gd name="T1" fmla="*/ 0 h 1"/>
              <a:gd name="T2" fmla="*/ 1489075 w 939"/>
              <a:gd name="T3" fmla="*/ 0 h 1"/>
              <a:gd name="T4" fmla="*/ 0 w 939"/>
              <a:gd name="T5" fmla="*/ 0 h 1"/>
              <a:gd name="T6" fmla="*/ 0 60000 65536"/>
              <a:gd name="T7" fmla="*/ 0 60000 65536"/>
              <a:gd name="T8" fmla="*/ 0 60000 65536"/>
              <a:gd name="T9" fmla="*/ 0 w 939"/>
              <a:gd name="T10" fmla="*/ 0 h 1"/>
              <a:gd name="T11" fmla="*/ 939 w 939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9" h="1">
                <a:moveTo>
                  <a:pt x="0" y="0"/>
                </a:moveTo>
                <a:lnTo>
                  <a:pt x="93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7" name="Freeform 75"/>
          <p:cNvSpPr>
            <a:spLocks/>
          </p:cNvSpPr>
          <p:nvPr/>
        </p:nvSpPr>
        <p:spPr bwMode="auto">
          <a:xfrm>
            <a:off x="6397625" y="1476375"/>
            <a:ext cx="785813" cy="1047750"/>
          </a:xfrm>
          <a:custGeom>
            <a:avLst/>
            <a:gdLst>
              <a:gd name="T0" fmla="*/ 0 w 495"/>
              <a:gd name="T1" fmla="*/ 1046163 h 660"/>
              <a:gd name="T2" fmla="*/ 784225 w 495"/>
              <a:gd name="T3" fmla="*/ 0 h 660"/>
              <a:gd name="T4" fmla="*/ 0 w 495"/>
              <a:gd name="T5" fmla="*/ 1046163 h 660"/>
              <a:gd name="T6" fmla="*/ 0 60000 65536"/>
              <a:gd name="T7" fmla="*/ 0 60000 65536"/>
              <a:gd name="T8" fmla="*/ 0 60000 65536"/>
              <a:gd name="T9" fmla="*/ 0 w 495"/>
              <a:gd name="T10" fmla="*/ 0 h 660"/>
              <a:gd name="T11" fmla="*/ 495 w 495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5" h="660">
                <a:moveTo>
                  <a:pt x="0" y="659"/>
                </a:moveTo>
                <a:lnTo>
                  <a:pt x="494" y="0"/>
                </a:lnTo>
                <a:lnTo>
                  <a:pt x="0" y="65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8" name="Freeform 76"/>
          <p:cNvSpPr>
            <a:spLocks/>
          </p:cNvSpPr>
          <p:nvPr/>
        </p:nvSpPr>
        <p:spPr bwMode="auto">
          <a:xfrm>
            <a:off x="7181850" y="1476375"/>
            <a:ext cx="712788" cy="1047750"/>
          </a:xfrm>
          <a:custGeom>
            <a:avLst/>
            <a:gdLst>
              <a:gd name="T0" fmla="*/ 0 w 449"/>
              <a:gd name="T1" fmla="*/ 0 h 660"/>
              <a:gd name="T2" fmla="*/ 711200 w 449"/>
              <a:gd name="T3" fmla="*/ 1046163 h 660"/>
              <a:gd name="T4" fmla="*/ 0 w 449"/>
              <a:gd name="T5" fmla="*/ 0 h 660"/>
              <a:gd name="T6" fmla="*/ 0 60000 65536"/>
              <a:gd name="T7" fmla="*/ 0 60000 65536"/>
              <a:gd name="T8" fmla="*/ 0 60000 65536"/>
              <a:gd name="T9" fmla="*/ 0 w 449"/>
              <a:gd name="T10" fmla="*/ 0 h 660"/>
              <a:gd name="T11" fmla="*/ 449 w 449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9" h="660">
                <a:moveTo>
                  <a:pt x="0" y="0"/>
                </a:moveTo>
                <a:lnTo>
                  <a:pt x="448" y="6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>
            <a:off x="6891338" y="1384300"/>
            <a:ext cx="292100" cy="93663"/>
          </a:xfrm>
          <a:custGeom>
            <a:avLst/>
            <a:gdLst>
              <a:gd name="T0" fmla="*/ 0 w 184"/>
              <a:gd name="T1" fmla="*/ 0 h 59"/>
              <a:gd name="T2" fmla="*/ 47625 w 184"/>
              <a:gd name="T3" fmla="*/ 14288 h 59"/>
              <a:gd name="T4" fmla="*/ 290513 w 184"/>
              <a:gd name="T5" fmla="*/ 92075 h 59"/>
              <a:gd name="T6" fmla="*/ 0 w 184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184"/>
              <a:gd name="T13" fmla="*/ 0 h 59"/>
              <a:gd name="T14" fmla="*/ 184 w 184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" h="59">
                <a:moveTo>
                  <a:pt x="0" y="0"/>
                </a:moveTo>
                <a:lnTo>
                  <a:pt x="30" y="9"/>
                </a:lnTo>
                <a:lnTo>
                  <a:pt x="183" y="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0" name="Freeform 78"/>
          <p:cNvSpPr>
            <a:spLocks/>
          </p:cNvSpPr>
          <p:nvPr/>
        </p:nvSpPr>
        <p:spPr bwMode="auto">
          <a:xfrm>
            <a:off x="7100888" y="1425575"/>
            <a:ext cx="82550" cy="52388"/>
          </a:xfrm>
          <a:custGeom>
            <a:avLst/>
            <a:gdLst>
              <a:gd name="T0" fmla="*/ 9525 w 52"/>
              <a:gd name="T1" fmla="*/ 0 h 33"/>
              <a:gd name="T2" fmla="*/ 80963 w 52"/>
              <a:gd name="T3" fmla="*/ 50800 h 33"/>
              <a:gd name="T4" fmla="*/ 0 w 52"/>
              <a:gd name="T5" fmla="*/ 50800 h 33"/>
              <a:gd name="T6" fmla="*/ 9525 w 52"/>
              <a:gd name="T7" fmla="*/ 0 h 33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33"/>
              <a:gd name="T14" fmla="*/ 52 w 52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33">
                <a:moveTo>
                  <a:pt x="6" y="0"/>
                </a:moveTo>
                <a:lnTo>
                  <a:pt x="51" y="32"/>
                </a:lnTo>
                <a:lnTo>
                  <a:pt x="0" y="32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1" name="Freeform 79"/>
          <p:cNvSpPr>
            <a:spLocks/>
          </p:cNvSpPr>
          <p:nvPr/>
        </p:nvSpPr>
        <p:spPr bwMode="auto">
          <a:xfrm>
            <a:off x="6038850" y="2803525"/>
            <a:ext cx="404813" cy="347663"/>
          </a:xfrm>
          <a:custGeom>
            <a:avLst/>
            <a:gdLst>
              <a:gd name="T0" fmla="*/ 0 w 255"/>
              <a:gd name="T1" fmla="*/ 0 h 219"/>
              <a:gd name="T2" fmla="*/ 403225 w 255"/>
              <a:gd name="T3" fmla="*/ 0 h 219"/>
              <a:gd name="T4" fmla="*/ 403225 w 255"/>
              <a:gd name="T5" fmla="*/ 346075 h 219"/>
              <a:gd name="T6" fmla="*/ 0 w 255"/>
              <a:gd name="T7" fmla="*/ 346075 h 219"/>
              <a:gd name="T8" fmla="*/ 0 w 255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19"/>
              <a:gd name="T17" fmla="*/ 255 w 255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19">
                <a:moveTo>
                  <a:pt x="0" y="0"/>
                </a:moveTo>
                <a:lnTo>
                  <a:pt x="254" y="0"/>
                </a:lnTo>
                <a:lnTo>
                  <a:pt x="254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2" name="Freeform 80"/>
          <p:cNvSpPr>
            <a:spLocks/>
          </p:cNvSpPr>
          <p:nvPr/>
        </p:nvSpPr>
        <p:spPr bwMode="auto">
          <a:xfrm>
            <a:off x="6442075" y="2930525"/>
            <a:ext cx="63500" cy="42863"/>
          </a:xfrm>
          <a:custGeom>
            <a:avLst/>
            <a:gdLst>
              <a:gd name="T0" fmla="*/ 61913 w 40"/>
              <a:gd name="T1" fmla="*/ 41275 h 27"/>
              <a:gd name="T2" fmla="*/ 0 w 40"/>
              <a:gd name="T3" fmla="*/ 20638 h 27"/>
              <a:gd name="T4" fmla="*/ 61913 w 40"/>
              <a:gd name="T5" fmla="*/ 0 h 27"/>
              <a:gd name="T6" fmla="*/ 0 60000 65536"/>
              <a:gd name="T7" fmla="*/ 0 60000 65536"/>
              <a:gd name="T8" fmla="*/ 0 60000 65536"/>
              <a:gd name="T9" fmla="*/ 0 w 40"/>
              <a:gd name="T10" fmla="*/ 0 h 27"/>
              <a:gd name="T11" fmla="*/ 40 w 40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" h="27">
                <a:moveTo>
                  <a:pt x="39" y="26"/>
                </a:moveTo>
                <a:lnTo>
                  <a:pt x="0" y="13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3" name="Freeform 81"/>
          <p:cNvSpPr>
            <a:spLocks/>
          </p:cNvSpPr>
          <p:nvPr/>
        </p:nvSpPr>
        <p:spPr bwMode="auto">
          <a:xfrm>
            <a:off x="6442075" y="2954338"/>
            <a:ext cx="241300" cy="1587"/>
          </a:xfrm>
          <a:custGeom>
            <a:avLst/>
            <a:gdLst>
              <a:gd name="T0" fmla="*/ 0 w 152"/>
              <a:gd name="T1" fmla="*/ 0 h 1"/>
              <a:gd name="T2" fmla="*/ 239713 w 152"/>
              <a:gd name="T3" fmla="*/ 0 h 1"/>
              <a:gd name="T4" fmla="*/ 0 w 152"/>
              <a:gd name="T5" fmla="*/ 0 h 1"/>
              <a:gd name="T6" fmla="*/ 0 60000 65536"/>
              <a:gd name="T7" fmla="*/ 0 60000 65536"/>
              <a:gd name="T8" fmla="*/ 0 60000 65536"/>
              <a:gd name="T9" fmla="*/ 0 w 152"/>
              <a:gd name="T10" fmla="*/ 0 h 1"/>
              <a:gd name="T11" fmla="*/ 152 w 15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">
                <a:moveTo>
                  <a:pt x="0" y="0"/>
                </a:moveTo>
                <a:lnTo>
                  <a:pt x="15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4" name="Freeform 82"/>
          <p:cNvSpPr>
            <a:spLocks/>
          </p:cNvSpPr>
          <p:nvPr/>
        </p:nvSpPr>
        <p:spPr bwMode="auto">
          <a:xfrm>
            <a:off x="6618288" y="2930525"/>
            <a:ext cx="65087" cy="42863"/>
          </a:xfrm>
          <a:custGeom>
            <a:avLst/>
            <a:gdLst>
              <a:gd name="T0" fmla="*/ 0 w 41"/>
              <a:gd name="T1" fmla="*/ 0 h 27"/>
              <a:gd name="T2" fmla="*/ 63500 w 41"/>
              <a:gd name="T3" fmla="*/ 20638 h 27"/>
              <a:gd name="T4" fmla="*/ 0 w 41"/>
              <a:gd name="T5" fmla="*/ 41275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0" y="0"/>
                </a:moveTo>
                <a:lnTo>
                  <a:pt x="40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5" name="Freeform 83"/>
          <p:cNvSpPr>
            <a:spLocks/>
          </p:cNvSpPr>
          <p:nvPr/>
        </p:nvSpPr>
        <p:spPr bwMode="auto">
          <a:xfrm>
            <a:off x="668178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6" name="Freeform 84"/>
          <p:cNvSpPr>
            <a:spLocks/>
          </p:cNvSpPr>
          <p:nvPr/>
        </p:nvSpPr>
        <p:spPr bwMode="auto">
          <a:xfrm>
            <a:off x="7083425" y="2930525"/>
            <a:ext cx="66675" cy="42863"/>
          </a:xfrm>
          <a:custGeom>
            <a:avLst/>
            <a:gdLst>
              <a:gd name="T0" fmla="*/ 65088 w 42"/>
              <a:gd name="T1" fmla="*/ 41275 h 27"/>
              <a:gd name="T2" fmla="*/ 0 w 42"/>
              <a:gd name="T3" fmla="*/ 20638 h 27"/>
              <a:gd name="T4" fmla="*/ 65088 w 42"/>
              <a:gd name="T5" fmla="*/ 0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41" y="26"/>
                </a:moveTo>
                <a:lnTo>
                  <a:pt x="0" y="13"/>
                </a:lnTo>
                <a:lnTo>
                  <a:pt x="41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7" name="Freeform 85"/>
          <p:cNvSpPr>
            <a:spLocks/>
          </p:cNvSpPr>
          <p:nvPr/>
        </p:nvSpPr>
        <p:spPr bwMode="auto">
          <a:xfrm>
            <a:off x="7083425" y="2954338"/>
            <a:ext cx="201613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8" name="Freeform 86"/>
          <p:cNvSpPr>
            <a:spLocks/>
          </p:cNvSpPr>
          <p:nvPr/>
        </p:nvSpPr>
        <p:spPr bwMode="auto">
          <a:xfrm>
            <a:off x="7223125" y="2930525"/>
            <a:ext cx="61913" cy="42863"/>
          </a:xfrm>
          <a:custGeom>
            <a:avLst/>
            <a:gdLst>
              <a:gd name="T0" fmla="*/ 0 w 39"/>
              <a:gd name="T1" fmla="*/ 0 h 27"/>
              <a:gd name="T2" fmla="*/ 60325 w 39"/>
              <a:gd name="T3" fmla="*/ 20638 h 27"/>
              <a:gd name="T4" fmla="*/ 0 w 39"/>
              <a:gd name="T5" fmla="*/ 41275 h 27"/>
              <a:gd name="T6" fmla="*/ 0 60000 65536"/>
              <a:gd name="T7" fmla="*/ 0 60000 65536"/>
              <a:gd name="T8" fmla="*/ 0 60000 65536"/>
              <a:gd name="T9" fmla="*/ 0 w 39"/>
              <a:gd name="T10" fmla="*/ 0 h 27"/>
              <a:gd name="T11" fmla="*/ 39 w 39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" h="27">
                <a:moveTo>
                  <a:pt x="0" y="0"/>
                </a:moveTo>
                <a:lnTo>
                  <a:pt x="38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9" name="Freeform 87"/>
          <p:cNvSpPr>
            <a:spLocks/>
          </p:cNvSpPr>
          <p:nvPr/>
        </p:nvSpPr>
        <p:spPr bwMode="auto">
          <a:xfrm>
            <a:off x="6321425" y="2506663"/>
            <a:ext cx="158750" cy="298450"/>
          </a:xfrm>
          <a:custGeom>
            <a:avLst/>
            <a:gdLst>
              <a:gd name="T0" fmla="*/ 157163 w 100"/>
              <a:gd name="T1" fmla="*/ 0 h 188"/>
              <a:gd name="T2" fmla="*/ 0 w 100"/>
              <a:gd name="T3" fmla="*/ 296863 h 188"/>
              <a:gd name="T4" fmla="*/ 157163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99" y="0"/>
                </a:moveTo>
                <a:lnTo>
                  <a:pt x="0" y="187"/>
                </a:lnTo>
                <a:lnTo>
                  <a:pt x="9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0" name="Freeform 88"/>
          <p:cNvSpPr>
            <a:spLocks/>
          </p:cNvSpPr>
          <p:nvPr/>
        </p:nvSpPr>
        <p:spPr bwMode="auto">
          <a:xfrm>
            <a:off x="6321425" y="2727325"/>
            <a:ext cx="49213" cy="77788"/>
          </a:xfrm>
          <a:custGeom>
            <a:avLst/>
            <a:gdLst>
              <a:gd name="T0" fmla="*/ 47625 w 31"/>
              <a:gd name="T1" fmla="*/ 23813 h 49"/>
              <a:gd name="T2" fmla="*/ 0 w 31"/>
              <a:gd name="T3" fmla="*/ 76200 h 49"/>
              <a:gd name="T4" fmla="*/ 20638 w 31"/>
              <a:gd name="T5" fmla="*/ 0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30" y="15"/>
                </a:moveTo>
                <a:lnTo>
                  <a:pt x="0" y="48"/>
                </a:lnTo>
                <a:lnTo>
                  <a:pt x="13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1" name="Freeform 89"/>
          <p:cNvSpPr>
            <a:spLocks/>
          </p:cNvSpPr>
          <p:nvPr/>
        </p:nvSpPr>
        <p:spPr bwMode="auto">
          <a:xfrm>
            <a:off x="6881813" y="2506663"/>
            <a:ext cx="1587" cy="298450"/>
          </a:xfrm>
          <a:custGeom>
            <a:avLst/>
            <a:gdLst>
              <a:gd name="T0" fmla="*/ 0 w 1"/>
              <a:gd name="T1" fmla="*/ 0 h 188"/>
              <a:gd name="T2" fmla="*/ 0 w 1"/>
              <a:gd name="T3" fmla="*/ 296863 h 188"/>
              <a:gd name="T4" fmla="*/ 0 w 1"/>
              <a:gd name="T5" fmla="*/ 0 h 188"/>
              <a:gd name="T6" fmla="*/ 0 60000 65536"/>
              <a:gd name="T7" fmla="*/ 0 60000 65536"/>
              <a:gd name="T8" fmla="*/ 0 60000 65536"/>
              <a:gd name="T9" fmla="*/ 0 w 1"/>
              <a:gd name="T10" fmla="*/ 0 h 188"/>
              <a:gd name="T11" fmla="*/ 1 w 1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88">
                <a:moveTo>
                  <a:pt x="0" y="0"/>
                </a:moveTo>
                <a:lnTo>
                  <a:pt x="0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2" name="Freeform 90"/>
          <p:cNvSpPr>
            <a:spLocks/>
          </p:cNvSpPr>
          <p:nvPr/>
        </p:nvSpPr>
        <p:spPr bwMode="auto">
          <a:xfrm>
            <a:off x="6867525" y="2725738"/>
            <a:ext cx="30163" cy="79375"/>
          </a:xfrm>
          <a:custGeom>
            <a:avLst/>
            <a:gdLst>
              <a:gd name="T0" fmla="*/ 28575 w 19"/>
              <a:gd name="T1" fmla="*/ 0 h 50"/>
              <a:gd name="T2" fmla="*/ 12700 w 19"/>
              <a:gd name="T3" fmla="*/ 77788 h 50"/>
              <a:gd name="T4" fmla="*/ 0 w 19"/>
              <a:gd name="T5" fmla="*/ 0 h 50"/>
              <a:gd name="T6" fmla="*/ 0 60000 65536"/>
              <a:gd name="T7" fmla="*/ 0 60000 65536"/>
              <a:gd name="T8" fmla="*/ 0 60000 65536"/>
              <a:gd name="T9" fmla="*/ 0 w 19"/>
              <a:gd name="T10" fmla="*/ 0 h 50"/>
              <a:gd name="T11" fmla="*/ 19 w 19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" h="50">
                <a:moveTo>
                  <a:pt x="18" y="0"/>
                </a:moveTo>
                <a:lnTo>
                  <a:pt x="8" y="4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3" name="Freeform 91"/>
          <p:cNvSpPr>
            <a:spLocks/>
          </p:cNvSpPr>
          <p:nvPr/>
        </p:nvSpPr>
        <p:spPr bwMode="auto">
          <a:xfrm>
            <a:off x="776763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Freeform 92"/>
          <p:cNvSpPr>
            <a:spLocks/>
          </p:cNvSpPr>
          <p:nvPr/>
        </p:nvSpPr>
        <p:spPr bwMode="auto">
          <a:xfrm>
            <a:off x="7567613" y="2930525"/>
            <a:ext cx="65087" cy="42863"/>
          </a:xfrm>
          <a:custGeom>
            <a:avLst/>
            <a:gdLst>
              <a:gd name="T0" fmla="*/ 63500 w 41"/>
              <a:gd name="T1" fmla="*/ 41275 h 27"/>
              <a:gd name="T2" fmla="*/ 0 w 41"/>
              <a:gd name="T3" fmla="*/ 20638 h 27"/>
              <a:gd name="T4" fmla="*/ 63500 w 41"/>
              <a:gd name="T5" fmla="*/ 0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40" y="26"/>
                </a:moveTo>
                <a:lnTo>
                  <a:pt x="0" y="13"/>
                </a:lnTo>
                <a:lnTo>
                  <a:pt x="4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5" name="Freeform 93"/>
          <p:cNvSpPr>
            <a:spLocks/>
          </p:cNvSpPr>
          <p:nvPr/>
        </p:nvSpPr>
        <p:spPr bwMode="auto">
          <a:xfrm>
            <a:off x="7567613" y="2954338"/>
            <a:ext cx="201612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6" name="Freeform 94"/>
          <p:cNvSpPr>
            <a:spLocks/>
          </p:cNvSpPr>
          <p:nvPr/>
        </p:nvSpPr>
        <p:spPr bwMode="auto">
          <a:xfrm>
            <a:off x="7702550" y="2930525"/>
            <a:ext cx="66675" cy="42863"/>
          </a:xfrm>
          <a:custGeom>
            <a:avLst/>
            <a:gdLst>
              <a:gd name="T0" fmla="*/ 0 w 42"/>
              <a:gd name="T1" fmla="*/ 0 h 27"/>
              <a:gd name="T2" fmla="*/ 65088 w 42"/>
              <a:gd name="T3" fmla="*/ 20638 h 27"/>
              <a:gd name="T4" fmla="*/ 0 w 42"/>
              <a:gd name="T5" fmla="*/ 41275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0" y="0"/>
                </a:moveTo>
                <a:lnTo>
                  <a:pt x="41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7" name="Freeform 95"/>
          <p:cNvSpPr>
            <a:spLocks/>
          </p:cNvSpPr>
          <p:nvPr/>
        </p:nvSpPr>
        <p:spPr bwMode="auto">
          <a:xfrm>
            <a:off x="7810500" y="2506663"/>
            <a:ext cx="158750" cy="298450"/>
          </a:xfrm>
          <a:custGeom>
            <a:avLst/>
            <a:gdLst>
              <a:gd name="T0" fmla="*/ 0 w 100"/>
              <a:gd name="T1" fmla="*/ 0 h 188"/>
              <a:gd name="T2" fmla="*/ 157163 w 100"/>
              <a:gd name="T3" fmla="*/ 296863 h 188"/>
              <a:gd name="T4" fmla="*/ 0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0" y="0"/>
                </a:moveTo>
                <a:lnTo>
                  <a:pt x="99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8" name="Freeform 96"/>
          <p:cNvSpPr>
            <a:spLocks/>
          </p:cNvSpPr>
          <p:nvPr/>
        </p:nvSpPr>
        <p:spPr bwMode="auto">
          <a:xfrm>
            <a:off x="7920038" y="2727325"/>
            <a:ext cx="49212" cy="77788"/>
          </a:xfrm>
          <a:custGeom>
            <a:avLst/>
            <a:gdLst>
              <a:gd name="T0" fmla="*/ 26987 w 31"/>
              <a:gd name="T1" fmla="*/ 0 h 49"/>
              <a:gd name="T2" fmla="*/ 47625 w 31"/>
              <a:gd name="T3" fmla="*/ 76200 h 49"/>
              <a:gd name="T4" fmla="*/ 0 w 31"/>
              <a:gd name="T5" fmla="*/ 23813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17" y="0"/>
                </a:moveTo>
                <a:lnTo>
                  <a:pt x="30" y="48"/>
                </a:lnTo>
                <a:lnTo>
                  <a:pt x="0" y="15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9" name="Freeform 97"/>
          <p:cNvSpPr>
            <a:spLocks/>
          </p:cNvSpPr>
          <p:nvPr/>
        </p:nvSpPr>
        <p:spPr bwMode="auto">
          <a:xfrm>
            <a:off x="6078538" y="3149600"/>
            <a:ext cx="201612" cy="498475"/>
          </a:xfrm>
          <a:custGeom>
            <a:avLst/>
            <a:gdLst>
              <a:gd name="T0" fmla="*/ 0 w 127"/>
              <a:gd name="T1" fmla="*/ 0 h 314"/>
              <a:gd name="T2" fmla="*/ 200025 w 127"/>
              <a:gd name="T3" fmla="*/ 496888 h 314"/>
              <a:gd name="T4" fmla="*/ 0 w 127"/>
              <a:gd name="T5" fmla="*/ 0 h 314"/>
              <a:gd name="T6" fmla="*/ 0 60000 65536"/>
              <a:gd name="T7" fmla="*/ 0 60000 65536"/>
              <a:gd name="T8" fmla="*/ 0 60000 65536"/>
              <a:gd name="T9" fmla="*/ 0 w 127"/>
              <a:gd name="T10" fmla="*/ 0 h 314"/>
              <a:gd name="T11" fmla="*/ 127 w 12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314">
                <a:moveTo>
                  <a:pt x="0" y="0"/>
                </a:moveTo>
                <a:lnTo>
                  <a:pt x="12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0" name="Freeform 98"/>
          <p:cNvSpPr>
            <a:spLocks/>
          </p:cNvSpPr>
          <p:nvPr/>
        </p:nvSpPr>
        <p:spPr bwMode="auto">
          <a:xfrm>
            <a:off x="6235700" y="3568700"/>
            <a:ext cx="44450" cy="79375"/>
          </a:xfrm>
          <a:custGeom>
            <a:avLst/>
            <a:gdLst>
              <a:gd name="T0" fmla="*/ 28575 w 28"/>
              <a:gd name="T1" fmla="*/ 0 h 50"/>
              <a:gd name="T2" fmla="*/ 42863 w 28"/>
              <a:gd name="T3" fmla="*/ 77788 h 50"/>
              <a:gd name="T4" fmla="*/ 0 w 28"/>
              <a:gd name="T5" fmla="*/ 17463 h 50"/>
              <a:gd name="T6" fmla="*/ 0 60000 65536"/>
              <a:gd name="T7" fmla="*/ 0 60000 65536"/>
              <a:gd name="T8" fmla="*/ 0 60000 65536"/>
              <a:gd name="T9" fmla="*/ 0 w 28"/>
              <a:gd name="T10" fmla="*/ 0 h 50"/>
              <a:gd name="T11" fmla="*/ 28 w 28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" h="50">
                <a:moveTo>
                  <a:pt x="18" y="0"/>
                </a:moveTo>
                <a:lnTo>
                  <a:pt x="27" y="49"/>
                </a:lnTo>
                <a:lnTo>
                  <a:pt x="0" y="11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1" name="Freeform 99"/>
          <p:cNvSpPr>
            <a:spLocks/>
          </p:cNvSpPr>
          <p:nvPr/>
        </p:nvSpPr>
        <p:spPr bwMode="auto">
          <a:xfrm>
            <a:off x="5794375" y="3149600"/>
            <a:ext cx="366713" cy="549275"/>
          </a:xfrm>
          <a:custGeom>
            <a:avLst/>
            <a:gdLst>
              <a:gd name="T0" fmla="*/ 365125 w 231"/>
              <a:gd name="T1" fmla="*/ 0 h 346"/>
              <a:gd name="T2" fmla="*/ 0 w 231"/>
              <a:gd name="T3" fmla="*/ 547688 h 346"/>
              <a:gd name="T4" fmla="*/ 365125 w 231"/>
              <a:gd name="T5" fmla="*/ 0 h 346"/>
              <a:gd name="T6" fmla="*/ 0 60000 65536"/>
              <a:gd name="T7" fmla="*/ 0 60000 65536"/>
              <a:gd name="T8" fmla="*/ 0 60000 65536"/>
              <a:gd name="T9" fmla="*/ 0 w 231"/>
              <a:gd name="T10" fmla="*/ 0 h 346"/>
              <a:gd name="T11" fmla="*/ 231 w 23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346">
                <a:moveTo>
                  <a:pt x="230" y="0"/>
                </a:moveTo>
                <a:lnTo>
                  <a:pt x="0" y="345"/>
                </a:lnTo>
                <a:lnTo>
                  <a:pt x="23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2" name="Freeform 100"/>
          <p:cNvSpPr>
            <a:spLocks/>
          </p:cNvSpPr>
          <p:nvPr/>
        </p:nvSpPr>
        <p:spPr bwMode="auto">
          <a:xfrm>
            <a:off x="5794375" y="3624263"/>
            <a:ext cx="57150" cy="74612"/>
          </a:xfrm>
          <a:custGeom>
            <a:avLst/>
            <a:gdLst>
              <a:gd name="T0" fmla="*/ 55563 w 36"/>
              <a:gd name="T1" fmla="*/ 25400 h 47"/>
              <a:gd name="T2" fmla="*/ 0 w 36"/>
              <a:gd name="T3" fmla="*/ 73025 h 47"/>
              <a:gd name="T4" fmla="*/ 30162 w 36"/>
              <a:gd name="T5" fmla="*/ 0 h 47"/>
              <a:gd name="T6" fmla="*/ 0 60000 65536"/>
              <a:gd name="T7" fmla="*/ 0 60000 65536"/>
              <a:gd name="T8" fmla="*/ 0 60000 65536"/>
              <a:gd name="T9" fmla="*/ 0 w 36"/>
              <a:gd name="T10" fmla="*/ 0 h 47"/>
              <a:gd name="T11" fmla="*/ 36 w 36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7">
                <a:moveTo>
                  <a:pt x="35" y="16"/>
                </a:moveTo>
                <a:lnTo>
                  <a:pt x="0" y="46"/>
                </a:lnTo>
                <a:lnTo>
                  <a:pt x="19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Freeform 101"/>
          <p:cNvSpPr>
            <a:spLocks/>
          </p:cNvSpPr>
          <p:nvPr/>
        </p:nvSpPr>
        <p:spPr bwMode="auto">
          <a:xfrm>
            <a:off x="6197600" y="3149600"/>
            <a:ext cx="566738" cy="549275"/>
          </a:xfrm>
          <a:custGeom>
            <a:avLst/>
            <a:gdLst>
              <a:gd name="T0" fmla="*/ 0 w 357"/>
              <a:gd name="T1" fmla="*/ 0 h 346"/>
              <a:gd name="T2" fmla="*/ 565150 w 357"/>
              <a:gd name="T3" fmla="*/ 547688 h 346"/>
              <a:gd name="T4" fmla="*/ 0 w 357"/>
              <a:gd name="T5" fmla="*/ 0 h 346"/>
              <a:gd name="T6" fmla="*/ 0 60000 65536"/>
              <a:gd name="T7" fmla="*/ 0 60000 65536"/>
              <a:gd name="T8" fmla="*/ 0 60000 65536"/>
              <a:gd name="T9" fmla="*/ 0 w 357"/>
              <a:gd name="T10" fmla="*/ 0 h 346"/>
              <a:gd name="T11" fmla="*/ 357 w 357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7" h="346">
                <a:moveTo>
                  <a:pt x="0" y="0"/>
                </a:moveTo>
                <a:lnTo>
                  <a:pt x="356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Freeform 102"/>
          <p:cNvSpPr>
            <a:spLocks/>
          </p:cNvSpPr>
          <p:nvPr/>
        </p:nvSpPr>
        <p:spPr bwMode="auto">
          <a:xfrm>
            <a:off x="6699250" y="3633788"/>
            <a:ext cx="65088" cy="65087"/>
          </a:xfrm>
          <a:custGeom>
            <a:avLst/>
            <a:gdLst>
              <a:gd name="T0" fmla="*/ 20638 w 41"/>
              <a:gd name="T1" fmla="*/ 0 h 41"/>
              <a:gd name="T2" fmla="*/ 63500 w 41"/>
              <a:gd name="T3" fmla="*/ 63500 h 41"/>
              <a:gd name="T4" fmla="*/ 0 w 41"/>
              <a:gd name="T5" fmla="*/ 30162 h 41"/>
              <a:gd name="T6" fmla="*/ 0 60000 65536"/>
              <a:gd name="T7" fmla="*/ 0 60000 65536"/>
              <a:gd name="T8" fmla="*/ 0 60000 65536"/>
              <a:gd name="T9" fmla="*/ 0 w 41"/>
              <a:gd name="T10" fmla="*/ 0 h 41"/>
              <a:gd name="T11" fmla="*/ 41 w 41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41">
                <a:moveTo>
                  <a:pt x="13" y="0"/>
                </a:moveTo>
                <a:lnTo>
                  <a:pt x="40" y="40"/>
                </a:lnTo>
                <a:lnTo>
                  <a:pt x="0" y="19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5" name="Freeform 103"/>
          <p:cNvSpPr>
            <a:spLocks/>
          </p:cNvSpPr>
          <p:nvPr/>
        </p:nvSpPr>
        <p:spPr bwMode="auto">
          <a:xfrm>
            <a:off x="5997575" y="3149600"/>
            <a:ext cx="282575" cy="498475"/>
          </a:xfrm>
          <a:custGeom>
            <a:avLst/>
            <a:gdLst>
              <a:gd name="T0" fmla="*/ 280988 w 178"/>
              <a:gd name="T1" fmla="*/ 0 h 314"/>
              <a:gd name="T2" fmla="*/ 0 w 178"/>
              <a:gd name="T3" fmla="*/ 496888 h 314"/>
              <a:gd name="T4" fmla="*/ 280988 w 178"/>
              <a:gd name="T5" fmla="*/ 0 h 314"/>
              <a:gd name="T6" fmla="*/ 0 60000 65536"/>
              <a:gd name="T7" fmla="*/ 0 60000 65536"/>
              <a:gd name="T8" fmla="*/ 0 60000 65536"/>
              <a:gd name="T9" fmla="*/ 0 w 178"/>
              <a:gd name="T10" fmla="*/ 0 h 314"/>
              <a:gd name="T11" fmla="*/ 178 w 178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314">
                <a:moveTo>
                  <a:pt x="177" y="0"/>
                </a:moveTo>
                <a:lnTo>
                  <a:pt x="0" y="313"/>
                </a:lnTo>
                <a:lnTo>
                  <a:pt x="177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6" name="Freeform 104"/>
          <p:cNvSpPr>
            <a:spLocks/>
          </p:cNvSpPr>
          <p:nvPr/>
        </p:nvSpPr>
        <p:spPr bwMode="auto">
          <a:xfrm>
            <a:off x="5997575" y="3573463"/>
            <a:ext cx="52388" cy="74612"/>
          </a:xfrm>
          <a:custGeom>
            <a:avLst/>
            <a:gdLst>
              <a:gd name="T0" fmla="*/ 50800 w 33"/>
              <a:gd name="T1" fmla="*/ 20637 h 47"/>
              <a:gd name="T2" fmla="*/ 0 w 33"/>
              <a:gd name="T3" fmla="*/ 73025 h 47"/>
              <a:gd name="T4" fmla="*/ 22225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3"/>
                </a:moveTo>
                <a:lnTo>
                  <a:pt x="0" y="46"/>
                </a:lnTo>
                <a:lnTo>
                  <a:pt x="1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Freeform 105"/>
          <p:cNvSpPr>
            <a:spLocks/>
          </p:cNvSpPr>
          <p:nvPr/>
        </p:nvSpPr>
        <p:spPr bwMode="auto">
          <a:xfrm>
            <a:off x="6321425" y="3149600"/>
            <a:ext cx="1408113" cy="498475"/>
          </a:xfrm>
          <a:custGeom>
            <a:avLst/>
            <a:gdLst>
              <a:gd name="T0" fmla="*/ 0 w 887"/>
              <a:gd name="T1" fmla="*/ 0 h 314"/>
              <a:gd name="T2" fmla="*/ 1406525 w 887"/>
              <a:gd name="T3" fmla="*/ 496888 h 314"/>
              <a:gd name="T4" fmla="*/ 0 w 887"/>
              <a:gd name="T5" fmla="*/ 0 h 314"/>
              <a:gd name="T6" fmla="*/ 0 60000 65536"/>
              <a:gd name="T7" fmla="*/ 0 60000 65536"/>
              <a:gd name="T8" fmla="*/ 0 60000 65536"/>
              <a:gd name="T9" fmla="*/ 0 w 887"/>
              <a:gd name="T10" fmla="*/ 0 h 314"/>
              <a:gd name="T11" fmla="*/ 887 w 88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7" h="314">
                <a:moveTo>
                  <a:pt x="0" y="0"/>
                </a:moveTo>
                <a:lnTo>
                  <a:pt x="88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Freeform 106"/>
          <p:cNvSpPr>
            <a:spLocks/>
          </p:cNvSpPr>
          <p:nvPr/>
        </p:nvSpPr>
        <p:spPr bwMode="auto">
          <a:xfrm>
            <a:off x="7661275" y="3605213"/>
            <a:ext cx="68263" cy="42862"/>
          </a:xfrm>
          <a:custGeom>
            <a:avLst/>
            <a:gdLst>
              <a:gd name="T0" fmla="*/ 9525 w 43"/>
              <a:gd name="T1" fmla="*/ 0 h 27"/>
              <a:gd name="T2" fmla="*/ 66675 w 43"/>
              <a:gd name="T3" fmla="*/ 41275 h 27"/>
              <a:gd name="T4" fmla="*/ 0 w 43"/>
              <a:gd name="T5" fmla="*/ 39687 h 27"/>
              <a:gd name="T6" fmla="*/ 0 60000 65536"/>
              <a:gd name="T7" fmla="*/ 0 60000 65536"/>
              <a:gd name="T8" fmla="*/ 0 60000 65536"/>
              <a:gd name="T9" fmla="*/ 0 w 43"/>
              <a:gd name="T10" fmla="*/ 0 h 27"/>
              <a:gd name="T11" fmla="*/ 43 w 43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27">
                <a:moveTo>
                  <a:pt x="6" y="0"/>
                </a:moveTo>
                <a:lnTo>
                  <a:pt x="42" y="26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9" name="Freeform 107"/>
          <p:cNvSpPr>
            <a:spLocks/>
          </p:cNvSpPr>
          <p:nvPr/>
        </p:nvSpPr>
        <p:spPr bwMode="auto">
          <a:xfrm>
            <a:off x="6078538" y="3149600"/>
            <a:ext cx="685800" cy="498475"/>
          </a:xfrm>
          <a:custGeom>
            <a:avLst/>
            <a:gdLst>
              <a:gd name="T0" fmla="*/ 684213 w 432"/>
              <a:gd name="T1" fmla="*/ 0 h 314"/>
              <a:gd name="T2" fmla="*/ 0 w 432"/>
              <a:gd name="T3" fmla="*/ 496888 h 314"/>
              <a:gd name="T4" fmla="*/ 684213 w 432"/>
              <a:gd name="T5" fmla="*/ 0 h 314"/>
              <a:gd name="T6" fmla="*/ 0 60000 65536"/>
              <a:gd name="T7" fmla="*/ 0 60000 65536"/>
              <a:gd name="T8" fmla="*/ 0 60000 65536"/>
              <a:gd name="T9" fmla="*/ 0 w 432"/>
              <a:gd name="T10" fmla="*/ 0 h 314"/>
              <a:gd name="T11" fmla="*/ 432 w 43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14">
                <a:moveTo>
                  <a:pt x="431" y="0"/>
                </a:moveTo>
                <a:lnTo>
                  <a:pt x="0" y="313"/>
                </a:lnTo>
                <a:lnTo>
                  <a:pt x="4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0" name="Freeform 108"/>
          <p:cNvSpPr>
            <a:spLocks/>
          </p:cNvSpPr>
          <p:nvPr/>
        </p:nvSpPr>
        <p:spPr bwMode="auto">
          <a:xfrm>
            <a:off x="6078538" y="3589338"/>
            <a:ext cx="65087" cy="58737"/>
          </a:xfrm>
          <a:custGeom>
            <a:avLst/>
            <a:gdLst>
              <a:gd name="T0" fmla="*/ 63500 w 41"/>
              <a:gd name="T1" fmla="*/ 34925 h 37"/>
              <a:gd name="T2" fmla="*/ 0 w 41"/>
              <a:gd name="T3" fmla="*/ 57150 h 37"/>
              <a:gd name="T4" fmla="*/ 49212 w 41"/>
              <a:gd name="T5" fmla="*/ 0 h 37"/>
              <a:gd name="T6" fmla="*/ 0 60000 65536"/>
              <a:gd name="T7" fmla="*/ 0 60000 65536"/>
              <a:gd name="T8" fmla="*/ 0 60000 65536"/>
              <a:gd name="T9" fmla="*/ 0 w 41"/>
              <a:gd name="T10" fmla="*/ 0 h 37"/>
              <a:gd name="T11" fmla="*/ 41 w 41"/>
              <a:gd name="T12" fmla="*/ 37 h 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37">
                <a:moveTo>
                  <a:pt x="40" y="22"/>
                </a:moveTo>
                <a:lnTo>
                  <a:pt x="0" y="36"/>
                </a:lnTo>
                <a:lnTo>
                  <a:pt x="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1" name="Freeform 109"/>
          <p:cNvSpPr>
            <a:spLocks/>
          </p:cNvSpPr>
          <p:nvPr/>
        </p:nvSpPr>
        <p:spPr bwMode="auto">
          <a:xfrm>
            <a:off x="6799263" y="3149600"/>
            <a:ext cx="1778000" cy="498475"/>
          </a:xfrm>
          <a:custGeom>
            <a:avLst/>
            <a:gdLst>
              <a:gd name="T0" fmla="*/ 0 w 1120"/>
              <a:gd name="T1" fmla="*/ 0 h 314"/>
              <a:gd name="T2" fmla="*/ 1776413 w 1120"/>
              <a:gd name="T3" fmla="*/ 496888 h 314"/>
              <a:gd name="T4" fmla="*/ 0 w 1120"/>
              <a:gd name="T5" fmla="*/ 0 h 314"/>
              <a:gd name="T6" fmla="*/ 0 60000 65536"/>
              <a:gd name="T7" fmla="*/ 0 60000 65536"/>
              <a:gd name="T8" fmla="*/ 0 60000 65536"/>
              <a:gd name="T9" fmla="*/ 0 w 1120"/>
              <a:gd name="T10" fmla="*/ 0 h 314"/>
              <a:gd name="T11" fmla="*/ 1120 w 1120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0" h="314">
                <a:moveTo>
                  <a:pt x="0" y="0"/>
                </a:moveTo>
                <a:lnTo>
                  <a:pt x="1119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2" name="Freeform 110"/>
          <p:cNvSpPr>
            <a:spLocks/>
          </p:cNvSpPr>
          <p:nvPr/>
        </p:nvSpPr>
        <p:spPr bwMode="auto">
          <a:xfrm>
            <a:off x="8507413" y="3608388"/>
            <a:ext cx="69850" cy="41275"/>
          </a:xfrm>
          <a:custGeom>
            <a:avLst/>
            <a:gdLst>
              <a:gd name="T0" fmla="*/ 7938 w 44"/>
              <a:gd name="T1" fmla="*/ 0 h 26"/>
              <a:gd name="T2" fmla="*/ 68263 w 44"/>
              <a:gd name="T3" fmla="*/ 38100 h 26"/>
              <a:gd name="T4" fmla="*/ 0 w 44"/>
              <a:gd name="T5" fmla="*/ 39688 h 26"/>
              <a:gd name="T6" fmla="*/ 0 60000 65536"/>
              <a:gd name="T7" fmla="*/ 0 60000 65536"/>
              <a:gd name="T8" fmla="*/ 0 60000 65536"/>
              <a:gd name="T9" fmla="*/ 0 w 44"/>
              <a:gd name="T10" fmla="*/ 0 h 26"/>
              <a:gd name="T11" fmla="*/ 44 w 44"/>
              <a:gd name="T12" fmla="*/ 26 h 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26">
                <a:moveTo>
                  <a:pt x="5" y="0"/>
                </a:moveTo>
                <a:lnTo>
                  <a:pt x="43" y="24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3" name="Freeform 111"/>
          <p:cNvSpPr>
            <a:spLocks/>
          </p:cNvSpPr>
          <p:nvPr/>
        </p:nvSpPr>
        <p:spPr bwMode="auto">
          <a:xfrm>
            <a:off x="6799263" y="3149600"/>
            <a:ext cx="165100" cy="549275"/>
          </a:xfrm>
          <a:custGeom>
            <a:avLst/>
            <a:gdLst>
              <a:gd name="T0" fmla="*/ 163513 w 104"/>
              <a:gd name="T1" fmla="*/ 0 h 346"/>
              <a:gd name="T2" fmla="*/ 0 w 104"/>
              <a:gd name="T3" fmla="*/ 547688 h 346"/>
              <a:gd name="T4" fmla="*/ 163513 w 104"/>
              <a:gd name="T5" fmla="*/ 0 h 346"/>
              <a:gd name="T6" fmla="*/ 0 60000 65536"/>
              <a:gd name="T7" fmla="*/ 0 60000 65536"/>
              <a:gd name="T8" fmla="*/ 0 60000 65536"/>
              <a:gd name="T9" fmla="*/ 0 w 104"/>
              <a:gd name="T10" fmla="*/ 0 h 346"/>
              <a:gd name="T11" fmla="*/ 104 w 104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346">
                <a:moveTo>
                  <a:pt x="103" y="0"/>
                </a:moveTo>
                <a:lnTo>
                  <a:pt x="0" y="345"/>
                </a:lnTo>
                <a:lnTo>
                  <a:pt x="103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4" name="Freeform 112"/>
          <p:cNvSpPr>
            <a:spLocks/>
          </p:cNvSpPr>
          <p:nvPr/>
        </p:nvSpPr>
        <p:spPr bwMode="auto">
          <a:xfrm>
            <a:off x="6799263" y="3616325"/>
            <a:ext cx="42862" cy="82550"/>
          </a:xfrm>
          <a:custGeom>
            <a:avLst/>
            <a:gdLst>
              <a:gd name="T0" fmla="*/ 41275 w 27"/>
              <a:gd name="T1" fmla="*/ 12700 h 52"/>
              <a:gd name="T2" fmla="*/ 0 w 27"/>
              <a:gd name="T3" fmla="*/ 80963 h 52"/>
              <a:gd name="T4" fmla="*/ 7937 w 27"/>
              <a:gd name="T5" fmla="*/ 0 h 52"/>
              <a:gd name="T6" fmla="*/ 0 60000 65536"/>
              <a:gd name="T7" fmla="*/ 0 60000 65536"/>
              <a:gd name="T8" fmla="*/ 0 60000 65536"/>
              <a:gd name="T9" fmla="*/ 0 w 27"/>
              <a:gd name="T10" fmla="*/ 0 h 52"/>
              <a:gd name="T11" fmla="*/ 27 w 27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" h="52">
                <a:moveTo>
                  <a:pt x="26" y="8"/>
                </a:moveTo>
                <a:lnTo>
                  <a:pt x="0" y="51"/>
                </a:lnTo>
                <a:lnTo>
                  <a:pt x="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5" name="Freeform 113"/>
          <p:cNvSpPr>
            <a:spLocks/>
          </p:cNvSpPr>
          <p:nvPr/>
        </p:nvSpPr>
        <p:spPr bwMode="auto">
          <a:xfrm>
            <a:off x="6924675" y="3149600"/>
            <a:ext cx="322263" cy="498475"/>
          </a:xfrm>
          <a:custGeom>
            <a:avLst/>
            <a:gdLst>
              <a:gd name="T0" fmla="*/ 0 w 203"/>
              <a:gd name="T1" fmla="*/ 0 h 314"/>
              <a:gd name="T2" fmla="*/ 320675 w 203"/>
              <a:gd name="T3" fmla="*/ 496888 h 314"/>
              <a:gd name="T4" fmla="*/ 0 w 203"/>
              <a:gd name="T5" fmla="*/ 0 h 314"/>
              <a:gd name="T6" fmla="*/ 0 60000 65536"/>
              <a:gd name="T7" fmla="*/ 0 60000 65536"/>
              <a:gd name="T8" fmla="*/ 0 60000 65536"/>
              <a:gd name="T9" fmla="*/ 0 w 203"/>
              <a:gd name="T10" fmla="*/ 0 h 314"/>
              <a:gd name="T11" fmla="*/ 203 w 203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14">
                <a:moveTo>
                  <a:pt x="0" y="0"/>
                </a:moveTo>
                <a:lnTo>
                  <a:pt x="202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Freeform 114"/>
          <p:cNvSpPr>
            <a:spLocks/>
          </p:cNvSpPr>
          <p:nvPr/>
        </p:nvSpPr>
        <p:spPr bwMode="auto">
          <a:xfrm>
            <a:off x="7189788" y="3575050"/>
            <a:ext cx="57150" cy="73025"/>
          </a:xfrm>
          <a:custGeom>
            <a:avLst/>
            <a:gdLst>
              <a:gd name="T0" fmla="*/ 26988 w 36"/>
              <a:gd name="T1" fmla="*/ 0 h 46"/>
              <a:gd name="T2" fmla="*/ 55563 w 36"/>
              <a:gd name="T3" fmla="*/ 71438 h 46"/>
              <a:gd name="T4" fmla="*/ 0 w 36"/>
              <a:gd name="T5" fmla="*/ 23812 h 46"/>
              <a:gd name="T6" fmla="*/ 0 60000 65536"/>
              <a:gd name="T7" fmla="*/ 0 60000 65536"/>
              <a:gd name="T8" fmla="*/ 0 60000 65536"/>
              <a:gd name="T9" fmla="*/ 0 w 36"/>
              <a:gd name="T10" fmla="*/ 0 h 46"/>
              <a:gd name="T11" fmla="*/ 36 w 36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6">
                <a:moveTo>
                  <a:pt x="17" y="0"/>
                </a:moveTo>
                <a:lnTo>
                  <a:pt x="35" y="45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Freeform 115"/>
          <p:cNvSpPr>
            <a:spLocks/>
          </p:cNvSpPr>
          <p:nvPr/>
        </p:nvSpPr>
        <p:spPr bwMode="auto">
          <a:xfrm>
            <a:off x="7326313" y="3149600"/>
            <a:ext cx="565150" cy="549275"/>
          </a:xfrm>
          <a:custGeom>
            <a:avLst/>
            <a:gdLst>
              <a:gd name="T0" fmla="*/ 563563 w 356"/>
              <a:gd name="T1" fmla="*/ 0 h 346"/>
              <a:gd name="T2" fmla="*/ 0 w 356"/>
              <a:gd name="T3" fmla="*/ 547688 h 346"/>
              <a:gd name="T4" fmla="*/ 563563 w 356"/>
              <a:gd name="T5" fmla="*/ 0 h 346"/>
              <a:gd name="T6" fmla="*/ 0 60000 65536"/>
              <a:gd name="T7" fmla="*/ 0 60000 65536"/>
              <a:gd name="T8" fmla="*/ 0 60000 65536"/>
              <a:gd name="T9" fmla="*/ 0 w 356"/>
              <a:gd name="T10" fmla="*/ 0 h 346"/>
              <a:gd name="T11" fmla="*/ 356 w 356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346">
                <a:moveTo>
                  <a:pt x="355" y="0"/>
                </a:moveTo>
                <a:lnTo>
                  <a:pt x="0" y="345"/>
                </a:lnTo>
                <a:lnTo>
                  <a:pt x="35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8" name="Freeform 116"/>
          <p:cNvSpPr>
            <a:spLocks/>
          </p:cNvSpPr>
          <p:nvPr/>
        </p:nvSpPr>
        <p:spPr bwMode="auto">
          <a:xfrm>
            <a:off x="7326313" y="3633788"/>
            <a:ext cx="58737" cy="65087"/>
          </a:xfrm>
          <a:custGeom>
            <a:avLst/>
            <a:gdLst>
              <a:gd name="T0" fmla="*/ 57150 w 37"/>
              <a:gd name="T1" fmla="*/ 30162 h 41"/>
              <a:gd name="T2" fmla="*/ 0 w 37"/>
              <a:gd name="T3" fmla="*/ 63500 h 41"/>
              <a:gd name="T4" fmla="*/ 38100 w 37"/>
              <a:gd name="T5" fmla="*/ 0 h 41"/>
              <a:gd name="T6" fmla="*/ 0 60000 65536"/>
              <a:gd name="T7" fmla="*/ 0 60000 65536"/>
              <a:gd name="T8" fmla="*/ 0 60000 65536"/>
              <a:gd name="T9" fmla="*/ 0 w 37"/>
              <a:gd name="T10" fmla="*/ 0 h 41"/>
              <a:gd name="T11" fmla="*/ 37 w 3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1">
                <a:moveTo>
                  <a:pt x="36" y="19"/>
                </a:moveTo>
                <a:lnTo>
                  <a:pt x="0" y="40"/>
                </a:lnTo>
                <a:lnTo>
                  <a:pt x="2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9" name="Freeform 117"/>
          <p:cNvSpPr>
            <a:spLocks/>
          </p:cNvSpPr>
          <p:nvPr/>
        </p:nvSpPr>
        <p:spPr bwMode="auto">
          <a:xfrm>
            <a:off x="7929563" y="3149600"/>
            <a:ext cx="322262" cy="549275"/>
          </a:xfrm>
          <a:custGeom>
            <a:avLst/>
            <a:gdLst>
              <a:gd name="T0" fmla="*/ 0 w 203"/>
              <a:gd name="T1" fmla="*/ 0 h 346"/>
              <a:gd name="T2" fmla="*/ 320675 w 203"/>
              <a:gd name="T3" fmla="*/ 547688 h 346"/>
              <a:gd name="T4" fmla="*/ 0 w 203"/>
              <a:gd name="T5" fmla="*/ 0 h 346"/>
              <a:gd name="T6" fmla="*/ 0 60000 65536"/>
              <a:gd name="T7" fmla="*/ 0 60000 65536"/>
              <a:gd name="T8" fmla="*/ 0 60000 65536"/>
              <a:gd name="T9" fmla="*/ 0 w 203"/>
              <a:gd name="T10" fmla="*/ 0 h 346"/>
              <a:gd name="T11" fmla="*/ 203 w 203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46">
                <a:moveTo>
                  <a:pt x="0" y="0"/>
                </a:moveTo>
                <a:lnTo>
                  <a:pt x="202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0" name="Freeform 118"/>
          <p:cNvSpPr>
            <a:spLocks/>
          </p:cNvSpPr>
          <p:nvPr/>
        </p:nvSpPr>
        <p:spPr bwMode="auto">
          <a:xfrm>
            <a:off x="8201025" y="3622675"/>
            <a:ext cx="50800" cy="76200"/>
          </a:xfrm>
          <a:custGeom>
            <a:avLst/>
            <a:gdLst>
              <a:gd name="T0" fmla="*/ 25400 w 32"/>
              <a:gd name="T1" fmla="*/ 0 h 48"/>
              <a:gd name="T2" fmla="*/ 49212 w 32"/>
              <a:gd name="T3" fmla="*/ 74613 h 48"/>
              <a:gd name="T4" fmla="*/ 0 w 32"/>
              <a:gd name="T5" fmla="*/ 23812 h 48"/>
              <a:gd name="T6" fmla="*/ 0 60000 65536"/>
              <a:gd name="T7" fmla="*/ 0 60000 65536"/>
              <a:gd name="T8" fmla="*/ 0 60000 65536"/>
              <a:gd name="T9" fmla="*/ 0 w 32"/>
              <a:gd name="T10" fmla="*/ 0 h 48"/>
              <a:gd name="T11" fmla="*/ 32 w 3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48">
                <a:moveTo>
                  <a:pt x="16" y="0"/>
                </a:moveTo>
                <a:lnTo>
                  <a:pt x="31" y="47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7810500" y="3149600"/>
            <a:ext cx="241300" cy="498475"/>
          </a:xfrm>
          <a:custGeom>
            <a:avLst/>
            <a:gdLst>
              <a:gd name="T0" fmla="*/ 239713 w 152"/>
              <a:gd name="T1" fmla="*/ 0 h 314"/>
              <a:gd name="T2" fmla="*/ 0 w 152"/>
              <a:gd name="T3" fmla="*/ 496888 h 314"/>
              <a:gd name="T4" fmla="*/ 239713 w 152"/>
              <a:gd name="T5" fmla="*/ 0 h 314"/>
              <a:gd name="T6" fmla="*/ 0 60000 65536"/>
              <a:gd name="T7" fmla="*/ 0 60000 65536"/>
              <a:gd name="T8" fmla="*/ 0 60000 65536"/>
              <a:gd name="T9" fmla="*/ 0 w 152"/>
              <a:gd name="T10" fmla="*/ 0 h 314"/>
              <a:gd name="T11" fmla="*/ 152 w 15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314">
                <a:moveTo>
                  <a:pt x="151" y="0"/>
                </a:moveTo>
                <a:lnTo>
                  <a:pt x="0" y="313"/>
                </a:lnTo>
                <a:lnTo>
                  <a:pt x="15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2" name="Freeform 120"/>
          <p:cNvSpPr>
            <a:spLocks/>
          </p:cNvSpPr>
          <p:nvPr/>
        </p:nvSpPr>
        <p:spPr bwMode="auto">
          <a:xfrm>
            <a:off x="7810500" y="3571875"/>
            <a:ext cx="47625" cy="76200"/>
          </a:xfrm>
          <a:custGeom>
            <a:avLst/>
            <a:gdLst>
              <a:gd name="T0" fmla="*/ 46038 w 30"/>
              <a:gd name="T1" fmla="*/ 19050 h 48"/>
              <a:gd name="T2" fmla="*/ 0 w 30"/>
              <a:gd name="T3" fmla="*/ 74613 h 48"/>
              <a:gd name="T4" fmla="*/ 17463 w 30"/>
              <a:gd name="T5" fmla="*/ 0 h 48"/>
              <a:gd name="T6" fmla="*/ 0 60000 65536"/>
              <a:gd name="T7" fmla="*/ 0 60000 65536"/>
              <a:gd name="T8" fmla="*/ 0 60000 65536"/>
              <a:gd name="T9" fmla="*/ 0 w 30"/>
              <a:gd name="T10" fmla="*/ 0 h 48"/>
              <a:gd name="T11" fmla="*/ 30 w 30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48">
                <a:moveTo>
                  <a:pt x="29" y="12"/>
                </a:moveTo>
                <a:lnTo>
                  <a:pt x="0" y="47"/>
                </a:lnTo>
                <a:lnTo>
                  <a:pt x="1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3" name="Freeform 121"/>
          <p:cNvSpPr>
            <a:spLocks/>
          </p:cNvSpPr>
          <p:nvPr/>
        </p:nvSpPr>
        <p:spPr bwMode="auto">
          <a:xfrm>
            <a:off x="8089900" y="3149600"/>
            <a:ext cx="1588" cy="549275"/>
          </a:xfrm>
          <a:custGeom>
            <a:avLst/>
            <a:gdLst>
              <a:gd name="T0" fmla="*/ 0 w 1"/>
              <a:gd name="T1" fmla="*/ 0 h 346"/>
              <a:gd name="T2" fmla="*/ 0 w 1"/>
              <a:gd name="T3" fmla="*/ 547688 h 346"/>
              <a:gd name="T4" fmla="*/ 0 w 1"/>
              <a:gd name="T5" fmla="*/ 0 h 346"/>
              <a:gd name="T6" fmla="*/ 0 60000 65536"/>
              <a:gd name="T7" fmla="*/ 0 60000 65536"/>
              <a:gd name="T8" fmla="*/ 0 60000 65536"/>
              <a:gd name="T9" fmla="*/ 0 w 1"/>
              <a:gd name="T10" fmla="*/ 0 h 346"/>
              <a:gd name="T11" fmla="*/ 1 w 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46">
                <a:moveTo>
                  <a:pt x="0" y="0"/>
                </a:moveTo>
                <a:lnTo>
                  <a:pt x="0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4" name="Freeform 122"/>
          <p:cNvSpPr>
            <a:spLocks/>
          </p:cNvSpPr>
          <p:nvPr/>
        </p:nvSpPr>
        <p:spPr bwMode="auto">
          <a:xfrm>
            <a:off x="8072438" y="3619500"/>
            <a:ext cx="36512" cy="79375"/>
          </a:xfrm>
          <a:custGeom>
            <a:avLst/>
            <a:gdLst>
              <a:gd name="T0" fmla="*/ 34925 w 23"/>
              <a:gd name="T1" fmla="*/ 0 h 50"/>
              <a:gd name="T2" fmla="*/ 15875 w 23"/>
              <a:gd name="T3" fmla="*/ 77788 h 50"/>
              <a:gd name="T4" fmla="*/ 0 w 23"/>
              <a:gd name="T5" fmla="*/ 0 h 50"/>
              <a:gd name="T6" fmla="*/ 0 60000 65536"/>
              <a:gd name="T7" fmla="*/ 0 60000 65536"/>
              <a:gd name="T8" fmla="*/ 0 60000 65536"/>
              <a:gd name="T9" fmla="*/ 0 w 23"/>
              <a:gd name="T10" fmla="*/ 0 h 50"/>
              <a:gd name="T11" fmla="*/ 23 w 23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" h="50">
                <a:moveTo>
                  <a:pt x="22" y="0"/>
                </a:moveTo>
                <a:lnTo>
                  <a:pt x="10" y="49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>
            <a:off x="57150" y="3429000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36" name="Rectangle 124"/>
          <p:cNvSpPr>
            <a:spLocks noChangeArrowheads="1"/>
          </p:cNvSpPr>
          <p:nvPr/>
        </p:nvSpPr>
        <p:spPr bwMode="auto">
          <a:xfrm>
            <a:off x="4591918" y="2780928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 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437" name="Rectangle 125"/>
          <p:cNvSpPr>
            <a:spLocks noChangeArrowheads="1"/>
          </p:cNvSpPr>
          <p:nvPr/>
        </p:nvSpPr>
        <p:spPr bwMode="auto">
          <a:xfrm>
            <a:off x="6372200" y="4149080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 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438" name="Rectangle 126"/>
          <p:cNvSpPr>
            <a:spLocks noChangeArrowheads="1"/>
          </p:cNvSpPr>
          <p:nvPr/>
        </p:nvSpPr>
        <p:spPr bwMode="auto">
          <a:xfrm>
            <a:off x="668338" y="4605338"/>
            <a:ext cx="204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CF0E30"/>
                </a:solidFill>
                <a:latin typeface="Book Antiqua" pitchFamily="18" charset="0"/>
              </a:rPr>
              <a:t>CLUSTERED</a:t>
            </a:r>
          </a:p>
        </p:txBody>
      </p:sp>
      <p:sp>
        <p:nvSpPr>
          <p:cNvPr id="13439" name="Rectangle 127"/>
          <p:cNvSpPr>
            <a:spLocks noChangeArrowheads="1"/>
          </p:cNvSpPr>
          <p:nvPr/>
        </p:nvSpPr>
        <p:spPr bwMode="auto">
          <a:xfrm>
            <a:off x="6002338" y="4681538"/>
            <a:ext cx="247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CF0E30"/>
                </a:solidFill>
                <a:latin typeface="Book Antiqua" pitchFamily="18" charset="0"/>
              </a:rPr>
              <a:t>UNCLUSTERED</a:t>
            </a:r>
            <a:endParaRPr lang="en-US" sz="1400" b="1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13440" name="Rectangle 128"/>
          <p:cNvSpPr>
            <a:spLocks noGrp="1" noChangeArrowheads="1"/>
          </p:cNvSpPr>
          <p:nvPr>
            <p:ph type="body" idx="1"/>
          </p:nvPr>
        </p:nvSpPr>
        <p:spPr>
          <a:xfrm>
            <a:off x="533400" y="5638800"/>
            <a:ext cx="3657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3810000" cy="4572000"/>
          </a:xfrm>
          <a:noFill/>
        </p:spPr>
        <p:txBody>
          <a:bodyPr lIns="92075" tIns="46038" rIns="92075" bIns="46038"/>
          <a:lstStyle/>
          <a:p>
            <a:r>
              <a:rPr lang="en-US" sz="2800" i="1" dirty="0" smtClean="0">
                <a:solidFill>
                  <a:schemeClr val="accent2"/>
                </a:solidFill>
              </a:rPr>
              <a:t>Dense </a:t>
            </a:r>
            <a:r>
              <a:rPr lang="en-US" sz="2800" dirty="0" smtClean="0">
                <a:solidFill>
                  <a:schemeClr val="accent2"/>
                </a:solidFill>
              </a:rPr>
              <a:t>vs. </a:t>
            </a:r>
            <a:r>
              <a:rPr lang="en-US" sz="2800" i="1" dirty="0" smtClean="0">
                <a:solidFill>
                  <a:schemeClr val="accent2"/>
                </a:solidFill>
              </a:rPr>
              <a:t>Sparse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/>
              <a:t>If there is at least one data entry per  search key value (in some data record), then dense.</a:t>
            </a:r>
          </a:p>
          <a:p>
            <a:pPr lvl="1"/>
            <a:r>
              <a:rPr lang="en-US" sz="2400" dirty="0" smtClean="0"/>
              <a:t>Alternative 1 always leads to dense index.</a:t>
            </a:r>
          </a:p>
          <a:p>
            <a:pPr lvl="1"/>
            <a:r>
              <a:rPr lang="en-US" sz="2400" dirty="0" smtClean="0"/>
              <a:t>Every sparse index is </a:t>
            </a:r>
            <a:r>
              <a:rPr lang="en-US" sz="2400" dirty="0" smtClean="0"/>
              <a:t>clustered</a:t>
            </a:r>
            <a:r>
              <a:rPr lang="en-US" sz="2400" dirty="0" smtClean="0"/>
              <a:t>!</a:t>
            </a:r>
          </a:p>
          <a:p>
            <a:pPr lvl="1"/>
            <a:r>
              <a:rPr lang="en-US" sz="2400" dirty="0" smtClean="0"/>
              <a:t>Sparse indexes are smaller; </a:t>
            </a: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5894388" y="236855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5894388" y="26050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5894388" y="2840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5902325" y="33147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5902325" y="354965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902325" y="378460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902325" y="42545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5902325" y="4491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5902325" y="47259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4587875" y="3074988"/>
            <a:ext cx="588963" cy="942975"/>
          </a:xfrm>
          <a:custGeom>
            <a:avLst/>
            <a:gdLst>
              <a:gd name="T0" fmla="*/ 0 w 371"/>
              <a:gd name="T1" fmla="*/ 941388 h 594"/>
              <a:gd name="T2" fmla="*/ 0 w 371"/>
              <a:gd name="T3" fmla="*/ 0 h 594"/>
              <a:gd name="T4" fmla="*/ 587375 w 371"/>
              <a:gd name="T5" fmla="*/ 0 h 594"/>
              <a:gd name="T6" fmla="*/ 587375 w 371"/>
              <a:gd name="T7" fmla="*/ 941388 h 594"/>
              <a:gd name="T8" fmla="*/ 0 w 371"/>
              <a:gd name="T9" fmla="*/ 941388 h 5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594"/>
              <a:gd name="T17" fmla="*/ 371 w 371"/>
              <a:gd name="T18" fmla="*/ 594 h 5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594">
                <a:moveTo>
                  <a:pt x="0" y="593"/>
                </a:moveTo>
                <a:lnTo>
                  <a:pt x="0" y="0"/>
                </a:lnTo>
                <a:lnTo>
                  <a:pt x="370" y="0"/>
                </a:lnTo>
                <a:lnTo>
                  <a:pt x="370" y="593"/>
                </a:lnTo>
                <a:lnTo>
                  <a:pt x="0" y="59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4587875" y="3309938"/>
            <a:ext cx="588963" cy="1587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4587875" y="354647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4587875" y="378142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8008938" y="2501900"/>
            <a:ext cx="590550" cy="944563"/>
          </a:xfrm>
          <a:custGeom>
            <a:avLst/>
            <a:gdLst>
              <a:gd name="T0" fmla="*/ 0 w 372"/>
              <a:gd name="T1" fmla="*/ 942975 h 595"/>
              <a:gd name="T2" fmla="*/ 0 w 372"/>
              <a:gd name="T3" fmla="*/ 0 h 595"/>
              <a:gd name="T4" fmla="*/ 588963 w 372"/>
              <a:gd name="T5" fmla="*/ 0 h 595"/>
              <a:gd name="T6" fmla="*/ 588963 w 372"/>
              <a:gd name="T7" fmla="*/ 942975 h 595"/>
              <a:gd name="T8" fmla="*/ 0 w 372"/>
              <a:gd name="T9" fmla="*/ 942975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5"/>
              <a:gd name="T17" fmla="*/ 372 w 372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5">
                <a:moveTo>
                  <a:pt x="0" y="594"/>
                </a:moveTo>
                <a:lnTo>
                  <a:pt x="0" y="0"/>
                </a:lnTo>
                <a:lnTo>
                  <a:pt x="371" y="0"/>
                </a:lnTo>
                <a:lnTo>
                  <a:pt x="371" y="594"/>
                </a:lnTo>
                <a:lnTo>
                  <a:pt x="0" y="5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8008938" y="2736850"/>
            <a:ext cx="590550" cy="1588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8008938" y="29733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8008938" y="32083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8016875" y="3671888"/>
            <a:ext cx="590550" cy="941387"/>
          </a:xfrm>
          <a:custGeom>
            <a:avLst/>
            <a:gdLst>
              <a:gd name="T0" fmla="*/ 0 w 372"/>
              <a:gd name="T1" fmla="*/ 939800 h 593"/>
              <a:gd name="T2" fmla="*/ 0 w 372"/>
              <a:gd name="T3" fmla="*/ 0 h 593"/>
              <a:gd name="T4" fmla="*/ 588963 w 372"/>
              <a:gd name="T5" fmla="*/ 0 h 593"/>
              <a:gd name="T6" fmla="*/ 588963 w 372"/>
              <a:gd name="T7" fmla="*/ 939800 h 593"/>
              <a:gd name="T8" fmla="*/ 0 w 372"/>
              <a:gd name="T9" fmla="*/ 939800 h 5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3"/>
              <a:gd name="T17" fmla="*/ 372 w 372"/>
              <a:gd name="T18" fmla="*/ 593 h 5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3">
                <a:moveTo>
                  <a:pt x="0" y="592"/>
                </a:moveTo>
                <a:lnTo>
                  <a:pt x="0" y="0"/>
                </a:lnTo>
                <a:lnTo>
                  <a:pt x="371" y="0"/>
                </a:lnTo>
                <a:lnTo>
                  <a:pt x="371" y="592"/>
                </a:lnTo>
                <a:lnTo>
                  <a:pt x="0" y="5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8016875" y="39068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8016875" y="41417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8016875" y="43767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Freeform 27"/>
          <p:cNvSpPr>
            <a:spLocks/>
          </p:cNvSpPr>
          <p:nvPr/>
        </p:nvSpPr>
        <p:spPr bwMode="auto">
          <a:xfrm>
            <a:off x="5835650" y="2298700"/>
            <a:ext cx="1308100" cy="2719388"/>
          </a:xfrm>
          <a:custGeom>
            <a:avLst/>
            <a:gdLst>
              <a:gd name="T0" fmla="*/ 0 w 824"/>
              <a:gd name="T1" fmla="*/ 2717801 h 1713"/>
              <a:gd name="T2" fmla="*/ 0 w 824"/>
              <a:gd name="T3" fmla="*/ 0 h 1713"/>
              <a:gd name="T4" fmla="*/ 1306513 w 824"/>
              <a:gd name="T5" fmla="*/ 0 h 1713"/>
              <a:gd name="T6" fmla="*/ 1306513 w 824"/>
              <a:gd name="T7" fmla="*/ 2717801 h 1713"/>
              <a:gd name="T8" fmla="*/ 0 w 824"/>
              <a:gd name="T9" fmla="*/ 2717801 h 17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4"/>
              <a:gd name="T16" fmla="*/ 0 h 1713"/>
              <a:gd name="T17" fmla="*/ 824 w 824"/>
              <a:gd name="T18" fmla="*/ 1713 h 17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4" h="1713">
                <a:moveTo>
                  <a:pt x="0" y="1712"/>
                </a:moveTo>
                <a:lnTo>
                  <a:pt x="0" y="0"/>
                </a:lnTo>
                <a:lnTo>
                  <a:pt x="823" y="0"/>
                </a:lnTo>
                <a:lnTo>
                  <a:pt x="823" y="1712"/>
                </a:lnTo>
                <a:lnTo>
                  <a:pt x="0" y="1712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4529138" y="3005138"/>
            <a:ext cx="696912" cy="1071562"/>
          </a:xfrm>
          <a:custGeom>
            <a:avLst/>
            <a:gdLst>
              <a:gd name="T0" fmla="*/ 0 w 439"/>
              <a:gd name="T1" fmla="*/ 1069975 h 675"/>
              <a:gd name="T2" fmla="*/ 0 w 439"/>
              <a:gd name="T3" fmla="*/ 0 h 675"/>
              <a:gd name="T4" fmla="*/ 695325 w 439"/>
              <a:gd name="T5" fmla="*/ 0 h 675"/>
              <a:gd name="T6" fmla="*/ 695325 w 439"/>
              <a:gd name="T7" fmla="*/ 1069975 h 675"/>
              <a:gd name="T8" fmla="*/ 0 w 439"/>
              <a:gd name="T9" fmla="*/ 1069975 h 6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675"/>
              <a:gd name="T17" fmla="*/ 439 w 439"/>
              <a:gd name="T18" fmla="*/ 675 h 6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675">
                <a:moveTo>
                  <a:pt x="0" y="674"/>
                </a:moveTo>
                <a:lnTo>
                  <a:pt x="0" y="0"/>
                </a:lnTo>
                <a:lnTo>
                  <a:pt x="438" y="0"/>
                </a:lnTo>
                <a:lnTo>
                  <a:pt x="438" y="674"/>
                </a:lnTo>
                <a:lnTo>
                  <a:pt x="0" y="674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7953375" y="2439988"/>
            <a:ext cx="696913" cy="2225675"/>
          </a:xfrm>
          <a:custGeom>
            <a:avLst/>
            <a:gdLst>
              <a:gd name="T0" fmla="*/ 0 w 439"/>
              <a:gd name="T1" fmla="*/ 2224088 h 1402"/>
              <a:gd name="T2" fmla="*/ 0 w 439"/>
              <a:gd name="T3" fmla="*/ 0 h 1402"/>
              <a:gd name="T4" fmla="*/ 695325 w 439"/>
              <a:gd name="T5" fmla="*/ 0 h 1402"/>
              <a:gd name="T6" fmla="*/ 695325 w 439"/>
              <a:gd name="T7" fmla="*/ 2224088 h 1402"/>
              <a:gd name="T8" fmla="*/ 0 w 439"/>
              <a:gd name="T9" fmla="*/ 2224088 h 14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1402"/>
              <a:gd name="T17" fmla="*/ 439 w 439"/>
              <a:gd name="T18" fmla="*/ 1402 h 14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1402">
                <a:moveTo>
                  <a:pt x="0" y="1401"/>
                </a:moveTo>
                <a:lnTo>
                  <a:pt x="0" y="0"/>
                </a:lnTo>
                <a:lnTo>
                  <a:pt x="438" y="0"/>
                </a:lnTo>
                <a:lnTo>
                  <a:pt x="438" y="1401"/>
                </a:lnTo>
                <a:lnTo>
                  <a:pt x="0" y="1401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66" name="Group 30"/>
          <p:cNvGrpSpPr>
            <a:grpSpLocks/>
          </p:cNvGrpSpPr>
          <p:nvPr/>
        </p:nvGrpSpPr>
        <p:grpSpPr bwMode="auto">
          <a:xfrm>
            <a:off x="7083425" y="2416175"/>
            <a:ext cx="1049338" cy="2155825"/>
            <a:chOff x="4462" y="1522"/>
            <a:chExt cx="661" cy="1358"/>
          </a:xfrm>
        </p:grpSpPr>
        <p:sp>
          <p:nvSpPr>
            <p:cNvPr id="14400" name="Freeform 31"/>
            <p:cNvSpPr>
              <a:spLocks/>
            </p:cNvSpPr>
            <p:nvPr/>
          </p:nvSpPr>
          <p:spPr bwMode="auto">
            <a:xfrm>
              <a:off x="4476" y="1633"/>
              <a:ext cx="647" cy="617"/>
            </a:xfrm>
            <a:custGeom>
              <a:avLst/>
              <a:gdLst>
                <a:gd name="T0" fmla="*/ 646 w 647"/>
                <a:gd name="T1" fmla="*/ 0 h 617"/>
                <a:gd name="T2" fmla="*/ 0 w 647"/>
                <a:gd name="T3" fmla="*/ 616 h 617"/>
                <a:gd name="T4" fmla="*/ 646 w 647"/>
                <a:gd name="T5" fmla="*/ 0 h 617"/>
                <a:gd name="T6" fmla="*/ 0 60000 65536"/>
                <a:gd name="T7" fmla="*/ 0 60000 65536"/>
                <a:gd name="T8" fmla="*/ 0 60000 65536"/>
                <a:gd name="T9" fmla="*/ 0 w 647"/>
                <a:gd name="T10" fmla="*/ 0 h 617"/>
                <a:gd name="T11" fmla="*/ 647 w 647"/>
                <a:gd name="T12" fmla="*/ 617 h 6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7" h="617">
                  <a:moveTo>
                    <a:pt x="646" y="0"/>
                  </a:moveTo>
                  <a:lnTo>
                    <a:pt x="0" y="616"/>
                  </a:lnTo>
                  <a:lnTo>
                    <a:pt x="646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32"/>
            <p:cNvSpPr>
              <a:spLocks/>
            </p:cNvSpPr>
            <p:nvPr/>
          </p:nvSpPr>
          <p:spPr bwMode="auto">
            <a:xfrm>
              <a:off x="4476" y="2206"/>
              <a:ext cx="46" cy="44"/>
            </a:xfrm>
            <a:custGeom>
              <a:avLst/>
              <a:gdLst>
                <a:gd name="T0" fmla="*/ 45 w 46"/>
                <a:gd name="T1" fmla="*/ 17 h 44"/>
                <a:gd name="T2" fmla="*/ 0 w 46"/>
                <a:gd name="T3" fmla="*/ 43 h 44"/>
                <a:gd name="T4" fmla="*/ 28 w 46"/>
                <a:gd name="T5" fmla="*/ 0 h 44"/>
                <a:gd name="T6" fmla="*/ 45 w 46"/>
                <a:gd name="T7" fmla="*/ 17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4"/>
                <a:gd name="T14" fmla="*/ 46 w 4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4">
                  <a:moveTo>
                    <a:pt x="45" y="17"/>
                  </a:moveTo>
                  <a:lnTo>
                    <a:pt x="0" y="43"/>
                  </a:lnTo>
                  <a:lnTo>
                    <a:pt x="28" y="0"/>
                  </a:lnTo>
                  <a:lnTo>
                    <a:pt x="45" y="1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33"/>
            <p:cNvSpPr>
              <a:spLocks/>
            </p:cNvSpPr>
            <p:nvPr/>
          </p:nvSpPr>
          <p:spPr bwMode="auto">
            <a:xfrm>
              <a:off x="4462" y="1522"/>
              <a:ext cx="661" cy="268"/>
            </a:xfrm>
            <a:custGeom>
              <a:avLst/>
              <a:gdLst>
                <a:gd name="T0" fmla="*/ 660 w 661"/>
                <a:gd name="T1" fmla="*/ 267 h 268"/>
                <a:gd name="T2" fmla="*/ 0 w 661"/>
                <a:gd name="T3" fmla="*/ 0 h 268"/>
                <a:gd name="T4" fmla="*/ 660 w 661"/>
                <a:gd name="T5" fmla="*/ 267 h 268"/>
                <a:gd name="T6" fmla="*/ 0 60000 65536"/>
                <a:gd name="T7" fmla="*/ 0 60000 65536"/>
                <a:gd name="T8" fmla="*/ 0 60000 65536"/>
                <a:gd name="T9" fmla="*/ 0 w 661"/>
                <a:gd name="T10" fmla="*/ 0 h 268"/>
                <a:gd name="T11" fmla="*/ 661 w 661"/>
                <a:gd name="T12" fmla="*/ 268 h 2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1" h="268">
                  <a:moveTo>
                    <a:pt x="660" y="267"/>
                  </a:moveTo>
                  <a:lnTo>
                    <a:pt x="0" y="0"/>
                  </a:lnTo>
                  <a:lnTo>
                    <a:pt x="660" y="26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Freeform 34"/>
            <p:cNvSpPr>
              <a:spLocks/>
            </p:cNvSpPr>
            <p:nvPr/>
          </p:nvSpPr>
          <p:spPr bwMode="auto">
            <a:xfrm>
              <a:off x="4462" y="1522"/>
              <a:ext cx="51" cy="31"/>
            </a:xfrm>
            <a:custGeom>
              <a:avLst/>
              <a:gdLst>
                <a:gd name="T0" fmla="*/ 41 w 51"/>
                <a:gd name="T1" fmla="*/ 30 h 31"/>
                <a:gd name="T2" fmla="*/ 0 w 51"/>
                <a:gd name="T3" fmla="*/ 0 h 31"/>
                <a:gd name="T4" fmla="*/ 50 w 51"/>
                <a:gd name="T5" fmla="*/ 7 h 31"/>
                <a:gd name="T6" fmla="*/ 41 w 51"/>
                <a:gd name="T7" fmla="*/ 3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31"/>
                <a:gd name="T14" fmla="*/ 51 w 51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31">
                  <a:moveTo>
                    <a:pt x="41" y="30"/>
                  </a:moveTo>
                  <a:lnTo>
                    <a:pt x="0" y="0"/>
                  </a:lnTo>
                  <a:lnTo>
                    <a:pt x="50" y="7"/>
                  </a:lnTo>
                  <a:lnTo>
                    <a:pt x="41" y="3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35"/>
            <p:cNvSpPr>
              <a:spLocks/>
            </p:cNvSpPr>
            <p:nvPr/>
          </p:nvSpPr>
          <p:spPr bwMode="auto">
            <a:xfrm>
              <a:off x="4469" y="1855"/>
              <a:ext cx="639" cy="76"/>
            </a:xfrm>
            <a:custGeom>
              <a:avLst/>
              <a:gdLst>
                <a:gd name="T0" fmla="*/ 638 w 639"/>
                <a:gd name="T1" fmla="*/ 75 h 76"/>
                <a:gd name="T2" fmla="*/ 0 w 639"/>
                <a:gd name="T3" fmla="*/ 0 h 76"/>
                <a:gd name="T4" fmla="*/ 638 w 639"/>
                <a:gd name="T5" fmla="*/ 75 h 76"/>
                <a:gd name="T6" fmla="*/ 0 60000 65536"/>
                <a:gd name="T7" fmla="*/ 0 60000 65536"/>
                <a:gd name="T8" fmla="*/ 0 60000 65536"/>
                <a:gd name="T9" fmla="*/ 0 w 639"/>
                <a:gd name="T10" fmla="*/ 0 h 76"/>
                <a:gd name="T11" fmla="*/ 639 w 639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76">
                  <a:moveTo>
                    <a:pt x="638" y="75"/>
                  </a:moveTo>
                  <a:lnTo>
                    <a:pt x="0" y="0"/>
                  </a:lnTo>
                  <a:lnTo>
                    <a:pt x="638" y="7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36"/>
            <p:cNvSpPr>
              <a:spLocks/>
            </p:cNvSpPr>
            <p:nvPr/>
          </p:nvSpPr>
          <p:spPr bwMode="auto">
            <a:xfrm>
              <a:off x="4469" y="1848"/>
              <a:ext cx="52" cy="27"/>
            </a:xfrm>
            <a:custGeom>
              <a:avLst/>
              <a:gdLst>
                <a:gd name="T0" fmla="*/ 48 w 52"/>
                <a:gd name="T1" fmla="*/ 26 h 27"/>
                <a:gd name="T2" fmla="*/ 0 w 52"/>
                <a:gd name="T3" fmla="*/ 7 h 27"/>
                <a:gd name="T4" fmla="*/ 51 w 52"/>
                <a:gd name="T5" fmla="*/ 0 h 27"/>
                <a:gd name="T6" fmla="*/ 48 w 52"/>
                <a:gd name="T7" fmla="*/ 26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7"/>
                <a:gd name="T14" fmla="*/ 52 w 52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7">
                  <a:moveTo>
                    <a:pt x="48" y="26"/>
                  </a:moveTo>
                  <a:lnTo>
                    <a:pt x="0" y="7"/>
                  </a:lnTo>
                  <a:lnTo>
                    <a:pt x="51" y="0"/>
                  </a:lnTo>
                  <a:lnTo>
                    <a:pt x="48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37"/>
            <p:cNvSpPr>
              <a:spLocks/>
            </p:cNvSpPr>
            <p:nvPr/>
          </p:nvSpPr>
          <p:spPr bwMode="auto">
            <a:xfrm>
              <a:off x="4469" y="1707"/>
              <a:ext cx="646" cy="372"/>
            </a:xfrm>
            <a:custGeom>
              <a:avLst/>
              <a:gdLst>
                <a:gd name="T0" fmla="*/ 645 w 646"/>
                <a:gd name="T1" fmla="*/ 371 h 372"/>
                <a:gd name="T2" fmla="*/ 0 w 646"/>
                <a:gd name="T3" fmla="*/ 0 h 372"/>
                <a:gd name="T4" fmla="*/ 645 w 646"/>
                <a:gd name="T5" fmla="*/ 371 h 372"/>
                <a:gd name="T6" fmla="*/ 0 60000 65536"/>
                <a:gd name="T7" fmla="*/ 0 60000 65536"/>
                <a:gd name="T8" fmla="*/ 0 60000 65536"/>
                <a:gd name="T9" fmla="*/ 0 w 646"/>
                <a:gd name="T10" fmla="*/ 0 h 372"/>
                <a:gd name="T11" fmla="*/ 646 w 646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372">
                  <a:moveTo>
                    <a:pt x="645" y="371"/>
                  </a:moveTo>
                  <a:lnTo>
                    <a:pt x="0" y="0"/>
                  </a:lnTo>
                  <a:lnTo>
                    <a:pt x="645" y="371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38"/>
            <p:cNvSpPr>
              <a:spLocks/>
            </p:cNvSpPr>
            <p:nvPr/>
          </p:nvSpPr>
          <p:spPr bwMode="auto">
            <a:xfrm>
              <a:off x="4469" y="1707"/>
              <a:ext cx="50" cy="37"/>
            </a:xfrm>
            <a:custGeom>
              <a:avLst/>
              <a:gdLst>
                <a:gd name="T0" fmla="*/ 37 w 50"/>
                <a:gd name="T1" fmla="*/ 36 h 37"/>
                <a:gd name="T2" fmla="*/ 0 w 50"/>
                <a:gd name="T3" fmla="*/ 0 h 37"/>
                <a:gd name="T4" fmla="*/ 49 w 50"/>
                <a:gd name="T5" fmla="*/ 14 h 37"/>
                <a:gd name="T6" fmla="*/ 37 w 50"/>
                <a:gd name="T7" fmla="*/ 36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37"/>
                <a:gd name="T14" fmla="*/ 50 w 50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37">
                  <a:moveTo>
                    <a:pt x="37" y="36"/>
                  </a:moveTo>
                  <a:lnTo>
                    <a:pt x="0" y="0"/>
                  </a:lnTo>
                  <a:lnTo>
                    <a:pt x="49" y="14"/>
                  </a:lnTo>
                  <a:lnTo>
                    <a:pt x="37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Freeform 39"/>
            <p:cNvSpPr>
              <a:spLocks/>
            </p:cNvSpPr>
            <p:nvPr/>
          </p:nvSpPr>
          <p:spPr bwMode="auto">
            <a:xfrm>
              <a:off x="4484" y="2374"/>
              <a:ext cx="631" cy="91"/>
            </a:xfrm>
            <a:custGeom>
              <a:avLst/>
              <a:gdLst>
                <a:gd name="T0" fmla="*/ 630 w 631"/>
                <a:gd name="T1" fmla="*/ 0 h 91"/>
                <a:gd name="T2" fmla="*/ 0 w 631"/>
                <a:gd name="T3" fmla="*/ 90 h 91"/>
                <a:gd name="T4" fmla="*/ 630 w 631"/>
                <a:gd name="T5" fmla="*/ 0 h 91"/>
                <a:gd name="T6" fmla="*/ 0 60000 65536"/>
                <a:gd name="T7" fmla="*/ 0 60000 65536"/>
                <a:gd name="T8" fmla="*/ 0 60000 65536"/>
                <a:gd name="T9" fmla="*/ 0 w 631"/>
                <a:gd name="T10" fmla="*/ 0 h 91"/>
                <a:gd name="T11" fmla="*/ 631 w 63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1" h="91">
                  <a:moveTo>
                    <a:pt x="630" y="0"/>
                  </a:moveTo>
                  <a:lnTo>
                    <a:pt x="0" y="90"/>
                  </a:lnTo>
                  <a:lnTo>
                    <a:pt x="63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40"/>
            <p:cNvSpPr>
              <a:spLocks/>
            </p:cNvSpPr>
            <p:nvPr/>
          </p:nvSpPr>
          <p:spPr bwMode="auto">
            <a:xfrm>
              <a:off x="4484" y="2444"/>
              <a:ext cx="52" cy="26"/>
            </a:xfrm>
            <a:custGeom>
              <a:avLst/>
              <a:gdLst>
                <a:gd name="T0" fmla="*/ 51 w 52"/>
                <a:gd name="T1" fmla="*/ 25 h 26"/>
                <a:gd name="T2" fmla="*/ 0 w 52"/>
                <a:gd name="T3" fmla="*/ 20 h 26"/>
                <a:gd name="T4" fmla="*/ 48 w 52"/>
                <a:gd name="T5" fmla="*/ 0 h 26"/>
                <a:gd name="T6" fmla="*/ 51 w 52"/>
                <a:gd name="T7" fmla="*/ 25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6"/>
                <a:gd name="T14" fmla="*/ 52 w 52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6">
                  <a:moveTo>
                    <a:pt x="51" y="25"/>
                  </a:moveTo>
                  <a:lnTo>
                    <a:pt x="0" y="20"/>
                  </a:lnTo>
                  <a:lnTo>
                    <a:pt x="48" y="0"/>
                  </a:lnTo>
                  <a:lnTo>
                    <a:pt x="51" y="2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41"/>
            <p:cNvSpPr>
              <a:spLocks/>
            </p:cNvSpPr>
            <p:nvPr/>
          </p:nvSpPr>
          <p:spPr bwMode="auto">
            <a:xfrm>
              <a:off x="4476" y="2522"/>
              <a:ext cx="639" cy="201"/>
            </a:xfrm>
            <a:custGeom>
              <a:avLst/>
              <a:gdLst>
                <a:gd name="T0" fmla="*/ 638 w 639"/>
                <a:gd name="T1" fmla="*/ 0 h 201"/>
                <a:gd name="T2" fmla="*/ 0 w 639"/>
                <a:gd name="T3" fmla="*/ 200 h 201"/>
                <a:gd name="T4" fmla="*/ 638 w 639"/>
                <a:gd name="T5" fmla="*/ 0 h 201"/>
                <a:gd name="T6" fmla="*/ 0 60000 65536"/>
                <a:gd name="T7" fmla="*/ 0 60000 65536"/>
                <a:gd name="T8" fmla="*/ 0 60000 65536"/>
                <a:gd name="T9" fmla="*/ 0 w 639"/>
                <a:gd name="T10" fmla="*/ 0 h 201"/>
                <a:gd name="T11" fmla="*/ 639 w 639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201">
                  <a:moveTo>
                    <a:pt x="638" y="0"/>
                  </a:moveTo>
                  <a:lnTo>
                    <a:pt x="0" y="200"/>
                  </a:lnTo>
                  <a:lnTo>
                    <a:pt x="638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42"/>
            <p:cNvSpPr>
              <a:spLocks/>
            </p:cNvSpPr>
            <p:nvPr/>
          </p:nvSpPr>
          <p:spPr bwMode="auto">
            <a:xfrm>
              <a:off x="4476" y="2696"/>
              <a:ext cx="53" cy="27"/>
            </a:xfrm>
            <a:custGeom>
              <a:avLst/>
              <a:gdLst>
                <a:gd name="T0" fmla="*/ 52 w 53"/>
                <a:gd name="T1" fmla="*/ 23 h 27"/>
                <a:gd name="T2" fmla="*/ 0 w 53"/>
                <a:gd name="T3" fmla="*/ 26 h 27"/>
                <a:gd name="T4" fmla="*/ 45 w 53"/>
                <a:gd name="T5" fmla="*/ 0 h 27"/>
                <a:gd name="T6" fmla="*/ 52 w 53"/>
                <a:gd name="T7" fmla="*/ 23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7"/>
                <a:gd name="T14" fmla="*/ 53 w 53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7">
                  <a:moveTo>
                    <a:pt x="52" y="23"/>
                  </a:moveTo>
                  <a:lnTo>
                    <a:pt x="0" y="26"/>
                  </a:lnTo>
                  <a:lnTo>
                    <a:pt x="45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Freeform 43"/>
            <p:cNvSpPr>
              <a:spLocks/>
            </p:cNvSpPr>
            <p:nvPr/>
          </p:nvSpPr>
          <p:spPr bwMode="auto">
            <a:xfrm>
              <a:off x="4469" y="2671"/>
              <a:ext cx="654" cy="209"/>
            </a:xfrm>
            <a:custGeom>
              <a:avLst/>
              <a:gdLst>
                <a:gd name="T0" fmla="*/ 653 w 654"/>
                <a:gd name="T1" fmla="*/ 0 h 209"/>
                <a:gd name="T2" fmla="*/ 0 w 654"/>
                <a:gd name="T3" fmla="*/ 208 h 209"/>
                <a:gd name="T4" fmla="*/ 653 w 654"/>
                <a:gd name="T5" fmla="*/ 0 h 209"/>
                <a:gd name="T6" fmla="*/ 0 60000 65536"/>
                <a:gd name="T7" fmla="*/ 0 60000 65536"/>
                <a:gd name="T8" fmla="*/ 0 60000 65536"/>
                <a:gd name="T9" fmla="*/ 0 w 654"/>
                <a:gd name="T10" fmla="*/ 0 h 209"/>
                <a:gd name="T11" fmla="*/ 654 w 654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209">
                  <a:moveTo>
                    <a:pt x="653" y="0"/>
                  </a:moveTo>
                  <a:lnTo>
                    <a:pt x="0" y="208"/>
                  </a:lnTo>
                  <a:lnTo>
                    <a:pt x="653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44"/>
            <p:cNvSpPr>
              <a:spLocks/>
            </p:cNvSpPr>
            <p:nvPr/>
          </p:nvSpPr>
          <p:spPr bwMode="auto">
            <a:xfrm>
              <a:off x="4469" y="2852"/>
              <a:ext cx="53" cy="28"/>
            </a:xfrm>
            <a:custGeom>
              <a:avLst/>
              <a:gdLst>
                <a:gd name="T0" fmla="*/ 52 w 53"/>
                <a:gd name="T1" fmla="*/ 23 h 28"/>
                <a:gd name="T2" fmla="*/ 0 w 53"/>
                <a:gd name="T3" fmla="*/ 27 h 28"/>
                <a:gd name="T4" fmla="*/ 44 w 53"/>
                <a:gd name="T5" fmla="*/ 0 h 28"/>
                <a:gd name="T6" fmla="*/ 52 w 53"/>
                <a:gd name="T7" fmla="*/ 23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8"/>
                <a:gd name="T14" fmla="*/ 53 w 53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8">
                  <a:moveTo>
                    <a:pt x="52" y="23"/>
                  </a:moveTo>
                  <a:lnTo>
                    <a:pt x="0" y="27"/>
                  </a:lnTo>
                  <a:lnTo>
                    <a:pt x="44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45"/>
            <p:cNvSpPr>
              <a:spLocks/>
            </p:cNvSpPr>
            <p:nvPr/>
          </p:nvSpPr>
          <p:spPr bwMode="auto">
            <a:xfrm>
              <a:off x="4469" y="2144"/>
              <a:ext cx="646" cy="669"/>
            </a:xfrm>
            <a:custGeom>
              <a:avLst/>
              <a:gdLst>
                <a:gd name="T0" fmla="*/ 645 w 646"/>
                <a:gd name="T1" fmla="*/ 668 h 669"/>
                <a:gd name="T2" fmla="*/ 0 w 646"/>
                <a:gd name="T3" fmla="*/ 0 h 669"/>
                <a:gd name="T4" fmla="*/ 645 w 646"/>
                <a:gd name="T5" fmla="*/ 668 h 669"/>
                <a:gd name="T6" fmla="*/ 0 60000 65536"/>
                <a:gd name="T7" fmla="*/ 0 60000 65536"/>
                <a:gd name="T8" fmla="*/ 0 60000 65536"/>
                <a:gd name="T9" fmla="*/ 0 w 646"/>
                <a:gd name="T10" fmla="*/ 0 h 669"/>
                <a:gd name="T11" fmla="*/ 646 w 646"/>
                <a:gd name="T12" fmla="*/ 669 h 6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669">
                  <a:moveTo>
                    <a:pt x="645" y="668"/>
                  </a:moveTo>
                  <a:lnTo>
                    <a:pt x="0" y="0"/>
                  </a:lnTo>
                  <a:lnTo>
                    <a:pt x="645" y="668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46"/>
            <p:cNvSpPr>
              <a:spLocks/>
            </p:cNvSpPr>
            <p:nvPr/>
          </p:nvSpPr>
          <p:spPr bwMode="auto">
            <a:xfrm>
              <a:off x="4469" y="2144"/>
              <a:ext cx="44" cy="46"/>
            </a:xfrm>
            <a:custGeom>
              <a:avLst/>
              <a:gdLst>
                <a:gd name="T0" fmla="*/ 25 w 44"/>
                <a:gd name="T1" fmla="*/ 45 h 46"/>
                <a:gd name="T2" fmla="*/ 0 w 44"/>
                <a:gd name="T3" fmla="*/ 0 h 46"/>
                <a:gd name="T4" fmla="*/ 43 w 44"/>
                <a:gd name="T5" fmla="*/ 28 h 46"/>
                <a:gd name="T6" fmla="*/ 25 w 44"/>
                <a:gd name="T7" fmla="*/ 45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6"/>
                <a:gd name="T14" fmla="*/ 44 w 4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6">
                  <a:moveTo>
                    <a:pt x="25" y="45"/>
                  </a:moveTo>
                  <a:lnTo>
                    <a:pt x="0" y="0"/>
                  </a:lnTo>
                  <a:lnTo>
                    <a:pt x="43" y="28"/>
                  </a:lnTo>
                  <a:lnTo>
                    <a:pt x="25" y="4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7" name="Group 47"/>
          <p:cNvGrpSpPr>
            <a:grpSpLocks/>
          </p:cNvGrpSpPr>
          <p:nvPr/>
        </p:nvGrpSpPr>
        <p:grpSpPr bwMode="auto">
          <a:xfrm>
            <a:off x="5046663" y="2403475"/>
            <a:ext cx="825500" cy="1862138"/>
            <a:chOff x="3179" y="1514"/>
            <a:chExt cx="520" cy="1173"/>
          </a:xfrm>
        </p:grpSpPr>
        <p:sp>
          <p:nvSpPr>
            <p:cNvPr id="14394" name="Freeform 48"/>
            <p:cNvSpPr>
              <a:spLocks/>
            </p:cNvSpPr>
            <p:nvPr/>
          </p:nvSpPr>
          <p:spPr bwMode="auto">
            <a:xfrm>
              <a:off x="3653" y="1514"/>
              <a:ext cx="46" cy="45"/>
            </a:xfrm>
            <a:custGeom>
              <a:avLst/>
              <a:gdLst>
                <a:gd name="T0" fmla="*/ 0 w 46"/>
                <a:gd name="T1" fmla="*/ 26 h 45"/>
                <a:gd name="T2" fmla="*/ 45 w 46"/>
                <a:gd name="T3" fmla="*/ 0 h 45"/>
                <a:gd name="T4" fmla="*/ 18 w 46"/>
                <a:gd name="T5" fmla="*/ 44 h 45"/>
                <a:gd name="T6" fmla="*/ 0 w 46"/>
                <a:gd name="T7" fmla="*/ 26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5"/>
                <a:gd name="T14" fmla="*/ 46 w 46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5">
                  <a:moveTo>
                    <a:pt x="0" y="26"/>
                  </a:moveTo>
                  <a:lnTo>
                    <a:pt x="45" y="0"/>
                  </a:lnTo>
                  <a:lnTo>
                    <a:pt x="18" y="44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49"/>
            <p:cNvSpPr>
              <a:spLocks/>
            </p:cNvSpPr>
            <p:nvPr/>
          </p:nvSpPr>
          <p:spPr bwMode="auto">
            <a:xfrm>
              <a:off x="3187" y="2115"/>
              <a:ext cx="512" cy="37"/>
            </a:xfrm>
            <a:custGeom>
              <a:avLst/>
              <a:gdLst>
                <a:gd name="T0" fmla="*/ 0 w 512"/>
                <a:gd name="T1" fmla="*/ 36 h 37"/>
                <a:gd name="T2" fmla="*/ 511 w 512"/>
                <a:gd name="T3" fmla="*/ 0 h 37"/>
                <a:gd name="T4" fmla="*/ 0 w 512"/>
                <a:gd name="T5" fmla="*/ 36 h 37"/>
                <a:gd name="T6" fmla="*/ 0 60000 65536"/>
                <a:gd name="T7" fmla="*/ 0 60000 65536"/>
                <a:gd name="T8" fmla="*/ 0 60000 65536"/>
                <a:gd name="T9" fmla="*/ 0 w 512"/>
                <a:gd name="T10" fmla="*/ 0 h 37"/>
                <a:gd name="T11" fmla="*/ 512 w 512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37">
                  <a:moveTo>
                    <a:pt x="0" y="36"/>
                  </a:moveTo>
                  <a:lnTo>
                    <a:pt x="511" y="0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50"/>
            <p:cNvSpPr>
              <a:spLocks/>
            </p:cNvSpPr>
            <p:nvPr/>
          </p:nvSpPr>
          <p:spPr bwMode="auto">
            <a:xfrm>
              <a:off x="3648" y="2106"/>
              <a:ext cx="51" cy="26"/>
            </a:xfrm>
            <a:custGeom>
              <a:avLst/>
              <a:gdLst>
                <a:gd name="T0" fmla="*/ 0 w 51"/>
                <a:gd name="T1" fmla="*/ 0 h 26"/>
                <a:gd name="T2" fmla="*/ 50 w 51"/>
                <a:gd name="T3" fmla="*/ 9 h 26"/>
                <a:gd name="T4" fmla="*/ 2 w 51"/>
                <a:gd name="T5" fmla="*/ 25 h 26"/>
                <a:gd name="T6" fmla="*/ 0 w 51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26"/>
                <a:gd name="T14" fmla="*/ 51 w 51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26">
                  <a:moveTo>
                    <a:pt x="0" y="0"/>
                  </a:moveTo>
                  <a:lnTo>
                    <a:pt x="50" y="9"/>
                  </a:lnTo>
                  <a:lnTo>
                    <a:pt x="2" y="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51"/>
            <p:cNvSpPr>
              <a:spLocks/>
            </p:cNvSpPr>
            <p:nvPr/>
          </p:nvSpPr>
          <p:spPr bwMode="auto">
            <a:xfrm>
              <a:off x="3179" y="2301"/>
              <a:ext cx="520" cy="386"/>
            </a:xfrm>
            <a:custGeom>
              <a:avLst/>
              <a:gdLst>
                <a:gd name="T0" fmla="*/ 0 w 520"/>
                <a:gd name="T1" fmla="*/ 0 h 386"/>
                <a:gd name="T2" fmla="*/ 519 w 520"/>
                <a:gd name="T3" fmla="*/ 385 h 386"/>
                <a:gd name="T4" fmla="*/ 0 w 520"/>
                <a:gd name="T5" fmla="*/ 0 h 386"/>
                <a:gd name="T6" fmla="*/ 0 60000 65536"/>
                <a:gd name="T7" fmla="*/ 0 60000 65536"/>
                <a:gd name="T8" fmla="*/ 0 60000 65536"/>
                <a:gd name="T9" fmla="*/ 0 w 520"/>
                <a:gd name="T10" fmla="*/ 0 h 386"/>
                <a:gd name="T11" fmla="*/ 520 w 520"/>
                <a:gd name="T12" fmla="*/ 386 h 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0" h="386">
                  <a:moveTo>
                    <a:pt x="0" y="0"/>
                  </a:moveTo>
                  <a:lnTo>
                    <a:pt x="519" y="3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52"/>
            <p:cNvSpPr>
              <a:spLocks/>
            </p:cNvSpPr>
            <p:nvPr/>
          </p:nvSpPr>
          <p:spPr bwMode="auto">
            <a:xfrm>
              <a:off x="3651" y="2646"/>
              <a:ext cx="48" cy="41"/>
            </a:xfrm>
            <a:custGeom>
              <a:avLst/>
              <a:gdLst>
                <a:gd name="T0" fmla="*/ 15 w 48"/>
                <a:gd name="T1" fmla="*/ 0 h 41"/>
                <a:gd name="T2" fmla="*/ 47 w 48"/>
                <a:gd name="T3" fmla="*/ 40 h 41"/>
                <a:gd name="T4" fmla="*/ 0 w 48"/>
                <a:gd name="T5" fmla="*/ 20 h 41"/>
                <a:gd name="T6" fmla="*/ 15 w 48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1"/>
                <a:gd name="T14" fmla="*/ 48 w 48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1">
                  <a:moveTo>
                    <a:pt x="15" y="0"/>
                  </a:moveTo>
                  <a:lnTo>
                    <a:pt x="47" y="40"/>
                  </a:lnTo>
                  <a:lnTo>
                    <a:pt x="0" y="20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53"/>
            <p:cNvSpPr>
              <a:spLocks/>
            </p:cNvSpPr>
            <p:nvPr/>
          </p:nvSpPr>
          <p:spPr bwMode="auto">
            <a:xfrm>
              <a:off x="3187" y="1514"/>
              <a:ext cx="512" cy="491"/>
            </a:xfrm>
            <a:custGeom>
              <a:avLst/>
              <a:gdLst>
                <a:gd name="T0" fmla="*/ 0 w 512"/>
                <a:gd name="T1" fmla="*/ 490 h 491"/>
                <a:gd name="T2" fmla="*/ 511 w 512"/>
                <a:gd name="T3" fmla="*/ 0 h 491"/>
                <a:gd name="T4" fmla="*/ 0 w 512"/>
                <a:gd name="T5" fmla="*/ 490 h 491"/>
                <a:gd name="T6" fmla="*/ 0 60000 65536"/>
                <a:gd name="T7" fmla="*/ 0 60000 65536"/>
                <a:gd name="T8" fmla="*/ 0 60000 65536"/>
                <a:gd name="T9" fmla="*/ 0 w 512"/>
                <a:gd name="T10" fmla="*/ 0 h 491"/>
                <a:gd name="T11" fmla="*/ 512 w 512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491">
                  <a:moveTo>
                    <a:pt x="0" y="490"/>
                  </a:moveTo>
                  <a:lnTo>
                    <a:pt x="511" y="0"/>
                  </a:lnTo>
                  <a:lnTo>
                    <a:pt x="0" y="49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8" name="Rectangle 54"/>
          <p:cNvSpPr>
            <a:spLocks noChangeArrowheads="1"/>
          </p:cNvSpPr>
          <p:nvPr/>
        </p:nvSpPr>
        <p:spPr bwMode="auto">
          <a:xfrm>
            <a:off x="5907088" y="2362200"/>
            <a:ext cx="952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Ashby, 25, 3000</a:t>
            </a:r>
          </a:p>
        </p:txBody>
      </p:sp>
      <p:sp>
        <p:nvSpPr>
          <p:cNvPr id="14369" name="Rectangle 55"/>
          <p:cNvSpPr>
            <a:spLocks noChangeArrowheads="1"/>
          </p:cNvSpPr>
          <p:nvPr/>
        </p:nvSpPr>
        <p:spPr bwMode="auto">
          <a:xfrm>
            <a:off x="5956300" y="4256088"/>
            <a:ext cx="9175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Smith, 44, 3000</a:t>
            </a:r>
          </a:p>
        </p:txBody>
      </p:sp>
      <p:sp>
        <p:nvSpPr>
          <p:cNvPr id="14370" name="Rectangle 56"/>
          <p:cNvSpPr>
            <a:spLocks noChangeArrowheads="1"/>
          </p:cNvSpPr>
          <p:nvPr/>
        </p:nvSpPr>
        <p:spPr bwMode="auto">
          <a:xfrm>
            <a:off x="4537075" y="3084513"/>
            <a:ext cx="495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</a:t>
            </a:r>
          </a:p>
        </p:txBody>
      </p:sp>
      <p:sp>
        <p:nvSpPr>
          <p:cNvPr id="14371" name="Rectangle 57"/>
          <p:cNvSpPr>
            <a:spLocks noChangeArrowheads="1"/>
          </p:cNvSpPr>
          <p:nvPr/>
        </p:nvSpPr>
        <p:spPr bwMode="auto">
          <a:xfrm>
            <a:off x="4557713" y="3335338"/>
            <a:ext cx="428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</a:t>
            </a:r>
          </a:p>
        </p:txBody>
      </p:sp>
      <p:sp>
        <p:nvSpPr>
          <p:cNvPr id="14372" name="Rectangle 58"/>
          <p:cNvSpPr>
            <a:spLocks noChangeArrowheads="1"/>
          </p:cNvSpPr>
          <p:nvPr/>
        </p:nvSpPr>
        <p:spPr bwMode="auto">
          <a:xfrm>
            <a:off x="4543425" y="3557588"/>
            <a:ext cx="466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</a:t>
            </a:r>
          </a:p>
        </p:txBody>
      </p:sp>
      <p:sp>
        <p:nvSpPr>
          <p:cNvPr id="14373" name="Rectangle 59"/>
          <p:cNvSpPr>
            <a:spLocks noChangeArrowheads="1"/>
          </p:cNvSpPr>
          <p:nvPr/>
        </p:nvSpPr>
        <p:spPr bwMode="auto">
          <a:xfrm>
            <a:off x="8212138" y="25082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22</a:t>
            </a:r>
          </a:p>
        </p:txBody>
      </p:sp>
      <p:sp>
        <p:nvSpPr>
          <p:cNvPr id="14374" name="Rectangle 60"/>
          <p:cNvSpPr>
            <a:spLocks noChangeArrowheads="1"/>
          </p:cNvSpPr>
          <p:nvPr/>
        </p:nvSpPr>
        <p:spPr bwMode="auto">
          <a:xfrm>
            <a:off x="8221663" y="2757488"/>
            <a:ext cx="2968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25</a:t>
            </a:r>
          </a:p>
        </p:txBody>
      </p:sp>
      <p:sp>
        <p:nvSpPr>
          <p:cNvPr id="14375" name="Rectangle 61"/>
          <p:cNvSpPr>
            <a:spLocks noChangeArrowheads="1"/>
          </p:cNvSpPr>
          <p:nvPr/>
        </p:nvSpPr>
        <p:spPr bwMode="auto">
          <a:xfrm>
            <a:off x="8218488" y="29908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14376" name="Rectangle 62"/>
          <p:cNvSpPr>
            <a:spLocks noChangeArrowheads="1"/>
          </p:cNvSpPr>
          <p:nvPr/>
        </p:nvSpPr>
        <p:spPr bwMode="auto">
          <a:xfrm>
            <a:off x="8224838" y="37115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40</a:t>
            </a:r>
          </a:p>
        </p:txBody>
      </p:sp>
      <p:sp>
        <p:nvSpPr>
          <p:cNvPr id="14377" name="Rectangle 63"/>
          <p:cNvSpPr>
            <a:spLocks noChangeArrowheads="1"/>
          </p:cNvSpPr>
          <p:nvPr/>
        </p:nvSpPr>
        <p:spPr bwMode="auto">
          <a:xfrm>
            <a:off x="8231188" y="392112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8" name="Rectangle 64"/>
          <p:cNvSpPr>
            <a:spLocks noChangeArrowheads="1"/>
          </p:cNvSpPr>
          <p:nvPr/>
        </p:nvSpPr>
        <p:spPr bwMode="auto">
          <a:xfrm>
            <a:off x="8229600" y="4162425"/>
            <a:ext cx="2968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9" name="Rectangle 65"/>
          <p:cNvSpPr>
            <a:spLocks noChangeArrowheads="1"/>
          </p:cNvSpPr>
          <p:nvPr/>
        </p:nvSpPr>
        <p:spPr bwMode="auto">
          <a:xfrm>
            <a:off x="8237538" y="439420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50</a:t>
            </a:r>
          </a:p>
        </p:txBody>
      </p:sp>
      <p:sp>
        <p:nvSpPr>
          <p:cNvPr id="14380" name="Rectangle 66"/>
          <p:cNvSpPr>
            <a:spLocks noChangeArrowheads="1"/>
          </p:cNvSpPr>
          <p:nvPr/>
        </p:nvSpPr>
        <p:spPr bwMode="auto">
          <a:xfrm>
            <a:off x="4378325" y="4862513"/>
            <a:ext cx="1133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Sparse Index</a:t>
            </a:r>
          </a:p>
        </p:txBody>
      </p:sp>
      <p:sp>
        <p:nvSpPr>
          <p:cNvPr id="14381" name="Rectangle 67"/>
          <p:cNvSpPr>
            <a:spLocks noChangeArrowheads="1"/>
          </p:cNvSpPr>
          <p:nvPr/>
        </p:nvSpPr>
        <p:spPr bwMode="auto">
          <a:xfrm>
            <a:off x="4710113" y="502761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2" name="Rectangle 68"/>
          <p:cNvSpPr>
            <a:spLocks noChangeArrowheads="1"/>
          </p:cNvSpPr>
          <p:nvPr/>
        </p:nvSpPr>
        <p:spPr bwMode="auto">
          <a:xfrm>
            <a:off x="4598988" y="5194300"/>
            <a:ext cx="598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4383" name="Rectangle 69"/>
          <p:cNvSpPr>
            <a:spLocks noChangeArrowheads="1"/>
          </p:cNvSpPr>
          <p:nvPr/>
        </p:nvSpPr>
        <p:spPr bwMode="auto">
          <a:xfrm>
            <a:off x="6019800" y="5116513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Data File</a:t>
            </a:r>
          </a:p>
        </p:txBody>
      </p:sp>
      <p:sp>
        <p:nvSpPr>
          <p:cNvPr id="14384" name="Rectangle 70"/>
          <p:cNvSpPr>
            <a:spLocks noChangeArrowheads="1"/>
          </p:cNvSpPr>
          <p:nvPr/>
        </p:nvSpPr>
        <p:spPr bwMode="auto">
          <a:xfrm>
            <a:off x="7815263" y="4862513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Dense Index</a:t>
            </a:r>
          </a:p>
        </p:txBody>
      </p:sp>
      <p:sp>
        <p:nvSpPr>
          <p:cNvPr id="14385" name="Rectangle 71"/>
          <p:cNvSpPr>
            <a:spLocks noChangeArrowheads="1"/>
          </p:cNvSpPr>
          <p:nvPr/>
        </p:nvSpPr>
        <p:spPr bwMode="auto">
          <a:xfrm>
            <a:off x="8147050" y="5027613"/>
            <a:ext cx="369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6" name="Rectangle 72"/>
          <p:cNvSpPr>
            <a:spLocks noChangeArrowheads="1"/>
          </p:cNvSpPr>
          <p:nvPr/>
        </p:nvSpPr>
        <p:spPr bwMode="auto">
          <a:xfrm>
            <a:off x="8091488" y="5194300"/>
            <a:ext cx="471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4387" name="Rectangle 73"/>
          <p:cNvSpPr>
            <a:spLocks noChangeArrowheads="1"/>
          </p:cNvSpPr>
          <p:nvPr/>
        </p:nvSpPr>
        <p:spPr bwMode="auto">
          <a:xfrm>
            <a:off x="8218488" y="32162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33</a:t>
            </a:r>
          </a:p>
        </p:txBody>
      </p:sp>
      <p:sp>
        <p:nvSpPr>
          <p:cNvPr id="14388" name="Rectangle 74"/>
          <p:cNvSpPr>
            <a:spLocks noChangeArrowheads="1"/>
          </p:cNvSpPr>
          <p:nvPr/>
        </p:nvSpPr>
        <p:spPr bwMode="auto">
          <a:xfrm>
            <a:off x="5867400" y="2843213"/>
            <a:ext cx="1014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Bristow, 30, 2007</a:t>
            </a:r>
          </a:p>
        </p:txBody>
      </p:sp>
      <p:sp>
        <p:nvSpPr>
          <p:cNvPr id="14389" name="Rectangle 75"/>
          <p:cNvSpPr>
            <a:spLocks noChangeArrowheads="1"/>
          </p:cNvSpPr>
          <p:nvPr/>
        </p:nvSpPr>
        <p:spPr bwMode="auto">
          <a:xfrm>
            <a:off x="5915025" y="2627313"/>
            <a:ext cx="8905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Basu, 33, 4003</a:t>
            </a:r>
          </a:p>
        </p:txBody>
      </p:sp>
      <p:sp>
        <p:nvSpPr>
          <p:cNvPr id="14390" name="Rectangle 76"/>
          <p:cNvSpPr>
            <a:spLocks noChangeArrowheads="1"/>
          </p:cNvSpPr>
          <p:nvPr/>
        </p:nvSpPr>
        <p:spPr bwMode="auto">
          <a:xfrm>
            <a:off x="5959475" y="3322638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Cass, 50, 5004</a:t>
            </a:r>
          </a:p>
        </p:txBody>
      </p:sp>
      <p:sp>
        <p:nvSpPr>
          <p:cNvPr id="14391" name="Rectangle 77"/>
          <p:cNvSpPr>
            <a:spLocks noChangeArrowheads="1"/>
          </p:cNvSpPr>
          <p:nvPr/>
        </p:nvSpPr>
        <p:spPr bwMode="auto">
          <a:xfrm>
            <a:off x="5965825" y="4497388"/>
            <a:ext cx="906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Tracy, 44, 5004</a:t>
            </a:r>
          </a:p>
        </p:txBody>
      </p:sp>
      <p:sp>
        <p:nvSpPr>
          <p:cNvPr id="14392" name="Rectangle 78"/>
          <p:cNvSpPr>
            <a:spLocks noChangeArrowheads="1"/>
          </p:cNvSpPr>
          <p:nvPr/>
        </p:nvSpPr>
        <p:spPr bwMode="auto">
          <a:xfrm>
            <a:off x="5883275" y="3557588"/>
            <a:ext cx="10048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Daniels, 22, 6003</a:t>
            </a:r>
          </a:p>
        </p:txBody>
      </p:sp>
      <p:sp>
        <p:nvSpPr>
          <p:cNvPr id="14393" name="Rectangle 79"/>
          <p:cNvSpPr>
            <a:spLocks noChangeArrowheads="1"/>
          </p:cNvSpPr>
          <p:nvPr/>
        </p:nvSpPr>
        <p:spPr bwMode="auto">
          <a:xfrm>
            <a:off x="5929313" y="3786188"/>
            <a:ext cx="930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Jones, 40, 6003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495800" cy="4572000"/>
          </a:xfrm>
          <a:noFill/>
        </p:spPr>
        <p:txBody>
          <a:bodyPr lIns="92075" tIns="46038" rIns="92075" bIns="46038"/>
          <a:lstStyle/>
          <a:p>
            <a:r>
              <a:rPr lang="en-US" sz="2400" i="1" smtClean="0">
                <a:solidFill>
                  <a:schemeClr val="accent2"/>
                </a:solidFill>
              </a:rPr>
              <a:t>Composite Search Keys</a:t>
            </a:r>
            <a:r>
              <a:rPr lang="en-US" sz="2400" smtClean="0">
                <a:solidFill>
                  <a:schemeClr val="accent2"/>
                </a:solidFill>
              </a:rPr>
              <a:t>: </a:t>
            </a:r>
            <a:r>
              <a:rPr lang="en-US" sz="2400" smtClean="0"/>
              <a:t>Search on a combination of fields.</a:t>
            </a:r>
          </a:p>
          <a:p>
            <a:pPr lvl="1"/>
            <a:r>
              <a:rPr lang="en-US" sz="2400" smtClean="0"/>
              <a:t>Equality query: Every field value is equal to a constant value. E.g. wrt &lt;sal,age&gt; index:</a:t>
            </a:r>
          </a:p>
          <a:p>
            <a:pPr lvl="2"/>
            <a:r>
              <a:rPr lang="en-US" smtClean="0"/>
              <a:t>age=20 and sal =75</a:t>
            </a:r>
          </a:p>
          <a:p>
            <a:pPr lvl="1"/>
            <a:r>
              <a:rPr lang="en-US" sz="2400" smtClean="0"/>
              <a:t>Range query: Some field value is not a constant. E.g.:</a:t>
            </a:r>
          </a:p>
          <a:p>
            <a:pPr lvl="2"/>
            <a:r>
              <a:rPr lang="en-US" smtClean="0"/>
              <a:t>age =20; or age=20 and sal &gt; 10</a:t>
            </a:r>
          </a:p>
          <a:p>
            <a:endParaRPr lang="en-US" sz="2400" smtClean="0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4979988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4979988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4979988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979988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4979988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979988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979988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4979988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8335963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8335963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8335963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8335963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8347075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8347075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8347075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8347075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5580063" y="2589213"/>
            <a:ext cx="844550" cy="1127125"/>
          </a:xfrm>
          <a:custGeom>
            <a:avLst/>
            <a:gdLst>
              <a:gd name="T0" fmla="*/ 0 w 532"/>
              <a:gd name="T1" fmla="*/ 0 h 710"/>
              <a:gd name="T2" fmla="*/ 842963 w 532"/>
              <a:gd name="T3" fmla="*/ 1125538 h 710"/>
              <a:gd name="T4" fmla="*/ 0 w 532"/>
              <a:gd name="T5" fmla="*/ 0 h 710"/>
              <a:gd name="T6" fmla="*/ 0 60000 65536"/>
              <a:gd name="T7" fmla="*/ 0 60000 65536"/>
              <a:gd name="T8" fmla="*/ 0 60000 65536"/>
              <a:gd name="T9" fmla="*/ 0 w 532"/>
              <a:gd name="T10" fmla="*/ 0 h 710"/>
              <a:gd name="T11" fmla="*/ 532 w 532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710">
                <a:moveTo>
                  <a:pt x="0" y="0"/>
                </a:moveTo>
                <a:lnTo>
                  <a:pt x="531" y="7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6340475" y="3605213"/>
            <a:ext cx="84138" cy="111125"/>
          </a:xfrm>
          <a:custGeom>
            <a:avLst/>
            <a:gdLst>
              <a:gd name="T0" fmla="*/ 34925 w 53"/>
              <a:gd name="T1" fmla="*/ 0 h 70"/>
              <a:gd name="T2" fmla="*/ 82550 w 53"/>
              <a:gd name="T3" fmla="*/ 109538 h 70"/>
              <a:gd name="T4" fmla="*/ 0 w 53"/>
              <a:gd name="T5" fmla="*/ 41275 h 70"/>
              <a:gd name="T6" fmla="*/ 0 60000 65536"/>
              <a:gd name="T7" fmla="*/ 0 60000 65536"/>
              <a:gd name="T8" fmla="*/ 0 60000 65536"/>
              <a:gd name="T9" fmla="*/ 0 w 53"/>
              <a:gd name="T10" fmla="*/ 0 h 70"/>
              <a:gd name="T11" fmla="*/ 53 w 53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" h="70">
                <a:moveTo>
                  <a:pt x="22" y="0"/>
                </a:moveTo>
                <a:lnTo>
                  <a:pt x="52" y="69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5580063" y="2887663"/>
            <a:ext cx="844550" cy="528637"/>
          </a:xfrm>
          <a:custGeom>
            <a:avLst/>
            <a:gdLst>
              <a:gd name="T0" fmla="*/ 0 w 532"/>
              <a:gd name="T1" fmla="*/ 0 h 333"/>
              <a:gd name="T2" fmla="*/ 842963 w 532"/>
              <a:gd name="T3" fmla="*/ 527050 h 333"/>
              <a:gd name="T4" fmla="*/ 0 w 532"/>
              <a:gd name="T5" fmla="*/ 0 h 333"/>
              <a:gd name="T6" fmla="*/ 0 60000 65536"/>
              <a:gd name="T7" fmla="*/ 0 60000 65536"/>
              <a:gd name="T8" fmla="*/ 0 60000 65536"/>
              <a:gd name="T9" fmla="*/ 0 w 532"/>
              <a:gd name="T10" fmla="*/ 0 h 333"/>
              <a:gd name="T11" fmla="*/ 532 w 532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3">
                <a:moveTo>
                  <a:pt x="0" y="0"/>
                </a:moveTo>
                <a:lnTo>
                  <a:pt x="531" y="3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6326188" y="3332163"/>
            <a:ext cx="98425" cy="84137"/>
          </a:xfrm>
          <a:custGeom>
            <a:avLst/>
            <a:gdLst>
              <a:gd name="T0" fmla="*/ 22225 w 62"/>
              <a:gd name="T1" fmla="*/ 0 h 53"/>
              <a:gd name="T2" fmla="*/ 96838 w 62"/>
              <a:gd name="T3" fmla="*/ 82550 h 53"/>
              <a:gd name="T4" fmla="*/ 0 w 62"/>
              <a:gd name="T5" fmla="*/ 55562 h 53"/>
              <a:gd name="T6" fmla="*/ 0 60000 65536"/>
              <a:gd name="T7" fmla="*/ 0 60000 65536"/>
              <a:gd name="T8" fmla="*/ 0 60000 65536"/>
              <a:gd name="T9" fmla="*/ 0 w 62"/>
              <a:gd name="T10" fmla="*/ 0 h 53"/>
              <a:gd name="T11" fmla="*/ 62 w 62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3">
                <a:moveTo>
                  <a:pt x="14" y="0"/>
                </a:moveTo>
                <a:lnTo>
                  <a:pt x="61" y="52"/>
                </a:lnTo>
                <a:lnTo>
                  <a:pt x="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5580063" y="3190875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6332538" y="3914775"/>
            <a:ext cx="92075" cy="98425"/>
          </a:xfrm>
          <a:custGeom>
            <a:avLst/>
            <a:gdLst>
              <a:gd name="T0" fmla="*/ 28575 w 58"/>
              <a:gd name="T1" fmla="*/ 0 h 62"/>
              <a:gd name="T2" fmla="*/ 90488 w 58"/>
              <a:gd name="T3" fmla="*/ 96838 h 62"/>
              <a:gd name="T4" fmla="*/ 0 w 58"/>
              <a:gd name="T5" fmla="*/ 46038 h 62"/>
              <a:gd name="T6" fmla="*/ 0 60000 65536"/>
              <a:gd name="T7" fmla="*/ 0 60000 65536"/>
              <a:gd name="T8" fmla="*/ 0 60000 65536"/>
              <a:gd name="T9" fmla="*/ 0 w 58"/>
              <a:gd name="T10" fmla="*/ 0 h 62"/>
              <a:gd name="T11" fmla="*/ 58 w 58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2">
                <a:moveTo>
                  <a:pt x="18" y="0"/>
                </a:moveTo>
                <a:lnTo>
                  <a:pt x="57" y="61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580063" y="3490913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6332538" y="4217988"/>
            <a:ext cx="92075" cy="95250"/>
          </a:xfrm>
          <a:custGeom>
            <a:avLst/>
            <a:gdLst>
              <a:gd name="T0" fmla="*/ 28575 w 58"/>
              <a:gd name="T1" fmla="*/ 0 h 60"/>
              <a:gd name="T2" fmla="*/ 90488 w 58"/>
              <a:gd name="T3" fmla="*/ 93663 h 60"/>
              <a:gd name="T4" fmla="*/ 0 w 58"/>
              <a:gd name="T5" fmla="*/ 46038 h 60"/>
              <a:gd name="T6" fmla="*/ 0 60000 65536"/>
              <a:gd name="T7" fmla="*/ 0 60000 65536"/>
              <a:gd name="T8" fmla="*/ 0 60000 65536"/>
              <a:gd name="T9" fmla="*/ 0 w 58"/>
              <a:gd name="T10" fmla="*/ 0 h 60"/>
              <a:gd name="T11" fmla="*/ 58 w 58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0">
                <a:moveTo>
                  <a:pt x="18" y="0"/>
                </a:moveTo>
                <a:lnTo>
                  <a:pt x="57" y="59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5580063" y="4089400"/>
            <a:ext cx="844550" cy="601663"/>
          </a:xfrm>
          <a:custGeom>
            <a:avLst/>
            <a:gdLst>
              <a:gd name="T0" fmla="*/ 0 w 532"/>
              <a:gd name="T1" fmla="*/ 600075 h 379"/>
              <a:gd name="T2" fmla="*/ 842963 w 532"/>
              <a:gd name="T3" fmla="*/ 0 h 379"/>
              <a:gd name="T4" fmla="*/ 0 w 532"/>
              <a:gd name="T5" fmla="*/ 600075 h 379"/>
              <a:gd name="T6" fmla="*/ 0 60000 65536"/>
              <a:gd name="T7" fmla="*/ 0 60000 65536"/>
              <a:gd name="T8" fmla="*/ 0 60000 65536"/>
              <a:gd name="T9" fmla="*/ 0 w 532"/>
              <a:gd name="T10" fmla="*/ 0 h 379"/>
              <a:gd name="T11" fmla="*/ 532 w 532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79">
                <a:moveTo>
                  <a:pt x="0" y="378"/>
                </a:moveTo>
                <a:lnTo>
                  <a:pt x="531" y="0"/>
                </a:lnTo>
                <a:lnTo>
                  <a:pt x="0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6327775" y="4089400"/>
            <a:ext cx="96838" cy="88900"/>
          </a:xfrm>
          <a:custGeom>
            <a:avLst/>
            <a:gdLst>
              <a:gd name="T0" fmla="*/ 0 w 61"/>
              <a:gd name="T1" fmla="*/ 34925 h 56"/>
              <a:gd name="T2" fmla="*/ 95250 w 61"/>
              <a:gd name="T3" fmla="*/ 0 h 56"/>
              <a:gd name="T4" fmla="*/ 23813 w 61"/>
              <a:gd name="T5" fmla="*/ 87313 h 56"/>
              <a:gd name="T6" fmla="*/ 0 60000 65536"/>
              <a:gd name="T7" fmla="*/ 0 60000 65536"/>
              <a:gd name="T8" fmla="*/ 0 60000 65536"/>
              <a:gd name="T9" fmla="*/ 0 w 61"/>
              <a:gd name="T10" fmla="*/ 0 h 56"/>
              <a:gd name="T11" fmla="*/ 61 w 61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6">
                <a:moveTo>
                  <a:pt x="0" y="22"/>
                </a:moveTo>
                <a:lnTo>
                  <a:pt x="60" y="0"/>
                </a:lnTo>
                <a:lnTo>
                  <a:pt x="15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5580063" y="4464050"/>
            <a:ext cx="844550" cy="523875"/>
          </a:xfrm>
          <a:custGeom>
            <a:avLst/>
            <a:gdLst>
              <a:gd name="T0" fmla="*/ 0 w 532"/>
              <a:gd name="T1" fmla="*/ 522288 h 330"/>
              <a:gd name="T2" fmla="*/ 842963 w 532"/>
              <a:gd name="T3" fmla="*/ 0 h 330"/>
              <a:gd name="T4" fmla="*/ 0 w 532"/>
              <a:gd name="T5" fmla="*/ 522288 h 330"/>
              <a:gd name="T6" fmla="*/ 0 60000 65536"/>
              <a:gd name="T7" fmla="*/ 0 60000 65536"/>
              <a:gd name="T8" fmla="*/ 0 60000 65536"/>
              <a:gd name="T9" fmla="*/ 0 w 532"/>
              <a:gd name="T10" fmla="*/ 0 h 330"/>
              <a:gd name="T11" fmla="*/ 532 w 532"/>
              <a:gd name="T12" fmla="*/ 330 h 3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0">
                <a:moveTo>
                  <a:pt x="0" y="329"/>
                </a:moveTo>
                <a:lnTo>
                  <a:pt x="531" y="0"/>
                </a:lnTo>
                <a:lnTo>
                  <a:pt x="0" y="3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6326188" y="4464050"/>
            <a:ext cx="98425" cy="80963"/>
          </a:xfrm>
          <a:custGeom>
            <a:avLst/>
            <a:gdLst>
              <a:gd name="T0" fmla="*/ 0 w 62"/>
              <a:gd name="T1" fmla="*/ 26988 h 51"/>
              <a:gd name="T2" fmla="*/ 96838 w 62"/>
              <a:gd name="T3" fmla="*/ 0 h 51"/>
              <a:gd name="T4" fmla="*/ 22225 w 62"/>
              <a:gd name="T5" fmla="*/ 79375 h 51"/>
              <a:gd name="T6" fmla="*/ 0 60000 65536"/>
              <a:gd name="T7" fmla="*/ 0 60000 65536"/>
              <a:gd name="T8" fmla="*/ 0 60000 65536"/>
              <a:gd name="T9" fmla="*/ 0 w 62"/>
              <a:gd name="T10" fmla="*/ 0 h 51"/>
              <a:gd name="T11" fmla="*/ 62 w 62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1">
                <a:moveTo>
                  <a:pt x="0" y="17"/>
                </a:moveTo>
                <a:lnTo>
                  <a:pt x="61" y="0"/>
                </a:lnTo>
                <a:lnTo>
                  <a:pt x="14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5580063" y="3714750"/>
            <a:ext cx="844550" cy="1573213"/>
          </a:xfrm>
          <a:custGeom>
            <a:avLst/>
            <a:gdLst>
              <a:gd name="T0" fmla="*/ 0 w 532"/>
              <a:gd name="T1" fmla="*/ 1571625 h 991"/>
              <a:gd name="T2" fmla="*/ 842963 w 532"/>
              <a:gd name="T3" fmla="*/ 0 h 991"/>
              <a:gd name="T4" fmla="*/ 0 w 532"/>
              <a:gd name="T5" fmla="*/ 1571625 h 991"/>
              <a:gd name="T6" fmla="*/ 0 60000 65536"/>
              <a:gd name="T7" fmla="*/ 0 60000 65536"/>
              <a:gd name="T8" fmla="*/ 0 60000 65536"/>
              <a:gd name="T9" fmla="*/ 0 w 532"/>
              <a:gd name="T10" fmla="*/ 0 h 991"/>
              <a:gd name="T11" fmla="*/ 532 w 532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991">
                <a:moveTo>
                  <a:pt x="0" y="990"/>
                </a:moveTo>
                <a:lnTo>
                  <a:pt x="531" y="0"/>
                </a:lnTo>
                <a:lnTo>
                  <a:pt x="0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6350000" y="3714750"/>
            <a:ext cx="74613" cy="119063"/>
          </a:xfrm>
          <a:custGeom>
            <a:avLst/>
            <a:gdLst>
              <a:gd name="T0" fmla="*/ 0 w 47"/>
              <a:gd name="T1" fmla="*/ 82550 h 75"/>
              <a:gd name="T2" fmla="*/ 73025 w 47"/>
              <a:gd name="T3" fmla="*/ 0 h 75"/>
              <a:gd name="T4" fmla="*/ 39688 w 47"/>
              <a:gd name="T5" fmla="*/ 117475 h 75"/>
              <a:gd name="T6" fmla="*/ 0 60000 65536"/>
              <a:gd name="T7" fmla="*/ 0 60000 65536"/>
              <a:gd name="T8" fmla="*/ 0 60000 65536"/>
              <a:gd name="T9" fmla="*/ 0 w 47"/>
              <a:gd name="T10" fmla="*/ 0 h 75"/>
              <a:gd name="T11" fmla="*/ 47 w 47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75">
                <a:moveTo>
                  <a:pt x="0" y="52"/>
                </a:moveTo>
                <a:lnTo>
                  <a:pt x="46" y="0"/>
                </a:lnTo>
                <a:lnTo>
                  <a:pt x="25" y="7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5580063" y="3414713"/>
            <a:ext cx="844550" cy="973137"/>
          </a:xfrm>
          <a:custGeom>
            <a:avLst/>
            <a:gdLst>
              <a:gd name="T0" fmla="*/ 0 w 532"/>
              <a:gd name="T1" fmla="*/ 971550 h 613"/>
              <a:gd name="T2" fmla="*/ 842963 w 532"/>
              <a:gd name="T3" fmla="*/ 0 h 613"/>
              <a:gd name="T4" fmla="*/ 0 w 532"/>
              <a:gd name="T5" fmla="*/ 971550 h 613"/>
              <a:gd name="T6" fmla="*/ 0 60000 65536"/>
              <a:gd name="T7" fmla="*/ 0 60000 65536"/>
              <a:gd name="T8" fmla="*/ 0 60000 65536"/>
              <a:gd name="T9" fmla="*/ 0 w 532"/>
              <a:gd name="T10" fmla="*/ 0 h 613"/>
              <a:gd name="T11" fmla="*/ 532 w 532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613">
                <a:moveTo>
                  <a:pt x="0" y="612"/>
                </a:moveTo>
                <a:lnTo>
                  <a:pt x="531" y="0"/>
                </a:lnTo>
                <a:lnTo>
                  <a:pt x="0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6337300" y="3414713"/>
            <a:ext cx="87313" cy="103187"/>
          </a:xfrm>
          <a:custGeom>
            <a:avLst/>
            <a:gdLst>
              <a:gd name="T0" fmla="*/ 0 w 55"/>
              <a:gd name="T1" fmla="*/ 57150 h 65"/>
              <a:gd name="T2" fmla="*/ 85725 w 55"/>
              <a:gd name="T3" fmla="*/ 0 h 65"/>
              <a:gd name="T4" fmla="*/ 31750 w 55"/>
              <a:gd name="T5" fmla="*/ 10160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0" y="36"/>
                </a:moveTo>
                <a:lnTo>
                  <a:pt x="54" y="0"/>
                </a:lnTo>
                <a:lnTo>
                  <a:pt x="20" y="6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7627938" y="2589213"/>
            <a:ext cx="841375" cy="1127125"/>
          </a:xfrm>
          <a:custGeom>
            <a:avLst/>
            <a:gdLst>
              <a:gd name="T0" fmla="*/ 839788 w 530"/>
              <a:gd name="T1" fmla="*/ 0 h 710"/>
              <a:gd name="T2" fmla="*/ 0 w 530"/>
              <a:gd name="T3" fmla="*/ 1125538 h 710"/>
              <a:gd name="T4" fmla="*/ 839788 w 530"/>
              <a:gd name="T5" fmla="*/ 0 h 710"/>
              <a:gd name="T6" fmla="*/ 0 60000 65536"/>
              <a:gd name="T7" fmla="*/ 0 60000 65536"/>
              <a:gd name="T8" fmla="*/ 0 60000 65536"/>
              <a:gd name="T9" fmla="*/ 0 w 530"/>
              <a:gd name="T10" fmla="*/ 0 h 710"/>
              <a:gd name="T11" fmla="*/ 530 w 530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710">
                <a:moveTo>
                  <a:pt x="529" y="0"/>
                </a:moveTo>
                <a:lnTo>
                  <a:pt x="0" y="709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7627938" y="3605213"/>
            <a:ext cx="82550" cy="111125"/>
          </a:xfrm>
          <a:custGeom>
            <a:avLst/>
            <a:gdLst>
              <a:gd name="T0" fmla="*/ 80963 w 52"/>
              <a:gd name="T1" fmla="*/ 41275 h 70"/>
              <a:gd name="T2" fmla="*/ 0 w 52"/>
              <a:gd name="T3" fmla="*/ 109538 h 70"/>
              <a:gd name="T4" fmla="*/ 46037 w 52"/>
              <a:gd name="T5" fmla="*/ 0 h 70"/>
              <a:gd name="T6" fmla="*/ 0 60000 65536"/>
              <a:gd name="T7" fmla="*/ 0 60000 65536"/>
              <a:gd name="T8" fmla="*/ 0 60000 65536"/>
              <a:gd name="T9" fmla="*/ 0 w 52"/>
              <a:gd name="T10" fmla="*/ 0 h 70"/>
              <a:gd name="T11" fmla="*/ 52 w 52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70">
                <a:moveTo>
                  <a:pt x="51" y="26"/>
                </a:moveTo>
                <a:lnTo>
                  <a:pt x="0" y="69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7627938" y="2887663"/>
            <a:ext cx="841375" cy="528637"/>
          </a:xfrm>
          <a:custGeom>
            <a:avLst/>
            <a:gdLst>
              <a:gd name="T0" fmla="*/ 839788 w 530"/>
              <a:gd name="T1" fmla="*/ 0 h 333"/>
              <a:gd name="T2" fmla="*/ 0 w 530"/>
              <a:gd name="T3" fmla="*/ 527050 h 333"/>
              <a:gd name="T4" fmla="*/ 839788 w 530"/>
              <a:gd name="T5" fmla="*/ 0 h 333"/>
              <a:gd name="T6" fmla="*/ 0 60000 65536"/>
              <a:gd name="T7" fmla="*/ 0 60000 65536"/>
              <a:gd name="T8" fmla="*/ 0 60000 65536"/>
              <a:gd name="T9" fmla="*/ 0 w 530"/>
              <a:gd name="T10" fmla="*/ 0 h 333"/>
              <a:gd name="T11" fmla="*/ 530 w 530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33">
                <a:moveTo>
                  <a:pt x="529" y="0"/>
                </a:moveTo>
                <a:lnTo>
                  <a:pt x="0" y="332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7627938" y="3332163"/>
            <a:ext cx="96837" cy="84137"/>
          </a:xfrm>
          <a:custGeom>
            <a:avLst/>
            <a:gdLst>
              <a:gd name="T0" fmla="*/ 95250 w 61"/>
              <a:gd name="T1" fmla="*/ 55562 h 53"/>
              <a:gd name="T2" fmla="*/ 0 w 61"/>
              <a:gd name="T3" fmla="*/ 82550 h 53"/>
              <a:gd name="T4" fmla="*/ 73025 w 61"/>
              <a:gd name="T5" fmla="*/ 0 h 53"/>
              <a:gd name="T6" fmla="*/ 0 60000 65536"/>
              <a:gd name="T7" fmla="*/ 0 60000 65536"/>
              <a:gd name="T8" fmla="*/ 0 60000 65536"/>
              <a:gd name="T9" fmla="*/ 0 w 61"/>
              <a:gd name="T10" fmla="*/ 0 h 53"/>
              <a:gd name="T11" fmla="*/ 61 w 61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3">
                <a:moveTo>
                  <a:pt x="60" y="35"/>
                </a:moveTo>
                <a:lnTo>
                  <a:pt x="0" y="5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7627938" y="3190875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7627938" y="3914775"/>
            <a:ext cx="88900" cy="98425"/>
          </a:xfrm>
          <a:custGeom>
            <a:avLst/>
            <a:gdLst>
              <a:gd name="T0" fmla="*/ 87313 w 56"/>
              <a:gd name="T1" fmla="*/ 46038 h 62"/>
              <a:gd name="T2" fmla="*/ 0 w 56"/>
              <a:gd name="T3" fmla="*/ 96838 h 62"/>
              <a:gd name="T4" fmla="*/ 58738 w 56"/>
              <a:gd name="T5" fmla="*/ 0 h 62"/>
              <a:gd name="T6" fmla="*/ 0 60000 65536"/>
              <a:gd name="T7" fmla="*/ 0 60000 65536"/>
              <a:gd name="T8" fmla="*/ 0 60000 65536"/>
              <a:gd name="T9" fmla="*/ 0 w 56"/>
              <a:gd name="T10" fmla="*/ 0 h 62"/>
              <a:gd name="T11" fmla="*/ 56 w 56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2">
                <a:moveTo>
                  <a:pt x="55" y="29"/>
                </a:moveTo>
                <a:lnTo>
                  <a:pt x="0" y="61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7627938" y="3490913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7627938" y="4217988"/>
            <a:ext cx="88900" cy="95250"/>
          </a:xfrm>
          <a:custGeom>
            <a:avLst/>
            <a:gdLst>
              <a:gd name="T0" fmla="*/ 87313 w 56"/>
              <a:gd name="T1" fmla="*/ 46038 h 60"/>
              <a:gd name="T2" fmla="*/ 0 w 56"/>
              <a:gd name="T3" fmla="*/ 93663 h 60"/>
              <a:gd name="T4" fmla="*/ 58738 w 56"/>
              <a:gd name="T5" fmla="*/ 0 h 60"/>
              <a:gd name="T6" fmla="*/ 0 60000 65536"/>
              <a:gd name="T7" fmla="*/ 0 60000 65536"/>
              <a:gd name="T8" fmla="*/ 0 60000 65536"/>
              <a:gd name="T9" fmla="*/ 0 w 56"/>
              <a:gd name="T10" fmla="*/ 0 h 60"/>
              <a:gd name="T11" fmla="*/ 56 w 56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0">
                <a:moveTo>
                  <a:pt x="55" y="29"/>
                </a:moveTo>
                <a:lnTo>
                  <a:pt x="0" y="59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7627938" y="3414713"/>
            <a:ext cx="841375" cy="973137"/>
          </a:xfrm>
          <a:custGeom>
            <a:avLst/>
            <a:gdLst>
              <a:gd name="T0" fmla="*/ 839788 w 530"/>
              <a:gd name="T1" fmla="*/ 971550 h 613"/>
              <a:gd name="T2" fmla="*/ 0 w 530"/>
              <a:gd name="T3" fmla="*/ 0 h 613"/>
              <a:gd name="T4" fmla="*/ 839788 w 530"/>
              <a:gd name="T5" fmla="*/ 971550 h 613"/>
              <a:gd name="T6" fmla="*/ 0 60000 65536"/>
              <a:gd name="T7" fmla="*/ 0 60000 65536"/>
              <a:gd name="T8" fmla="*/ 0 60000 65536"/>
              <a:gd name="T9" fmla="*/ 0 w 530"/>
              <a:gd name="T10" fmla="*/ 0 h 613"/>
              <a:gd name="T11" fmla="*/ 530 w 530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613">
                <a:moveTo>
                  <a:pt x="529" y="612"/>
                </a:moveTo>
                <a:lnTo>
                  <a:pt x="0" y="0"/>
                </a:lnTo>
                <a:lnTo>
                  <a:pt x="529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7627938" y="3414713"/>
            <a:ext cx="87312" cy="103187"/>
          </a:xfrm>
          <a:custGeom>
            <a:avLst/>
            <a:gdLst>
              <a:gd name="T0" fmla="*/ 53975 w 55"/>
              <a:gd name="T1" fmla="*/ 101600 h 65"/>
              <a:gd name="T2" fmla="*/ 0 w 55"/>
              <a:gd name="T3" fmla="*/ 0 h 65"/>
              <a:gd name="T4" fmla="*/ 85725 w 55"/>
              <a:gd name="T5" fmla="*/ 5715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34" y="64"/>
                </a:moveTo>
                <a:lnTo>
                  <a:pt x="0" y="0"/>
                </a:lnTo>
                <a:lnTo>
                  <a:pt x="54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7627938" y="4089400"/>
            <a:ext cx="841375" cy="601663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7627938" y="4089400"/>
            <a:ext cx="95250" cy="88900"/>
          </a:xfrm>
          <a:custGeom>
            <a:avLst/>
            <a:gdLst>
              <a:gd name="T0" fmla="*/ 69850 w 60"/>
              <a:gd name="T1" fmla="*/ 87313 h 56"/>
              <a:gd name="T2" fmla="*/ 0 w 60"/>
              <a:gd name="T3" fmla="*/ 0 h 56"/>
              <a:gd name="T4" fmla="*/ 93663 w 60"/>
              <a:gd name="T5" fmla="*/ 34925 h 56"/>
              <a:gd name="T6" fmla="*/ 0 60000 65536"/>
              <a:gd name="T7" fmla="*/ 0 60000 65536"/>
              <a:gd name="T8" fmla="*/ 0 60000 65536"/>
              <a:gd name="T9" fmla="*/ 0 w 60"/>
              <a:gd name="T10" fmla="*/ 0 h 56"/>
              <a:gd name="T11" fmla="*/ 60 w 60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6">
                <a:moveTo>
                  <a:pt x="44" y="55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7627938" y="4386263"/>
            <a:ext cx="841375" cy="601662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7627938" y="4386263"/>
            <a:ext cx="95250" cy="87312"/>
          </a:xfrm>
          <a:custGeom>
            <a:avLst/>
            <a:gdLst>
              <a:gd name="T0" fmla="*/ 69850 w 60"/>
              <a:gd name="T1" fmla="*/ 85725 h 55"/>
              <a:gd name="T2" fmla="*/ 0 w 60"/>
              <a:gd name="T3" fmla="*/ 0 h 55"/>
              <a:gd name="T4" fmla="*/ 93663 w 60"/>
              <a:gd name="T5" fmla="*/ 34925 h 55"/>
              <a:gd name="T6" fmla="*/ 0 60000 65536"/>
              <a:gd name="T7" fmla="*/ 0 60000 65536"/>
              <a:gd name="T8" fmla="*/ 0 60000 65536"/>
              <a:gd name="T9" fmla="*/ 0 w 60"/>
              <a:gd name="T10" fmla="*/ 0 h 55"/>
              <a:gd name="T11" fmla="*/ 60 w 60"/>
              <a:gd name="T12" fmla="*/ 55 h 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5">
                <a:moveTo>
                  <a:pt x="44" y="54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7627938" y="3714750"/>
            <a:ext cx="841375" cy="1573213"/>
          </a:xfrm>
          <a:custGeom>
            <a:avLst/>
            <a:gdLst>
              <a:gd name="T0" fmla="*/ 839788 w 530"/>
              <a:gd name="T1" fmla="*/ 1571625 h 991"/>
              <a:gd name="T2" fmla="*/ 0 w 530"/>
              <a:gd name="T3" fmla="*/ 0 h 991"/>
              <a:gd name="T4" fmla="*/ 839788 w 530"/>
              <a:gd name="T5" fmla="*/ 1571625 h 991"/>
              <a:gd name="T6" fmla="*/ 0 60000 65536"/>
              <a:gd name="T7" fmla="*/ 0 60000 65536"/>
              <a:gd name="T8" fmla="*/ 0 60000 65536"/>
              <a:gd name="T9" fmla="*/ 0 w 530"/>
              <a:gd name="T10" fmla="*/ 0 h 991"/>
              <a:gd name="T11" fmla="*/ 530 w 530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991">
                <a:moveTo>
                  <a:pt x="529" y="990"/>
                </a:moveTo>
                <a:lnTo>
                  <a:pt x="0" y="0"/>
                </a:lnTo>
                <a:lnTo>
                  <a:pt x="529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7627938" y="3714750"/>
            <a:ext cx="73025" cy="119063"/>
          </a:xfrm>
          <a:custGeom>
            <a:avLst/>
            <a:gdLst>
              <a:gd name="T0" fmla="*/ 33338 w 46"/>
              <a:gd name="T1" fmla="*/ 117475 h 75"/>
              <a:gd name="T2" fmla="*/ 0 w 46"/>
              <a:gd name="T3" fmla="*/ 0 h 75"/>
              <a:gd name="T4" fmla="*/ 71438 w 46"/>
              <a:gd name="T5" fmla="*/ 82550 h 75"/>
              <a:gd name="T6" fmla="*/ 0 60000 65536"/>
              <a:gd name="T7" fmla="*/ 0 60000 65536"/>
              <a:gd name="T8" fmla="*/ 0 60000 65536"/>
              <a:gd name="T9" fmla="*/ 0 w 46"/>
              <a:gd name="T10" fmla="*/ 0 h 75"/>
              <a:gd name="T11" fmla="*/ 46 w 46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75">
                <a:moveTo>
                  <a:pt x="21" y="74"/>
                </a:moveTo>
                <a:lnTo>
                  <a:pt x="0" y="0"/>
                </a:lnTo>
                <a:lnTo>
                  <a:pt x="45" y="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6389688" y="430847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sue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68135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13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72326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75</a:t>
            </a:r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>
            <a:off x="6423025" y="3338513"/>
            <a:ext cx="1206500" cy="1200150"/>
          </a:xfrm>
          <a:custGeom>
            <a:avLst/>
            <a:gdLst>
              <a:gd name="T0" fmla="*/ 0 w 760"/>
              <a:gd name="T1" fmla="*/ 0 h 756"/>
              <a:gd name="T2" fmla="*/ 1204913 w 760"/>
              <a:gd name="T3" fmla="*/ 0 h 756"/>
              <a:gd name="T4" fmla="*/ 1204913 w 760"/>
              <a:gd name="T5" fmla="*/ 1198563 h 756"/>
              <a:gd name="T6" fmla="*/ 0 w 760"/>
              <a:gd name="T7" fmla="*/ 1198563 h 756"/>
              <a:gd name="T8" fmla="*/ 0 w 760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0"/>
              <a:gd name="T16" fmla="*/ 0 h 756"/>
              <a:gd name="T17" fmla="*/ 760 w 760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0" h="756">
                <a:moveTo>
                  <a:pt x="0" y="0"/>
                </a:moveTo>
                <a:lnTo>
                  <a:pt x="759" y="0"/>
                </a:lnTo>
                <a:lnTo>
                  <a:pt x="759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>
            <a:off x="6423025" y="3636963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9" name="Freeform 59"/>
          <p:cNvSpPr>
            <a:spLocks/>
          </p:cNvSpPr>
          <p:nvPr/>
        </p:nvSpPr>
        <p:spPr bwMode="auto">
          <a:xfrm>
            <a:off x="6423025" y="3937000"/>
            <a:ext cx="1206500" cy="1588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6423025" y="4237038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6389688" y="3408363"/>
            <a:ext cx="509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bob</a:t>
            </a:r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6389688" y="3705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cal</a:t>
            </a:r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6389688" y="4010025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joe</a:t>
            </a:r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68135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72326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72326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20</a:t>
            </a:r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72326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80</a:t>
            </a:r>
          </a:p>
        </p:txBody>
      </p:sp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68135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11</a:t>
            </a:r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68135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30" name="Rectangle 70"/>
          <p:cNvSpPr>
            <a:spLocks noChangeArrowheads="1"/>
          </p:cNvSpPr>
          <p:nvPr/>
        </p:nvSpPr>
        <p:spPr bwMode="auto">
          <a:xfrm>
            <a:off x="6311900" y="3032125"/>
            <a:ext cx="649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5431" name="Rectangle 71"/>
          <p:cNvSpPr>
            <a:spLocks noChangeArrowheads="1"/>
          </p:cNvSpPr>
          <p:nvPr/>
        </p:nvSpPr>
        <p:spPr bwMode="auto">
          <a:xfrm>
            <a:off x="6811963" y="303212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5432" name="Rectangle 72"/>
          <p:cNvSpPr>
            <a:spLocks noChangeArrowheads="1"/>
          </p:cNvSpPr>
          <p:nvPr/>
        </p:nvSpPr>
        <p:spPr bwMode="auto">
          <a:xfrm>
            <a:off x="7231063" y="3032125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sal</a:t>
            </a:r>
          </a:p>
        </p:txBody>
      </p:sp>
      <p:sp>
        <p:nvSpPr>
          <p:cNvPr id="15433" name="Rectangle 73"/>
          <p:cNvSpPr>
            <a:spLocks noChangeArrowheads="1"/>
          </p:cNvSpPr>
          <p:nvPr/>
        </p:nvSpPr>
        <p:spPr bwMode="auto">
          <a:xfrm>
            <a:off x="4872038" y="5507038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&lt;sal, age&gt;</a:t>
            </a:r>
          </a:p>
        </p:txBody>
      </p:sp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4872038" y="3705225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&lt;age, sal&gt;</a:t>
            </a:r>
          </a:p>
        </p:txBody>
      </p:sp>
      <p:sp>
        <p:nvSpPr>
          <p:cNvPr id="15435" name="Rectangle 75"/>
          <p:cNvSpPr>
            <a:spLocks noChangeArrowheads="1"/>
          </p:cNvSpPr>
          <p:nvPr/>
        </p:nvSpPr>
        <p:spPr bwMode="auto">
          <a:xfrm>
            <a:off x="8359775" y="3705225"/>
            <a:ext cx="69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&lt;age&gt;</a:t>
            </a:r>
          </a:p>
        </p:txBody>
      </p:sp>
      <p:sp>
        <p:nvSpPr>
          <p:cNvPr id="15436" name="Rectangle 76"/>
          <p:cNvSpPr>
            <a:spLocks noChangeArrowheads="1"/>
          </p:cNvSpPr>
          <p:nvPr/>
        </p:nvSpPr>
        <p:spPr bwMode="auto">
          <a:xfrm>
            <a:off x="8359775" y="5507038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&lt;sal&gt;</a:t>
            </a:r>
          </a:p>
        </p:txBody>
      </p:sp>
      <p:sp>
        <p:nvSpPr>
          <p:cNvPr id="15437" name="Rectangle 77"/>
          <p:cNvSpPr>
            <a:spLocks noChangeArrowheads="1"/>
          </p:cNvSpPr>
          <p:nvPr/>
        </p:nvSpPr>
        <p:spPr bwMode="auto">
          <a:xfrm>
            <a:off x="4981575" y="310832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12,20</a:t>
            </a:r>
          </a:p>
        </p:txBody>
      </p:sp>
      <p:sp>
        <p:nvSpPr>
          <p:cNvPr id="15438" name="Rectangle 78"/>
          <p:cNvSpPr>
            <a:spLocks noChangeArrowheads="1"/>
          </p:cNvSpPr>
          <p:nvPr/>
        </p:nvSpPr>
        <p:spPr bwMode="auto">
          <a:xfrm>
            <a:off x="4994275" y="282575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12,10</a:t>
            </a:r>
          </a:p>
        </p:txBody>
      </p:sp>
      <p:sp>
        <p:nvSpPr>
          <p:cNvPr id="15439" name="Rectangle 79"/>
          <p:cNvSpPr>
            <a:spLocks noChangeArrowheads="1"/>
          </p:cNvSpPr>
          <p:nvPr/>
        </p:nvSpPr>
        <p:spPr bwMode="auto">
          <a:xfrm>
            <a:off x="4994275" y="250983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11,80</a:t>
            </a:r>
          </a:p>
        </p:txBody>
      </p:sp>
      <p:sp>
        <p:nvSpPr>
          <p:cNvPr id="15440" name="Rectangle 80"/>
          <p:cNvSpPr>
            <a:spLocks noChangeArrowheads="1"/>
          </p:cNvSpPr>
          <p:nvPr/>
        </p:nvSpPr>
        <p:spPr bwMode="auto">
          <a:xfrm>
            <a:off x="4983163" y="34083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13,75</a:t>
            </a:r>
          </a:p>
        </p:txBody>
      </p:sp>
      <p:sp>
        <p:nvSpPr>
          <p:cNvPr id="15441" name="Rectangle 81"/>
          <p:cNvSpPr>
            <a:spLocks noChangeArrowheads="1"/>
          </p:cNvSpPr>
          <p:nvPr/>
        </p:nvSpPr>
        <p:spPr bwMode="auto">
          <a:xfrm>
            <a:off x="4995863" y="46243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20,12</a:t>
            </a:r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4995863" y="430847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10,12</a:t>
            </a:r>
          </a:p>
        </p:txBody>
      </p:sp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4983163" y="49069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75,13</a:t>
            </a:r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4983163" y="52070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80,11</a:t>
            </a:r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8613775" y="2509838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11</a:t>
            </a:r>
          </a:p>
        </p:txBody>
      </p:sp>
      <p:sp>
        <p:nvSpPr>
          <p:cNvPr id="15446" name="Rectangle 86"/>
          <p:cNvSpPr>
            <a:spLocks noChangeArrowheads="1"/>
          </p:cNvSpPr>
          <p:nvPr/>
        </p:nvSpPr>
        <p:spPr bwMode="auto">
          <a:xfrm>
            <a:off x="8613775" y="28067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8613775" y="31083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8615363" y="34083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13</a:t>
            </a:r>
          </a:p>
        </p:txBody>
      </p:sp>
      <p:sp>
        <p:nvSpPr>
          <p:cNvPr id="15449" name="Rectangle 89"/>
          <p:cNvSpPr>
            <a:spLocks noChangeArrowheads="1"/>
          </p:cNvSpPr>
          <p:nvPr/>
        </p:nvSpPr>
        <p:spPr bwMode="auto">
          <a:xfrm>
            <a:off x="8615363" y="4308475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10</a:t>
            </a:r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8615363" y="460851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20</a:t>
            </a:r>
          </a:p>
        </p:txBody>
      </p:sp>
      <p:sp>
        <p:nvSpPr>
          <p:cNvPr id="15451" name="Rectangle 91"/>
          <p:cNvSpPr>
            <a:spLocks noChangeArrowheads="1"/>
          </p:cNvSpPr>
          <p:nvPr/>
        </p:nvSpPr>
        <p:spPr bwMode="auto">
          <a:xfrm>
            <a:off x="8615363" y="49069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75</a:t>
            </a:r>
          </a:p>
        </p:txBody>
      </p:sp>
      <p:sp>
        <p:nvSpPr>
          <p:cNvPr id="15452" name="Rectangle 92"/>
          <p:cNvSpPr>
            <a:spLocks noChangeArrowheads="1"/>
          </p:cNvSpPr>
          <p:nvPr/>
        </p:nvSpPr>
        <p:spPr bwMode="auto">
          <a:xfrm>
            <a:off x="8615363" y="5207000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80</a:t>
            </a:r>
          </a:p>
        </p:txBody>
      </p:sp>
      <p:sp>
        <p:nvSpPr>
          <p:cNvPr id="15453" name="Rectangle 93"/>
          <p:cNvSpPr>
            <a:spLocks noChangeArrowheads="1"/>
          </p:cNvSpPr>
          <p:nvPr/>
        </p:nvSpPr>
        <p:spPr bwMode="auto">
          <a:xfrm>
            <a:off x="6308725" y="4646613"/>
            <a:ext cx="1516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Data records</a:t>
            </a:r>
          </a:p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chemeClr val="folHlink"/>
                </a:solidFill>
                <a:latin typeface="Book Antiqua" pitchFamily="18" charset="0"/>
              </a:rPr>
              <a:t>name</a:t>
            </a:r>
          </a:p>
        </p:txBody>
      </p:sp>
      <p:sp>
        <p:nvSpPr>
          <p:cNvPr id="15454" name="Rectangle 94"/>
          <p:cNvSpPr>
            <a:spLocks noChangeArrowheads="1"/>
          </p:cNvSpPr>
          <p:nvPr/>
        </p:nvSpPr>
        <p:spPr bwMode="auto">
          <a:xfrm>
            <a:off x="4784725" y="5789613"/>
            <a:ext cx="1876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latin typeface="Book Antiqua" pitchFamily="18" charset="0"/>
              </a:rPr>
              <a:t>Data entries in index</a:t>
            </a:r>
          </a:p>
          <a:p>
            <a:r>
              <a:rPr lang="en-US" sz="1600">
                <a:latin typeface="Book Antiqua" pitchFamily="18" charset="0"/>
              </a:rPr>
              <a:t>sorted by </a:t>
            </a:r>
            <a:r>
              <a:rPr lang="en-US" sz="1600" i="1">
                <a:latin typeface="Book Antiqua" pitchFamily="18" charset="0"/>
              </a:rPr>
              <a:t>&lt;sal,age&gt;</a:t>
            </a:r>
          </a:p>
        </p:txBody>
      </p:sp>
      <p:sp>
        <p:nvSpPr>
          <p:cNvPr id="15455" name="Rectangle 95"/>
          <p:cNvSpPr>
            <a:spLocks noChangeArrowheads="1"/>
          </p:cNvSpPr>
          <p:nvPr/>
        </p:nvSpPr>
        <p:spPr bwMode="auto">
          <a:xfrm>
            <a:off x="7527925" y="5789613"/>
            <a:ext cx="149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Data entries</a:t>
            </a:r>
          </a:p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rgbClr val="9234DB"/>
                </a:solidFill>
                <a:latin typeface="Book Antiqua" pitchFamily="18" charset="0"/>
              </a:rPr>
              <a:t>&lt;sal&gt;</a:t>
            </a:r>
          </a:p>
        </p:txBody>
      </p:sp>
      <p:sp>
        <p:nvSpPr>
          <p:cNvPr id="15456" name="Rectangle 96"/>
          <p:cNvSpPr>
            <a:spLocks noChangeArrowheads="1"/>
          </p:cNvSpPr>
          <p:nvPr/>
        </p:nvSpPr>
        <p:spPr bwMode="auto">
          <a:xfrm>
            <a:off x="5164138" y="1576388"/>
            <a:ext cx="3659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Examples of composite key</a:t>
            </a:r>
          </a:p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indexes using lexicographic order.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Tree-Based Indexes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``</a:t>
            </a:r>
            <a:r>
              <a:rPr lang="en-US" i="1" dirty="0" smtClean="0"/>
              <a:t>Find all students with </a:t>
            </a:r>
            <a:r>
              <a:rPr lang="en-US" i="1" dirty="0" smtClean="0"/>
              <a:t>grade </a:t>
            </a:r>
            <a:r>
              <a:rPr lang="en-US" i="1" dirty="0" smtClean="0"/>
              <a:t>&gt; </a:t>
            </a:r>
            <a:r>
              <a:rPr lang="en-US" i="1" dirty="0" smtClean="0"/>
              <a:t>92</a:t>
            </a:r>
            <a:r>
              <a:rPr lang="en-US" dirty="0" smtClean="0"/>
              <a:t>’’</a:t>
            </a:r>
            <a:endParaRPr lang="en-US" dirty="0" smtClean="0"/>
          </a:p>
          <a:p>
            <a:pPr lvl="1"/>
            <a:r>
              <a:rPr lang="en-US" dirty="0" smtClean="0"/>
              <a:t>If data is in sorted file, do binary search to find first such student, then scan to find others.</a:t>
            </a:r>
          </a:p>
          <a:p>
            <a:pPr lvl="1"/>
            <a:r>
              <a:rPr lang="en-US" dirty="0" smtClean="0"/>
              <a:t>Cost of binary search can be quite high.</a:t>
            </a:r>
          </a:p>
          <a:p>
            <a:r>
              <a:rPr lang="en-US" dirty="0" smtClean="0"/>
              <a:t>Simple idea:  Create an </a:t>
            </a:r>
            <a:r>
              <a:rPr lang="en-US" dirty="0" smtClean="0"/>
              <a:t>‘index</a:t>
            </a:r>
            <a:r>
              <a:rPr lang="en-US" dirty="0" smtClean="0"/>
              <a:t>’ file.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23913" y="6081713"/>
            <a:ext cx="749724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i="1" dirty="0" smtClean="0">
                <a:solidFill>
                  <a:schemeClr val="accent2"/>
                </a:solidFill>
                <a:latin typeface="Book Antiqua" pitchFamily="18" charset="0"/>
              </a:rPr>
              <a:t>Allows performing a binary </a:t>
            </a:r>
            <a:r>
              <a:rPr lang="en-US" sz="2400" i="1" dirty="0">
                <a:solidFill>
                  <a:schemeClr val="accent2"/>
                </a:solidFill>
                <a:latin typeface="Book Antiqua" pitchFamily="18" charset="0"/>
              </a:rPr>
              <a:t>search on (smaller) index file!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1022350" y="5422900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16852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79437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965200" y="5356225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583238" y="4389438"/>
            <a:ext cx="198437" cy="968375"/>
          </a:xfrm>
          <a:custGeom>
            <a:avLst/>
            <a:gdLst>
              <a:gd name="T0" fmla="*/ 0 w 125"/>
              <a:gd name="T1" fmla="*/ 0 h 610"/>
              <a:gd name="T2" fmla="*/ 196850 w 125"/>
              <a:gd name="T3" fmla="*/ 966788 h 610"/>
              <a:gd name="T4" fmla="*/ 0 w 125"/>
              <a:gd name="T5" fmla="*/ 0 h 610"/>
              <a:gd name="T6" fmla="*/ 0 60000 65536"/>
              <a:gd name="T7" fmla="*/ 0 60000 65536"/>
              <a:gd name="T8" fmla="*/ 0 60000 65536"/>
              <a:gd name="T9" fmla="*/ 0 w 125"/>
              <a:gd name="T10" fmla="*/ 0 h 610"/>
              <a:gd name="T11" fmla="*/ 125 w 125"/>
              <a:gd name="T12" fmla="*/ 610 h 6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610">
                <a:moveTo>
                  <a:pt x="0" y="0"/>
                </a:moveTo>
                <a:lnTo>
                  <a:pt x="124" y="6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726113" y="5229225"/>
            <a:ext cx="58737" cy="128588"/>
          </a:xfrm>
          <a:custGeom>
            <a:avLst/>
            <a:gdLst>
              <a:gd name="T0" fmla="*/ 57150 w 37"/>
              <a:gd name="T1" fmla="*/ 0 h 81"/>
              <a:gd name="T2" fmla="*/ 53975 w 37"/>
              <a:gd name="T3" fmla="*/ 127000 h 81"/>
              <a:gd name="T4" fmla="*/ 0 w 37"/>
              <a:gd name="T5" fmla="*/ 12700 h 81"/>
              <a:gd name="T6" fmla="*/ 57150 w 37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81"/>
              <a:gd name="T14" fmla="*/ 37 w 37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81">
                <a:moveTo>
                  <a:pt x="36" y="0"/>
                </a:moveTo>
                <a:lnTo>
                  <a:pt x="34" y="80"/>
                </a:lnTo>
                <a:lnTo>
                  <a:pt x="0" y="8"/>
                </a:lnTo>
                <a:lnTo>
                  <a:pt x="3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3314700" y="542290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243138" y="4379913"/>
            <a:ext cx="1587" cy="935037"/>
          </a:xfrm>
          <a:custGeom>
            <a:avLst/>
            <a:gdLst>
              <a:gd name="T0" fmla="*/ 0 w 1"/>
              <a:gd name="T1" fmla="*/ 0 h 589"/>
              <a:gd name="T2" fmla="*/ 0 w 1"/>
              <a:gd name="T3" fmla="*/ 933450 h 589"/>
              <a:gd name="T4" fmla="*/ 0 w 1"/>
              <a:gd name="T5" fmla="*/ 0 h 589"/>
              <a:gd name="T6" fmla="*/ 0 60000 65536"/>
              <a:gd name="T7" fmla="*/ 0 60000 65536"/>
              <a:gd name="T8" fmla="*/ 0 60000 65536"/>
              <a:gd name="T9" fmla="*/ 0 w 1"/>
              <a:gd name="T10" fmla="*/ 0 h 589"/>
              <a:gd name="T11" fmla="*/ 1 w 1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589">
                <a:moveTo>
                  <a:pt x="0" y="0"/>
                </a:moveTo>
                <a:lnTo>
                  <a:pt x="0" y="5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212975" y="5186363"/>
            <a:ext cx="61913" cy="128587"/>
          </a:xfrm>
          <a:custGeom>
            <a:avLst/>
            <a:gdLst>
              <a:gd name="T0" fmla="*/ 60325 w 39"/>
              <a:gd name="T1" fmla="*/ 0 h 81"/>
              <a:gd name="T2" fmla="*/ 30163 w 39"/>
              <a:gd name="T3" fmla="*/ 127000 h 81"/>
              <a:gd name="T4" fmla="*/ 0 w 39"/>
              <a:gd name="T5" fmla="*/ 0 h 81"/>
              <a:gd name="T6" fmla="*/ 60325 w 39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81"/>
              <a:gd name="T14" fmla="*/ 39 w 39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81">
                <a:moveTo>
                  <a:pt x="38" y="0"/>
                </a:moveTo>
                <a:lnTo>
                  <a:pt x="19" y="80"/>
                </a:lnTo>
                <a:lnTo>
                  <a:pt x="0" y="0"/>
                </a:lnTo>
                <a:lnTo>
                  <a:pt x="3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2568575" y="4397375"/>
            <a:ext cx="757238" cy="917575"/>
          </a:xfrm>
          <a:custGeom>
            <a:avLst/>
            <a:gdLst>
              <a:gd name="T0" fmla="*/ 0 w 477"/>
              <a:gd name="T1" fmla="*/ 0 h 578"/>
              <a:gd name="T2" fmla="*/ 755650 w 477"/>
              <a:gd name="T3" fmla="*/ 915988 h 578"/>
              <a:gd name="T4" fmla="*/ 0 w 477"/>
              <a:gd name="T5" fmla="*/ 0 h 578"/>
              <a:gd name="T6" fmla="*/ 0 60000 65536"/>
              <a:gd name="T7" fmla="*/ 0 60000 65536"/>
              <a:gd name="T8" fmla="*/ 0 60000 65536"/>
              <a:gd name="T9" fmla="*/ 0 w 477"/>
              <a:gd name="T10" fmla="*/ 0 h 578"/>
              <a:gd name="T11" fmla="*/ 477 w 477"/>
              <a:gd name="T12" fmla="*/ 578 h 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7" h="578">
                <a:moveTo>
                  <a:pt x="0" y="0"/>
                </a:moveTo>
                <a:lnTo>
                  <a:pt x="476" y="5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3221038" y="5197475"/>
            <a:ext cx="104775" cy="117475"/>
          </a:xfrm>
          <a:custGeom>
            <a:avLst/>
            <a:gdLst>
              <a:gd name="T0" fmla="*/ 46037 w 66"/>
              <a:gd name="T1" fmla="*/ 0 h 74"/>
              <a:gd name="T2" fmla="*/ 103188 w 66"/>
              <a:gd name="T3" fmla="*/ 115888 h 74"/>
              <a:gd name="T4" fmla="*/ 0 w 66"/>
              <a:gd name="T5" fmla="*/ 42862 h 74"/>
              <a:gd name="T6" fmla="*/ 46037 w 66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74"/>
              <a:gd name="T14" fmla="*/ 66 w 66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74">
                <a:moveTo>
                  <a:pt x="29" y="0"/>
                </a:moveTo>
                <a:lnTo>
                  <a:pt x="65" y="73"/>
                </a:lnTo>
                <a:lnTo>
                  <a:pt x="0" y="27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1055688" y="4248150"/>
            <a:ext cx="973137" cy="1087438"/>
          </a:xfrm>
          <a:custGeom>
            <a:avLst/>
            <a:gdLst>
              <a:gd name="T0" fmla="*/ 971550 w 613"/>
              <a:gd name="T1" fmla="*/ 0 h 685"/>
              <a:gd name="T2" fmla="*/ 0 w 613"/>
              <a:gd name="T3" fmla="*/ 1085850 h 685"/>
              <a:gd name="T4" fmla="*/ 971550 w 613"/>
              <a:gd name="T5" fmla="*/ 0 h 685"/>
              <a:gd name="T6" fmla="*/ 0 60000 65536"/>
              <a:gd name="T7" fmla="*/ 0 60000 65536"/>
              <a:gd name="T8" fmla="*/ 0 60000 65536"/>
              <a:gd name="T9" fmla="*/ 0 w 613"/>
              <a:gd name="T10" fmla="*/ 0 h 685"/>
              <a:gd name="T11" fmla="*/ 613 w 613"/>
              <a:gd name="T12" fmla="*/ 685 h 6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85">
                <a:moveTo>
                  <a:pt x="612" y="0"/>
                </a:moveTo>
                <a:lnTo>
                  <a:pt x="0" y="684"/>
                </a:lnTo>
                <a:lnTo>
                  <a:pt x="612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1055688" y="5219700"/>
            <a:ext cx="106362" cy="115888"/>
          </a:xfrm>
          <a:custGeom>
            <a:avLst/>
            <a:gdLst>
              <a:gd name="T0" fmla="*/ 104775 w 67"/>
              <a:gd name="T1" fmla="*/ 42863 h 73"/>
              <a:gd name="T2" fmla="*/ 0 w 67"/>
              <a:gd name="T3" fmla="*/ 114300 h 73"/>
              <a:gd name="T4" fmla="*/ 60325 w 67"/>
              <a:gd name="T5" fmla="*/ 0 h 73"/>
              <a:gd name="T6" fmla="*/ 104775 w 67"/>
              <a:gd name="T7" fmla="*/ 42863 h 7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73"/>
              <a:gd name="T14" fmla="*/ 67 w 67"/>
              <a:gd name="T15" fmla="*/ 73 h 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73">
                <a:moveTo>
                  <a:pt x="66" y="27"/>
                </a:moveTo>
                <a:lnTo>
                  <a:pt x="0" y="72"/>
                </a:lnTo>
                <a:lnTo>
                  <a:pt x="38" y="0"/>
                </a:lnTo>
                <a:lnTo>
                  <a:pt x="66" y="27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081088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Page 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273300" y="5446713"/>
            <a:ext cx="757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2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867400" y="5446713"/>
            <a:ext cx="78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N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440113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3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248525" y="5422900"/>
            <a:ext cx="10842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Data File</a:t>
            </a:r>
          </a:p>
        </p:txBody>
      </p:sp>
      <p:sp>
        <p:nvSpPr>
          <p:cNvPr id="16409" name="Freeform 25"/>
          <p:cNvSpPr>
            <a:spLocks/>
          </p:cNvSpPr>
          <p:nvPr/>
        </p:nvSpPr>
        <p:spPr bwMode="auto">
          <a:xfrm>
            <a:off x="1952625" y="4070350"/>
            <a:ext cx="1049338" cy="400050"/>
          </a:xfrm>
          <a:custGeom>
            <a:avLst/>
            <a:gdLst>
              <a:gd name="T0" fmla="*/ 0 w 661"/>
              <a:gd name="T1" fmla="*/ 398463 h 252"/>
              <a:gd name="T2" fmla="*/ 0 w 661"/>
              <a:gd name="T3" fmla="*/ 0 h 252"/>
              <a:gd name="T4" fmla="*/ 1047750 w 661"/>
              <a:gd name="T5" fmla="*/ 0 h 252"/>
              <a:gd name="T6" fmla="*/ 1047750 w 661"/>
              <a:gd name="T7" fmla="*/ 398463 h 252"/>
              <a:gd name="T8" fmla="*/ 0 w 661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1"/>
              <a:gd name="T16" fmla="*/ 0 h 252"/>
              <a:gd name="T17" fmla="*/ 661 w 661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1" h="252">
                <a:moveTo>
                  <a:pt x="0" y="251"/>
                </a:moveTo>
                <a:lnTo>
                  <a:pt x="0" y="0"/>
                </a:lnTo>
                <a:lnTo>
                  <a:pt x="660" y="0"/>
                </a:lnTo>
                <a:lnTo>
                  <a:pt x="660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Freeform 26"/>
          <p:cNvSpPr>
            <a:spLocks/>
          </p:cNvSpPr>
          <p:nvPr/>
        </p:nvSpPr>
        <p:spPr bwMode="auto">
          <a:xfrm>
            <a:off x="3136900" y="407035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4849813" y="4070350"/>
            <a:ext cx="1050925" cy="400050"/>
          </a:xfrm>
          <a:custGeom>
            <a:avLst/>
            <a:gdLst>
              <a:gd name="T0" fmla="*/ 0 w 662"/>
              <a:gd name="T1" fmla="*/ 398463 h 252"/>
              <a:gd name="T2" fmla="*/ 0 w 662"/>
              <a:gd name="T3" fmla="*/ 0 h 252"/>
              <a:gd name="T4" fmla="*/ 1049338 w 662"/>
              <a:gd name="T5" fmla="*/ 0 h 252"/>
              <a:gd name="T6" fmla="*/ 1049338 w 662"/>
              <a:gd name="T7" fmla="*/ 398463 h 252"/>
              <a:gd name="T8" fmla="*/ 0 w 662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2"/>
              <a:gd name="T17" fmla="*/ 662 w 662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2">
                <a:moveTo>
                  <a:pt x="0" y="251"/>
                </a:moveTo>
                <a:lnTo>
                  <a:pt x="0" y="0"/>
                </a:lnTo>
                <a:lnTo>
                  <a:pt x="661" y="0"/>
                </a:lnTo>
                <a:lnTo>
                  <a:pt x="661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876425" y="3973513"/>
            <a:ext cx="4068763" cy="574675"/>
          </a:xfrm>
          <a:custGeom>
            <a:avLst/>
            <a:gdLst>
              <a:gd name="T0" fmla="*/ 0 w 2563"/>
              <a:gd name="T1" fmla="*/ 573088 h 362"/>
              <a:gd name="T2" fmla="*/ 0 w 2563"/>
              <a:gd name="T3" fmla="*/ 0 h 362"/>
              <a:gd name="T4" fmla="*/ 4067176 w 2563"/>
              <a:gd name="T5" fmla="*/ 0 h 362"/>
              <a:gd name="T6" fmla="*/ 4067176 w 2563"/>
              <a:gd name="T7" fmla="*/ 573088 h 362"/>
              <a:gd name="T8" fmla="*/ 0 w 2563"/>
              <a:gd name="T9" fmla="*/ 573088 h 3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3"/>
              <a:gd name="T16" fmla="*/ 0 h 362"/>
              <a:gd name="T17" fmla="*/ 2563 w 2563"/>
              <a:gd name="T18" fmla="*/ 362 h 3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3" h="362">
                <a:moveTo>
                  <a:pt x="0" y="361"/>
                </a:moveTo>
                <a:lnTo>
                  <a:pt x="0" y="0"/>
                </a:lnTo>
                <a:lnTo>
                  <a:pt x="2562" y="0"/>
                </a:lnTo>
                <a:lnTo>
                  <a:pt x="2562" y="361"/>
                </a:lnTo>
                <a:lnTo>
                  <a:pt x="0" y="36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2546550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400675" y="4113570"/>
            <a:ext cx="371897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err="1">
                <a:solidFill>
                  <a:schemeClr val="accent2"/>
                </a:solidFill>
                <a:latin typeface="Arial" charset="0"/>
              </a:rPr>
              <a:t>N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025293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7202488" y="4070350"/>
            <a:ext cx="1192212" cy="360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mtClean="0"/>
              <a:t>Tree-Based Indexes (2)</a:t>
            </a: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413000" y="1600200"/>
            <a:ext cx="6410325" cy="874713"/>
          </a:xfrm>
          <a:custGeom>
            <a:avLst/>
            <a:gdLst>
              <a:gd name="T0" fmla="*/ 0 w 4038"/>
              <a:gd name="T1" fmla="*/ 873125 h 551"/>
              <a:gd name="T2" fmla="*/ 0 w 4038"/>
              <a:gd name="T3" fmla="*/ 0 h 551"/>
              <a:gd name="T4" fmla="*/ 6408738 w 4038"/>
              <a:gd name="T5" fmla="*/ 0 h 551"/>
              <a:gd name="T6" fmla="*/ 6408738 w 4038"/>
              <a:gd name="T7" fmla="*/ 873125 h 551"/>
              <a:gd name="T8" fmla="*/ 0 w 403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8"/>
              <a:gd name="T16" fmla="*/ 0 h 551"/>
              <a:gd name="T17" fmla="*/ 4038 w 403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8" h="551">
                <a:moveTo>
                  <a:pt x="0" y="550"/>
                </a:moveTo>
                <a:lnTo>
                  <a:pt x="0" y="0"/>
                </a:lnTo>
                <a:lnTo>
                  <a:pt x="4037" y="0"/>
                </a:lnTo>
                <a:lnTo>
                  <a:pt x="403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924175" y="1600200"/>
            <a:ext cx="649288" cy="874713"/>
          </a:xfrm>
          <a:custGeom>
            <a:avLst/>
            <a:gdLst>
              <a:gd name="T0" fmla="*/ 0 w 409"/>
              <a:gd name="T1" fmla="*/ 873125 h 551"/>
              <a:gd name="T2" fmla="*/ 0 w 409"/>
              <a:gd name="T3" fmla="*/ 0 h 551"/>
              <a:gd name="T4" fmla="*/ 647700 w 409"/>
              <a:gd name="T5" fmla="*/ 0 h 551"/>
              <a:gd name="T6" fmla="*/ 647700 w 409"/>
              <a:gd name="T7" fmla="*/ 873125 h 551"/>
              <a:gd name="T8" fmla="*/ 0 w 409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9"/>
              <a:gd name="T16" fmla="*/ 0 h 551"/>
              <a:gd name="T17" fmla="*/ 409 w 409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9" h="551">
                <a:moveTo>
                  <a:pt x="0" y="550"/>
                </a:moveTo>
                <a:lnTo>
                  <a:pt x="0" y="0"/>
                </a:lnTo>
                <a:lnTo>
                  <a:pt x="408" y="0"/>
                </a:lnTo>
                <a:lnTo>
                  <a:pt x="408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062413" y="1600200"/>
            <a:ext cx="663575" cy="874713"/>
          </a:xfrm>
          <a:custGeom>
            <a:avLst/>
            <a:gdLst>
              <a:gd name="T0" fmla="*/ 0 w 418"/>
              <a:gd name="T1" fmla="*/ 873125 h 551"/>
              <a:gd name="T2" fmla="*/ 0 w 418"/>
              <a:gd name="T3" fmla="*/ 0 h 551"/>
              <a:gd name="T4" fmla="*/ 661988 w 418"/>
              <a:gd name="T5" fmla="*/ 0 h 551"/>
              <a:gd name="T6" fmla="*/ 661988 w 418"/>
              <a:gd name="T7" fmla="*/ 873125 h 551"/>
              <a:gd name="T8" fmla="*/ 0 w 41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8"/>
              <a:gd name="T16" fmla="*/ 0 h 551"/>
              <a:gd name="T17" fmla="*/ 418 w 41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8" h="551">
                <a:moveTo>
                  <a:pt x="0" y="550"/>
                </a:moveTo>
                <a:lnTo>
                  <a:pt x="0" y="0"/>
                </a:lnTo>
                <a:lnTo>
                  <a:pt x="417" y="0"/>
                </a:lnTo>
                <a:lnTo>
                  <a:pt x="41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6032500" y="1987550"/>
            <a:ext cx="79375" cy="68263"/>
          </a:xfrm>
          <a:custGeom>
            <a:avLst/>
            <a:gdLst>
              <a:gd name="T0" fmla="*/ 77788 w 50"/>
              <a:gd name="T1" fmla="*/ 33338 h 43"/>
              <a:gd name="T2" fmla="*/ 39688 w 50"/>
              <a:gd name="T3" fmla="*/ 0 h 43"/>
              <a:gd name="T4" fmla="*/ 0 w 50"/>
              <a:gd name="T5" fmla="*/ 33338 h 43"/>
              <a:gd name="T6" fmla="*/ 39688 w 50"/>
              <a:gd name="T7" fmla="*/ 66675 h 43"/>
              <a:gd name="T8" fmla="*/ 77788 w 50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"/>
              <a:gd name="T16" fmla="*/ 0 h 43"/>
              <a:gd name="T17" fmla="*/ 50 w 50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" h="43">
                <a:moveTo>
                  <a:pt x="49" y="21"/>
                </a:moveTo>
                <a:lnTo>
                  <a:pt x="25" y="0"/>
                </a:lnTo>
                <a:lnTo>
                  <a:pt x="0" y="21"/>
                </a:lnTo>
                <a:lnTo>
                  <a:pt x="25" y="42"/>
                </a:lnTo>
                <a:lnTo>
                  <a:pt x="49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6376988" y="1987550"/>
            <a:ext cx="74612" cy="68263"/>
          </a:xfrm>
          <a:custGeom>
            <a:avLst/>
            <a:gdLst>
              <a:gd name="T0" fmla="*/ 73025 w 47"/>
              <a:gd name="T1" fmla="*/ 33338 h 43"/>
              <a:gd name="T2" fmla="*/ 34925 w 47"/>
              <a:gd name="T3" fmla="*/ 0 h 43"/>
              <a:gd name="T4" fmla="*/ 0 w 47"/>
              <a:gd name="T5" fmla="*/ 33338 h 43"/>
              <a:gd name="T6" fmla="*/ 34925 w 47"/>
              <a:gd name="T7" fmla="*/ 66675 h 43"/>
              <a:gd name="T8" fmla="*/ 73025 w 47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"/>
              <a:gd name="T16" fmla="*/ 0 h 43"/>
              <a:gd name="T17" fmla="*/ 47 w 47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" h="43">
                <a:moveTo>
                  <a:pt x="46" y="21"/>
                </a:moveTo>
                <a:lnTo>
                  <a:pt x="22" y="0"/>
                </a:lnTo>
                <a:lnTo>
                  <a:pt x="0" y="21"/>
                </a:lnTo>
                <a:lnTo>
                  <a:pt x="22" y="42"/>
                </a:lnTo>
                <a:lnTo>
                  <a:pt x="4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6713538" y="1987550"/>
            <a:ext cx="77787" cy="68263"/>
          </a:xfrm>
          <a:custGeom>
            <a:avLst/>
            <a:gdLst>
              <a:gd name="T0" fmla="*/ 76200 w 49"/>
              <a:gd name="T1" fmla="*/ 33338 h 43"/>
              <a:gd name="T2" fmla="*/ 38100 w 49"/>
              <a:gd name="T3" fmla="*/ 0 h 43"/>
              <a:gd name="T4" fmla="*/ 0 w 49"/>
              <a:gd name="T5" fmla="*/ 33338 h 43"/>
              <a:gd name="T6" fmla="*/ 38100 w 49"/>
              <a:gd name="T7" fmla="*/ 66675 h 43"/>
              <a:gd name="T8" fmla="*/ 76200 w 49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43"/>
              <a:gd name="T17" fmla="*/ 49 w 4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43">
                <a:moveTo>
                  <a:pt x="48" y="21"/>
                </a:moveTo>
                <a:lnTo>
                  <a:pt x="24" y="0"/>
                </a:lnTo>
                <a:lnTo>
                  <a:pt x="0" y="21"/>
                </a:lnTo>
                <a:lnTo>
                  <a:pt x="24" y="42"/>
                </a:lnTo>
                <a:lnTo>
                  <a:pt x="48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661275" y="1600200"/>
            <a:ext cx="666750" cy="874713"/>
          </a:xfrm>
          <a:custGeom>
            <a:avLst/>
            <a:gdLst>
              <a:gd name="T0" fmla="*/ 0 w 420"/>
              <a:gd name="T1" fmla="*/ 873125 h 551"/>
              <a:gd name="T2" fmla="*/ 0 w 420"/>
              <a:gd name="T3" fmla="*/ 0 h 551"/>
              <a:gd name="T4" fmla="*/ 665163 w 420"/>
              <a:gd name="T5" fmla="*/ 0 h 551"/>
              <a:gd name="T6" fmla="*/ 665163 w 420"/>
              <a:gd name="T7" fmla="*/ 873125 h 551"/>
              <a:gd name="T8" fmla="*/ 0 w 420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0"/>
              <a:gd name="T16" fmla="*/ 0 h 551"/>
              <a:gd name="T17" fmla="*/ 420 w 420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0" h="551">
                <a:moveTo>
                  <a:pt x="0" y="550"/>
                </a:moveTo>
                <a:lnTo>
                  <a:pt x="0" y="0"/>
                </a:lnTo>
                <a:lnTo>
                  <a:pt x="419" y="0"/>
                </a:lnTo>
                <a:lnTo>
                  <a:pt x="419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4724400" y="1600200"/>
            <a:ext cx="495300" cy="874713"/>
          </a:xfrm>
          <a:custGeom>
            <a:avLst/>
            <a:gdLst>
              <a:gd name="T0" fmla="*/ 0 w 312"/>
              <a:gd name="T1" fmla="*/ 873125 h 551"/>
              <a:gd name="T2" fmla="*/ 0 w 312"/>
              <a:gd name="T3" fmla="*/ 0 h 551"/>
              <a:gd name="T4" fmla="*/ 493713 w 312"/>
              <a:gd name="T5" fmla="*/ 0 h 551"/>
              <a:gd name="T6" fmla="*/ 493713 w 312"/>
              <a:gd name="T7" fmla="*/ 873125 h 551"/>
              <a:gd name="T8" fmla="*/ 0 w 312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551"/>
              <a:gd name="T17" fmla="*/ 312 w 312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551">
                <a:moveTo>
                  <a:pt x="0" y="550"/>
                </a:moveTo>
                <a:lnTo>
                  <a:pt x="0" y="0"/>
                </a:lnTo>
                <a:lnTo>
                  <a:pt x="311" y="0"/>
                </a:lnTo>
                <a:lnTo>
                  <a:pt x="311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258286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2544763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9687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5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72110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684588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8100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4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87521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4837113" y="2779713"/>
            <a:ext cx="79375" cy="136525"/>
          </a:xfrm>
          <a:custGeom>
            <a:avLst/>
            <a:gdLst>
              <a:gd name="T0" fmla="*/ 77788 w 50"/>
              <a:gd name="T1" fmla="*/ 0 h 86"/>
              <a:gd name="T2" fmla="*/ 39688 w 50"/>
              <a:gd name="T3" fmla="*/ 134938 h 86"/>
              <a:gd name="T4" fmla="*/ 0 w 50"/>
              <a:gd name="T5" fmla="*/ 0 h 86"/>
              <a:gd name="T6" fmla="*/ 77788 w 50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86"/>
              <a:gd name="T14" fmla="*/ 50 w 50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86">
                <a:moveTo>
                  <a:pt x="49" y="0"/>
                </a:moveTo>
                <a:lnTo>
                  <a:pt x="25" y="85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847725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8439150" y="2779713"/>
            <a:ext cx="76200" cy="136525"/>
          </a:xfrm>
          <a:custGeom>
            <a:avLst/>
            <a:gdLst>
              <a:gd name="T0" fmla="*/ 74613 w 48"/>
              <a:gd name="T1" fmla="*/ 0 h 86"/>
              <a:gd name="T2" fmla="*/ 36513 w 48"/>
              <a:gd name="T3" fmla="*/ 134938 h 86"/>
              <a:gd name="T4" fmla="*/ 0 w 48"/>
              <a:gd name="T5" fmla="*/ 0 h 86"/>
              <a:gd name="T6" fmla="*/ 74613 w 48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"/>
              <a:gd name="T14" fmla="*/ 48 w 48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">
                <a:moveTo>
                  <a:pt x="47" y="0"/>
                </a:moveTo>
                <a:lnTo>
                  <a:pt x="23" y="85"/>
                </a:lnTo>
                <a:lnTo>
                  <a:pt x="0" y="0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924175" y="1312863"/>
            <a:ext cx="1139825" cy="1587"/>
          </a:xfrm>
          <a:custGeom>
            <a:avLst/>
            <a:gdLst>
              <a:gd name="T0" fmla="*/ 0 w 718"/>
              <a:gd name="T1" fmla="*/ 0 h 1"/>
              <a:gd name="T2" fmla="*/ 1138238 w 718"/>
              <a:gd name="T3" fmla="*/ 0 h 1"/>
              <a:gd name="T4" fmla="*/ 0 w 718"/>
              <a:gd name="T5" fmla="*/ 0 h 1"/>
              <a:gd name="T6" fmla="*/ 0 60000 65536"/>
              <a:gd name="T7" fmla="*/ 0 60000 65536"/>
              <a:gd name="T8" fmla="*/ 0 60000 65536"/>
              <a:gd name="T9" fmla="*/ 0 w 718"/>
              <a:gd name="T10" fmla="*/ 0 h 1"/>
              <a:gd name="T11" fmla="*/ 718 w 71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8" h="1">
                <a:moveTo>
                  <a:pt x="0" y="0"/>
                </a:moveTo>
                <a:lnTo>
                  <a:pt x="7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079875" y="1312863"/>
            <a:ext cx="1588" cy="103187"/>
          </a:xfrm>
          <a:custGeom>
            <a:avLst/>
            <a:gdLst>
              <a:gd name="T0" fmla="*/ 0 w 1"/>
              <a:gd name="T1" fmla="*/ 0 h 65"/>
              <a:gd name="T2" fmla="*/ 0 w 1"/>
              <a:gd name="T3" fmla="*/ 101600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2924175" y="1312863"/>
            <a:ext cx="1588" cy="139700"/>
          </a:xfrm>
          <a:custGeom>
            <a:avLst/>
            <a:gdLst>
              <a:gd name="T0" fmla="*/ 0 w 1"/>
              <a:gd name="T1" fmla="*/ 138113 h 88"/>
              <a:gd name="T2" fmla="*/ 0 w 1"/>
              <a:gd name="T3" fmla="*/ 0 h 88"/>
              <a:gd name="T4" fmla="*/ 0 w 1"/>
              <a:gd name="T5" fmla="*/ 138113 h 88"/>
              <a:gd name="T6" fmla="*/ 0 60000 65536"/>
              <a:gd name="T7" fmla="*/ 0 60000 65536"/>
              <a:gd name="T8" fmla="*/ 0 60000 65536"/>
              <a:gd name="T9" fmla="*/ 0 w 1"/>
              <a:gd name="T10" fmla="*/ 0 h 88"/>
              <a:gd name="T11" fmla="*/ 1 w 1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88">
                <a:moveTo>
                  <a:pt x="0" y="87"/>
                </a:moveTo>
                <a:lnTo>
                  <a:pt x="0" y="0"/>
                </a:lnTo>
                <a:lnTo>
                  <a:pt x="0" y="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24511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0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3019425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6068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195763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764088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7739063" y="1725613"/>
            <a:ext cx="42159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8307388" y="1725613"/>
            <a:ext cx="41197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865438" y="1011238"/>
            <a:ext cx="13382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entry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557213" y="2971800"/>
            <a:ext cx="7893050" cy="3352800"/>
            <a:chOff x="351" y="1868"/>
            <a:chExt cx="4972" cy="1953"/>
          </a:xfrm>
        </p:grpSpPr>
        <p:sp>
          <p:nvSpPr>
            <p:cNvPr id="17448" name="Freeform 38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39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40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41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2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3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Freeform 44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45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46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47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48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49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50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51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2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3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54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55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56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57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58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59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60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61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62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63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64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65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66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67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68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69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70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71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72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73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74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75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76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77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78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79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80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81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82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83"/>
            <p:cNvSpPr>
              <a:spLocks noChangeArrowheads="1"/>
            </p:cNvSpPr>
            <p:nvPr/>
          </p:nvSpPr>
          <p:spPr bwMode="auto">
            <a:xfrm>
              <a:off x="38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10*</a:t>
              </a:r>
            </a:p>
          </p:txBody>
        </p:sp>
        <p:sp>
          <p:nvSpPr>
            <p:cNvPr id="17494" name="Rectangle 84"/>
            <p:cNvSpPr>
              <a:spLocks noChangeArrowheads="1"/>
            </p:cNvSpPr>
            <p:nvPr/>
          </p:nvSpPr>
          <p:spPr bwMode="auto">
            <a:xfrm>
              <a:off x="72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15*</a:t>
              </a:r>
            </a:p>
          </p:txBody>
        </p:sp>
        <p:sp>
          <p:nvSpPr>
            <p:cNvPr id="17495" name="Rectangle 85"/>
            <p:cNvSpPr>
              <a:spLocks noChangeArrowheads="1"/>
            </p:cNvSpPr>
            <p:nvPr/>
          </p:nvSpPr>
          <p:spPr bwMode="auto">
            <a:xfrm>
              <a:off x="1235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20*</a:t>
              </a:r>
            </a:p>
          </p:txBody>
        </p:sp>
        <p:sp>
          <p:nvSpPr>
            <p:cNvPr id="17496" name="Rectangle 86"/>
            <p:cNvSpPr>
              <a:spLocks noChangeArrowheads="1"/>
            </p:cNvSpPr>
            <p:nvPr/>
          </p:nvSpPr>
          <p:spPr bwMode="auto">
            <a:xfrm>
              <a:off x="1593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27*</a:t>
              </a:r>
            </a:p>
          </p:txBody>
        </p:sp>
        <p:sp>
          <p:nvSpPr>
            <p:cNvPr id="17497" name="Rectangle 87"/>
            <p:cNvSpPr>
              <a:spLocks noChangeArrowheads="1"/>
            </p:cNvSpPr>
            <p:nvPr/>
          </p:nvSpPr>
          <p:spPr bwMode="auto">
            <a:xfrm>
              <a:off x="209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33*</a:t>
              </a:r>
            </a:p>
          </p:txBody>
        </p:sp>
        <p:sp>
          <p:nvSpPr>
            <p:cNvPr id="17498" name="Rectangle 88"/>
            <p:cNvSpPr>
              <a:spLocks noChangeArrowheads="1"/>
            </p:cNvSpPr>
            <p:nvPr/>
          </p:nvSpPr>
          <p:spPr bwMode="auto">
            <a:xfrm>
              <a:off x="242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37*</a:t>
              </a:r>
            </a:p>
          </p:txBody>
        </p:sp>
        <p:sp>
          <p:nvSpPr>
            <p:cNvPr id="17499" name="Rectangle 89"/>
            <p:cNvSpPr>
              <a:spLocks noChangeArrowheads="1"/>
            </p:cNvSpPr>
            <p:nvPr/>
          </p:nvSpPr>
          <p:spPr bwMode="auto">
            <a:xfrm>
              <a:off x="295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40*</a:t>
              </a:r>
            </a:p>
          </p:txBody>
        </p:sp>
        <p:sp>
          <p:nvSpPr>
            <p:cNvPr id="17500" name="Rectangle 90"/>
            <p:cNvSpPr>
              <a:spLocks noChangeArrowheads="1"/>
            </p:cNvSpPr>
            <p:nvPr/>
          </p:nvSpPr>
          <p:spPr bwMode="auto">
            <a:xfrm>
              <a:off x="3283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46*</a:t>
              </a:r>
            </a:p>
          </p:txBody>
        </p:sp>
        <p:sp>
          <p:nvSpPr>
            <p:cNvPr id="17501" name="Rectangle 91"/>
            <p:cNvSpPr>
              <a:spLocks noChangeArrowheads="1"/>
            </p:cNvSpPr>
            <p:nvPr/>
          </p:nvSpPr>
          <p:spPr bwMode="auto">
            <a:xfrm>
              <a:off x="3788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51*</a:t>
              </a:r>
            </a:p>
          </p:txBody>
        </p:sp>
        <p:sp>
          <p:nvSpPr>
            <p:cNvPr id="17502" name="Rectangle 92"/>
            <p:cNvSpPr>
              <a:spLocks noChangeArrowheads="1"/>
            </p:cNvSpPr>
            <p:nvPr/>
          </p:nvSpPr>
          <p:spPr bwMode="auto">
            <a:xfrm>
              <a:off x="4157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55*</a:t>
              </a:r>
            </a:p>
          </p:txBody>
        </p:sp>
        <p:sp>
          <p:nvSpPr>
            <p:cNvPr id="17503" name="Rectangle 93"/>
            <p:cNvSpPr>
              <a:spLocks noChangeArrowheads="1"/>
            </p:cNvSpPr>
            <p:nvPr/>
          </p:nvSpPr>
          <p:spPr bwMode="auto">
            <a:xfrm>
              <a:off x="4642" y="357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63*</a:t>
              </a:r>
            </a:p>
          </p:txBody>
        </p:sp>
        <p:sp>
          <p:nvSpPr>
            <p:cNvPr id="17504" name="Rectangle 94"/>
            <p:cNvSpPr>
              <a:spLocks noChangeArrowheads="1"/>
            </p:cNvSpPr>
            <p:nvPr/>
          </p:nvSpPr>
          <p:spPr bwMode="auto">
            <a:xfrm>
              <a:off x="499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97*</a:t>
              </a:r>
            </a:p>
          </p:txBody>
        </p:sp>
        <p:sp>
          <p:nvSpPr>
            <p:cNvPr id="17505" name="Rectangle 95"/>
            <p:cNvSpPr>
              <a:spLocks noChangeArrowheads="1"/>
            </p:cNvSpPr>
            <p:nvPr/>
          </p:nvSpPr>
          <p:spPr bwMode="auto">
            <a:xfrm>
              <a:off x="1282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7506" name="Rectangle 96"/>
            <p:cNvSpPr>
              <a:spLocks noChangeArrowheads="1"/>
            </p:cNvSpPr>
            <p:nvPr/>
          </p:nvSpPr>
          <p:spPr bwMode="auto">
            <a:xfrm>
              <a:off x="1593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7507" name="Rectangle 97"/>
            <p:cNvSpPr>
              <a:spLocks noChangeArrowheads="1"/>
            </p:cNvSpPr>
            <p:nvPr/>
          </p:nvSpPr>
          <p:spPr bwMode="auto">
            <a:xfrm>
              <a:off x="38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</a:t>
              </a:r>
            </a:p>
          </p:txBody>
        </p:sp>
        <p:sp>
          <p:nvSpPr>
            <p:cNvPr id="17508" name="Rectangle 98"/>
            <p:cNvSpPr>
              <a:spLocks noChangeArrowheads="1"/>
            </p:cNvSpPr>
            <p:nvPr/>
          </p:nvSpPr>
          <p:spPr bwMode="auto">
            <a:xfrm>
              <a:off x="41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</a:t>
              </a:r>
            </a:p>
          </p:txBody>
        </p:sp>
        <p:sp>
          <p:nvSpPr>
            <p:cNvPr id="17509" name="Rectangle 99"/>
            <p:cNvSpPr>
              <a:spLocks noChangeArrowheads="1"/>
            </p:cNvSpPr>
            <p:nvPr/>
          </p:nvSpPr>
          <p:spPr bwMode="auto">
            <a:xfrm>
              <a:off x="2516" y="2080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</a:t>
              </a:r>
            </a:p>
          </p:txBody>
        </p:sp>
        <p:sp>
          <p:nvSpPr>
            <p:cNvPr id="17510" name="Rectangle 100"/>
            <p:cNvSpPr>
              <a:spLocks noChangeArrowheads="1"/>
            </p:cNvSpPr>
            <p:nvPr/>
          </p:nvSpPr>
          <p:spPr bwMode="auto">
            <a:xfrm>
              <a:off x="1669" y="1868"/>
              <a:ext cx="1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446" name="Text Box 101"/>
          <p:cNvSpPr txBox="1">
            <a:spLocks noChangeArrowheads="1"/>
          </p:cNvSpPr>
          <p:nvPr/>
        </p:nvSpPr>
        <p:spPr bwMode="auto">
          <a:xfrm>
            <a:off x="5562600" y="3276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Root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47" name="Line 102"/>
          <p:cNvSpPr>
            <a:spLocks noChangeShapeType="1"/>
          </p:cNvSpPr>
          <p:nvPr/>
        </p:nvSpPr>
        <p:spPr bwMode="auto">
          <a:xfrm flipH="1">
            <a:off x="5105400" y="3505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3820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Tree:  The Most Widely Used Index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2971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Insert/delete at log </a:t>
            </a:r>
            <a:r>
              <a:rPr lang="en-US" baseline="-25000" smtClean="0"/>
              <a:t>F</a:t>
            </a:r>
            <a:r>
              <a:rPr lang="en-US" smtClean="0"/>
              <a:t> N cost; keep tree </a:t>
            </a:r>
            <a:r>
              <a:rPr lang="en-US" i="1" smtClean="0">
                <a:solidFill>
                  <a:schemeClr val="accent2"/>
                </a:solidFill>
              </a:rPr>
              <a:t>height-balanced</a:t>
            </a:r>
            <a:r>
              <a:rPr lang="en-US" smtClean="0">
                <a:solidFill>
                  <a:schemeClr val="accent2"/>
                </a:solidFill>
              </a:rPr>
              <a:t>.   </a:t>
            </a:r>
            <a:r>
              <a:rPr lang="en-US" smtClean="0"/>
              <a:t>(F = fanout, N = # leaf pages)</a:t>
            </a:r>
          </a:p>
          <a:p>
            <a:r>
              <a:rPr lang="en-US" smtClean="0"/>
              <a:t>Minimum 50% occupancy (except for root).  Each node contains </a:t>
            </a:r>
            <a:r>
              <a:rPr lang="en-US" b="1" smtClean="0"/>
              <a:t>d</a:t>
            </a:r>
            <a:r>
              <a:rPr lang="en-US" smtClean="0"/>
              <a:t> &lt;=  </a:t>
            </a:r>
            <a:r>
              <a:rPr lang="en-US" i="1" u="sng" smtClean="0"/>
              <a:t>m</a:t>
            </a:r>
            <a:r>
              <a:rPr lang="en-US" smtClean="0"/>
              <a:t>  &lt;= 2</a:t>
            </a:r>
            <a:r>
              <a:rPr lang="en-US" b="1" smtClean="0"/>
              <a:t>d</a:t>
            </a:r>
            <a:r>
              <a:rPr lang="en-US" smtClean="0"/>
              <a:t> entries.  The parameter </a:t>
            </a:r>
            <a:r>
              <a:rPr lang="en-US" b="1" smtClean="0"/>
              <a:t>d</a:t>
            </a:r>
            <a:r>
              <a:rPr lang="en-US" smtClean="0"/>
              <a:t> is called the </a:t>
            </a:r>
            <a:r>
              <a:rPr lang="en-US" i="1" smtClean="0"/>
              <a:t>order</a:t>
            </a:r>
            <a:r>
              <a:rPr lang="en-US" smtClean="0"/>
              <a:t> of the tree.</a:t>
            </a:r>
          </a:p>
          <a:p>
            <a:endParaRPr lang="en-US" smtClean="0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2133600" y="4495800"/>
            <a:ext cx="5842000" cy="2036763"/>
            <a:chOff x="1344" y="2832"/>
            <a:chExt cx="3680" cy="1283"/>
          </a:xfrm>
        </p:grpSpPr>
        <p:sp>
          <p:nvSpPr>
            <p:cNvPr id="18440" name="Freeform 7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8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9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0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1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2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3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4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5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6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7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8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19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0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1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2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23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24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25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26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27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8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9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30"/>
            <p:cNvSpPr>
              <a:spLocks noChangeArrowheads="1"/>
            </p:cNvSpPr>
            <p:nvPr/>
          </p:nvSpPr>
          <p:spPr bwMode="auto">
            <a:xfrm>
              <a:off x="4004" y="2967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Index Entries</a:t>
              </a:r>
              <a:endParaRPr lang="en-US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4" name="Rectangle 31"/>
            <p:cNvSpPr>
              <a:spLocks noChangeArrowheads="1"/>
            </p:cNvSpPr>
            <p:nvPr/>
          </p:nvSpPr>
          <p:spPr bwMode="auto">
            <a:xfrm>
              <a:off x="4004" y="3781"/>
              <a:ext cx="9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Data</a:t>
              </a: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18465" name="Rectangle 32"/>
            <p:cNvSpPr>
              <a:spLocks noChangeArrowheads="1"/>
            </p:cNvSpPr>
            <p:nvPr/>
          </p:nvSpPr>
          <p:spPr bwMode="auto">
            <a:xfrm>
              <a:off x="4004" y="3923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6" name="Rectangle 33"/>
            <p:cNvSpPr>
              <a:spLocks noChangeArrowheads="1"/>
            </p:cNvSpPr>
            <p:nvPr/>
          </p:nvSpPr>
          <p:spPr bwMode="auto">
            <a:xfrm>
              <a:off x="4004" y="3145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8439" name="Text Box 34"/>
          <p:cNvSpPr txBox="1">
            <a:spLocks noChangeArrowheads="1"/>
          </p:cNvSpPr>
          <p:nvPr/>
        </p:nvSpPr>
        <p:spPr bwMode="auto">
          <a:xfrm>
            <a:off x="2651125" y="4232275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Root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2" descr="C:\Users\Rubi Boim\Desktop\B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428750"/>
            <a:ext cx="7815262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Example B+ Tree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Search begins at root, and key comparisons direct it to a leaf.</a:t>
            </a:r>
          </a:p>
          <a:p>
            <a:r>
              <a:rPr lang="en-US" dirty="0" smtClean="0"/>
              <a:t>Search for 5*, 15*, all data entries &gt;= 24* ...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98525" y="608012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>
                <a:latin typeface="Book Antiqua" pitchFamily="18" charset="0"/>
              </a:rPr>
              <a:t> </a:t>
            </a:r>
            <a:endParaRPr lang="en-US" sz="2400" i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463550 h 293"/>
              <a:gd name="T2" fmla="*/ 0 w 351"/>
              <a:gd name="T3" fmla="*/ 0 h 293"/>
              <a:gd name="T4" fmla="*/ 555625 w 351"/>
              <a:gd name="T5" fmla="*/ 0 h 293"/>
              <a:gd name="T6" fmla="*/ 555625 w 351"/>
              <a:gd name="T7" fmla="*/ 463550 h 293"/>
              <a:gd name="T8" fmla="*/ 0 w 351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463550 h 293"/>
              <a:gd name="T2" fmla="*/ 0 w 59"/>
              <a:gd name="T3" fmla="*/ 0 h 293"/>
              <a:gd name="T4" fmla="*/ 92075 w 59"/>
              <a:gd name="T5" fmla="*/ 0 h 293"/>
              <a:gd name="T6" fmla="*/ 92075 w 59"/>
              <a:gd name="T7" fmla="*/ 463550 h 293"/>
              <a:gd name="T8" fmla="*/ 0 w 59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6"/>
          <p:cNvSpPr>
            <a:spLocks/>
          </p:cNvSpPr>
          <p:nvPr/>
        </p:nvSpPr>
        <p:spPr bwMode="auto">
          <a:xfrm>
            <a:off x="70342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74056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7777163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371475 h 235"/>
              <a:gd name="T2" fmla="*/ 0 w 234"/>
              <a:gd name="T3" fmla="*/ 0 h 235"/>
              <a:gd name="T4" fmla="*/ 369888 w 234"/>
              <a:gd name="T5" fmla="*/ 0 h 235"/>
              <a:gd name="T6" fmla="*/ 369888 w 234"/>
              <a:gd name="T7" fmla="*/ 371475 h 235"/>
              <a:gd name="T8" fmla="*/ 0 w 234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Freeform 20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Freeform 21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Freeform 22"/>
          <p:cNvSpPr>
            <a:spLocks/>
          </p:cNvSpPr>
          <p:nvPr/>
        </p:nvSpPr>
        <p:spPr bwMode="auto">
          <a:xfrm>
            <a:off x="10890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14605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Freeform 24"/>
          <p:cNvSpPr>
            <a:spLocks/>
          </p:cNvSpPr>
          <p:nvPr/>
        </p:nvSpPr>
        <p:spPr bwMode="auto">
          <a:xfrm>
            <a:off x="20177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23891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>
            <a:off x="313213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57340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Freeform 34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Freeform 35"/>
          <p:cNvSpPr>
            <a:spLocks/>
          </p:cNvSpPr>
          <p:nvPr/>
        </p:nvSpPr>
        <p:spPr bwMode="auto">
          <a:xfrm>
            <a:off x="64770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Freeform 36"/>
          <p:cNvSpPr>
            <a:spLocks/>
          </p:cNvSpPr>
          <p:nvPr/>
        </p:nvSpPr>
        <p:spPr bwMode="auto">
          <a:xfrm>
            <a:off x="1100138" y="4383088"/>
            <a:ext cx="2219325" cy="1009650"/>
          </a:xfrm>
          <a:custGeom>
            <a:avLst/>
            <a:gdLst>
              <a:gd name="T0" fmla="*/ 2217738 w 1398"/>
              <a:gd name="T1" fmla="*/ 0 h 636"/>
              <a:gd name="T2" fmla="*/ 0 w 1398"/>
              <a:gd name="T3" fmla="*/ 1008063 h 636"/>
              <a:gd name="T4" fmla="*/ 2217738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Freeform 37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117475 w 75"/>
              <a:gd name="T1" fmla="*/ 52388 h 48"/>
              <a:gd name="T2" fmla="*/ 0 w 75"/>
              <a:gd name="T3" fmla="*/ 74613 h 48"/>
              <a:gd name="T4" fmla="*/ 93662 w 75"/>
              <a:gd name="T5" fmla="*/ 0 h 48"/>
              <a:gd name="T6" fmla="*/ 117475 w 75"/>
              <a:gd name="T7" fmla="*/ 52388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38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1103313 w 696"/>
              <a:gd name="T1" fmla="*/ 0 h 628"/>
              <a:gd name="T2" fmla="*/ 0 w 696"/>
              <a:gd name="T3" fmla="*/ 995363 h 628"/>
              <a:gd name="T4" fmla="*/ 1103313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Freeform 39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106363 w 68"/>
              <a:gd name="T1" fmla="*/ 42862 h 64"/>
              <a:gd name="T2" fmla="*/ 0 w 68"/>
              <a:gd name="T3" fmla="*/ 100012 h 64"/>
              <a:gd name="T4" fmla="*/ 66675 w 68"/>
              <a:gd name="T5" fmla="*/ 0 h 64"/>
              <a:gd name="T6" fmla="*/ 106363 w 68"/>
              <a:gd name="T7" fmla="*/ 42862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40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98425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Freeform 41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58738 w 38"/>
              <a:gd name="T1" fmla="*/ 0 h 75"/>
              <a:gd name="T2" fmla="*/ 30163 w 38"/>
              <a:gd name="T3" fmla="*/ 117475 h 75"/>
              <a:gd name="T4" fmla="*/ 0 w 38"/>
              <a:gd name="T5" fmla="*/ 0 h 75"/>
              <a:gd name="T6" fmla="*/ 58738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Freeform 42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1092200 w 689"/>
              <a:gd name="T3" fmla="*/ 996950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Freeform 43"/>
          <p:cNvSpPr>
            <a:spLocks/>
          </p:cNvSpPr>
          <p:nvPr/>
        </p:nvSpPr>
        <p:spPr bwMode="auto">
          <a:xfrm>
            <a:off x="5976938" y="5280025"/>
            <a:ext cx="106362" cy="101600"/>
          </a:xfrm>
          <a:custGeom>
            <a:avLst/>
            <a:gdLst>
              <a:gd name="T0" fmla="*/ 39687 w 67"/>
              <a:gd name="T1" fmla="*/ 0 h 64"/>
              <a:gd name="T2" fmla="*/ 104775 w 67"/>
              <a:gd name="T3" fmla="*/ 100012 h 64"/>
              <a:gd name="T4" fmla="*/ 0 w 67"/>
              <a:gd name="T5" fmla="*/ 42862 h 64"/>
              <a:gd name="T6" fmla="*/ 3968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Freeform 44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217738 w 1398"/>
              <a:gd name="T3" fmla="*/ 1009650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45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3813 w 75"/>
              <a:gd name="T1" fmla="*/ 0 h 49"/>
              <a:gd name="T2" fmla="*/ 117475 w 75"/>
              <a:gd name="T3" fmla="*/ 76200 h 49"/>
              <a:gd name="T4" fmla="*/ 0 w 75"/>
              <a:gd name="T5" fmla="*/ 53975 h 49"/>
              <a:gd name="T6" fmla="*/ 23813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39576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084763" y="40370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346075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2*</a:t>
            </a:r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727075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3*</a:t>
            </a:r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1100138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5*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1471613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7*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006600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14*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366963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16*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3702050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19*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4049713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20*</a:t>
            </a:r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44116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22*</a:t>
            </a:r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24*</a:t>
            </a:r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5722938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27*</a:t>
            </a:r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607060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29*</a:t>
            </a:r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7011988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33*</a:t>
            </a: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38505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34*</a:t>
            </a: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7743825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38*</a:t>
            </a:r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8115300" y="54038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39*</a:t>
            </a:r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34242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  <p:sp>
        <p:nvSpPr>
          <p:cNvPr id="20546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and Indexing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store efficiently large amounts of data?</a:t>
            </a:r>
          </a:p>
          <a:p>
            <a:r>
              <a:rPr lang="en-US" smtClean="0"/>
              <a:t>The appropriate storage depends on what kind of accesses we expect to have to the data.</a:t>
            </a:r>
          </a:p>
          <a:p>
            <a:r>
              <a:rPr lang="en-US" smtClean="0"/>
              <a:t>We consider:</a:t>
            </a:r>
          </a:p>
          <a:p>
            <a:pPr lvl="1"/>
            <a:r>
              <a:rPr lang="en-US" smtClean="0"/>
              <a:t>primary storage of the data</a:t>
            </a:r>
          </a:p>
          <a:p>
            <a:pPr lvl="1"/>
            <a:r>
              <a:rPr lang="en-US" smtClean="0"/>
              <a:t>additional indexes (very very important).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Trees in Practice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Typical order: 100.  Typical fill-factor: 67%.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fan-out </a:t>
            </a:r>
            <a:r>
              <a:rPr lang="en-US" dirty="0" smtClean="0"/>
              <a:t>= 133</a:t>
            </a:r>
          </a:p>
          <a:p>
            <a:r>
              <a:rPr lang="en-US" dirty="0" smtClean="0"/>
              <a:t>Typical capacities:</a:t>
            </a:r>
          </a:p>
          <a:p>
            <a:pPr lvl="1"/>
            <a:r>
              <a:rPr lang="en-US" dirty="0" smtClean="0"/>
              <a:t>Height 4: 133</a:t>
            </a:r>
            <a:r>
              <a:rPr lang="en-US" baseline="30000" dirty="0" smtClean="0"/>
              <a:t>4</a:t>
            </a:r>
            <a:r>
              <a:rPr lang="en-US" dirty="0" smtClean="0"/>
              <a:t> = 312,900,700 records</a:t>
            </a:r>
          </a:p>
          <a:p>
            <a:pPr lvl="1"/>
            <a:r>
              <a:rPr lang="en-US" dirty="0" smtClean="0"/>
              <a:t>Height 3: 133</a:t>
            </a:r>
            <a:r>
              <a:rPr lang="en-US" baseline="30000" dirty="0" smtClean="0"/>
              <a:t>3</a:t>
            </a:r>
            <a:r>
              <a:rPr lang="en-US" dirty="0" smtClean="0"/>
              <a:t> =     2,352,637 records</a:t>
            </a:r>
          </a:p>
          <a:p>
            <a:r>
              <a:rPr lang="en-US" dirty="0" smtClean="0"/>
              <a:t>Can often hold top levels in buffer pool:</a:t>
            </a:r>
          </a:p>
          <a:p>
            <a:pPr lvl="1"/>
            <a:r>
              <a:rPr lang="en-US" dirty="0" smtClean="0"/>
              <a:t>Level 1 =           1 page  =     8 </a:t>
            </a:r>
            <a:r>
              <a:rPr lang="en-US" dirty="0" smtClean="0"/>
              <a:t>KB</a:t>
            </a:r>
            <a:endParaRPr lang="en-US" dirty="0" smtClean="0"/>
          </a:p>
          <a:p>
            <a:pPr lvl="1"/>
            <a:r>
              <a:rPr lang="en-US" dirty="0" smtClean="0"/>
              <a:t>Level 2 =      133 pages =     1 </a:t>
            </a:r>
            <a:r>
              <a:rPr lang="en-US" dirty="0" smtClean="0"/>
              <a:t>MB</a:t>
            </a:r>
            <a:endParaRPr lang="en-US" dirty="0" smtClean="0"/>
          </a:p>
          <a:p>
            <a:pPr lvl="1"/>
            <a:r>
              <a:rPr lang="en-US" dirty="0" smtClean="0"/>
              <a:t>Level 3 = 17,689 pages = 133 </a:t>
            </a:r>
            <a:r>
              <a:rPr lang="en-US" dirty="0" smtClean="0"/>
              <a:t>MB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Inserting a Data Entry into a B+ Tree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Find correct leaf </a:t>
            </a:r>
            <a:r>
              <a:rPr lang="en-US" i="1" smtClean="0"/>
              <a:t>L.</a:t>
            </a:r>
            <a:r>
              <a:rPr lang="en-US" smtClean="0"/>
              <a:t> </a:t>
            </a:r>
          </a:p>
          <a:p>
            <a:r>
              <a:rPr lang="en-US" smtClean="0"/>
              <a:t>Put data entry onto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If </a:t>
            </a:r>
            <a:r>
              <a:rPr lang="en-US" i="1" smtClean="0"/>
              <a:t>L </a:t>
            </a:r>
            <a:r>
              <a:rPr lang="en-US" smtClean="0"/>
              <a:t>has enough space, </a:t>
            </a:r>
            <a:r>
              <a:rPr lang="en-US" i="1" smtClean="0"/>
              <a:t>done</a:t>
            </a:r>
            <a:r>
              <a:rPr lang="en-US" smtClean="0"/>
              <a:t>!</a:t>
            </a:r>
          </a:p>
          <a:p>
            <a:pPr lvl="1"/>
            <a:r>
              <a:rPr lang="en-US" smtClean="0"/>
              <a:t>Else, must </a:t>
            </a:r>
            <a:r>
              <a:rPr lang="en-US" i="1" u="sng" smtClean="0">
                <a:solidFill>
                  <a:schemeClr val="accent2"/>
                </a:solidFill>
              </a:rPr>
              <a:t>split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  <a:r>
              <a:rPr lang="en-US" i="1" smtClean="0"/>
              <a:t>L (into L and a new node L2)</a:t>
            </a:r>
            <a:endParaRPr lang="en-US" smtClean="0"/>
          </a:p>
          <a:p>
            <a:pPr lvl="2"/>
            <a:r>
              <a:rPr lang="en-US" smtClean="0"/>
              <a:t>Redistribute entries evenly, </a:t>
            </a:r>
            <a:r>
              <a:rPr lang="en-US" b="1" u="sng" smtClean="0">
                <a:solidFill>
                  <a:schemeClr val="accent2"/>
                </a:solidFill>
              </a:rPr>
              <a:t>copy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</a:t>
            </a:r>
          </a:p>
          <a:p>
            <a:pPr lvl="2"/>
            <a:r>
              <a:rPr lang="en-US" smtClean="0"/>
              <a:t>Insert index entry pointing to </a:t>
            </a:r>
            <a:r>
              <a:rPr lang="en-US" i="1" smtClean="0"/>
              <a:t>L2 </a:t>
            </a:r>
            <a:r>
              <a:rPr lang="en-US" smtClean="0"/>
              <a:t>into parent of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r>
              <a:rPr lang="en-US" smtClean="0"/>
              <a:t>This can happen recursively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To split index node</a:t>
            </a:r>
            <a:r>
              <a:rPr lang="en-US" smtClean="0"/>
              <a:t>, redistribute entries evenly, but </a:t>
            </a:r>
            <a:r>
              <a:rPr lang="en-US" b="1" u="sng" smtClean="0">
                <a:solidFill>
                  <a:schemeClr val="accent2"/>
                </a:solidFill>
              </a:rPr>
              <a:t>push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  (Contrast with leaf splits.)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Insert (K, P)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Find leaf where K belongs, insert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no overflow (2d keys or less), halt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overflow (2d+1 keys), split node, insert in parent: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If leaf, keep K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too in right node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When root splits, </a:t>
            </a:r>
            <a:r>
              <a:rPr lang="en-US" sz="2400" dirty="0" smtClean="0"/>
              <a:t>the new </a:t>
            </a:r>
            <a:r>
              <a:rPr lang="en-US" sz="2400" dirty="0" smtClean="0"/>
              <a:t>root has </a:t>
            </a:r>
            <a:r>
              <a:rPr lang="en-US" sz="2400" dirty="0" smtClean="0"/>
              <a:t>only one key</a:t>
            </a:r>
            <a:endParaRPr lang="en-US" sz="2400" dirty="0" smtClean="0"/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228600" y="4409772"/>
          <a:ext cx="2895600" cy="685800"/>
        </p:xfrm>
        <a:graphic>
          <a:graphicData uri="http://schemas.openxmlformats.org/drawingml/2006/table">
            <a:tbl>
              <a:tblPr/>
              <a:tblGrid>
                <a:gridCol w="403225"/>
                <a:gridCol w="193675"/>
                <a:gridCol w="242888"/>
                <a:gridCol w="263525"/>
                <a:gridCol w="315912"/>
                <a:gridCol w="263525"/>
                <a:gridCol w="260350"/>
                <a:gridCol w="315913"/>
                <a:gridCol w="193675"/>
                <a:gridCol w="4429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174" name="Group 30"/>
          <p:cNvGraphicFramePr>
            <a:graphicFrameLocks noGrp="1"/>
          </p:cNvGraphicFramePr>
          <p:nvPr/>
        </p:nvGraphicFramePr>
        <p:xfrm>
          <a:off x="41148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5867400" y="3723972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dirty="0">
                <a:latin typeface="Times New Roman" pitchFamily="18" charset="0"/>
              </a:rPr>
              <a:t>(K</a:t>
            </a:r>
            <a:r>
              <a:rPr lang="en-US" sz="1800" baseline="-25000" dirty="0">
                <a:latin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</a:rPr>
              <a:t>,    ) to parent</a:t>
            </a:r>
          </a:p>
        </p:txBody>
      </p:sp>
      <p:sp>
        <p:nvSpPr>
          <p:cNvPr id="23627" name="Line 75"/>
          <p:cNvSpPr>
            <a:spLocks noChangeShapeType="1"/>
          </p:cNvSpPr>
          <p:nvPr/>
        </p:nvSpPr>
        <p:spPr bwMode="auto">
          <a:xfrm>
            <a:off x="6477000" y="3952572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28" name="Line 76"/>
          <p:cNvSpPr>
            <a:spLocks noChangeShapeType="1"/>
          </p:cNvSpPr>
          <p:nvPr/>
        </p:nvSpPr>
        <p:spPr bwMode="auto">
          <a:xfrm>
            <a:off x="3352800" y="4790772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30"/>
          <p:cNvGraphicFramePr>
            <a:graphicFrameLocks noGrp="1"/>
          </p:cNvGraphicFramePr>
          <p:nvPr/>
        </p:nvGraphicFramePr>
        <p:xfrm>
          <a:off x="65532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37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59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81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303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3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7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8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2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3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4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5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4746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4747" name="Rectangle 171"/>
          <p:cNvSpPr>
            <a:spLocks noChangeArrowheads="1"/>
          </p:cNvSpPr>
          <p:nvPr/>
        </p:nvSpPr>
        <p:spPr bwMode="auto">
          <a:xfrm>
            <a:off x="1676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4748" name="Rectangle 172"/>
          <p:cNvSpPr>
            <a:spLocks noChangeArrowheads="1"/>
          </p:cNvSpPr>
          <p:nvPr/>
        </p:nvSpPr>
        <p:spPr bwMode="auto">
          <a:xfrm>
            <a:off x="2286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4749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4750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4751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4752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4753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4754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4755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4756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4757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8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9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0" name="Line 184"/>
          <p:cNvSpPr>
            <a:spLocks noChangeShapeType="1"/>
          </p:cNvSpPr>
          <p:nvPr/>
        </p:nvSpPr>
        <p:spPr bwMode="auto">
          <a:xfrm flipH="1">
            <a:off x="22860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1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2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3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4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5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6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7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8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9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70" name="Text Box 194"/>
          <p:cNvSpPr txBox="1">
            <a:spLocks noChangeArrowheads="1"/>
          </p:cNvSpPr>
          <p:nvPr/>
        </p:nvSpPr>
        <p:spPr bwMode="auto">
          <a:xfrm>
            <a:off x="898525" y="1641475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Insert K=19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61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83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05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27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5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1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2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6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7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8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9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5770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5772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5773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5774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5775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5776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5777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5778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5779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5780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5781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2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3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4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5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6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7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8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9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0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1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2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3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4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25795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6" name="Text Box 196"/>
          <p:cNvSpPr txBox="1">
            <a:spLocks noChangeArrowheads="1"/>
          </p:cNvSpPr>
          <p:nvPr/>
        </p:nvSpPr>
        <p:spPr bwMode="auto">
          <a:xfrm>
            <a:off x="746125" y="17176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85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07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29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51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8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5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6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0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2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3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6794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6795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6796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6797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6798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6799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6800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6801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6802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6803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6804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6805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6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7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8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9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0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1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2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3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4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5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6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7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8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6819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2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09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31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57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79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09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0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1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2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3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4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5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6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7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8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9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0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1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7822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7823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7824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7825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27826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7827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7828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7829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7830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7831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7832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7833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4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5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6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7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8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9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0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1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2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3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4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5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6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7847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8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  <p:sp>
        <p:nvSpPr>
          <p:cNvPr id="27849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7850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92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2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33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55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81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403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33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4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5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6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7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0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3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4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5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8846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8847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8848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8849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8850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8851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8852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8853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8854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8855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8856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8857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1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2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5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8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0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2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But now have to split !</a:t>
            </a:r>
          </a:p>
        </p:txBody>
      </p:sp>
      <p:sp>
        <p:nvSpPr>
          <p:cNvPr id="28873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8874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5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986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986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986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9869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9870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9871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9872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9873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9874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9875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9876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9877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8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9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0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1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2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3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4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5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6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7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8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0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9891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2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87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the split</a:t>
            </a:r>
          </a:p>
        </p:txBody>
      </p:sp>
      <p:sp>
        <p:nvSpPr>
          <p:cNvPr id="29893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9894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048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17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18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022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4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7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9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1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3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5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4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5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089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089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089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0893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0894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0895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0896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0897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0898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0899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0900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0901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2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3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4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5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6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7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8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9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0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1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2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3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4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0915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6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Another B+ Tree</a:t>
            </a:r>
          </a:p>
        </p:txBody>
      </p:sp>
      <p:sp>
        <p:nvSpPr>
          <p:cNvPr id="30917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0918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0423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1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2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3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4648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smtClean="0"/>
              <a:t>As a good approximation, we ignore CPU costs: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The number of data pages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Number of records per page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D:  </a:t>
            </a:r>
            <a:r>
              <a:rPr lang="en-US" smtClean="0"/>
              <a:t>(Average) time to read or write disk page</a:t>
            </a:r>
          </a:p>
          <a:p>
            <a:pPr lvl="1"/>
            <a:r>
              <a:rPr lang="en-US" smtClean="0"/>
              <a:t>Measuring number of page I/O’s ignores gains of pre-fetching blocks of pages; thus, even I/O cost is only approximated.   </a:t>
            </a:r>
            <a:endParaRPr lang="en-US" i="1" smtClean="0"/>
          </a:p>
          <a:p>
            <a:pPr lvl="1"/>
            <a:r>
              <a:rPr lang="en-US" smtClean="0"/>
              <a:t>Average-case analysis; based on several simplistic assumptions.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7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9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1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3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6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8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0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6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7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8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9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191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191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191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191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191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191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192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192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192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192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192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192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193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4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12</a:t>
            </a:r>
          </a:p>
        </p:txBody>
      </p:sp>
      <p:sp>
        <p:nvSpPr>
          <p:cNvPr id="3194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194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144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7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227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29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1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63" name="Group 91"/>
          <p:cNvGraphicFramePr>
            <a:graphicFrameLocks noGrp="1"/>
          </p:cNvGraphicFramePr>
          <p:nvPr/>
        </p:nvGraphicFramePr>
        <p:xfrm>
          <a:off x="25908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5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2" name="Line 160"/>
          <p:cNvSpPr>
            <a:spLocks noChangeShapeType="1"/>
          </p:cNvSpPr>
          <p:nvPr/>
        </p:nvSpPr>
        <p:spPr bwMode="auto">
          <a:xfrm>
            <a:off x="2057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3" name="Line 161"/>
          <p:cNvSpPr>
            <a:spLocks noChangeShapeType="1"/>
          </p:cNvSpPr>
          <p:nvPr/>
        </p:nvSpPr>
        <p:spPr bwMode="auto">
          <a:xfrm>
            <a:off x="3048000" y="3657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4" name="Line 162"/>
          <p:cNvSpPr>
            <a:spLocks noChangeShapeType="1"/>
          </p:cNvSpPr>
          <p:nvPr/>
        </p:nvSpPr>
        <p:spPr bwMode="auto">
          <a:xfrm>
            <a:off x="3505200" y="36576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5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6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7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8" name="Line 166"/>
          <p:cNvSpPr>
            <a:spLocks noChangeShapeType="1"/>
          </p:cNvSpPr>
          <p:nvPr/>
        </p:nvSpPr>
        <p:spPr bwMode="auto">
          <a:xfrm>
            <a:off x="1981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9" name="Line 167"/>
          <p:cNvSpPr>
            <a:spLocks noChangeShapeType="1"/>
          </p:cNvSpPr>
          <p:nvPr/>
        </p:nvSpPr>
        <p:spPr bwMode="auto">
          <a:xfrm>
            <a:off x="403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0" name="Rectangle 172"/>
          <p:cNvSpPr>
            <a:spLocks noChangeArrowheads="1"/>
          </p:cNvSpPr>
          <p:nvPr/>
        </p:nvSpPr>
        <p:spPr bwMode="auto">
          <a:xfrm>
            <a:off x="2590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2871" name="Rectangle 173"/>
          <p:cNvSpPr>
            <a:spLocks noChangeArrowheads="1"/>
          </p:cNvSpPr>
          <p:nvPr/>
        </p:nvSpPr>
        <p:spPr bwMode="auto">
          <a:xfrm>
            <a:off x="3048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2872" name="Rectangle 174"/>
          <p:cNvSpPr>
            <a:spLocks noChangeArrowheads="1"/>
          </p:cNvSpPr>
          <p:nvPr/>
        </p:nvSpPr>
        <p:spPr bwMode="auto">
          <a:xfrm>
            <a:off x="4657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2873" name="Rectangle 175"/>
          <p:cNvSpPr>
            <a:spLocks noChangeArrowheads="1"/>
          </p:cNvSpPr>
          <p:nvPr/>
        </p:nvSpPr>
        <p:spPr bwMode="auto">
          <a:xfrm>
            <a:off x="51149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2874" name="Line 184"/>
          <p:cNvSpPr>
            <a:spLocks noChangeShapeType="1"/>
          </p:cNvSpPr>
          <p:nvPr/>
        </p:nvSpPr>
        <p:spPr bwMode="auto">
          <a:xfrm flipH="1">
            <a:off x="26670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5" name="Line 185"/>
          <p:cNvSpPr>
            <a:spLocks noChangeShapeType="1"/>
          </p:cNvSpPr>
          <p:nvPr/>
        </p:nvSpPr>
        <p:spPr bwMode="auto">
          <a:xfrm>
            <a:off x="3048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6" name="Line 186"/>
          <p:cNvSpPr>
            <a:spLocks noChangeShapeType="1"/>
          </p:cNvSpPr>
          <p:nvPr/>
        </p:nvSpPr>
        <p:spPr bwMode="auto">
          <a:xfrm>
            <a:off x="4419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7" name="Line 187"/>
          <p:cNvSpPr>
            <a:spLocks noChangeShapeType="1"/>
          </p:cNvSpPr>
          <p:nvPr/>
        </p:nvSpPr>
        <p:spPr bwMode="auto">
          <a:xfrm>
            <a:off x="47244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8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leaf</a:t>
            </a:r>
          </a:p>
        </p:txBody>
      </p:sp>
      <p:sp>
        <p:nvSpPr>
          <p:cNvPr id="32879" name="Rectangle 197"/>
          <p:cNvSpPr>
            <a:spLocks noChangeArrowheads="1"/>
          </p:cNvSpPr>
          <p:nvPr/>
        </p:nvSpPr>
        <p:spPr bwMode="auto">
          <a:xfrm>
            <a:off x="5562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2880" name="Line 198"/>
          <p:cNvSpPr>
            <a:spLocks noChangeShapeType="1"/>
          </p:cNvSpPr>
          <p:nvPr/>
        </p:nvSpPr>
        <p:spPr bwMode="auto">
          <a:xfrm>
            <a:off x="50292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471" name="Group 199"/>
          <p:cNvGraphicFramePr>
            <a:graphicFrameLocks noGrp="1"/>
          </p:cNvGraphicFramePr>
          <p:nvPr/>
        </p:nvGraphicFramePr>
        <p:xfrm>
          <a:off x="42672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03" name="Line 221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4" name="Line 222"/>
          <p:cNvSpPr>
            <a:spLocks noChangeShapeType="1"/>
          </p:cNvSpPr>
          <p:nvPr/>
        </p:nvSpPr>
        <p:spPr bwMode="auto">
          <a:xfrm>
            <a:off x="2590800" y="36576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5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536" name="Group 264"/>
          <p:cNvGraphicFramePr>
            <a:graphicFrameLocks noGrp="1"/>
          </p:cNvGraphicFramePr>
          <p:nvPr/>
        </p:nvGraphicFramePr>
        <p:xfrm>
          <a:off x="152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32" name="Rectangle 252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2933" name="Rectangle 25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2934" name="Rectangle 254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2935" name="Rectangle 255"/>
          <p:cNvSpPr>
            <a:spLocks noChangeArrowheads="1"/>
          </p:cNvSpPr>
          <p:nvPr/>
        </p:nvSpPr>
        <p:spPr bwMode="auto">
          <a:xfrm>
            <a:off x="152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2936" name="Line 256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7" name="Line 257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8" name="Line 258"/>
          <p:cNvSpPr>
            <a:spLocks noChangeShapeType="1"/>
          </p:cNvSpPr>
          <p:nvPr/>
        </p:nvSpPr>
        <p:spPr bwMode="auto">
          <a:xfrm>
            <a:off x="914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9" name="Line 259"/>
          <p:cNvSpPr>
            <a:spLocks noChangeShapeType="1"/>
          </p:cNvSpPr>
          <p:nvPr/>
        </p:nvSpPr>
        <p:spPr bwMode="auto">
          <a:xfrm>
            <a:off x="1295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40" name="Rectangle 261"/>
          <p:cNvSpPr>
            <a:spLocks noChangeArrowheads="1"/>
          </p:cNvSpPr>
          <p:nvPr/>
        </p:nvSpPr>
        <p:spPr bwMode="auto">
          <a:xfrm>
            <a:off x="198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2941" name="Line 262"/>
          <p:cNvSpPr>
            <a:spLocks noChangeShapeType="1"/>
          </p:cNvSpPr>
          <p:nvPr/>
        </p:nvSpPr>
        <p:spPr bwMode="auto">
          <a:xfrm>
            <a:off x="1676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329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4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65" name="Group 69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61" name="Line 91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2" name="Line 9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3" name="Line 9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4" name="Line 94"/>
          <p:cNvSpPr>
            <a:spLocks noChangeShapeType="1"/>
          </p:cNvSpPr>
          <p:nvPr/>
        </p:nvSpPr>
        <p:spPr bwMode="auto">
          <a:xfrm>
            <a:off x="19050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5" name="Line 96"/>
          <p:cNvSpPr>
            <a:spLocks noChangeShapeType="1"/>
          </p:cNvSpPr>
          <p:nvPr/>
        </p:nvSpPr>
        <p:spPr bwMode="auto">
          <a:xfrm>
            <a:off x="3124200" y="3657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6" name="Line 97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7" name="Line 98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8" name="Line 99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9" name="Line 101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0" name="Rectangle 102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3871" name="Rectangle 103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3872" name="Rectangle 104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3873" name="Rectangle 105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3874" name="Line 106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5" name="Line 107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6" name="Line 108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7" name="Line 109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8" name="Text Box 110"/>
          <p:cNvSpPr txBox="1">
            <a:spLocks noChangeArrowheads="1"/>
          </p:cNvSpPr>
          <p:nvPr/>
        </p:nvSpPr>
        <p:spPr bwMode="auto">
          <a:xfrm>
            <a:off x="669925" y="1565275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branch</a:t>
            </a:r>
          </a:p>
        </p:txBody>
      </p:sp>
      <p:sp>
        <p:nvSpPr>
          <p:cNvPr id="33879" name="Rectangle 111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3880" name="Line 112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409" name="Group 113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03" name="Line 135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4" name="Line 136"/>
          <p:cNvSpPr>
            <a:spLocks noChangeShapeType="1"/>
          </p:cNvSpPr>
          <p:nvPr/>
        </p:nvSpPr>
        <p:spPr bwMode="auto">
          <a:xfrm>
            <a:off x="2286000" y="36576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5" name="Line 137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6" name="Rectangle 164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3907" name="Rectangle 165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3908" name="Rectangle 166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3909" name="Rectangle 167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3910" name="Line 168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1" name="Line 169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2" name="Line 170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3" name="Line 171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4" name="Rectangle 172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3915" name="Line 173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48" name="Group 252"/>
          <p:cNvGraphicFramePr>
            <a:graphicFrameLocks noGrp="1"/>
          </p:cNvGraphicFramePr>
          <p:nvPr/>
        </p:nvGraphicFramePr>
        <p:xfrm>
          <a:off x="1524000" y="31242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544" name="Group 248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64" name="Line 22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20" name="Group 22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87" name="Line 24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8" name="Line 249"/>
          <p:cNvSpPr>
            <a:spLocks noChangeShapeType="1"/>
          </p:cNvSpPr>
          <p:nvPr/>
        </p:nvSpPr>
        <p:spPr bwMode="auto">
          <a:xfrm>
            <a:off x="33528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9" name="Line 95"/>
          <p:cNvSpPr>
            <a:spLocks noChangeShapeType="1"/>
          </p:cNvSpPr>
          <p:nvPr/>
        </p:nvSpPr>
        <p:spPr bwMode="auto">
          <a:xfrm>
            <a:off x="2743200" y="3657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45" name="Group 25"/>
          <p:cNvGraphicFramePr>
            <a:graphicFrameLocks noGrp="1"/>
          </p:cNvGraphicFramePr>
          <p:nvPr/>
        </p:nvGraphicFramePr>
        <p:xfrm>
          <a:off x="5715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67" name="Group 47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85" name="Line 69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H="1">
            <a:off x="609600" y="3657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1295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3352800" y="3657600"/>
            <a:ext cx="2895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3886200" y="36576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>
            <a:off x="6248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6781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391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Rectangle 79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4896" name="Rectangle 80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4898" name="Rectangle 82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4899" name="Line 83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Line 84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Line 85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2" name="Line 86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669925" y="1565275"/>
            <a:ext cx="142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split</a:t>
            </a:r>
          </a:p>
        </p:txBody>
      </p:sp>
      <p:sp>
        <p:nvSpPr>
          <p:cNvPr id="34904" name="Rectangle 88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10" name="Group 90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28" name="Line 112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29" name="Line 113"/>
          <p:cNvSpPr>
            <a:spLocks noChangeShapeType="1"/>
          </p:cNvSpPr>
          <p:nvPr/>
        </p:nvSpPr>
        <p:spPr bwMode="auto">
          <a:xfrm>
            <a:off x="1752600" y="3657600"/>
            <a:ext cx="2819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0" name="Line 114"/>
          <p:cNvSpPr>
            <a:spLocks noChangeShapeType="1"/>
          </p:cNvSpPr>
          <p:nvPr/>
        </p:nvSpPr>
        <p:spPr bwMode="auto">
          <a:xfrm>
            <a:off x="5867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1" name="Rectangle 115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4932" name="Rectangle 116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4933" name="Rectangle 117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4934" name="Rectangle 118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4935" name="Line 119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6" name="Line 120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7" name="Line 121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8" name="Line 122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9" name="Rectangle 123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4940" name="Line 124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71" name="Group 151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63" name="Line 17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94" name="Group 17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86" name="Line 19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87" name="Line 197"/>
          <p:cNvSpPr>
            <a:spLocks noChangeShapeType="1"/>
          </p:cNvSpPr>
          <p:nvPr/>
        </p:nvSpPr>
        <p:spPr bwMode="auto">
          <a:xfrm>
            <a:off x="44196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518" name="Group 198"/>
          <p:cNvGraphicFramePr>
            <a:graphicFrameLocks noGrp="1"/>
          </p:cNvGraphicFramePr>
          <p:nvPr/>
        </p:nvGraphicFramePr>
        <p:xfrm>
          <a:off x="762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40" name="Group 220"/>
          <p:cNvGraphicFramePr>
            <a:graphicFrameLocks noGrp="1"/>
          </p:cNvGraphicFramePr>
          <p:nvPr/>
        </p:nvGraphicFramePr>
        <p:xfrm>
          <a:off x="32004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032" name="Line 242"/>
          <p:cNvSpPr>
            <a:spLocks noChangeShapeType="1"/>
          </p:cNvSpPr>
          <p:nvPr/>
        </p:nvSpPr>
        <p:spPr bwMode="auto">
          <a:xfrm>
            <a:off x="4495800" y="2743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Deleting a Data Entry from a B+ Tree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Start at root, find leaf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where entry belongs.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Remove the entry.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is at least half-full, </a:t>
            </a:r>
            <a:r>
              <a:rPr lang="en-US" sz="2400" i="1">
                <a:latin typeface="Times New Roman" pitchFamily="18" charset="0"/>
              </a:rPr>
              <a:t>done!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has only </a:t>
            </a:r>
            <a:r>
              <a:rPr lang="en-US" sz="2400" b="1">
                <a:latin typeface="Times New Roman" pitchFamily="18" charset="0"/>
              </a:rPr>
              <a:t>d-1 </a:t>
            </a:r>
            <a:r>
              <a:rPr lang="en-US" sz="2400">
                <a:latin typeface="Times New Roman" pitchFamily="18" charset="0"/>
              </a:rPr>
              <a:t>entries,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Try to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re-distribute</a:t>
            </a:r>
            <a:r>
              <a:rPr lang="en-US" sz="2400">
                <a:latin typeface="Times New Roman" pitchFamily="18" charset="0"/>
              </a:rPr>
              <a:t>, borrowing from </a:t>
            </a:r>
            <a:r>
              <a:rPr lang="en-US" sz="2400" i="1" u="sng">
                <a:latin typeface="Times New Roman" pitchFamily="18" charset="0"/>
              </a:rPr>
              <a:t>sibling</a:t>
            </a:r>
            <a:r>
              <a:rPr lang="en-US" sz="2400" i="1">
                <a:latin typeface="Times New Roman" pitchFamily="18" charset="0"/>
              </a:rPr>
              <a:t> (adjacent node with same parent as L)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If re-distribution fails, </a:t>
            </a:r>
            <a:r>
              <a:rPr lang="en-US" sz="2400" i="1" u="sng">
                <a:solidFill>
                  <a:schemeClr val="accent2"/>
                </a:solidFill>
                <a:latin typeface="Times New Roman" pitchFamily="18" charset="0"/>
              </a:rPr>
              <a:t>merge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L </a:t>
            </a:r>
            <a:r>
              <a:rPr lang="en-US" sz="2400">
                <a:latin typeface="Times New Roman" pitchFamily="18" charset="0"/>
              </a:rPr>
              <a:t>and sibling.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If merge occurred, must delete entry (pointing to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or sibling) from parent of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Merge could propagate to root, decreasing height.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07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7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3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5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8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90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2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703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703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703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703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703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3703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704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6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Delete 30</a:t>
            </a:r>
          </a:p>
        </p:txBody>
      </p:sp>
      <p:sp>
        <p:nvSpPr>
          <p:cNvPr id="3706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706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096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8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8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6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8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0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2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04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9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5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805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805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806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8061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8062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8063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8064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8065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8066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8067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8068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69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0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1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2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3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4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5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6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7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8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9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0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8081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2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30</a:t>
            </a:r>
          </a:p>
        </p:txBody>
      </p:sp>
      <p:sp>
        <p:nvSpPr>
          <p:cNvPr id="38083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8084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1989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9" name="AutoShape 221"/>
          <p:cNvSpPr>
            <a:spLocks noChangeArrowheads="1"/>
          </p:cNvSpPr>
          <p:nvPr/>
        </p:nvSpPr>
        <p:spPr bwMode="auto">
          <a:xfrm>
            <a:off x="152400" y="2133600"/>
            <a:ext cx="2209800" cy="762000"/>
          </a:xfrm>
          <a:prstGeom prst="wedgeEllipseCallout">
            <a:avLst>
              <a:gd name="adj1" fmla="val 45690"/>
              <a:gd name="adj2" fmla="val 79375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</a:rPr>
              <a:t>May change to 40,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0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85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07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29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51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06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3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5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6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7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8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9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0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1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9082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9083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9084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9085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39086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9087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9088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9089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9090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9091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9092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3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5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6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7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8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9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0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1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2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3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4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9105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6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25</a:t>
            </a:r>
          </a:p>
        </p:txBody>
      </p:sp>
      <p:sp>
        <p:nvSpPr>
          <p:cNvPr id="39107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9108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013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31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32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09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31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3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75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9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010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010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010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0109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40110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0111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0112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0113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0114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0115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6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7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8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9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0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1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2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3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4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5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6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0127" name="Line 191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8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2381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25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Need to rebalance</a:t>
            </a:r>
          </a:p>
          <a:p>
            <a:pPr eaLnBrk="1" hangingPunct="1"/>
            <a:r>
              <a:rPr lang="en-US" sz="2400" i="1" u="sng">
                <a:latin typeface="Times New Roman" pitchFamily="18" charset="0"/>
              </a:rPr>
              <a:t>Rotate</a:t>
            </a:r>
          </a:p>
        </p:txBody>
      </p:sp>
      <p:sp>
        <p:nvSpPr>
          <p:cNvPr id="40129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0130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4035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153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4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5" name="AutoShape 219"/>
          <p:cNvSpPr>
            <a:spLocks noChangeArrowheads="1"/>
          </p:cNvSpPr>
          <p:nvPr/>
        </p:nvSpPr>
        <p:spPr bwMode="auto">
          <a:xfrm>
            <a:off x="1371600" y="3886200"/>
            <a:ext cx="1062038" cy="685800"/>
          </a:xfrm>
          <a:prstGeom prst="curvedDownArrow">
            <a:avLst>
              <a:gd name="adj1" fmla="val 21465"/>
              <a:gd name="adj2" fmla="val 61543"/>
              <a:gd name="adj3" fmla="val 4156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8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3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5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7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9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1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2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113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113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113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1133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1135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1137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0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1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2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3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4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5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6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7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8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9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1151" name="Line 191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2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40</a:t>
            </a:r>
            <a:endParaRPr lang="en-US" sz="2400" i="1" u="sng">
              <a:latin typeface="Times New Roman" pitchFamily="18" charset="0"/>
            </a:endParaRPr>
          </a:p>
        </p:txBody>
      </p:sp>
      <p:sp>
        <p:nvSpPr>
          <p:cNvPr id="41153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1154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059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77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8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File Organizations and Assumptions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Heap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Equality selection on key; exactly one match.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Insert always at end of file.</a:t>
            </a:r>
            <a:endParaRPr lang="en-US" dirty="0" smtClean="0"/>
          </a:p>
          <a:p>
            <a:r>
              <a:rPr lang="en-US" dirty="0" smtClean="0"/>
              <a:t>Sorted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Files compacted after deletions.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Selections on sort field(s).</a:t>
            </a:r>
          </a:p>
          <a:p>
            <a:r>
              <a:rPr lang="en-US" dirty="0" smtClean="0"/>
              <a:t>Hashed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No overflow buckets, 80% page occupancy.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Single record insert and delete.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58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4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215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215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215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2157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2158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2159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2160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2161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2162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3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4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5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6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7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8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9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0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1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2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2173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228600" y="1565275"/>
            <a:ext cx="277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After deleting 40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Rotation not possible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Need to </a:t>
            </a:r>
            <a:r>
              <a:rPr lang="en-US" sz="2400" i="1" u="sng" dirty="0">
                <a:latin typeface="Times New Roman" pitchFamily="18" charset="0"/>
              </a:rPr>
              <a:t>merge</a:t>
            </a:r>
            <a:r>
              <a:rPr lang="en-US" sz="2400" dirty="0">
                <a:latin typeface="Times New Roman" pitchFamily="18" charset="0"/>
              </a:rPr>
              <a:t> nodes</a:t>
            </a:r>
            <a:endParaRPr lang="en-US" sz="2400" i="1" u="sng" dirty="0">
              <a:latin typeface="Times New Roman" pitchFamily="18" charset="0"/>
            </a:endParaRPr>
          </a:p>
        </p:txBody>
      </p:sp>
      <p:sp>
        <p:nvSpPr>
          <p:cNvPr id="42175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2176" name="Line 192"/>
          <p:cNvSpPr>
            <a:spLocks noChangeShapeType="1"/>
          </p:cNvSpPr>
          <p:nvPr/>
        </p:nvSpPr>
        <p:spPr bwMode="auto">
          <a:xfrm>
            <a:off x="3733800" y="51054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6081" name="Group 193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99" name="Line 215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0" name="Line 216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1" name="Freeform 217"/>
          <p:cNvSpPr>
            <a:spLocks/>
          </p:cNvSpPr>
          <p:nvPr/>
        </p:nvSpPr>
        <p:spPr bwMode="auto">
          <a:xfrm>
            <a:off x="1828800" y="4267200"/>
            <a:ext cx="3352800" cy="1295400"/>
          </a:xfrm>
          <a:custGeom>
            <a:avLst/>
            <a:gdLst>
              <a:gd name="T0" fmla="*/ 17 w 2112"/>
              <a:gd name="T1" fmla="*/ 114 h 816"/>
              <a:gd name="T2" fmla="*/ 50 w 2112"/>
              <a:gd name="T3" fmla="*/ 108 h 816"/>
              <a:gd name="T4" fmla="*/ 720 w 2112"/>
              <a:gd name="T5" fmla="*/ 0 h 816"/>
              <a:gd name="T6" fmla="*/ 1680 w 2112"/>
              <a:gd name="T7" fmla="*/ 0 h 816"/>
              <a:gd name="T8" fmla="*/ 2112 w 2112"/>
              <a:gd name="T9" fmla="*/ 144 h 816"/>
              <a:gd name="T10" fmla="*/ 2112 w 2112"/>
              <a:gd name="T11" fmla="*/ 720 h 816"/>
              <a:gd name="T12" fmla="*/ 1728 w 2112"/>
              <a:gd name="T13" fmla="*/ 816 h 816"/>
              <a:gd name="T14" fmla="*/ 624 w 2112"/>
              <a:gd name="T15" fmla="*/ 768 h 816"/>
              <a:gd name="T16" fmla="*/ 48 w 2112"/>
              <a:gd name="T17" fmla="*/ 720 h 816"/>
              <a:gd name="T18" fmla="*/ 0 w 2112"/>
              <a:gd name="T19" fmla="*/ 384 h 816"/>
              <a:gd name="T20" fmla="*/ 17 w 2112"/>
              <a:gd name="T21" fmla="*/ 114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12"/>
              <a:gd name="T34" fmla="*/ 0 h 816"/>
              <a:gd name="T35" fmla="*/ 2112 w 2112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12" h="816">
                <a:moveTo>
                  <a:pt x="17" y="114"/>
                </a:moveTo>
                <a:cubicBezTo>
                  <a:pt x="39" y="106"/>
                  <a:pt x="28" y="108"/>
                  <a:pt x="50" y="108"/>
                </a:cubicBezTo>
                <a:lnTo>
                  <a:pt x="720" y="0"/>
                </a:lnTo>
                <a:lnTo>
                  <a:pt x="1680" y="0"/>
                </a:lnTo>
                <a:lnTo>
                  <a:pt x="2112" y="144"/>
                </a:lnTo>
                <a:lnTo>
                  <a:pt x="2112" y="720"/>
                </a:lnTo>
                <a:lnTo>
                  <a:pt x="1728" y="816"/>
                </a:lnTo>
                <a:lnTo>
                  <a:pt x="624" y="768"/>
                </a:lnTo>
                <a:lnTo>
                  <a:pt x="48" y="720"/>
                </a:lnTo>
                <a:lnTo>
                  <a:pt x="0" y="384"/>
                </a:lnTo>
                <a:lnTo>
                  <a:pt x="17" y="114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691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3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5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8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0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2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4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6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>
            <a:off x="2590800" y="36576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5" name="Line 167"/>
          <p:cNvSpPr>
            <a:spLocks noChangeShapeType="1"/>
          </p:cNvSpPr>
          <p:nvPr/>
        </p:nvSpPr>
        <p:spPr bwMode="auto">
          <a:xfrm>
            <a:off x="3352800" y="5105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317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317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3181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3182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3183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3184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3185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3186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7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8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9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0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1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2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3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4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5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6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3197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8" name="Text Box 190"/>
          <p:cNvSpPr txBox="1">
            <a:spLocks noChangeArrowheads="1"/>
          </p:cNvSpPr>
          <p:nvPr/>
        </p:nvSpPr>
        <p:spPr bwMode="auto">
          <a:xfrm>
            <a:off x="669925" y="1565275"/>
            <a:ext cx="134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Final tree</a:t>
            </a:r>
          </a:p>
        </p:txBody>
      </p:sp>
      <p:sp>
        <p:nvSpPr>
          <p:cNvPr id="43199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3200" name="Line 192"/>
          <p:cNvSpPr>
            <a:spLocks noChangeShapeType="1"/>
          </p:cNvSpPr>
          <p:nvPr/>
        </p:nvSpPr>
        <p:spPr bwMode="auto">
          <a:xfrm>
            <a:off x="2667000" y="5105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index is in the main memory, searching and updating are “free”</a:t>
            </a:r>
          </a:p>
          <a:p>
            <a:r>
              <a:rPr lang="en-US" dirty="0" smtClean="0"/>
              <a:t>Otherwise, some levels are saved on disk</a:t>
            </a:r>
          </a:p>
          <a:p>
            <a:pPr lvl="1"/>
            <a:r>
              <a:rPr lang="en-US" dirty="0" smtClean="0"/>
              <a:t>If a node fits in the memory search within the node is “free”, and reading a node costs 1</a:t>
            </a:r>
          </a:p>
          <a:p>
            <a:pPr lvl="1"/>
            <a:r>
              <a:rPr lang="en-US" dirty="0" smtClean="0"/>
              <a:t>Otherwise, we count the number of </a:t>
            </a:r>
            <a:r>
              <a:rPr lang="en-US" b="1" dirty="0" smtClean="0"/>
              <a:t>blocks</a:t>
            </a:r>
            <a:r>
              <a:rPr lang="en-US" dirty="0" smtClean="0"/>
              <a:t> read/written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 bwMode="auto">
          <a:xfrm>
            <a:off x="7446578" y="4934565"/>
            <a:ext cx="1462549" cy="1068029"/>
          </a:xfrm>
          <a:prstGeom prst="wedgeEllipseCallout">
            <a:avLst>
              <a:gd name="adj1" fmla="val -59473"/>
              <a:gd name="adj2" fmla="val -18128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When does this happen?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Cost of Operations </a:t>
            </a:r>
          </a:p>
        </p:txBody>
      </p:sp>
      <p:graphicFrame>
        <p:nvGraphicFramePr>
          <p:cNvPr id="1026" name="Object 5"/>
          <p:cNvGraphicFramePr>
            <a:graphicFrameLocks/>
          </p:cNvGraphicFramePr>
          <p:nvPr>
            <p:ph type="tbl" idx="1"/>
          </p:nvPr>
        </p:nvGraphicFramePr>
        <p:xfrm>
          <a:off x="812800" y="2274888"/>
          <a:ext cx="8245475" cy="3284537"/>
        </p:xfrm>
        <a:graphic>
          <a:graphicData uri="http://schemas.openxmlformats.org/presentationml/2006/ole">
            <p:oleObj spid="_x0000_s1026" name="Document" r:id="rId4" imgW="10605960" imgH="4232160" progId="Word.Document.6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50925" y="57753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 i="1">
                <a:latin typeface="Book Antiqua" pitchFamily="18" charset="0"/>
              </a:rPr>
              <a:t> 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895600" y="2286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Indexes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4150" y="1873250"/>
            <a:ext cx="8972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i="1">
                <a:latin typeface="Times New Roman" pitchFamily="18" charset="0"/>
              </a:rPr>
              <a:t>If you don’t find it in the index,</a:t>
            </a:r>
          </a:p>
          <a:p>
            <a:pPr algn="ctr"/>
            <a:r>
              <a:rPr lang="en-US" sz="3600" i="1">
                <a:latin typeface="Times New Roman" pitchFamily="18" charset="0"/>
              </a:rPr>
              <a:t>   look very carefully through the entire catalog.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8462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Sears, Roebuck and Co., Consumer’s Guide, 1897.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An </a:t>
            </a:r>
            <a:r>
              <a:rPr lang="en-US" i="1" u="sng" smtClean="0">
                <a:solidFill>
                  <a:schemeClr val="accent2"/>
                </a:solidFill>
              </a:rPr>
              <a:t>index </a:t>
            </a:r>
            <a:r>
              <a:rPr lang="en-US" smtClean="0"/>
              <a:t>on a file speeds up selections on the </a:t>
            </a:r>
            <a:r>
              <a:rPr lang="en-US" i="1" smtClean="0">
                <a:solidFill>
                  <a:schemeClr val="accent2"/>
                </a:solidFill>
              </a:rPr>
              <a:t>search key fields </a:t>
            </a:r>
            <a:r>
              <a:rPr lang="en-US" smtClean="0"/>
              <a:t>for the index.</a:t>
            </a:r>
          </a:p>
          <a:p>
            <a:pPr lvl="1"/>
            <a:r>
              <a:rPr lang="en-US" smtClean="0"/>
              <a:t>Any subset of the fields of a relation can be the search key for an index on the relation.</a:t>
            </a:r>
          </a:p>
          <a:p>
            <a:pPr lvl="1"/>
            <a:r>
              <a:rPr lang="en-US" i="1" smtClean="0">
                <a:solidFill>
                  <a:schemeClr val="accent2"/>
                </a:solidFill>
              </a:rPr>
              <a:t>Search key </a:t>
            </a:r>
            <a:r>
              <a:rPr lang="en-US" smtClean="0"/>
              <a:t>is </a:t>
            </a:r>
            <a:r>
              <a:rPr lang="en-US" smtClean="0">
                <a:solidFill>
                  <a:srgbClr val="FF0000"/>
                </a:solidFill>
              </a:rPr>
              <a:t>not</a:t>
            </a:r>
            <a:r>
              <a:rPr lang="en-US" smtClean="0"/>
              <a:t> the same as </a:t>
            </a:r>
            <a:r>
              <a:rPr lang="en-US" i="1" smtClean="0">
                <a:solidFill>
                  <a:schemeClr val="accent2"/>
                </a:solidFill>
              </a:rPr>
              <a:t>key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(minimal set of fields that uniquely identify a record in a relation).</a:t>
            </a:r>
          </a:p>
          <a:p>
            <a:r>
              <a:rPr lang="en-US" smtClean="0"/>
              <a:t>An index contains a collection of </a:t>
            </a:r>
            <a:r>
              <a:rPr lang="en-US" i="1" smtClean="0">
                <a:solidFill>
                  <a:schemeClr val="accent2"/>
                </a:solidFill>
              </a:rPr>
              <a:t>data entries</a:t>
            </a:r>
            <a:r>
              <a:rPr lang="en-US" smtClean="0"/>
              <a:t>, and supports efficient retrieval of all data entries </a:t>
            </a:r>
            <a:r>
              <a:rPr lang="en-US" b="1" smtClean="0"/>
              <a:t>k* </a:t>
            </a:r>
            <a:r>
              <a:rPr lang="en-US" smtClean="0"/>
              <a:t>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  <a:noFill/>
        </p:spPr>
        <p:txBody>
          <a:bodyPr lIns="92075" tIns="46038" rIns="92075" bIns="46038"/>
          <a:lstStyle/>
          <a:p>
            <a:r>
              <a:rPr lang="en-US" sz="4000" smtClean="0"/>
              <a:t>Alternatives for Data Entry </a:t>
            </a:r>
            <a:r>
              <a:rPr lang="en-US" sz="4000" b="1" smtClean="0"/>
              <a:t>k* </a:t>
            </a:r>
            <a:r>
              <a:rPr lang="en-US" sz="4000" smtClean="0"/>
              <a:t>in Index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876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Three alternatives: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Data record with key value</a:t>
            </a:r>
            <a:r>
              <a:rPr lang="en-US" b="1" smtClean="0">
                <a:solidFill>
                  <a:schemeClr val="accent2"/>
                </a:solidFill>
              </a:rPr>
              <a:t> k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&lt;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, rid of data record with search key value</a:t>
            </a:r>
            <a:r>
              <a:rPr lang="en-US" b="1" smtClean="0">
                <a:solidFill>
                  <a:schemeClr val="accent2"/>
                </a:solidFill>
              </a:rPr>
              <a:t> k</a:t>
            </a:r>
            <a:r>
              <a:rPr lang="en-US" smtClean="0">
                <a:solidFill>
                  <a:schemeClr val="accent2"/>
                </a:solidFill>
              </a:rPr>
              <a:t>&gt;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&lt;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, list of rids of data records with search key 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smtClean="0"/>
              <a:t>Choice of alternative for data entries is orthogonal to the indexing technique used to locate data entries 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Examples of indexing techniques: B+ trees, hash-based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(2)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chemeClr val="accent2"/>
                </a:solidFill>
              </a:rPr>
              <a:t>Alternative 1:</a:t>
            </a:r>
          </a:p>
          <a:p>
            <a:pPr lvl="1"/>
            <a:r>
              <a:rPr lang="en-US" dirty="0" smtClean="0"/>
              <a:t>If this is used, index structure is a file organization for data records (like Heap files or sorted files).</a:t>
            </a:r>
          </a:p>
          <a:p>
            <a:pPr lvl="1"/>
            <a:r>
              <a:rPr lang="en-US" dirty="0" smtClean="0"/>
              <a:t>At most one index on a given collection of data records can use Alternative 1.  (</a:t>
            </a:r>
            <a:r>
              <a:rPr lang="en-US" dirty="0" smtClean="0"/>
              <a:t>Otherwise?)</a:t>
            </a:r>
            <a:endParaRPr lang="en-US" dirty="0" smtClean="0"/>
          </a:p>
          <a:p>
            <a:pPr lvl="1"/>
            <a:r>
              <a:rPr lang="en-US" dirty="0" smtClean="0"/>
              <a:t>Index files are large, often much more auxiliary information in the index.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664</TotalTime>
  <Words>2346</Words>
  <Application>Microsoft Office PowerPoint</Application>
  <PresentationFormat>On-screen Show (4:3)</PresentationFormat>
  <Paragraphs>936</Paragraphs>
  <Slides>42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Roman</vt:lpstr>
      <vt:lpstr>Arial</vt:lpstr>
      <vt:lpstr>Times New Roman</vt:lpstr>
      <vt:lpstr>Book Antiqua</vt:lpstr>
      <vt:lpstr>Monotype Sorts</vt:lpstr>
      <vt:lpstr>Blank Presentation</vt:lpstr>
      <vt:lpstr>Document</vt:lpstr>
      <vt:lpstr>Lecture 12: Storage and Indexing</vt:lpstr>
      <vt:lpstr>Storage and Indexing</vt:lpstr>
      <vt:lpstr>Cost Model for Our Analysis</vt:lpstr>
      <vt:lpstr>File Organizations and Assumptions</vt:lpstr>
      <vt:lpstr>Cost of Operations </vt:lpstr>
      <vt:lpstr>Indexes</vt:lpstr>
      <vt:lpstr>Indexes</vt:lpstr>
      <vt:lpstr>Alternatives for Data Entry k* in Index</vt:lpstr>
      <vt:lpstr>Alternatives for Data Entries (2)</vt:lpstr>
      <vt:lpstr>Alternatives for Data Entries (3)</vt:lpstr>
      <vt:lpstr>Index Classification</vt:lpstr>
      <vt:lpstr>Clustered vs. Unclustered Index</vt:lpstr>
      <vt:lpstr>Index Classification (Contd.)</vt:lpstr>
      <vt:lpstr>Index Classification (Contd.)</vt:lpstr>
      <vt:lpstr>Tree-Based Indexes</vt:lpstr>
      <vt:lpstr>Tree-Based Indexes (2)</vt:lpstr>
      <vt:lpstr>B+ Tree:  The Most Widely Used Index</vt:lpstr>
      <vt:lpstr>Slide 18</vt:lpstr>
      <vt:lpstr>Example B+ Tree</vt:lpstr>
      <vt:lpstr>B+ Trees in Practice</vt:lpstr>
      <vt:lpstr>Inserting a Data Entry into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Deleting a Data Entry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Important to note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of a DBMS</dc:title>
  <dc:creator>alon</dc:creator>
  <cp:lastModifiedBy>yaelamst</cp:lastModifiedBy>
  <cp:revision>75</cp:revision>
  <cp:lastPrinted>1999-11-10T18:13:58Z</cp:lastPrinted>
  <dcterms:created xsi:type="dcterms:W3CDTF">1998-11-18T17:26:12Z</dcterms:created>
  <dcterms:modified xsi:type="dcterms:W3CDTF">2013-05-06T16:06:09Z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</vt:lpwstr>
  </property>
</Properties>
</file>