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8" r:id="rId2"/>
    <p:sldId id="357" r:id="rId3"/>
    <p:sldId id="349" r:id="rId4"/>
    <p:sldId id="379" r:id="rId5"/>
    <p:sldId id="354" r:id="rId6"/>
    <p:sldId id="358" r:id="rId7"/>
    <p:sldId id="359" r:id="rId8"/>
    <p:sldId id="360" r:id="rId9"/>
    <p:sldId id="38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78" r:id="rId18"/>
    <p:sldId id="368" r:id="rId19"/>
    <p:sldId id="369" r:id="rId20"/>
    <p:sldId id="370" r:id="rId21"/>
    <p:sldId id="381" r:id="rId22"/>
    <p:sldId id="371" r:id="rId23"/>
    <p:sldId id="372" r:id="rId24"/>
    <p:sldId id="373" r:id="rId25"/>
    <p:sldId id="374" r:id="rId26"/>
    <p:sldId id="382" r:id="rId27"/>
    <p:sldId id="376" r:id="rId28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9798" autoAdjust="0"/>
  </p:normalViewPr>
  <p:slideViewPr>
    <p:cSldViewPr>
      <p:cViewPr varScale="1">
        <p:scale>
          <a:sx n="87" d="100"/>
          <a:sy n="87" d="100"/>
        </p:scale>
        <p:origin x="-12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B0C3BA6-C6FC-497F-A034-6C3FF3444B8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708500-2355-4770-932B-4F1F0FBE62C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14F4A-0663-4998-AE9C-C411E50A2324}" type="slidenum">
              <a:rPr lang="he-IL"/>
              <a:pPr/>
              <a:t>10</a:t>
            </a:fld>
            <a:endParaRPr lang="en-US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4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07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E2983-44E7-48D0-A17E-CA8C85DD0A59}" type="slidenum">
              <a:rPr lang="he-IL"/>
              <a:pPr/>
              <a:t>11</a:t>
            </a:fld>
            <a:endParaRPr lang="en-US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r" rtl="1"/>
            <a:endParaRPr lang="he-IL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C3116-66F5-420A-96C2-4AA603C7D998}" type="slidenum">
              <a:rPr lang="he-IL"/>
              <a:pPr/>
              <a:t>12</a:t>
            </a:fld>
            <a:endParaRPr lang="en-US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12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0784C-06D2-4512-8E73-3344A4A42A75}" type="slidenum">
              <a:rPr lang="he-IL"/>
              <a:pPr/>
              <a:t>13</a:t>
            </a:fld>
            <a:endParaRPr lang="en-US" dirty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0F5E4-9465-4360-94A8-A41011FAD18E}" type="slidenum">
              <a:rPr lang="he-IL"/>
              <a:pPr/>
              <a:t>14</a:t>
            </a:fld>
            <a:endParaRPr lang="en-US" dirty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15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BC344-1135-40FC-A1E7-EF38CE192FAF}" type="slidenum">
              <a:rPr lang="he-IL"/>
              <a:pPr/>
              <a:t>16</a:t>
            </a:fld>
            <a:endParaRPr lang="en-US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5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0FBD8-E04A-443F-80D6-356AED3689C8}" type="slidenum">
              <a:rPr lang="he-IL"/>
              <a:pPr/>
              <a:t>18</a:t>
            </a:fld>
            <a:endParaRPr lang="en-US" dirty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34E72-9BDB-48A4-A762-BE6DFBBB77CF}" type="slidenum">
              <a:rPr lang="he-IL"/>
              <a:pPr/>
              <a:t>19</a:t>
            </a:fld>
            <a:endParaRPr lang="en-US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3233-969D-4A39-AA55-76A5CCED5BAF}" type="slidenum">
              <a:rPr lang="he-IL"/>
              <a:pPr/>
              <a:t>20</a:t>
            </a:fld>
            <a:endParaRPr lang="en-US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8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76E11-97F6-4EBB-8A50-EB395A7F3C21}" type="slidenum">
              <a:rPr lang="he-IL"/>
              <a:pPr/>
              <a:t>22</a:t>
            </a:fld>
            <a:endParaRPr lang="en-US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9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D4113-C232-4BBC-B391-A61BB034F81B}" type="slidenum">
              <a:rPr lang="he-IL"/>
              <a:pPr/>
              <a:t>23</a:t>
            </a:fld>
            <a:endParaRPr lang="en-US" dirty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23BA5-841F-413D-A968-59605ABE601F}" type="slidenum">
              <a:rPr lang="he-IL"/>
              <a:pPr/>
              <a:t>25</a:t>
            </a:fld>
            <a:endParaRPr lang="en-US" dirty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375ED-3E69-49A3-A7AF-A380828867AA}" type="slidenum">
              <a:rPr lang="he-IL"/>
              <a:pPr/>
              <a:t>8</a:t>
            </a:fld>
            <a:endParaRPr lang="en-US" dirty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3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97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27E0-6469-463A-A639-620F767B95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34E3-1236-45AD-A9D7-845133C7272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AA00-AF77-4E53-ACAE-5F5F7D3E875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E17CB-9475-463C-8DC5-2C68FE4C7EC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E4EF-6043-4D3C-A298-52D5DA0ACC4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F73CC-5438-4965-9424-3BCC4FF0CA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74C5-10E1-4405-B616-BF49A9B03155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663-D076-4DDB-AA4B-FF39E90CB70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7ADCF-5F05-442B-ADAF-B631A571B7F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C384-8BA8-4C6B-9045-770617C255F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D6E1F-2D35-47F7-AB91-9867C9FACBA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50883-DAEE-40B4-83AA-766025A062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8AB4-2D7F-4D8B-97CF-39CCB4966BA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8AE52E56-9351-4250-9173-D124DD0CD4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13: </a:t>
            </a:r>
            <a:r>
              <a:rPr lang="en-US" b="1" dirty="0" smtClean="0"/>
              <a:t>Query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Schema for Examples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Purchase:</a:t>
            </a:r>
            <a:endParaRPr lang="en-US" dirty="0" smtClean="0"/>
          </a:p>
          <a:p>
            <a:pPr lvl="1"/>
            <a:r>
              <a:rPr lang="en-US" dirty="0" smtClean="0"/>
              <a:t>Each tuple is 40 bytes long,  100 tuples per page, 1000 pages </a:t>
            </a:r>
            <a:r>
              <a:rPr lang="en-US" dirty="0" smtClean="0">
                <a:solidFill>
                  <a:schemeClr val="accent2"/>
                </a:solidFill>
              </a:rPr>
              <a:t>(i.e., 100,000 tuples, 4MB for the entire relation).</a:t>
            </a: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Person:</a:t>
            </a:r>
            <a:endParaRPr lang="en-US" dirty="0" smtClean="0"/>
          </a:p>
          <a:p>
            <a:pPr lvl="1"/>
            <a:r>
              <a:rPr lang="en-US" dirty="0" smtClean="0"/>
              <a:t>Each tuple is 50 bytes long,  80 tuples per page, 500 pages </a:t>
            </a:r>
            <a:r>
              <a:rPr lang="en-US" dirty="0" smtClean="0">
                <a:solidFill>
                  <a:schemeClr val="accent2"/>
                </a:solidFill>
              </a:rPr>
              <a:t>(i.e., 40,000 tuples, 2MB for the entire relation).</a:t>
            </a:r>
            <a:endParaRPr lang="en-US" dirty="0" smtClean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9875" y="1828800"/>
            <a:ext cx="8874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Purchase (</a:t>
            </a:r>
            <a:r>
              <a:rPr lang="en-US" sz="2800" i="1" dirty="0">
                <a:latin typeface="Book Antiqua" pitchFamily="18" charset="0"/>
              </a:rPr>
              <a:t>buyer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seller</a:t>
            </a:r>
            <a:r>
              <a:rPr lang="en-US" sz="2800" dirty="0">
                <a:latin typeface="Book Antiqua" pitchFamily="18" charset="0"/>
              </a:rPr>
              <a:t>: string, </a:t>
            </a:r>
            <a:r>
              <a:rPr lang="en-US" sz="2800" i="1" dirty="0">
                <a:latin typeface="Book Antiqua" pitchFamily="18" charset="0"/>
              </a:rPr>
              <a:t>product</a:t>
            </a:r>
            <a:r>
              <a:rPr lang="en-US" sz="2800" dirty="0">
                <a:latin typeface="Book Antiqua" pitchFamily="18" charset="0"/>
              </a:rPr>
              <a:t>: integer), </a:t>
            </a:r>
          </a:p>
          <a:p>
            <a:endParaRPr lang="en-US" sz="2800" dirty="0">
              <a:latin typeface="Book Antiqua" pitchFamily="18" charset="0"/>
            </a:endParaRPr>
          </a:p>
          <a:p>
            <a:r>
              <a:rPr lang="en-US" sz="2800" dirty="0">
                <a:latin typeface="Book Antiqua" pitchFamily="18" charset="0"/>
              </a:rPr>
              <a:t>Person (</a:t>
            </a:r>
            <a:r>
              <a:rPr lang="en-US" sz="2800" i="1" u="sng" dirty="0">
                <a:latin typeface="Book Antiqua" pitchFamily="18" charset="0"/>
              </a:rPr>
              <a:t>name</a:t>
            </a:r>
            <a:r>
              <a:rPr lang="en-US" sz="2800" u="sng" dirty="0">
                <a:latin typeface="Book Antiqua" pitchFamily="18" charset="0"/>
              </a:rPr>
              <a:t>:string</a:t>
            </a:r>
            <a:r>
              <a:rPr lang="en-US" sz="2800" dirty="0">
                <a:latin typeface="Book Antiqua" pitchFamily="18" charset="0"/>
              </a:rPr>
              <a:t>, </a:t>
            </a:r>
            <a:r>
              <a:rPr lang="en-US" sz="2800" i="1" dirty="0">
                <a:latin typeface="Book Antiqua" pitchFamily="18" charset="0"/>
              </a:rPr>
              <a:t>city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phone</a:t>
            </a:r>
            <a:r>
              <a:rPr lang="en-US" sz="2800" dirty="0">
                <a:latin typeface="Book Antiqua" pitchFamily="18" charset="0"/>
              </a:rPr>
              <a:t>: integer)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2192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Simple Selections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495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Of the form </a:t>
            </a:r>
            <a:r>
              <a:rPr lang="el-GR" sz="2800" dirty="0" smtClean="0"/>
              <a:t>σ</a:t>
            </a:r>
            <a:r>
              <a:rPr lang="en-US" sz="2800" baseline="-25000" dirty="0" smtClean="0"/>
              <a:t>R.attr op value</a:t>
            </a:r>
            <a:r>
              <a:rPr lang="en-US" sz="2800" dirty="0" smtClean="0"/>
              <a:t>(R)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no index, unsorted:  </a:t>
            </a:r>
            <a:r>
              <a:rPr lang="en-US" sz="2800" dirty="0" smtClean="0"/>
              <a:t>Must essentially scan the whole relation; </a:t>
            </a:r>
            <a:r>
              <a:rPr lang="en-US" sz="2800" dirty="0" smtClean="0">
                <a:solidFill>
                  <a:schemeClr val="accent2"/>
                </a:solidFill>
              </a:rPr>
              <a:t>cost is B(R) </a:t>
            </a:r>
            <a:r>
              <a:rPr lang="en-US" sz="2800" dirty="0" smtClean="0"/>
              <a:t>(#pages in R).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an index on selection attribute:  </a:t>
            </a:r>
            <a:r>
              <a:rPr lang="en-US" sz="2800" dirty="0" smtClean="0"/>
              <a:t>Use index to find qualifying data entries, then retrieve corresponding data records.  (Hash index useful only for equality selections.) 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Result size estimation:</a:t>
            </a:r>
            <a:r>
              <a:rPr lang="en-US" sz="2800" dirty="0" smtClean="0"/>
              <a:t> </a:t>
            </a:r>
          </a:p>
          <a:p>
            <a:pPr>
              <a:buFontTx/>
              <a:buNone/>
            </a:pPr>
            <a:r>
              <a:rPr lang="en-US" sz="2800" dirty="0" smtClean="0"/>
              <a:t>              (Size of R) · reduction factor.</a:t>
            </a:r>
          </a:p>
          <a:p>
            <a:pPr>
              <a:buFontTx/>
              <a:buNone/>
            </a:pPr>
            <a:r>
              <a:rPr lang="en-US" sz="2800" dirty="0" smtClean="0"/>
              <a:t>     </a:t>
            </a:r>
            <a:r>
              <a:rPr lang="en-US" sz="2800" i="1" dirty="0" smtClean="0"/>
              <a:t>More on this later.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310188" y="207963"/>
            <a:ext cx="3592512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 R.phone &lt; ‘543%’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635896" y="5733256"/>
            <a:ext cx="2376264" cy="864096"/>
          </a:xfrm>
          <a:prstGeom prst="wedgeRoundRectCallout">
            <a:avLst>
              <a:gd name="adj1" fmla="val -72421"/>
              <a:gd name="adj2" fmla="val -106626"/>
              <a:gd name="adj3" fmla="val 16667"/>
            </a:avLst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#pages or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#bytes or #tuples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Using an Index for Selections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32520"/>
            <a:ext cx="9067800" cy="4876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Cost depends on #qualifying tuples, and clustering.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Cost of </a:t>
            </a:r>
            <a:r>
              <a:rPr lang="en-US" sz="2400" b="1" dirty="0" smtClean="0"/>
              <a:t>search</a:t>
            </a:r>
            <a:r>
              <a:rPr lang="en-US" sz="2400" dirty="0" smtClean="0"/>
              <a:t> (typically small) plus cost of </a:t>
            </a:r>
            <a:r>
              <a:rPr lang="en-US" sz="2400" b="1" dirty="0" smtClean="0"/>
              <a:t>retrieval</a:t>
            </a:r>
            <a:r>
              <a:rPr lang="en-US" sz="2400" dirty="0" smtClean="0"/>
              <a:t> (depends on the size of the result).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example, assuming uniform distribution of phones, about 54% of tuples qualify (250 pages, 20,000 tuples).  With a clustered index, cost is little more than 250 I/Os; if unclustered, up to 20,000 I/Os!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chemeClr val="accent2"/>
                </a:solidFill>
              </a:rPr>
              <a:t>Important refinement for unclustered indexes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endParaRPr lang="en-US" sz="2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1. Find and sort the rid’s of the qualifying data entries.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2. Fetch rids in order.  This ensures that each data page is looked at just once (though # of such pages likely to be higher than with clustering).  </a:t>
            </a:r>
            <a:r>
              <a:rPr lang="en-US" sz="2400" dirty="0" smtClean="0">
                <a:solidFill>
                  <a:schemeClr val="accent2"/>
                </a:solidFill>
              </a:rPr>
              <a:t>MIN{B(R</a:t>
            </a:r>
            <a:r>
              <a:rPr lang="en-US" sz="2400" dirty="0" smtClean="0">
                <a:solidFill>
                  <a:schemeClr val="accent2"/>
                </a:solidFill>
              </a:rPr>
              <a:t>), result size}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Two Approaches to General Selections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008000"/>
                </a:solidFill>
              </a:rPr>
              <a:t>First approach: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Find the </a:t>
            </a:r>
            <a:r>
              <a:rPr lang="en-US" i="1" dirty="0" smtClean="0">
                <a:solidFill>
                  <a:schemeClr val="accent2"/>
                </a:solidFill>
              </a:rPr>
              <a:t>most selective access path</a:t>
            </a:r>
            <a:r>
              <a:rPr lang="en-US" dirty="0" smtClean="0"/>
              <a:t>, retrieve tuples using it, and apply any remaining terms that don’t </a:t>
            </a:r>
            <a:r>
              <a:rPr lang="en-US" dirty="0" smtClean="0">
                <a:solidFill>
                  <a:schemeClr val="accent2"/>
                </a:solidFill>
              </a:rPr>
              <a:t>match</a:t>
            </a:r>
            <a:r>
              <a:rPr lang="en-US" dirty="0" smtClean="0"/>
              <a:t> the index:</a:t>
            </a:r>
          </a:p>
          <a:p>
            <a:pPr lvl="1">
              <a:lnSpc>
                <a:spcPct val="90000"/>
              </a:lnSpc>
            </a:pPr>
            <a:r>
              <a:rPr lang="en-US" i="1" dirty="0" smtClean="0">
                <a:solidFill>
                  <a:schemeClr val="accent2"/>
                </a:solidFill>
              </a:rPr>
              <a:t>Most selective access path: </a:t>
            </a:r>
            <a:r>
              <a:rPr lang="en-US" dirty="0" smtClean="0"/>
              <a:t>An index or file scan that we estimate will require the fewest page I/Os.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Consider </a:t>
            </a:r>
            <a:r>
              <a:rPr lang="en-US" i="1" dirty="0" smtClean="0">
                <a:solidFill>
                  <a:schemeClr val="accent2"/>
                </a:solidFill>
              </a:rPr>
              <a:t>city=“Seattle AND phone&lt;“543%” 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2800" dirty="0" smtClean="0"/>
              <a:t>A hash index on </a:t>
            </a:r>
            <a:r>
              <a:rPr lang="en-US" sz="2800" i="1" dirty="0" smtClean="0"/>
              <a:t> city </a:t>
            </a:r>
            <a:r>
              <a:rPr lang="en-US" sz="2800" dirty="0" smtClean="0"/>
              <a:t>can be used; then, </a:t>
            </a:r>
            <a:r>
              <a:rPr lang="en-US" sz="2800" i="1" dirty="0" smtClean="0"/>
              <a:t>phone</a:t>
            </a:r>
            <a:r>
              <a:rPr lang="en-US" sz="2800" dirty="0" smtClean="0"/>
              <a:t>&lt;“543%” must be checked for each retrieved tuple.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 Similarly, a b-tree index on </a:t>
            </a:r>
            <a:r>
              <a:rPr lang="en-US" sz="2800" i="1" dirty="0" smtClean="0"/>
              <a:t>phone</a:t>
            </a:r>
            <a:r>
              <a:rPr lang="en-US" sz="2800" dirty="0" smtClean="0"/>
              <a:t> could be used; </a:t>
            </a:r>
            <a:r>
              <a:rPr lang="en-US" sz="2800" i="1" dirty="0" smtClean="0"/>
              <a:t>city=“Seattle” </a:t>
            </a:r>
            <a:r>
              <a:rPr lang="en-US" sz="2800" dirty="0" smtClean="0"/>
              <a:t>must then be checked.</a:t>
            </a:r>
            <a:r>
              <a:rPr lang="en-US" i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Intersection of Rids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4724400"/>
          </a:xfrm>
          <a:noFill/>
        </p:spPr>
        <p:txBody>
          <a:bodyPr lIns="92075" tIns="46038" rIns="92075" bIns="46038"/>
          <a:lstStyle/>
          <a:p>
            <a:r>
              <a:rPr lang="en-US" u="sng" dirty="0" smtClean="0">
                <a:solidFill>
                  <a:srgbClr val="008000"/>
                </a:solidFill>
              </a:rPr>
              <a:t>Second approach</a:t>
            </a:r>
            <a:endParaRPr lang="en-US" dirty="0" smtClean="0"/>
          </a:p>
          <a:p>
            <a:pPr lvl="1"/>
            <a:r>
              <a:rPr lang="en-US" dirty="0" smtClean="0"/>
              <a:t>Get sets of rids of data records using each matching index.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solidFill>
                  <a:schemeClr val="accent2"/>
                </a:solidFill>
              </a:rPr>
              <a:t>intersect</a:t>
            </a:r>
            <a:r>
              <a:rPr lang="en-US" dirty="0" smtClean="0"/>
              <a:t> these </a:t>
            </a:r>
            <a:r>
              <a:rPr lang="en-US" dirty="0" smtClean="0">
                <a:solidFill>
                  <a:schemeClr val="accent2"/>
                </a:solidFill>
              </a:rPr>
              <a:t>sets of rids.</a:t>
            </a:r>
            <a:endParaRPr lang="en-US" dirty="0" smtClean="0"/>
          </a:p>
          <a:p>
            <a:pPr lvl="1"/>
            <a:r>
              <a:rPr lang="en-US" dirty="0" smtClean="0"/>
              <a:t>Retrieve the records and apply any remaining terms.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Implementing Projection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Two parts: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(1) remove unwanted attributes,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(2) remove duplicates from the result.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Refinements to duplicate removal: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an index on a relation contains all wanted attributes, then we can do an </a:t>
            </a:r>
            <a:r>
              <a:rPr lang="en-US" i="1" dirty="0" smtClean="0"/>
              <a:t>index-only</a:t>
            </a:r>
            <a:r>
              <a:rPr lang="en-US" dirty="0" smtClean="0"/>
              <a:t> scan.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index contains a subset of the wanted attributes, you can remove duplicates </a:t>
            </a:r>
            <a:r>
              <a:rPr lang="en-US" i="1" dirty="0" smtClean="0"/>
              <a:t>locally</a:t>
            </a:r>
            <a:r>
              <a:rPr lang="en-US" dirty="0" smtClean="0"/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943600" y="1066800"/>
            <a:ext cx="3000375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DISTINCT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            R.name,         </a:t>
            </a:r>
          </a:p>
          <a:p>
            <a:r>
              <a:rPr lang="en-US" sz="2400" dirty="0">
                <a:latin typeface="Book Antiqua" pitchFamily="18" charset="0"/>
              </a:rPr>
              <a:t>               R.phone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05800" cy="1104900"/>
          </a:xfrm>
          <a:noFill/>
        </p:spPr>
        <p:txBody>
          <a:bodyPr lIns="92075" tIns="46038" rIns="92075" bIns="46038"/>
          <a:lstStyle/>
          <a:p>
            <a:r>
              <a:rPr lang="en-US" sz="4000" dirty="0" smtClean="0"/>
              <a:t>Equality Joins With One Join Column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067800" cy="34290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R</a:t>
            </a:r>
            <a:r>
              <a:rPr lang="en-US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sz="2800" dirty="0" smtClean="0"/>
              <a:t>S is a common operation. The cross product is too large. Hence, performing  R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S and then a selection is too inefficient. </a:t>
            </a:r>
          </a:p>
          <a:p>
            <a:r>
              <a:rPr lang="en-US" sz="2800" dirty="0" smtClean="0"/>
              <a:t>Assume: B(R) pages, T(R) tuples in R, B(S) pages, T(S) tuples in S.</a:t>
            </a:r>
          </a:p>
          <a:p>
            <a:pPr lvl="1"/>
            <a:r>
              <a:rPr lang="en-US" sz="2400" dirty="0" smtClean="0"/>
              <a:t>In our examples, R is Person and S is Purchase.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Cost metric</a:t>
            </a:r>
            <a:r>
              <a:rPr lang="en-US" sz="2800" dirty="0" smtClean="0"/>
              <a:t>:  # of I/Os.  We will ignore output costs.</a:t>
            </a: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4756150" y="1066800"/>
            <a:ext cx="3703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</a:p>
          <a:p>
            <a:r>
              <a:rPr lang="en-US" sz="2000" dirty="0">
                <a:latin typeface="Book Antiqua" pitchFamily="18" charset="0"/>
              </a:rPr>
              <a:t>FROM   </a:t>
            </a:r>
            <a:r>
              <a:rPr lang="en-US" sz="2400" dirty="0">
                <a:latin typeface="Book Antiqua" pitchFamily="18" charset="0"/>
              </a:rPr>
              <a:t>Person R, Purchase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R.name=S.buyer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24400" y="1143000"/>
            <a:ext cx="4038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would you implement join?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Simple Nested Loops Join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3733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For each tuple in the </a:t>
            </a:r>
            <a:r>
              <a:rPr lang="en-US" sz="2800" i="1" dirty="0" smtClean="0">
                <a:solidFill>
                  <a:schemeClr val="accent2"/>
                </a:solidFill>
              </a:rPr>
              <a:t>outer</a:t>
            </a:r>
            <a:r>
              <a:rPr lang="en-US" sz="2800" dirty="0" smtClean="0"/>
              <a:t> relation R, we scan the </a:t>
            </a:r>
            <a:r>
              <a:rPr lang="en-US" sz="2800" dirty="0" smtClean="0">
                <a:solidFill>
                  <a:srgbClr val="FF0000"/>
                </a:solidFill>
              </a:rPr>
              <a:t>entire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inner</a:t>
            </a:r>
            <a:r>
              <a:rPr lang="en-US" sz="2800" dirty="0" smtClean="0"/>
              <a:t> relation S.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B(R)+ T(R)·B(S) </a:t>
            </a:r>
            <a:r>
              <a:rPr lang="en-US" sz="2400" dirty="0" smtClean="0"/>
              <a:t>= 1000+100·1000·500  I/Os:  </a:t>
            </a:r>
            <a:r>
              <a:rPr lang="en-US" sz="2400" b="1" dirty="0" smtClean="0">
                <a:solidFill>
                  <a:srgbClr val="FF0000"/>
                </a:solidFill>
              </a:rPr>
              <a:t>140 hours!</a:t>
            </a:r>
            <a:endParaRPr lang="en-US" sz="2400" dirty="0" smtClean="0"/>
          </a:p>
          <a:p>
            <a:r>
              <a:rPr lang="en-US" sz="2800" dirty="0" smtClean="0"/>
              <a:t>Page-oriented Nested Loops join:  For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R, get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S, and write out matching pairs of tuples </a:t>
            </a:r>
            <a:br>
              <a:rPr lang="en-US" sz="2800" dirty="0" smtClean="0"/>
            </a:br>
            <a:r>
              <a:rPr lang="en-US" sz="2800" dirty="0" smtClean="0"/>
              <a:t>&lt;r, s&gt;, where r is in R-page and s is in S-page.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B(R)·B(S) </a:t>
            </a:r>
            <a:r>
              <a:rPr lang="en-US" sz="2400" dirty="0" smtClean="0"/>
              <a:t>= 1000 + 1000·500 (</a:t>
            </a:r>
            <a:r>
              <a:rPr lang="en-US" sz="2400" b="1" dirty="0" smtClean="0">
                <a:solidFill>
                  <a:srgbClr val="FF0000"/>
                </a:solidFill>
              </a:rPr>
              <a:t>1.4 hours</a:t>
            </a:r>
            <a:r>
              <a:rPr lang="en-US" sz="2400" dirty="0" smtClean="0"/>
              <a:t>)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28800" y="1143000"/>
            <a:ext cx="651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 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 each tuple s in S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if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then 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Index Nested Loops Join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915400" cy="38862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there is an index on the join column of one relation (say S), can make it the inner.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T(R) · cost of finding matching S tuples</a:t>
            </a:r>
            <a:endParaRPr lang="en-US" sz="2400" dirty="0" smtClean="0"/>
          </a:p>
          <a:p>
            <a:r>
              <a:rPr lang="en-US" sz="2800" dirty="0" smtClean="0"/>
              <a:t>For each R tuple, cost of probing S index is about 1.2 for hash index, 2-4 for B+ tree.  Cost of then finding S tuples depends on clustering.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 1 I/O (typical), unclustered: up to 1 I/O per matching S tuple.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828800" y="914400"/>
            <a:ext cx="5988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foreach tuple s in S where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File organizations: sorted, hashed, heaps.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Indexes: hash index, B+-tree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 can be clustered or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Data can be stored inside</a:t>
            </a:r>
            <a:r>
              <a:rPr lang="en-US" i="1" dirty="0" smtClean="0"/>
              <a:t> </a:t>
            </a:r>
            <a:r>
              <a:rPr lang="en-US" dirty="0" smtClean="0"/>
              <a:t>the index or not.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Hence, when we access a relation, we can either scan or go through an index: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Called an </a:t>
            </a:r>
            <a:r>
              <a:rPr lang="en-US" i="1" dirty="0" smtClean="0"/>
              <a:t>access path.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Examples of Index Nested Loops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name</a:t>
            </a:r>
            <a:r>
              <a:rPr lang="en-US" sz="2800" dirty="0" smtClean="0">
                <a:solidFill>
                  <a:schemeClr val="accent2"/>
                </a:solidFill>
              </a:rPr>
              <a:t> of Person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Purchase:  1000 page I/Os, 100·1000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get data entry in index, plus 1 I/O to get (the exactly one) matching Person tuple.  Total:  220,000 I/Os. (</a:t>
            </a:r>
            <a:r>
              <a:rPr lang="en-US" sz="2400" b="1" dirty="0" smtClean="0">
                <a:solidFill>
                  <a:srgbClr val="FF0000"/>
                </a:solidFill>
              </a:rPr>
              <a:t>36 minutes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buyer</a:t>
            </a:r>
            <a:r>
              <a:rPr lang="en-US" sz="2800" dirty="0" smtClean="0">
                <a:solidFill>
                  <a:schemeClr val="accent2"/>
                </a:solidFill>
              </a:rPr>
              <a:t> of  Purchase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Person:  500 page I/Os, 80·500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find index page with data entries, plus cost of retrieving matching Purchase tuples. Assuming uniform distribution, 2.5 purchases per buyer (100,000 / 40,000).  Cost of retrieving them  is 1 or 2.5 I/Os depending on clustering.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Nested Loop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Discussion: </a:t>
            </a:r>
            <a:r>
              <a:rPr lang="en-US" dirty="0" smtClean="0"/>
              <a:t>When is Index Nested worse than Nested?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Block Nested Loops Join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24384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 one page as an input buffer for scanning the inner S, one page as the output buffer, and use all remaining pages to hold a ``block’’ of outer R.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For each matching tuple r in R-block, s in S-page, add      &lt;r, s&gt; to result.  Then read next R-block, scan S, etc.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Cost: B(R)+(B(R)/k)·B(S)</a:t>
            </a: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1822450" y="4197350"/>
            <a:ext cx="844550" cy="2027238"/>
            <a:chOff x="1148" y="2644"/>
            <a:chExt cx="532" cy="1277"/>
          </a:xfrm>
        </p:grpSpPr>
        <p:sp>
          <p:nvSpPr>
            <p:cNvPr id="24614" name="Oval 7"/>
            <p:cNvSpPr>
              <a:spLocks noChangeArrowheads="1"/>
            </p:cNvSpPr>
            <p:nvPr/>
          </p:nvSpPr>
          <p:spPr bwMode="auto">
            <a:xfrm>
              <a:off x="1156" y="2644"/>
              <a:ext cx="520" cy="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15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680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7" name="Arc 10"/>
            <p:cNvSpPr>
              <a:spLocks/>
            </p:cNvSpPr>
            <p:nvPr/>
          </p:nvSpPr>
          <p:spPr bwMode="auto">
            <a:xfrm>
              <a:off x="1148" y="3843"/>
              <a:ext cx="528" cy="78"/>
            </a:xfrm>
            <a:custGeom>
              <a:avLst/>
              <a:gdLst>
                <a:gd name="T0" fmla="*/ 528 w 43200"/>
                <a:gd name="T1" fmla="*/ 0 h 22170"/>
                <a:gd name="T2" fmla="*/ 0 w 43200"/>
                <a:gd name="T3" fmla="*/ 2 h 22170"/>
                <a:gd name="T4" fmla="*/ 264 w 43200"/>
                <a:gd name="T5" fmla="*/ 2 h 2217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170"/>
                <a:gd name="T11" fmla="*/ 43200 w 43200"/>
                <a:gd name="T12" fmla="*/ 22170 h 22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170" fill="none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</a:path>
                <a:path w="43200" h="22170" stroke="0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  <a:lnTo>
                    <a:pt x="21600" y="57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2974975" y="4044950"/>
            <a:ext cx="3416300" cy="2197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4" name="Rectangle 12" descr="25%"/>
          <p:cNvSpPr>
            <a:spLocks noChangeArrowheads="1"/>
          </p:cNvSpPr>
          <p:nvPr/>
        </p:nvSpPr>
        <p:spPr bwMode="auto">
          <a:xfrm>
            <a:off x="2063750" y="45021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5" name="Rectangle 13" descr="25%"/>
          <p:cNvSpPr>
            <a:spLocks noChangeArrowheads="1"/>
          </p:cNvSpPr>
          <p:nvPr/>
        </p:nvSpPr>
        <p:spPr bwMode="auto">
          <a:xfrm>
            <a:off x="2063750" y="4959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6" name="Rectangle 14" descr="25%"/>
          <p:cNvSpPr>
            <a:spLocks noChangeArrowheads="1"/>
          </p:cNvSpPr>
          <p:nvPr/>
        </p:nvSpPr>
        <p:spPr bwMode="auto">
          <a:xfrm>
            <a:off x="2063750" y="5721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7" name="Rectangle 15"/>
          <p:cNvSpPr>
            <a:spLocks noChangeArrowheads="1"/>
          </p:cNvSpPr>
          <p:nvPr/>
        </p:nvSpPr>
        <p:spPr bwMode="auto">
          <a:xfrm>
            <a:off x="1887538" y="515302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88" name="Rectangle 16"/>
          <p:cNvSpPr>
            <a:spLocks noChangeArrowheads="1"/>
          </p:cNvSpPr>
          <p:nvPr/>
        </p:nvSpPr>
        <p:spPr bwMode="auto">
          <a:xfrm>
            <a:off x="3511550" y="4578350"/>
            <a:ext cx="21971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9" name="Rectangle 17"/>
          <p:cNvSpPr>
            <a:spLocks noChangeArrowheads="1"/>
          </p:cNvSpPr>
          <p:nvPr/>
        </p:nvSpPr>
        <p:spPr bwMode="auto">
          <a:xfrm>
            <a:off x="35877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0" name="Rectangle 18"/>
          <p:cNvSpPr>
            <a:spLocks noChangeArrowheads="1"/>
          </p:cNvSpPr>
          <p:nvPr/>
        </p:nvSpPr>
        <p:spPr bwMode="auto">
          <a:xfrm>
            <a:off x="4044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1" name="Rectangle 19"/>
          <p:cNvSpPr>
            <a:spLocks noChangeArrowheads="1"/>
          </p:cNvSpPr>
          <p:nvPr/>
        </p:nvSpPr>
        <p:spPr bwMode="auto">
          <a:xfrm>
            <a:off x="4478338" y="4465638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92" name="Rectangle 20"/>
          <p:cNvSpPr>
            <a:spLocks noChangeArrowheads="1"/>
          </p:cNvSpPr>
          <p:nvPr/>
        </p:nvSpPr>
        <p:spPr bwMode="auto">
          <a:xfrm>
            <a:off x="5187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3" name="Rectangle 21"/>
          <p:cNvSpPr>
            <a:spLocks noChangeArrowheads="1"/>
          </p:cNvSpPr>
          <p:nvPr/>
        </p:nvSpPr>
        <p:spPr bwMode="auto">
          <a:xfrm>
            <a:off x="3511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4" name="Rectangle 22"/>
          <p:cNvSpPr>
            <a:spLocks noChangeArrowheads="1"/>
          </p:cNvSpPr>
          <p:nvPr/>
        </p:nvSpPr>
        <p:spPr bwMode="auto">
          <a:xfrm>
            <a:off x="5416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>
            <a:off x="2667000" y="48006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>
            <a:off x="2667000" y="57150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>
            <a:off x="5715000" y="5715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8" name="Rectangle 26"/>
          <p:cNvSpPr>
            <a:spLocks noChangeArrowheads="1"/>
          </p:cNvSpPr>
          <p:nvPr/>
        </p:nvSpPr>
        <p:spPr bwMode="auto">
          <a:xfrm>
            <a:off x="1811338" y="3843338"/>
            <a:ext cx="811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R &amp; S</a:t>
            </a:r>
          </a:p>
        </p:txBody>
      </p:sp>
      <p:sp>
        <p:nvSpPr>
          <p:cNvPr id="24599" name="Rectangle 27"/>
          <p:cNvSpPr>
            <a:spLocks noChangeArrowheads="1"/>
          </p:cNvSpPr>
          <p:nvPr/>
        </p:nvSpPr>
        <p:spPr bwMode="auto">
          <a:xfrm>
            <a:off x="3565525" y="4037013"/>
            <a:ext cx="2368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Hash table for block of R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(k &lt; 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</a:rPr>
              <a:t>M-1 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pages)</a:t>
            </a:r>
          </a:p>
        </p:txBody>
      </p:sp>
      <p:sp>
        <p:nvSpPr>
          <p:cNvPr id="24600" name="Rectangle 28"/>
          <p:cNvSpPr>
            <a:spLocks noChangeArrowheads="1"/>
          </p:cNvSpPr>
          <p:nvPr/>
        </p:nvSpPr>
        <p:spPr bwMode="auto">
          <a:xfrm>
            <a:off x="3032125" y="5868988"/>
            <a:ext cx="173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Input buffer for S</a:t>
            </a:r>
          </a:p>
        </p:txBody>
      </p:sp>
      <p:sp>
        <p:nvSpPr>
          <p:cNvPr id="24601" name="Rectangle 29"/>
          <p:cNvSpPr>
            <a:spLocks noChangeArrowheads="1"/>
          </p:cNvSpPr>
          <p:nvPr/>
        </p:nvSpPr>
        <p:spPr bwMode="auto">
          <a:xfrm>
            <a:off x="4937125" y="5865813"/>
            <a:ext cx="1409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Output buffer</a:t>
            </a:r>
          </a:p>
        </p:txBody>
      </p:sp>
      <p:sp>
        <p:nvSpPr>
          <p:cNvPr id="24602" name="Freeform 30"/>
          <p:cNvSpPr>
            <a:spLocks/>
          </p:cNvSpPr>
          <p:nvPr/>
        </p:nvSpPr>
        <p:spPr bwMode="auto">
          <a:xfrm>
            <a:off x="3581400" y="5029200"/>
            <a:ext cx="306388" cy="534988"/>
          </a:xfrm>
          <a:custGeom>
            <a:avLst/>
            <a:gdLst>
              <a:gd name="T0" fmla="*/ 48 w 193"/>
              <a:gd name="T1" fmla="*/ 336 h 337"/>
              <a:gd name="T2" fmla="*/ 144 w 193"/>
              <a:gd name="T3" fmla="*/ 144 h 337"/>
              <a:gd name="T4" fmla="*/ 0 w 193"/>
              <a:gd name="T5" fmla="*/ 192 h 337"/>
              <a:gd name="T6" fmla="*/ 2 w 193"/>
              <a:gd name="T7" fmla="*/ 166 h 337"/>
              <a:gd name="T8" fmla="*/ 192 w 193"/>
              <a:gd name="T9" fmla="*/ 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337"/>
              <a:gd name="T17" fmla="*/ 193 w 193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337">
                <a:moveTo>
                  <a:pt x="48" y="336"/>
                </a:moveTo>
                <a:lnTo>
                  <a:pt x="144" y="144"/>
                </a:lnTo>
                <a:lnTo>
                  <a:pt x="0" y="192"/>
                </a:lnTo>
                <a:lnTo>
                  <a:pt x="2" y="166"/>
                </a:lnTo>
                <a:lnTo>
                  <a:pt x="192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4603" name="Group 31"/>
          <p:cNvGrpSpPr>
            <a:grpSpLocks/>
          </p:cNvGrpSpPr>
          <p:nvPr/>
        </p:nvGrpSpPr>
        <p:grpSpPr bwMode="auto">
          <a:xfrm>
            <a:off x="6699250" y="4197350"/>
            <a:ext cx="844550" cy="2027238"/>
            <a:chOff x="4220" y="2644"/>
            <a:chExt cx="532" cy="1277"/>
          </a:xfrm>
        </p:grpSpPr>
        <p:grpSp>
          <p:nvGrpSpPr>
            <p:cNvPr id="24605" name="Group 32"/>
            <p:cNvGrpSpPr>
              <a:grpSpLocks/>
            </p:cNvGrpSpPr>
            <p:nvPr/>
          </p:nvGrpSpPr>
          <p:grpSpPr bwMode="auto">
            <a:xfrm>
              <a:off x="4220" y="2644"/>
              <a:ext cx="532" cy="1277"/>
              <a:chOff x="4220" y="2644"/>
              <a:chExt cx="532" cy="1277"/>
            </a:xfrm>
          </p:grpSpPr>
          <p:sp>
            <p:nvSpPr>
              <p:cNvPr id="24610" name="Oval 33"/>
              <p:cNvSpPr>
                <a:spLocks noChangeArrowheads="1"/>
              </p:cNvSpPr>
              <p:nvPr/>
            </p:nvSpPr>
            <p:spPr bwMode="auto">
              <a:xfrm>
                <a:off x="4228" y="2644"/>
                <a:ext cx="520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4611" name="Line 34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2" name="Line 35"/>
              <p:cNvSpPr>
                <a:spLocks noChangeShapeType="1"/>
              </p:cNvSpPr>
              <p:nvPr/>
            </p:nvSpPr>
            <p:spPr bwMode="auto">
              <a:xfrm>
                <a:off x="475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3" name="Arc 36"/>
              <p:cNvSpPr>
                <a:spLocks/>
              </p:cNvSpPr>
              <p:nvPr/>
            </p:nvSpPr>
            <p:spPr bwMode="auto">
              <a:xfrm>
                <a:off x="4220" y="3843"/>
                <a:ext cx="528" cy="78"/>
              </a:xfrm>
              <a:custGeom>
                <a:avLst/>
                <a:gdLst>
                  <a:gd name="T0" fmla="*/ 528 w 43200"/>
                  <a:gd name="T1" fmla="*/ 0 h 22170"/>
                  <a:gd name="T2" fmla="*/ 0 w 43200"/>
                  <a:gd name="T3" fmla="*/ 2 h 22170"/>
                  <a:gd name="T4" fmla="*/ 264 w 43200"/>
                  <a:gd name="T5" fmla="*/ 2 h 2217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0"/>
                  <a:gd name="T11" fmla="*/ 43200 w 43200"/>
                  <a:gd name="T12" fmla="*/ 22170 h 221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0" fill="none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</a:path>
                  <a:path w="43200" h="22170" stroke="0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  <a:lnTo>
                      <a:pt x="21600" y="5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4606" name="Rectangle 37" descr="25%"/>
            <p:cNvSpPr>
              <a:spLocks noChangeArrowheads="1"/>
            </p:cNvSpPr>
            <p:nvPr/>
          </p:nvSpPr>
          <p:spPr bwMode="auto">
            <a:xfrm>
              <a:off x="4420" y="2836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7" name="Rectangle 38" descr="25%"/>
            <p:cNvSpPr>
              <a:spLocks noChangeArrowheads="1"/>
            </p:cNvSpPr>
            <p:nvPr/>
          </p:nvSpPr>
          <p:spPr bwMode="auto">
            <a:xfrm>
              <a:off x="4420" y="312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8" name="Rectangle 39" descr="25%"/>
            <p:cNvSpPr>
              <a:spLocks noChangeArrowheads="1"/>
            </p:cNvSpPr>
            <p:nvPr/>
          </p:nvSpPr>
          <p:spPr bwMode="auto">
            <a:xfrm>
              <a:off x="4420" y="360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9" name="Rectangle 40"/>
            <p:cNvSpPr>
              <a:spLocks noChangeArrowheads="1"/>
            </p:cNvSpPr>
            <p:nvPr/>
          </p:nvSpPr>
          <p:spPr bwMode="auto">
            <a:xfrm>
              <a:off x="4309" y="3245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83338" y="3841750"/>
            <a:ext cx="1401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Join Result</a:t>
            </a: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2915816" y="6237312"/>
            <a:ext cx="3384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  <a:latin typeface="Times New Roman" pitchFamily="18" charset="0"/>
              </a:rPr>
              <a:t>Memory with M pages</a:t>
            </a:r>
            <a:endParaRPr lang="en-US" sz="1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Sort-Merge Join  (R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/>
              <a:t> S)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495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 R and S </a:t>
            </a:r>
            <a:r>
              <a:rPr lang="en-US" b="1" dirty="0" smtClean="0"/>
              <a:t>on the join column</a:t>
            </a:r>
            <a:r>
              <a:rPr lang="en-US" dirty="0" smtClean="0"/>
              <a:t>, then scan them again to perform a “merge” on the join column.</a:t>
            </a:r>
          </a:p>
          <a:p>
            <a:pPr lvl="1"/>
            <a:r>
              <a:rPr lang="en-US" dirty="0" smtClean="0"/>
              <a:t>Advance scan of R until current R-tuple &gt;= current S tuple, then advance scan of S until current S-tuple &gt;= current R tuple; do this until current R tuple = current S tuple.</a:t>
            </a:r>
          </a:p>
          <a:p>
            <a:pPr lvl="1"/>
            <a:r>
              <a:rPr lang="en-US" dirty="0" smtClean="0"/>
              <a:t>At this point, all R tuples with same value and all S tuples with same value </a:t>
            </a:r>
            <a:r>
              <a:rPr lang="en-US" i="1" u="sng" dirty="0" smtClean="0"/>
              <a:t>match</a:t>
            </a:r>
            <a:r>
              <a:rPr lang="en-US" dirty="0" smtClean="0"/>
              <a:t>;  output &lt;r, s&gt; for all pairs of such tuples.</a:t>
            </a:r>
          </a:p>
          <a:p>
            <a:pPr lvl="1"/>
            <a:r>
              <a:rPr lang="en-US" dirty="0" smtClean="0"/>
              <a:t>Then resume scanning R and S.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00192" y="667544"/>
            <a:ext cx="533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Book Antiqua" pitchFamily="18" charset="0"/>
              </a:rPr>
              <a:t>i=j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>
                <a:solidFill>
                  <a:schemeClr val="accent2"/>
                </a:solidFill>
              </a:rPr>
              <a:t>Cost:  2K·B(R) + 2K·B(S)+ </a:t>
            </a:r>
            <a:r>
              <a:rPr lang="en-US" sz="3000" dirty="0" smtClean="0">
                <a:solidFill>
                  <a:srgbClr val="008000"/>
                </a:solidFill>
              </a:rPr>
              <a:t>(B(R)+B(S))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K</a:t>
            </a:r>
            <a:r>
              <a:rPr lang="en-US" dirty="0" smtClean="0"/>
              <a:t> – the number of passes, each pass includes read and write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cost of </a:t>
            </a:r>
            <a:r>
              <a:rPr lang="en-US" dirty="0" smtClean="0">
                <a:solidFill>
                  <a:srgbClr val="008000"/>
                </a:solidFill>
              </a:rPr>
              <a:t>scanning</a:t>
            </a:r>
            <a:r>
              <a:rPr lang="en-US" dirty="0" smtClean="0"/>
              <a:t>, B(R)+B(S), could be B(R)·B(S) (but we can avoid it! How?)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With 35, 100 or 300 buffer pages, both Person and Purchase can be sorted in 2 passes; </a:t>
            </a:r>
            <a:r>
              <a:rPr lang="en-US" dirty="0" smtClean="0">
                <a:solidFill>
                  <a:srgbClr val="008000"/>
                </a:solidFill>
              </a:rPr>
              <a:t>total: 7500.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75 seconds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5240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Hash-Join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3505200" cy="2637656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400" dirty="0" smtClean="0"/>
              <a:t>Partition both relations using hash function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/>
              <a:t>:  R tuples in partition i will only match S tuples in partition i.</a:t>
            </a:r>
          </a:p>
          <a:p>
            <a:r>
              <a:rPr lang="en-US" sz="2400" dirty="0" smtClean="0"/>
              <a:t>(if partition is bigger than M-2, do it again)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41148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v"/>
            </a:pPr>
            <a:r>
              <a:rPr lang="en-US" sz="2400" dirty="0">
                <a:latin typeface="+mn-lt"/>
              </a:rPr>
              <a:t>Read in a partition of R, hash it using 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h2 (&lt;&gt; </a:t>
            </a:r>
            <a:r>
              <a:rPr lang="en-US" sz="2400" b="1" dirty="0">
                <a:solidFill>
                  <a:schemeClr val="accent2"/>
                </a:solidFill>
                <a:latin typeface="+mn-lt"/>
              </a:rPr>
              <a:t>h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!)</a:t>
            </a:r>
            <a:r>
              <a:rPr lang="en-US" sz="2400" dirty="0">
                <a:latin typeface="+mn-lt"/>
              </a:rPr>
              <a:t>. Scan matching partition of S, search for matches.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052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3422650" y="3560763"/>
            <a:ext cx="5494338" cy="3030537"/>
            <a:chOff x="2156" y="2243"/>
            <a:chExt cx="3461" cy="1909"/>
          </a:xfrm>
        </p:grpSpPr>
        <p:sp>
          <p:nvSpPr>
            <p:cNvPr id="26688" name="Rectangle 9"/>
            <p:cNvSpPr>
              <a:spLocks noChangeArrowheads="1"/>
            </p:cNvSpPr>
            <p:nvPr/>
          </p:nvSpPr>
          <p:spPr bwMode="auto">
            <a:xfrm>
              <a:off x="2172" y="2243"/>
              <a:ext cx="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of R &amp; S</a:t>
              </a:r>
            </a:p>
          </p:txBody>
        </p:sp>
        <p:sp>
          <p:nvSpPr>
            <p:cNvPr id="26689" name="Rectangle 10"/>
            <p:cNvSpPr>
              <a:spLocks noChangeArrowheads="1"/>
            </p:cNvSpPr>
            <p:nvPr/>
          </p:nvSpPr>
          <p:spPr bwMode="auto">
            <a:xfrm>
              <a:off x="3252" y="3607"/>
              <a:ext cx="7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 buffer</a:t>
              </a:r>
            </a:p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for Si</a:t>
              </a:r>
            </a:p>
          </p:txBody>
        </p:sp>
        <p:sp>
          <p:nvSpPr>
            <p:cNvPr id="26690" name="Rectangle 11"/>
            <p:cNvSpPr>
              <a:spLocks noChangeArrowheads="1"/>
            </p:cNvSpPr>
            <p:nvPr/>
          </p:nvSpPr>
          <p:spPr bwMode="auto">
            <a:xfrm>
              <a:off x="3285" y="2525"/>
              <a:ext cx="141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 table for partition</a:t>
              </a:r>
            </a:p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Ri (k &lt; </a:t>
              </a: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M-1 </a:t>
              </a:r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pages)</a:t>
              </a:r>
            </a:p>
          </p:txBody>
        </p:sp>
        <p:sp>
          <p:nvSpPr>
            <p:cNvPr id="26691" name="Freeform 12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2" name="Freeform 13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3" name="Freeform 14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4" name="Freeform 15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5" name="Freeform 16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6" name="Freeform 17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7" name="Freeform 18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5"/>
                <a:gd name="T17" fmla="*/ 145 w 145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8" name="Freeform 19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9" name="Freeform 20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0" name="Freeform 21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1" name="Freeform 22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2" name="Freeform 23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3" name="Freeform 24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4" name="Freeform 25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5" name="Freeform 26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6"/>
                <a:gd name="T17" fmla="*/ 24 w 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6" name="Freeform 27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7" name="Freeform 28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8" name="Freeform 29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9" name="Freeform 30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6"/>
                <a:gd name="T16" fmla="*/ 0 h 1393"/>
                <a:gd name="T17" fmla="*/ 1526 w 1526"/>
                <a:gd name="T18" fmla="*/ 1393 h 1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710" name="Group 31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26734" name="Freeform 32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5" name="Freeform 33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6" name="Freeform 34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7"/>
                  <a:gd name="T17" fmla="*/ 24 w 2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7" name="Freeform 35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8" name="Freeform 36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6"/>
                  <a:gd name="T17" fmla="*/ 144 w 144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9" name="Freeform 37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711" name="Rectangle 38"/>
            <p:cNvSpPr>
              <a:spLocks noChangeArrowheads="1"/>
            </p:cNvSpPr>
            <p:nvPr/>
          </p:nvSpPr>
          <p:spPr bwMode="auto">
            <a:xfrm>
              <a:off x="3198" y="3885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712" name="Rectangle 39"/>
            <p:cNvSpPr>
              <a:spLocks noChangeArrowheads="1"/>
            </p:cNvSpPr>
            <p:nvPr/>
          </p:nvSpPr>
          <p:spPr bwMode="auto">
            <a:xfrm>
              <a:off x="2322" y="3921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3" name="Rectangle 40"/>
            <p:cNvSpPr>
              <a:spLocks noChangeArrowheads="1"/>
            </p:cNvSpPr>
            <p:nvPr/>
          </p:nvSpPr>
          <p:spPr bwMode="auto">
            <a:xfrm>
              <a:off x="4130" y="3549"/>
              <a:ext cx="49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 </a:t>
              </a:r>
            </a:p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 buffer</a:t>
              </a:r>
            </a:p>
          </p:txBody>
        </p:sp>
        <p:sp>
          <p:nvSpPr>
            <p:cNvPr id="26714" name="Rectangle 41"/>
            <p:cNvSpPr>
              <a:spLocks noChangeArrowheads="1"/>
            </p:cNvSpPr>
            <p:nvPr/>
          </p:nvSpPr>
          <p:spPr bwMode="auto">
            <a:xfrm>
              <a:off x="5001" y="388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5" name="Rectangle 42"/>
            <p:cNvSpPr>
              <a:spLocks noChangeArrowheads="1"/>
            </p:cNvSpPr>
            <p:nvPr/>
          </p:nvSpPr>
          <p:spPr bwMode="auto">
            <a:xfrm>
              <a:off x="4809" y="2355"/>
              <a:ext cx="8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Join Result</a:t>
              </a:r>
            </a:p>
          </p:txBody>
        </p:sp>
        <p:sp>
          <p:nvSpPr>
            <p:cNvPr id="26716" name="Rectangle 43"/>
            <p:cNvSpPr>
              <a:spLocks noChangeArrowheads="1"/>
            </p:cNvSpPr>
            <p:nvPr/>
          </p:nvSpPr>
          <p:spPr bwMode="auto">
            <a:xfrm>
              <a:off x="2836" y="270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</p:txBody>
        </p:sp>
        <p:sp>
          <p:nvSpPr>
            <p:cNvPr id="26717" name="Rectangle 44"/>
            <p:cNvSpPr>
              <a:spLocks noChangeArrowheads="1"/>
            </p:cNvSpPr>
            <p:nvPr/>
          </p:nvSpPr>
          <p:spPr bwMode="auto">
            <a:xfrm>
              <a:off x="2865" y="2841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fn</a:t>
              </a:r>
            </a:p>
          </p:txBody>
        </p:sp>
        <p:sp>
          <p:nvSpPr>
            <p:cNvPr id="26718" name="Rectangle 45"/>
            <p:cNvSpPr>
              <a:spLocks noChangeArrowheads="1"/>
            </p:cNvSpPr>
            <p:nvPr/>
          </p:nvSpPr>
          <p:spPr bwMode="auto">
            <a:xfrm>
              <a:off x="2870" y="297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26719" name="Rectangle 46"/>
            <p:cNvSpPr>
              <a:spLocks noChangeArrowheads="1"/>
            </p:cNvSpPr>
            <p:nvPr/>
          </p:nvSpPr>
          <p:spPr bwMode="auto">
            <a:xfrm>
              <a:off x="3750" y="3267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grpSp>
          <p:nvGrpSpPr>
            <p:cNvPr id="26720" name="Group 47"/>
            <p:cNvGrpSpPr>
              <a:grpSpLocks/>
            </p:cNvGrpSpPr>
            <p:nvPr/>
          </p:nvGrpSpPr>
          <p:grpSpPr bwMode="auto">
            <a:xfrm>
              <a:off x="2156" y="2644"/>
              <a:ext cx="676" cy="1277"/>
              <a:chOff x="2156" y="2644"/>
              <a:chExt cx="676" cy="1277"/>
            </a:xfrm>
          </p:grpSpPr>
          <p:sp>
            <p:nvSpPr>
              <p:cNvPr id="26730" name="Oval 48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31" name="Line 49"/>
              <p:cNvSpPr>
                <a:spLocks noChangeShapeType="1"/>
              </p:cNvSpPr>
              <p:nvPr/>
            </p:nvSpPr>
            <p:spPr bwMode="auto">
              <a:xfrm>
                <a:off x="2161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2" name="Line 50"/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3" name="Arc 51"/>
              <p:cNvSpPr>
                <a:spLocks/>
              </p:cNvSpPr>
              <p:nvPr/>
            </p:nvSpPr>
            <p:spPr bwMode="auto">
              <a:xfrm>
                <a:off x="2156" y="3843"/>
                <a:ext cx="671" cy="78"/>
              </a:xfrm>
              <a:custGeom>
                <a:avLst/>
                <a:gdLst>
                  <a:gd name="T0" fmla="*/ 671 w 43200"/>
                  <a:gd name="T1" fmla="*/ 0 h 22171"/>
                  <a:gd name="T2" fmla="*/ 0 w 43200"/>
                  <a:gd name="T3" fmla="*/ 2 h 22171"/>
                  <a:gd name="T4" fmla="*/ 336 w 43200"/>
                  <a:gd name="T5" fmla="*/ 2 h 2217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1"/>
                  <a:gd name="T11" fmla="*/ 43200 w 43200"/>
                  <a:gd name="T12" fmla="*/ 22171 h 221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1" fill="none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</a:path>
                  <a:path w="43200" h="22171" stroke="0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  <a:lnTo>
                      <a:pt x="21600" y="57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721" name="Group 52"/>
            <p:cNvGrpSpPr>
              <a:grpSpLocks/>
            </p:cNvGrpSpPr>
            <p:nvPr/>
          </p:nvGrpSpPr>
          <p:grpSpPr bwMode="auto">
            <a:xfrm>
              <a:off x="4940" y="2692"/>
              <a:ext cx="532" cy="1182"/>
              <a:chOff x="4940" y="2692"/>
              <a:chExt cx="532" cy="1182"/>
            </a:xfrm>
          </p:grpSpPr>
          <p:sp>
            <p:nvSpPr>
              <p:cNvPr id="26726" name="Oval 53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27" name="Line 54"/>
              <p:cNvSpPr>
                <a:spLocks noChangeShapeType="1"/>
              </p:cNvSpPr>
              <p:nvPr/>
            </p:nvSpPr>
            <p:spPr bwMode="auto">
              <a:xfrm>
                <a:off x="4944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8" name="Line 55"/>
              <p:cNvSpPr>
                <a:spLocks noChangeShapeType="1"/>
              </p:cNvSpPr>
              <p:nvPr/>
            </p:nvSpPr>
            <p:spPr bwMode="auto">
              <a:xfrm>
                <a:off x="5472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9" name="Arc 56"/>
              <p:cNvSpPr>
                <a:spLocks/>
              </p:cNvSpPr>
              <p:nvPr/>
            </p:nvSpPr>
            <p:spPr bwMode="auto">
              <a:xfrm>
                <a:off x="4940" y="3801"/>
                <a:ext cx="528" cy="73"/>
              </a:xfrm>
              <a:custGeom>
                <a:avLst/>
                <a:gdLst>
                  <a:gd name="T0" fmla="*/ 528 w 43200"/>
                  <a:gd name="T1" fmla="*/ 0 h 22215"/>
                  <a:gd name="T2" fmla="*/ 0 w 43200"/>
                  <a:gd name="T3" fmla="*/ 1 h 22215"/>
                  <a:gd name="T4" fmla="*/ 264 w 43200"/>
                  <a:gd name="T5" fmla="*/ 2 h 2221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215"/>
                  <a:gd name="T11" fmla="*/ 43200 w 43200"/>
                  <a:gd name="T12" fmla="*/ 22215 h 222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215" fill="none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</a:path>
                  <a:path w="43200" h="22215" stroke="0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  <a:lnTo>
                      <a:pt x="21600" y="6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722" name="Line 57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3" name="Line 58"/>
            <p:cNvSpPr>
              <a:spLocks noChangeShapeType="1"/>
            </p:cNvSpPr>
            <p:nvPr/>
          </p:nvSpPr>
          <p:spPr bwMode="auto">
            <a:xfrm>
              <a:off x="2832" y="3504"/>
              <a:ext cx="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4" name="Freeform 59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25" name="Line 60"/>
            <p:cNvSpPr>
              <a:spLocks noChangeShapeType="1"/>
            </p:cNvSpPr>
            <p:nvPr/>
          </p:nvSpPr>
          <p:spPr bwMode="auto">
            <a:xfrm>
              <a:off x="4416" y="3504"/>
              <a:ext cx="52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633" name="Group 61"/>
          <p:cNvGrpSpPr>
            <a:grpSpLocks/>
          </p:cNvGrpSpPr>
          <p:nvPr/>
        </p:nvGrpSpPr>
        <p:grpSpPr bwMode="auto">
          <a:xfrm>
            <a:off x="3435350" y="328613"/>
            <a:ext cx="5730875" cy="2971800"/>
            <a:chOff x="2164" y="207"/>
            <a:chExt cx="3610" cy="1872"/>
          </a:xfrm>
        </p:grpSpPr>
        <p:sp>
          <p:nvSpPr>
            <p:cNvPr id="26635" name="Rectangle 62"/>
            <p:cNvSpPr>
              <a:spLocks noChangeArrowheads="1"/>
            </p:cNvSpPr>
            <p:nvPr/>
          </p:nvSpPr>
          <p:spPr bwMode="auto">
            <a:xfrm>
              <a:off x="2936" y="1833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636" name="Rectangle 63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7" name="Rectangle 64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8" name="Rectangle 65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26639" name="Rectangle 66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26640" name="Freeform 67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68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69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70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644" name="Group 71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26685" name="Freeform 72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6" name="Freeform 73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7" name="Freeform 74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645" name="Freeform 75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76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77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78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79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80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Rectangle 81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52" name="Freeform 82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83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Rectangle 84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655" name="Rectangle 85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6" name="Rectangle 86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6657" name="Rectangle 87"/>
            <p:cNvSpPr>
              <a:spLocks noChangeArrowheads="1"/>
            </p:cNvSpPr>
            <p:nvPr/>
          </p:nvSpPr>
          <p:spPr bwMode="auto">
            <a:xfrm>
              <a:off x="4090" y="1405"/>
              <a:ext cx="3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58" name="Rectangle 88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26659" name="Rectangle 89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60" name="Rectangle 90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61" name="Rectangle 91"/>
            <p:cNvSpPr>
              <a:spLocks noChangeArrowheads="1"/>
            </p:cNvSpPr>
            <p:nvPr/>
          </p:nvSpPr>
          <p:spPr bwMode="auto">
            <a:xfrm>
              <a:off x="5398" y="1542"/>
              <a:ext cx="3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6662" name="Group 92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26681" name="Oval 93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82" name="Line 94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3" name="Line 95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4" name="Arc 96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575 w 43200"/>
                  <a:gd name="T1" fmla="*/ 0 h 22191"/>
                  <a:gd name="T2" fmla="*/ 0 w 43200"/>
                  <a:gd name="T3" fmla="*/ 1 h 22191"/>
                  <a:gd name="T4" fmla="*/ 288 w 43200"/>
                  <a:gd name="T5" fmla="*/ 2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3" name="Rectangle 97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4" name="Rectangle 98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5" name="Rectangle 99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6" name="Rectangle 100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26667" name="Group 101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26677" name="Oval 102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78" name="Line 103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79" name="Line 104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0" name="Arc 105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671 w 43200"/>
                  <a:gd name="T1" fmla="*/ 0 h 22186"/>
                  <a:gd name="T2" fmla="*/ 0 w 43200"/>
                  <a:gd name="T3" fmla="*/ 2 h 22186"/>
                  <a:gd name="T4" fmla="*/ 336 w 43200"/>
                  <a:gd name="T5" fmla="*/ 2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8" name="Line 106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69" name="Line 107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0" name="Line 108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1" name="Line 109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2" name="Line 110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3" name="Line 111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4" name="Line 112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5" name="Freeform 113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6" name="Freeform 114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Rectangle 115"/>
          <p:cNvSpPr>
            <a:spLocks noChangeArrowheads="1"/>
          </p:cNvSpPr>
          <p:nvPr/>
        </p:nvSpPr>
        <p:spPr bwMode="auto">
          <a:xfrm>
            <a:off x="0" y="40386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Cost of 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partitioning phase, </a:t>
            </a:r>
            <a:r>
              <a:rPr lang="en-US" sz="2800" dirty="0" err="1" smtClean="0"/>
              <a:t>read+write</a:t>
            </a:r>
            <a:r>
              <a:rPr lang="en-US" sz="2800" dirty="0" smtClean="0"/>
              <a:t> both relations; </a:t>
            </a:r>
            <a:r>
              <a:rPr lang="en-US" sz="2800" dirty="0" smtClean="0">
                <a:solidFill>
                  <a:schemeClr val="accent2"/>
                </a:solidFill>
              </a:rPr>
              <a:t>2(B(R) + B(S))</a:t>
            </a:r>
            <a:r>
              <a:rPr lang="en-US" sz="2800" dirty="0" smtClean="0"/>
              <a:t>. In matching phase, read both relations; </a:t>
            </a:r>
            <a:r>
              <a:rPr lang="en-US" sz="2800" dirty="0" smtClean="0">
                <a:solidFill>
                  <a:schemeClr val="accent2"/>
                </a:solidFill>
              </a:rPr>
              <a:t>B(R)+B(S) </a:t>
            </a:r>
            <a:r>
              <a:rPr lang="en-US" sz="2800" dirty="0" smtClean="0"/>
              <a:t>I/Os.</a:t>
            </a:r>
          </a:p>
          <a:p>
            <a:r>
              <a:rPr lang="en-US" sz="2800" dirty="0" smtClean="0"/>
              <a:t>In our running example, this is a total of 4500 I/Os. (</a:t>
            </a:r>
            <a:r>
              <a:rPr lang="en-US" sz="2800" b="1" dirty="0" smtClean="0">
                <a:solidFill>
                  <a:srgbClr val="FF0000"/>
                </a:solidFill>
              </a:rPr>
              <a:t>45 seconds</a:t>
            </a:r>
            <a:r>
              <a:rPr lang="en-US" sz="2800" dirty="0" smtClean="0"/>
              <a:t>!)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Sort-Merge Join vs. Hash Join:</a:t>
            </a:r>
            <a:endParaRPr lang="en-US" sz="2800" dirty="0" smtClean="0"/>
          </a:p>
          <a:p>
            <a:pPr lvl="1"/>
            <a:r>
              <a:rPr lang="en-US" dirty="0" smtClean="0"/>
              <a:t>Given a minimum amount of memory both have a cost of </a:t>
            </a:r>
            <a:r>
              <a:rPr lang="en-US" dirty="0" smtClean="0">
                <a:solidFill>
                  <a:schemeClr val="accent2"/>
                </a:solidFill>
              </a:rPr>
              <a:t>3(B(R) + B(S)) </a:t>
            </a:r>
            <a:r>
              <a:rPr lang="en-US" dirty="0" smtClean="0"/>
              <a:t>I/Os.  </a:t>
            </a:r>
          </a:p>
          <a:p>
            <a:pPr lvl="1"/>
            <a:r>
              <a:rPr lang="en-US" b="1" dirty="0" smtClean="0"/>
              <a:t>Advantages of Hash Join: </a:t>
            </a:r>
            <a:r>
              <a:rPr lang="en-US" dirty="0" smtClean="0"/>
              <a:t>requires less memory, highly parallelizable.</a:t>
            </a:r>
          </a:p>
          <a:p>
            <a:pPr lvl="1"/>
            <a:r>
              <a:rPr lang="en-US" b="1" dirty="0" smtClean="0"/>
              <a:t>Advantages of Sort-Merge:</a:t>
            </a:r>
            <a:r>
              <a:rPr lang="en-US" dirty="0" smtClean="0"/>
              <a:t> less sensitive to data skew, very efficient given a sorted index, result is sorted.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doing?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916831"/>
          <a:ext cx="7416825" cy="301752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472275"/>
                <a:gridCol w="2472275"/>
                <a:gridCol w="2472275"/>
              </a:tblGrid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Nested</a:t>
                      </a:r>
                      <a:r>
                        <a:rPr lang="en-US" sz="2400" baseline="0" dirty="0" smtClean="0"/>
                        <a:t>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140</a:t>
                      </a:r>
                      <a:r>
                        <a:rPr lang="en-US" sz="2400" baseline="0" dirty="0" smtClean="0"/>
                        <a:t>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7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Page-oriented </a:t>
                      </a:r>
                      <a:r>
                        <a:rPr lang="en-US" sz="2400" baseline="0" dirty="0" smtClean="0"/>
                        <a:t>Nested 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1.4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Index Nested Loop Join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36 minutes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2.2·10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Sort-merge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75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7500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Hash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45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4500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 in Indexing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Multi-dimensional indexing: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index regions in space?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Document collections?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Multi-dimensional sales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support nearest neighbor queries?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Indexing is still a hot and unsolved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                   </a:t>
            </a:r>
            <a:r>
              <a:rPr lang="en-US" sz="3600" dirty="0" smtClean="0">
                <a:solidFill>
                  <a:schemeClr val="accent2"/>
                </a:solidFill>
                <a:latin typeface="+mn-lt"/>
              </a:rPr>
              <a:t>Generic Architecture</a:t>
            </a:r>
            <a:endParaRPr lang="en-US" sz="3600" dirty="0" smtClean="0">
              <a:latin typeface="+mn-lt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13270" y="1277143"/>
            <a:ext cx="338426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 dirty="0">
                <a:latin typeface="+mn-lt"/>
              </a:rPr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26278" cy="46166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783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17118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5895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User / </a:t>
            </a:r>
            <a:r>
              <a:rPr lang="en-US" sz="2000" dirty="0" smtClean="0">
                <a:latin typeface="+mn-lt"/>
              </a:rPr>
              <a:t>Application</a:t>
            </a:r>
            <a:endParaRPr lang="he-IL" sz="1600" dirty="0">
              <a:latin typeface="+mn-lt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0681" y="459770"/>
            <a:ext cx="1003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Query</a:t>
            </a:r>
          </a:p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update</a:t>
            </a:r>
            <a:endParaRPr lang="en-US" sz="2400" dirty="0">
              <a:latin typeface="+mn-lt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Query execution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Record,</a:t>
            </a:r>
          </a:p>
          <a:p>
            <a:pPr algn="ctr"/>
            <a:r>
              <a:rPr lang="en-US" sz="2400" dirty="0" smtClean="0">
                <a:solidFill>
                  <a:srgbClr val="D60093"/>
                </a:solidFill>
                <a:latin typeface="+mn-lt"/>
              </a:rPr>
              <a:t>Index requests</a:t>
            </a:r>
            <a:endParaRPr lang="en-US" sz="2400" dirty="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3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Page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commands</a:t>
            </a:r>
            <a:endParaRPr lang="en-US" sz="2400" dirty="0">
              <a:latin typeface="+mn-lt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Read/write</a:t>
            </a:r>
          </a:p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68561"/>
            <a:ext cx="29718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sz="2400" dirty="0">
                <a:latin typeface="+mn-lt"/>
              </a:rPr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Concurrency </a:t>
            </a:r>
            <a:r>
              <a:rPr lang="en-US" sz="2400" dirty="0">
                <a:latin typeface="+mn-lt"/>
              </a:rPr>
              <a:t>control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Logging/recovery</a:t>
            </a:r>
            <a:endParaRPr lang="en-US" sz="2400" dirty="0">
              <a:latin typeface="+mn-lt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158861" y="2172516"/>
            <a:ext cx="11488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Transaction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+mn-lt"/>
              </a:rPr>
              <a:t>storage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>
            <a:off x="5105400" y="1738808"/>
            <a:ext cx="10614" cy="46395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 flipH="1">
            <a:off x="5107898" y="2664431"/>
            <a:ext cx="8116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7898" y="3583058"/>
            <a:ext cx="4342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12240" y="4501685"/>
            <a:ext cx="3449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20312"/>
            <a:ext cx="10289" cy="4569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3" y="1904574"/>
            <a:ext cx="1626628" cy="12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1" y="2924947"/>
            <a:ext cx="1695158" cy="165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2" y="3861049"/>
            <a:ext cx="1980891" cy="165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3" y="4737404"/>
            <a:ext cx="1972876" cy="43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61550" cy="42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3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3599"/>
            <a:ext cx="828675" cy="1335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502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Query Execution Plans</a:t>
            </a:r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4437410" y="4097883"/>
            <a:ext cx="669925" cy="357187"/>
          </a:xfrm>
          <a:custGeom>
            <a:avLst/>
            <a:gdLst>
              <a:gd name="T0" fmla="*/ 0 w 422"/>
              <a:gd name="T1" fmla="*/ 224 h 225"/>
              <a:gd name="T2" fmla="*/ 421 w 422"/>
              <a:gd name="T3" fmla="*/ 0 h 225"/>
              <a:gd name="T4" fmla="*/ 0 w 422"/>
              <a:gd name="T5" fmla="*/ 224 h 225"/>
              <a:gd name="T6" fmla="*/ 0 60000 65536"/>
              <a:gd name="T7" fmla="*/ 0 60000 65536"/>
              <a:gd name="T8" fmla="*/ 0 60000 65536"/>
              <a:gd name="T9" fmla="*/ 0 w 422"/>
              <a:gd name="T10" fmla="*/ 0 h 225"/>
              <a:gd name="T11" fmla="*/ 422 w 422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" h="225">
                <a:moveTo>
                  <a:pt x="0" y="224"/>
                </a:moveTo>
                <a:lnTo>
                  <a:pt x="421" y="0"/>
                </a:lnTo>
                <a:lnTo>
                  <a:pt x="0" y="2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353397" y="4097883"/>
            <a:ext cx="684213" cy="357187"/>
          </a:xfrm>
          <a:custGeom>
            <a:avLst/>
            <a:gdLst>
              <a:gd name="T0" fmla="*/ 0 w 431"/>
              <a:gd name="T1" fmla="*/ 0 h 225"/>
              <a:gd name="T2" fmla="*/ 430 w 431"/>
              <a:gd name="T3" fmla="*/ 224 h 225"/>
              <a:gd name="T4" fmla="*/ 0 w 431"/>
              <a:gd name="T5" fmla="*/ 0 h 225"/>
              <a:gd name="T6" fmla="*/ 0 60000 65536"/>
              <a:gd name="T7" fmla="*/ 0 60000 65536"/>
              <a:gd name="T8" fmla="*/ 0 60000 65536"/>
              <a:gd name="T9" fmla="*/ 0 w 431"/>
              <a:gd name="T10" fmla="*/ 0 h 225"/>
              <a:gd name="T11" fmla="*/ 431 w 43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225">
                <a:moveTo>
                  <a:pt x="0" y="0"/>
                </a:moveTo>
                <a:lnTo>
                  <a:pt x="430" y="22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80197" y="4537620"/>
            <a:ext cx="11588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Purchase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666135" y="4521745"/>
            <a:ext cx="9175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Person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004048" y="3645024"/>
            <a:ext cx="160941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Buyer=name</a:t>
            </a:r>
            <a:endParaRPr lang="en-US" sz="2400" baseline="-25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1920" y="2420889"/>
            <a:ext cx="33123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city=‘Seattle’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  <a:sym typeface="Symbol"/>
              </a:rPr>
              <a:t> 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phone&gt;’5430000’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4716016" y="1412776"/>
            <a:ext cx="9105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π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buyer</a:t>
            </a:r>
            <a:endParaRPr lang="en-US" sz="24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10783" y="3789040"/>
            <a:ext cx="25257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Arial" charset="0"/>
              </a:rPr>
              <a:t>(Simple Nested Loops)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272213" y="1443038"/>
            <a:ext cx="184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he-IL" sz="17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0" y="1447800"/>
            <a:ext cx="3593356" cy="18165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SELECT</a:t>
            </a:r>
            <a:r>
              <a:rPr lang="en-US" sz="2400" dirty="0" smtClean="0">
                <a:latin typeface="+mn-lt"/>
                <a:cs typeface="Consolas" pitchFamily="49" charset="0"/>
              </a:rPr>
              <a:t>	P.buyer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FROM	Purchase </a:t>
            </a:r>
            <a:r>
              <a:rPr lang="en-US" sz="2000" dirty="0">
                <a:latin typeface="+mn-lt"/>
                <a:cs typeface="Consolas" pitchFamily="49" charset="0"/>
              </a:rPr>
              <a:t>P, Person Q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WHERE	P.buyer=Q.name AND</a:t>
            </a:r>
            <a:r>
              <a:rPr lang="en-US" sz="2400" dirty="0" smtClean="0">
                <a:latin typeface="+mn-lt"/>
                <a:cs typeface="Consolas" pitchFamily="49" charset="0"/>
              </a:rPr>
              <a:t/>
            </a:r>
            <a:br>
              <a:rPr lang="en-US" sz="2400" dirty="0" smtClean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Q.city=‘Seattle</a:t>
            </a:r>
            <a:r>
              <a:rPr lang="en-US" sz="2000" dirty="0">
                <a:latin typeface="+mn-lt"/>
                <a:cs typeface="Consolas" pitchFamily="49" charset="0"/>
              </a:rPr>
              <a:t>’ </a:t>
            </a:r>
            <a:r>
              <a:rPr lang="en-US" sz="2000" dirty="0" smtClean="0">
                <a:latin typeface="+mn-lt"/>
                <a:cs typeface="Consolas" pitchFamily="49" charset="0"/>
              </a:rPr>
              <a:t>AND</a:t>
            </a:r>
            <a:r>
              <a:rPr lang="en-US" sz="2400" dirty="0">
                <a:latin typeface="+mn-lt"/>
                <a:cs typeface="Consolas" pitchFamily="49" charset="0"/>
              </a:rPr>
              <a:t/>
            </a:r>
            <a:br>
              <a:rPr lang="en-US" sz="2400" dirty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Q.phone </a:t>
            </a:r>
            <a:r>
              <a:rPr lang="en-US" sz="2000" dirty="0">
                <a:latin typeface="+mn-lt"/>
                <a:cs typeface="Consolas" pitchFamily="49" charset="0"/>
              </a:rPr>
              <a:t>&gt; ‘5430000’ </a:t>
            </a:r>
            <a:endParaRPr lang="en-US" sz="2400" dirty="0">
              <a:latin typeface="+mn-lt"/>
              <a:cs typeface="Consolas" pitchFamily="49" charset="0"/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0" y="4795897"/>
            <a:ext cx="71642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9875" indent="-269875"/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Query Plan: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logical tree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implementation choice at every node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scheduling of operations.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597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(Table scan)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502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(Index scan)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220072" y="1916832"/>
            <a:ext cx="0" cy="5760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20072" y="2924944"/>
            <a:ext cx="0" cy="792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6" grpId="0"/>
      <p:bldP spid="123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Leaves of the Plan: Scans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Table scan:</a:t>
            </a:r>
            <a:r>
              <a:rPr lang="en-US" dirty="0" smtClean="0"/>
              <a:t> iterate through the records of the relation.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Index scan:</a:t>
            </a:r>
            <a:r>
              <a:rPr lang="en-US" dirty="0" smtClean="0"/>
              <a:t> go to the index, from there get the records in the file (when would this be better?)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Sorted scan:</a:t>
            </a:r>
            <a:r>
              <a:rPr lang="en-US" dirty="0" smtClean="0"/>
              <a:t> produce the relation in order. Implementation depends on relation size.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9816"/>
            <a:ext cx="7772400" cy="1143000"/>
          </a:xfrm>
        </p:spPr>
        <p:txBody>
          <a:bodyPr/>
          <a:lstStyle/>
          <a:p>
            <a:r>
              <a:rPr lang="en-US" dirty="0" smtClean="0"/>
              <a:t>How do we combine Operations?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648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The iterator model.</a:t>
            </a:r>
            <a:r>
              <a:rPr lang="en-US" sz="2800" dirty="0" smtClean="0"/>
              <a:t> Each operation is implemented by 3 functions: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Open: sets up the data structures and performs initializations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GetNext: returns the next tuple of the result.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Close: ends the operations. Cleans up the data structures.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Enables pipelining!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Contrast with </a:t>
            </a:r>
            <a:r>
              <a:rPr lang="en-US" sz="2800" dirty="0" smtClean="0">
                <a:solidFill>
                  <a:srgbClr val="008000"/>
                </a:solidFill>
              </a:rPr>
              <a:t>data-driven materialize model.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Sometimes it’s the same (e.g., sorted scan).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Implementing Relational Operations</a:t>
            </a:r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977008"/>
            <a:ext cx="7848872" cy="4476328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We will consider how to implement: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Selection</a:t>
            </a:r>
            <a:r>
              <a:rPr lang="en-US" sz="2600" dirty="0" smtClean="0"/>
              <a:t>  (</a:t>
            </a:r>
            <a:r>
              <a:rPr lang="el-GR" sz="2600" dirty="0" smtClean="0"/>
              <a:t>σ</a:t>
            </a:r>
            <a:r>
              <a:rPr lang="en-US" sz="2600" dirty="0" smtClean="0"/>
              <a:t>)	Selects a subset of rows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Projection</a:t>
            </a:r>
            <a:r>
              <a:rPr lang="en-US" sz="2600" dirty="0" smtClean="0"/>
              <a:t>  (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600" dirty="0" smtClean="0"/>
              <a:t>)	Deletes unwanted columns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b="1" i="1" u="sng" dirty="0" smtClean="0">
                <a:solidFill>
                  <a:srgbClr val="FF0000"/>
                </a:solidFill>
              </a:rPr>
              <a:t>Join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 (</a:t>
            </a:r>
            <a:r>
              <a:rPr lang="en-US" sz="26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600" dirty="0" smtClean="0"/>
              <a:t>)	Allows us to combine two relations.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Set-difference</a:t>
            </a:r>
            <a:r>
              <a:rPr lang="en-US" sz="2600" dirty="0" smtClean="0"/>
              <a:t>	Tuples in rel 1, but not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Union</a:t>
            </a:r>
            <a:r>
              <a:rPr lang="en-US" sz="2600" dirty="0" smtClean="0">
                <a:solidFill>
                  <a:srgbClr val="3365FB"/>
                </a:solidFill>
              </a:rPr>
              <a:t>	</a:t>
            </a:r>
            <a:r>
              <a:rPr lang="en-US" sz="2600" dirty="0" smtClean="0"/>
              <a:t>Tuples in rel 1 and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Aggregation</a:t>
            </a:r>
            <a:r>
              <a:rPr lang="en-US" sz="2600" dirty="0" smtClean="0"/>
              <a:t>	(SUM, MIN, etc.) and 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much </a:t>
            </a:r>
            <a:r>
              <a:rPr lang="en-US" dirty="0" smtClean="0">
                <a:solidFill>
                  <a:srgbClr val="008000"/>
                </a:solidFill>
              </a:rPr>
              <a:t>time</a:t>
            </a:r>
            <a:r>
              <a:rPr lang="en-US" dirty="0" smtClean="0"/>
              <a:t> each operation takes</a:t>
            </a:r>
          </a:p>
          <a:p>
            <a:pPr lvl="1"/>
            <a:r>
              <a:rPr lang="en-US" dirty="0" smtClean="0"/>
              <a:t>For different implementations</a:t>
            </a:r>
          </a:p>
          <a:p>
            <a:pPr lvl="1"/>
            <a:r>
              <a:rPr lang="en-US" dirty="0" smtClean="0"/>
              <a:t>Under different conditions (values, indexes…)</a:t>
            </a:r>
          </a:p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rgbClr val="008000"/>
                </a:solidFill>
              </a:rPr>
              <a:t>size of the output </a:t>
            </a:r>
            <a:r>
              <a:rPr lang="en-US" dirty="0" smtClean="0"/>
              <a:t>(why?)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Only an estimation</a:t>
            </a:r>
          </a:p>
          <a:p>
            <a:pPr lvl="1"/>
            <a:r>
              <a:rPr lang="en-US" dirty="0" smtClean="0"/>
              <a:t>Read/write time are averaged</a:t>
            </a:r>
          </a:p>
          <a:p>
            <a:pPr lvl="1"/>
            <a:r>
              <a:rPr lang="en-US" dirty="0" smtClean="0"/>
              <a:t>Some pages may be in memory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1920</Words>
  <Application>Microsoft Office PowerPoint</Application>
  <PresentationFormat>On-screen Show (4:3)</PresentationFormat>
  <Paragraphs>295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Lecture 13: Query Execution</vt:lpstr>
      <vt:lpstr>Where are we?</vt:lpstr>
      <vt:lpstr>Current Issues in Indexing</vt:lpstr>
      <vt:lpstr>                   Generic Architecture</vt:lpstr>
      <vt:lpstr>Query Execution Plans</vt:lpstr>
      <vt:lpstr>The Leaves of the Plan: Scans</vt:lpstr>
      <vt:lpstr>How do we combine Operations?</vt:lpstr>
      <vt:lpstr>Implementing Relational Operations</vt:lpstr>
      <vt:lpstr>We want to estimate</vt:lpstr>
      <vt:lpstr>Schema for Examples</vt:lpstr>
      <vt:lpstr>Simple Selections</vt:lpstr>
      <vt:lpstr>Using an Index for Selections</vt:lpstr>
      <vt:lpstr>Two Approaches to General Selections</vt:lpstr>
      <vt:lpstr>Intersection of Rids</vt:lpstr>
      <vt:lpstr>Implementing Projection</vt:lpstr>
      <vt:lpstr>Equality Joins With One Join Column</vt:lpstr>
      <vt:lpstr>Discussion</vt:lpstr>
      <vt:lpstr>Simple Nested Loops Join</vt:lpstr>
      <vt:lpstr>Index Nested Loops Join</vt:lpstr>
      <vt:lpstr>Examples of Index Nested Loops</vt:lpstr>
      <vt:lpstr>Index Nested Loop comparison</vt:lpstr>
      <vt:lpstr>Block Nested Loops Join</vt:lpstr>
      <vt:lpstr>Sort-Merge Join  (R ⋈ S)</vt:lpstr>
      <vt:lpstr>Cost of Sort-Merge Join</vt:lpstr>
      <vt:lpstr>Hash-Join</vt:lpstr>
      <vt:lpstr>Cost of Hash-Join</vt:lpstr>
      <vt:lpstr>How are we doing?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2013-01-06T14:49:13Z</dcterms:created>
  <dcterms:modified xsi:type="dcterms:W3CDTF">2013-06-30T14:03:43Z</dcterms:modified>
</cp:coreProperties>
</file>