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5" r:id="rId1"/>
  </p:sldMasterIdLst>
  <p:notesMasterIdLst>
    <p:notesMasterId r:id="rId67"/>
  </p:notesMasterIdLst>
  <p:sldIdLst>
    <p:sldId id="392" r:id="rId2"/>
    <p:sldId id="393" r:id="rId3"/>
    <p:sldId id="258" r:id="rId4"/>
    <p:sldId id="398" r:id="rId5"/>
    <p:sldId id="259" r:id="rId6"/>
    <p:sldId id="399" r:id="rId7"/>
    <p:sldId id="340" r:id="rId8"/>
    <p:sldId id="264" r:id="rId9"/>
    <p:sldId id="400" r:id="rId10"/>
    <p:sldId id="268" r:id="rId11"/>
    <p:sldId id="401" r:id="rId12"/>
    <p:sldId id="402" r:id="rId13"/>
    <p:sldId id="333" r:id="rId14"/>
    <p:sldId id="349" r:id="rId15"/>
    <p:sldId id="271" r:id="rId16"/>
    <p:sldId id="280" r:id="rId17"/>
    <p:sldId id="357" r:id="rId18"/>
    <p:sldId id="281" r:id="rId19"/>
    <p:sldId id="282" r:id="rId20"/>
    <p:sldId id="403" r:id="rId21"/>
    <p:sldId id="404" r:id="rId22"/>
    <p:sldId id="397" r:id="rId23"/>
    <p:sldId id="286" r:id="rId24"/>
    <p:sldId id="359" r:id="rId25"/>
    <p:sldId id="361" r:id="rId26"/>
    <p:sldId id="289" r:id="rId27"/>
    <p:sldId id="405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35" r:id="rId37"/>
    <p:sldId id="300" r:id="rId38"/>
    <p:sldId id="370" r:id="rId39"/>
    <p:sldId id="365" r:id="rId40"/>
    <p:sldId id="376" r:id="rId41"/>
    <p:sldId id="388" r:id="rId42"/>
    <p:sldId id="373" r:id="rId43"/>
    <p:sldId id="380" r:id="rId44"/>
    <p:sldId id="395" r:id="rId45"/>
    <p:sldId id="378" r:id="rId46"/>
    <p:sldId id="379" r:id="rId47"/>
    <p:sldId id="377" r:id="rId48"/>
    <p:sldId id="369" r:id="rId49"/>
    <p:sldId id="40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37" r:id="rId62"/>
    <p:sldId id="330" r:id="rId63"/>
    <p:sldId id="331" r:id="rId64"/>
    <p:sldId id="339" r:id="rId65"/>
    <p:sldId id="407" r:id="rId6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45" autoAdjust="0"/>
    <p:restoredTop sz="92260" autoAdjust="0"/>
  </p:normalViewPr>
  <p:slideViewPr>
    <p:cSldViewPr>
      <p:cViewPr>
        <p:scale>
          <a:sx n="70" d="100"/>
          <a:sy n="70" d="100"/>
        </p:scale>
        <p:origin x="-2070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0" y="5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9CCE1E-8EA6-4C6F-A206-01630EC9D8A8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871E3C-2FED-4076-B83D-0BAB270FA05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915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A5F50-CBBB-4861-8DC5-E8C642A1850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A67EA-A0D9-46CE-BD36-C2A7FCC44C9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23622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41</a:t>
            </a:fld>
            <a:endParaRPr 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42</a:t>
            </a:fld>
            <a:endParaRPr 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43</a:t>
            </a:fld>
            <a:endParaRPr lang="he-I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44</a:t>
            </a:fld>
            <a:endParaRPr lang="he-I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45</a:t>
            </a:fld>
            <a:endParaRPr lang="he-I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46</a:t>
            </a:fld>
            <a:endParaRPr lang="he-I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47</a:t>
            </a:fld>
            <a:endParaRPr lang="he-I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48</a:t>
            </a:fld>
            <a:endParaRPr lang="he-I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49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50</a:t>
            </a:fld>
            <a:endParaRPr lang="he-I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51</a:t>
            </a:fld>
            <a:endParaRPr lang="he-I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52</a:t>
            </a:fld>
            <a:endParaRPr lang="he-I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53</a:t>
            </a:fld>
            <a:endParaRPr lang="he-I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54</a:t>
            </a:fld>
            <a:endParaRPr lang="he-I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55</a:t>
            </a:fld>
            <a:endParaRPr lang="he-I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56</a:t>
            </a:fld>
            <a:endParaRPr lang="he-I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57</a:t>
            </a:fld>
            <a:endParaRPr lang="he-I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4906-EDB1-45FA-BA0A-53E6983F70E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4906-EDB1-45FA-BA0A-53E6983F70E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4906-EDB1-45FA-BA0A-53E6983F70E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61</a:t>
            </a:fld>
            <a:endParaRPr lang="he-I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62</a:t>
            </a:fld>
            <a:endParaRPr lang="he-I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63</a:t>
            </a:fld>
            <a:endParaRPr lang="he-I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64</a:t>
            </a:fld>
            <a:endParaRPr lang="he-I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65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1E3C-2FED-4076-B83D-0BAB270FA05A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2017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8586-4EA3-4B7E-9F8B-6C1F2B663C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20000"/>
            </a:srgb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447800"/>
            <a:ext cx="82296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"/>
            <a:ext cx="3276600" cy="533400"/>
          </a:xfrm>
          <a:solidFill>
            <a:schemeClr val="tx2">
              <a:lumMod val="50000"/>
            </a:schemeClr>
          </a:solidFill>
        </p:spPr>
        <p:txBody>
          <a:bodyPr lIns="0" tIns="0" rIns="0" bIns="0" anchor="ctr" anchorCtr="0">
            <a:noAutofit/>
          </a:bodyPr>
          <a:lstStyle>
            <a:lvl1pPr>
              <a:defRPr sz="1800"/>
            </a:lvl1pPr>
            <a:lvl2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DFF56A-AEC3-4142-AE36-51DA84E15FB5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600" b="1" smtClean="0"/>
              <a:t>sCOOP</a:t>
            </a:r>
            <a:r>
              <a:rPr lang="en-US" sz="1400" b="1" smtClean="0"/>
              <a:t> </a:t>
            </a:r>
            <a:r>
              <a:rPr lang="en-US" b="1" smtClean="0"/>
              <a:t>- </a:t>
            </a:r>
            <a:r>
              <a:rPr lang="en-US" smtClean="0"/>
              <a:t>Managing Information on the Web Seminar 2011-12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02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20000"/>
            </a:srgb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447800"/>
            <a:ext cx="82296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"/>
            <a:ext cx="3276600" cy="533400"/>
          </a:xfrm>
          <a:solidFill>
            <a:schemeClr val="tx2">
              <a:lumMod val="50000"/>
            </a:schemeClr>
          </a:solidFill>
        </p:spPr>
        <p:txBody>
          <a:bodyPr lIns="0" tIns="0" rIns="0" bIns="0" anchor="ctr" anchorCtr="0">
            <a:noAutofit/>
          </a:bodyPr>
          <a:lstStyle>
            <a:lvl1pPr>
              <a:defRPr sz="1800"/>
            </a:lvl1pPr>
            <a:lvl2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DFF56A-AEC3-4142-AE36-51DA84E15FB5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600" b="1" smtClean="0"/>
              <a:t>sCOOP</a:t>
            </a:r>
            <a:r>
              <a:rPr lang="en-US" sz="1400" b="1" smtClean="0"/>
              <a:t> </a:t>
            </a:r>
            <a:r>
              <a:rPr lang="en-US" b="1" smtClean="0"/>
              <a:t>- </a:t>
            </a:r>
            <a:r>
              <a:rPr lang="en-US" smtClean="0"/>
              <a:t>Managing Information on the Web Seminar 2011-12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20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20000"/>
            </a:srgb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447800"/>
            <a:ext cx="82296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"/>
            <a:ext cx="3276600" cy="533400"/>
          </a:xfrm>
          <a:solidFill>
            <a:schemeClr val="tx2">
              <a:lumMod val="50000"/>
            </a:schemeClr>
          </a:solidFill>
        </p:spPr>
        <p:txBody>
          <a:bodyPr lIns="0" tIns="0" rIns="0" bIns="0" anchor="ctr" anchorCtr="0">
            <a:noAutofit/>
          </a:bodyPr>
          <a:lstStyle>
            <a:lvl1pPr>
              <a:defRPr sz="1800"/>
            </a:lvl1pPr>
            <a:lvl2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DFF56A-AEC3-4142-AE36-51DA84E15FB5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600" b="1" smtClean="0"/>
              <a:t>sCOOP</a:t>
            </a:r>
            <a:r>
              <a:rPr lang="en-US" sz="1400" b="1" smtClean="0"/>
              <a:t> </a:t>
            </a:r>
            <a:r>
              <a:rPr lang="en-US" b="1" smtClean="0"/>
              <a:t>- </a:t>
            </a:r>
            <a:r>
              <a:rPr lang="en-US" smtClean="0"/>
              <a:t>Managing Information on the Web Seminar 2011-12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20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Oval 7"/>
          <p:cNvSpPr/>
          <p:nvPr userDrawn="1"/>
        </p:nvSpPr>
        <p:spPr>
          <a:xfrm>
            <a:off x="-1428792" y="6429420"/>
            <a:ext cx="11430080" cy="12144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2FEA819-C881-4FCF-8944-7EDF041721F1}" type="datetimeFigureOut">
              <a:rPr lang="he-IL" smtClean="0"/>
              <a:pPr/>
              <a:t>א'/תמוז/תשע"ג</a:t>
            </a:fld>
            <a:endParaRPr 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Times New Roman" pitchFamily="18" charset="0"/>
              </a:defRPr>
            </a:lvl1pPr>
          </a:lstStyle>
          <a:p>
            <a:fld id="{5A09A8CA-2525-43DE-BFDD-44D7F5324DC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24945"/>
            <a:ext cx="9108504" cy="1008111"/>
          </a:xfrm>
        </p:spPr>
        <p:txBody>
          <a:bodyPr>
            <a:noAutofit/>
          </a:bodyPr>
          <a:lstStyle/>
          <a:p>
            <a:r>
              <a:rPr lang="en-US" sz="4800" dirty="0" smtClean="0"/>
              <a:t>Lecture 15: </a:t>
            </a:r>
            <a:r>
              <a:rPr lang="en-US" sz="4800" b="1" dirty="0" smtClean="0"/>
              <a:t>Mob </a:t>
            </a:r>
            <a:r>
              <a:rPr lang="en-US" sz="4800" b="1" dirty="0" smtClean="0"/>
              <a:t>Data Sourcing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398536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Tasks for people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0435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Tasks that can be performed by a computer,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but </a:t>
            </a:r>
            <a:r>
              <a:rPr lang="en-US" sz="2800" dirty="0" smtClean="0">
                <a:solidFill>
                  <a:srgbClr val="C00000"/>
                </a:solidFill>
              </a:rPr>
              <a:t>inefficiently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Tasks that can be performed by a computer,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but </a:t>
            </a:r>
            <a:r>
              <a:rPr lang="en-US" sz="2800" dirty="0" smtClean="0">
                <a:solidFill>
                  <a:srgbClr val="C00000"/>
                </a:solidFill>
              </a:rPr>
              <a:t>inaccurately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Tasks that </a:t>
            </a:r>
            <a:r>
              <a:rPr lang="en-US" sz="2800" dirty="0" smtClean="0">
                <a:solidFill>
                  <a:srgbClr val="C00000"/>
                </a:solidFill>
              </a:rPr>
              <a:t>cannot</a:t>
            </a:r>
            <a:r>
              <a:rPr lang="en-US" sz="2800" dirty="0" smtClean="0"/>
              <a:t> be performed by a computer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596336" y="299695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pic>
        <p:nvPicPr>
          <p:cNvPr id="19" name="Picture 2" descr="http://main.makeuseoflimited.netdna-cdn.com/wp-content/uploads/2008/11/fold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916832"/>
            <a:ext cx="1447800" cy="10684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ttps://si0.twimg.com/profile_images/1851097031/5x5_in_PRI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896" y="4812432"/>
            <a:ext cx="1066800" cy="106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0" descr="http://www.captcha.net/images/recaptcha-exampl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968" y="3517032"/>
            <a:ext cx="1930965" cy="7686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0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09600"/>
            <a:ext cx="6550496" cy="1143000"/>
          </a:xfrm>
        </p:spPr>
        <p:txBody>
          <a:bodyPr/>
          <a:lstStyle/>
          <a:p>
            <a:r>
              <a:rPr lang="en-US" dirty="0" smtClean="0"/>
              <a:t>The crowd vs. experts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volumes of data</a:t>
            </a:r>
          </a:p>
          <a:p>
            <a:r>
              <a:rPr lang="en-US" dirty="0" smtClean="0"/>
              <a:t>Always available</a:t>
            </a:r>
          </a:p>
          <a:p>
            <a:r>
              <a:rPr lang="en-US" dirty="0" smtClean="0"/>
              <a:t>Diverse opinions</a:t>
            </a:r>
          </a:p>
          <a:p>
            <a:r>
              <a:rPr lang="en-US" dirty="0" smtClean="0"/>
              <a:t>Cheaper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482" name="Picture 2" descr="http://www.newageretromum.com/wp-content/uploads/2009/05/balance-320x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688" y="3717032"/>
            <a:ext cx="4117312" cy="2341722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09600"/>
            <a:ext cx="6550496" cy="1143000"/>
          </a:xfrm>
        </p:spPr>
        <p:txBody>
          <a:bodyPr/>
          <a:lstStyle/>
          <a:p>
            <a:r>
              <a:rPr lang="en-US" dirty="0" smtClean="0"/>
              <a:t>Inter-disciplinary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management</a:t>
            </a:r>
          </a:p>
          <a:p>
            <a:r>
              <a:rPr lang="en-US" dirty="0" smtClean="0"/>
              <a:t>Psychology and sociology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Game theory</a:t>
            </a:r>
          </a:p>
          <a:p>
            <a:endParaRPr lang="en-US" dirty="0" smtClean="0"/>
          </a:p>
          <a:p>
            <a:r>
              <a:rPr lang="en-US" dirty="0" smtClean="0"/>
              <a:t>Natural language processing and information extraction</a:t>
            </a:r>
          </a:p>
          <a:p>
            <a:r>
              <a:rPr lang="en-US" dirty="0" smtClean="0"/>
              <a:t>Image processing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1117"/>
            <a:ext cx="6686568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Crowdsourcing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accent6"/>
                </a:solidFill>
              </a:rPr>
              <a:t>Crowd </a:t>
            </a:r>
            <a:r>
              <a:rPr lang="en-US" dirty="0" smtClean="0">
                <a:solidFill>
                  <a:schemeClr val="accent6"/>
                </a:solidFill>
              </a:rPr>
              <a:t>data sourcing</a:t>
            </a:r>
            <a:endParaRPr lang="en-US" dirty="0" smtClean="0">
              <a:solidFill>
                <a:schemeClr val="accent6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Towards a principled solution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Conclusions and challenges</a:t>
            </a: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404" y="3861048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620391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103" y="206084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27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199" y="19888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6095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8063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12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0071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031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59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04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6175" y="184482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92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86568" cy="1143000"/>
          </a:xfrm>
        </p:spPr>
        <p:txBody>
          <a:bodyPr/>
          <a:lstStyle/>
          <a:p>
            <a:r>
              <a:rPr lang="en-US" dirty="0" smtClean="0"/>
              <a:t>Crowd Data Sourcing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3400" dirty="0" smtClean="0"/>
              <a:t>The case where the task is </a:t>
            </a:r>
            <a:r>
              <a:rPr lang="en-US" sz="3400" dirty="0" smtClean="0">
                <a:solidFill>
                  <a:srgbClr val="FF0000"/>
                </a:solidFill>
              </a:rPr>
              <a:t>collection of data</a:t>
            </a:r>
            <a:endParaRPr lang="en-US" sz="2800" dirty="0" smtClean="0"/>
          </a:p>
          <a:p>
            <a:pPr algn="l" rtl="0"/>
            <a:endParaRPr lang="en-US" sz="3400" dirty="0" smtClean="0"/>
          </a:p>
          <a:p>
            <a:pPr algn="l" rtl="0"/>
            <a:r>
              <a:rPr lang="en-US" sz="3400" dirty="0" smtClean="0"/>
              <a:t>Two main aspects </a:t>
            </a:r>
            <a:r>
              <a:rPr lang="en-US" sz="3000" b="1" dirty="0" smtClean="0"/>
              <a:t>[DFKK’12]</a:t>
            </a:r>
            <a:r>
              <a:rPr lang="en-US" sz="3400" dirty="0" smtClean="0"/>
              <a:t>: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Using the crowd to create better databases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Using database technologies to create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better crowd </a:t>
            </a:r>
            <a:r>
              <a:rPr lang="en-US" dirty="0" smtClean="0"/>
              <a:t>data sourcing </a:t>
            </a:r>
            <a:r>
              <a:rPr lang="en-US" dirty="0" smtClean="0"/>
              <a:t>applications</a:t>
            </a:r>
            <a:endParaRPr lang="en-US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000" b="1" dirty="0" smtClean="0"/>
              <a:t>[DFKK’12]: </a:t>
            </a:r>
            <a:r>
              <a:rPr lang="en-US" sz="2000" b="1" dirty="0" err="1" smtClean="0"/>
              <a:t>Crowdsourcing</a:t>
            </a:r>
            <a:r>
              <a:rPr lang="en-US" sz="2000" b="1" dirty="0" smtClean="0"/>
              <a:t> </a:t>
            </a:r>
            <a:r>
              <a:rPr lang="en-US" sz="2000" b="1" dirty="0"/>
              <a:t>Applications and </a:t>
            </a:r>
            <a:r>
              <a:rPr lang="en-US" sz="2000" b="1" dirty="0" smtClean="0"/>
              <a:t>Platforms: A </a:t>
            </a:r>
            <a:r>
              <a:rPr lang="en-US" sz="2000" b="1" dirty="0"/>
              <a:t>Data Management </a:t>
            </a:r>
            <a:r>
              <a:rPr lang="en-US" sz="2000" b="1" dirty="0" smtClean="0"/>
              <a:t>Perspective, </a:t>
            </a:r>
            <a:r>
              <a:rPr lang="en-US" sz="2000" dirty="0" err="1" smtClean="0"/>
              <a:t>A.Doan</a:t>
            </a:r>
            <a:r>
              <a:rPr lang="en-US" sz="2000" dirty="0" smtClean="0"/>
              <a:t>, M. </a:t>
            </a:r>
            <a:r>
              <a:rPr lang="en-US" sz="2000" dirty="0"/>
              <a:t>J. </a:t>
            </a:r>
            <a:r>
              <a:rPr lang="en-US" sz="2000" dirty="0" smtClean="0"/>
              <a:t>Franklin, D. </a:t>
            </a:r>
            <a:r>
              <a:rPr lang="en-US" sz="2000" dirty="0" err="1" smtClean="0"/>
              <a:t>Kossmann</a:t>
            </a:r>
            <a:r>
              <a:rPr lang="en-US" sz="2000" dirty="0" smtClean="0"/>
              <a:t>, T. </a:t>
            </a:r>
            <a:r>
              <a:rPr lang="en-US" sz="2000" dirty="0" err="1" smtClean="0"/>
              <a:t>Kraska</a:t>
            </a:r>
            <a:r>
              <a:rPr lang="en-US" sz="2000" dirty="0" smtClean="0"/>
              <a:t>, VLDB 2011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620391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61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152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Data-related Tasks </a:t>
            </a:r>
            <a:br>
              <a:rPr lang="en-US" dirty="0" smtClean="0"/>
            </a:br>
            <a:r>
              <a:rPr lang="en-US" dirty="0" smtClean="0"/>
              <a:t>(that can be) Performed by Crowds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628800"/>
            <a:ext cx="9145016" cy="504351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When people can help finding the data</a:t>
            </a:r>
          </a:p>
          <a:p>
            <a:pPr lvl="1"/>
            <a:r>
              <a:rPr lang="en-US" dirty="0" smtClean="0"/>
              <a:t>When people are the only source of data</a:t>
            </a:r>
          </a:p>
          <a:p>
            <a:pPr algn="l" rtl="0"/>
            <a:r>
              <a:rPr lang="en-US" dirty="0" smtClean="0"/>
              <a:t>Data Cleaning</a:t>
            </a:r>
            <a:endParaRPr lang="en-US" dirty="0" smtClean="0"/>
          </a:p>
          <a:p>
            <a:pPr lvl="1" algn="l" rtl="0"/>
            <a:r>
              <a:rPr lang="en-US" dirty="0" smtClean="0"/>
              <a:t>E.g</a:t>
            </a:r>
            <a:r>
              <a:rPr lang="en-US" dirty="0" smtClean="0"/>
              <a:t>., </a:t>
            </a:r>
            <a:r>
              <a:rPr lang="en-US" dirty="0" smtClean="0"/>
              <a:t>repairing key violations by settling contradictions </a:t>
            </a:r>
            <a:r>
              <a:rPr lang="en-US" sz="2300" dirty="0" smtClean="0"/>
              <a:t>   </a:t>
            </a:r>
            <a:endParaRPr lang="en-US" sz="2100" dirty="0" smtClean="0"/>
          </a:p>
          <a:p>
            <a:pPr algn="l" rtl="0"/>
            <a:r>
              <a:rPr lang="en-US" dirty="0" smtClean="0"/>
              <a:t>Data Integration</a:t>
            </a:r>
          </a:p>
          <a:p>
            <a:pPr lvl="1" algn="l" rtl="0"/>
            <a:r>
              <a:rPr lang="en-US" dirty="0" smtClean="0"/>
              <a:t>E.g. identify mappings</a:t>
            </a:r>
          </a:p>
          <a:p>
            <a:r>
              <a:rPr lang="en-US" dirty="0" smtClean="0"/>
              <a:t>Information Extraction</a:t>
            </a:r>
            <a:endParaRPr lang="en-US" dirty="0" smtClean="0"/>
          </a:p>
          <a:p>
            <a:pPr lvl="1" algn="l" rtl="0"/>
            <a:r>
              <a:rPr lang="en-US" dirty="0" smtClean="0"/>
              <a:t>E.g. entity resolution</a:t>
            </a:r>
          </a:p>
          <a:p>
            <a:pPr algn="l" rtl="0"/>
            <a:endParaRPr lang="en-US" sz="1700" dirty="0" smtClean="0"/>
          </a:p>
          <a:p>
            <a:pPr marL="0" indent="0" algn="l" rtl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l" rtl="0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7" y="260648"/>
            <a:ext cx="1187625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08704" y="28529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pic>
        <p:nvPicPr>
          <p:cNvPr id="7" name="Picture 8" descr="http://1.bp.blogspot.com/_7yB-eeGviiI/TUWbVLslrEI/AAAAAAAAIIw/Wpa2vh-qO3E/s1600/Wikipedia_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426" y="4437112"/>
            <a:ext cx="1976317" cy="24208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8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86568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Crowdsourcing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Crowd </a:t>
            </a:r>
            <a:r>
              <a:rPr lang="en-US" dirty="0" smtClean="0"/>
              <a:t>data sourcing </a:t>
            </a:r>
            <a:endParaRPr lang="en-US" dirty="0"/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Towards a principled solution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Conclusions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404" y="3861048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620391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103" y="206084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27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199" y="19888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6095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8063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12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0071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031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59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04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6175" y="184482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58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437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Tasks in </a:t>
            </a:r>
            <a:br>
              <a:rPr lang="en-US" dirty="0" smtClean="0"/>
            </a:br>
            <a:r>
              <a:rPr lang="en-US" dirty="0" smtClean="0"/>
              <a:t>Crowd Data Sourcing</a:t>
            </a:r>
            <a:endParaRPr lang="he-IL" dirty="0"/>
          </a:p>
        </p:txBody>
      </p:sp>
      <p:sp>
        <p:nvSpPr>
          <p:cNvPr id="34" name="Content Placeholder 5"/>
          <p:cNvSpPr txBox="1">
            <a:spLocks/>
          </p:cNvSpPr>
          <p:nvPr/>
        </p:nvSpPr>
        <p:spPr>
          <a:xfrm>
            <a:off x="323528" y="1625850"/>
            <a:ext cx="8686800" cy="50435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251520" y="1628800"/>
            <a:ext cx="8892480" cy="50435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What questions to ask? 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define correctness of answers?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clean the data?  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ho to ask? how many people?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best use resources?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1628800"/>
            <a:ext cx="2736304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Declarative Framework!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0" y="3645024"/>
            <a:ext cx="2736304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Data Cleaning!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2636912"/>
            <a:ext cx="2736304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Probabilistic Data!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4941168"/>
            <a:ext cx="2736304" cy="12241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Optimizations and Incremental Computation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686568" cy="1143000"/>
          </a:xfrm>
        </p:spPr>
        <p:txBody>
          <a:bodyPr/>
          <a:lstStyle/>
          <a:p>
            <a:pPr rtl="0"/>
            <a:r>
              <a:rPr lang="en-US" dirty="0" smtClean="0"/>
              <a:t>Platforms for Crowdsourcing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Qurk</a:t>
            </a:r>
            <a:r>
              <a:rPr lang="en-US" sz="2400" dirty="0"/>
              <a:t> (MIT)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CrowdDB</a:t>
            </a:r>
            <a:r>
              <a:rPr lang="en-US" sz="2400" dirty="0"/>
              <a:t> </a:t>
            </a:r>
            <a:r>
              <a:rPr lang="en-US" sz="2400" dirty="0" smtClean="0"/>
              <a:t>(Berkeley and ETH Zurich)</a:t>
            </a:r>
            <a:endParaRPr lang="en-US" sz="2400" dirty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CrowdForge</a:t>
            </a:r>
            <a:r>
              <a:rPr lang="en-US" sz="2400" dirty="0" smtClean="0"/>
              <a:t> (CMU)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Deco (Stanford and UCSC)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err="1" smtClean="0"/>
              <a:t>MoDaS</a:t>
            </a:r>
            <a:r>
              <a:rPr lang="en-US" sz="2400" dirty="0" smtClean="0"/>
              <a:t> (Tel Aviv University)</a:t>
            </a:r>
          </a:p>
          <a:p>
            <a:pPr marL="0" indent="0" algn="l" rtl="0">
              <a:buNone/>
            </a:pPr>
            <a:r>
              <a:rPr lang="en-US" sz="2400" dirty="0" smtClean="0"/>
              <a:t>…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7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686568" cy="1143000"/>
          </a:xfrm>
        </p:spPr>
        <p:txBody>
          <a:bodyPr/>
          <a:lstStyle/>
          <a:p>
            <a:r>
              <a:rPr lang="en-US" dirty="0" err="1" smtClean="0"/>
              <a:t>Qurk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accent2"/>
                </a:solidFill>
              </a:rPr>
              <a:t>Main </a:t>
            </a:r>
            <a:r>
              <a:rPr lang="en-US" sz="2800" dirty="0" smtClean="0">
                <a:solidFill>
                  <a:schemeClr val="accent2"/>
                </a:solidFill>
              </a:rPr>
              <a:t>observation: </a:t>
            </a:r>
            <a:r>
              <a:rPr lang="en-US" sz="2800" dirty="0" smtClean="0"/>
              <a:t>We can use the crowd as a computational resource and thus combine</a:t>
            </a:r>
            <a:endParaRPr lang="en-US" sz="2800" dirty="0" smtClean="0"/>
          </a:p>
          <a:p>
            <a:pPr algn="l" rtl="0"/>
            <a:endParaRPr lang="en-US" sz="2800" dirty="0" smtClean="0"/>
          </a:p>
          <a:p>
            <a:pPr lvl="1" algn="l" rtl="0"/>
            <a:r>
              <a:rPr lang="en-US" sz="2600" dirty="0"/>
              <a:t>Q</a:t>
            </a:r>
            <a:r>
              <a:rPr lang="en-US" sz="2600" dirty="0" smtClean="0"/>
              <a:t>ueries on existing data</a:t>
            </a:r>
          </a:p>
          <a:p>
            <a:pPr lvl="1" algn="l" rtl="0"/>
            <a:r>
              <a:rPr lang="en-US" sz="2600" dirty="0" smtClean="0"/>
              <a:t>“Black boxed” (User Defined Functions) that </a:t>
            </a:r>
            <a:r>
              <a:rPr lang="en-US" sz="2600" dirty="0" smtClean="0"/>
              <a:t>generate tasks </a:t>
            </a:r>
            <a:r>
              <a:rPr lang="en-US" sz="2600" dirty="0" smtClean="0"/>
              <a:t>(HITs) to be performed by </a:t>
            </a:r>
            <a:r>
              <a:rPr lang="en-US" sz="2600" dirty="0" err="1" smtClean="0"/>
              <a:t>turkers</a:t>
            </a:r>
            <a:endParaRPr lang="en-US" sz="2600" dirty="0" smtClean="0"/>
          </a:p>
          <a:p>
            <a:pPr marL="457200" lvl="1" indent="0" algn="l" rtl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100" b="1" dirty="0" err="1" smtClean="0"/>
              <a:t>Crowdsourced</a:t>
            </a:r>
            <a:r>
              <a:rPr lang="en-US" sz="2100" b="1" dirty="0" smtClean="0"/>
              <a:t> </a:t>
            </a:r>
            <a:r>
              <a:rPr lang="en-US" sz="2100" b="1" dirty="0"/>
              <a:t>Databases: Query Processing with People</a:t>
            </a:r>
            <a:r>
              <a:rPr lang="en-US" sz="2100" b="1" dirty="0" smtClean="0"/>
              <a:t>, </a:t>
            </a:r>
            <a:r>
              <a:rPr lang="en-US" sz="2100" dirty="0" smtClean="0"/>
              <a:t>A. Marcus</a:t>
            </a:r>
            <a:r>
              <a:rPr lang="en-US" sz="2100" dirty="0"/>
              <a:t>, </a:t>
            </a:r>
            <a:r>
              <a:rPr lang="en-US" sz="2100" dirty="0" smtClean="0"/>
              <a:t>E. Wu</a:t>
            </a:r>
            <a:r>
              <a:rPr lang="en-US" sz="2100" dirty="0"/>
              <a:t>, </a:t>
            </a:r>
            <a:r>
              <a:rPr lang="en-US" sz="2100" dirty="0" smtClean="0"/>
              <a:t>D. R</a:t>
            </a:r>
            <a:r>
              <a:rPr lang="en-US" sz="2100" dirty="0"/>
              <a:t>. </a:t>
            </a:r>
            <a:r>
              <a:rPr lang="en-US" sz="2100" dirty="0" err="1"/>
              <a:t>Karger</a:t>
            </a:r>
            <a:r>
              <a:rPr lang="en-US" sz="2100" dirty="0"/>
              <a:t>, </a:t>
            </a:r>
            <a:r>
              <a:rPr lang="en-US" sz="2100" dirty="0" smtClean="0"/>
              <a:t>S. Madden</a:t>
            </a:r>
            <a:r>
              <a:rPr lang="en-US" sz="2100" dirty="0"/>
              <a:t>, </a:t>
            </a:r>
            <a:r>
              <a:rPr lang="en-US" sz="2100" dirty="0" smtClean="0"/>
              <a:t>R. </a:t>
            </a:r>
            <a:r>
              <a:rPr lang="en-US" sz="2100" dirty="0"/>
              <a:t>C. Miller</a:t>
            </a:r>
            <a:r>
              <a:rPr lang="en-US" sz="2100" dirty="0" smtClean="0"/>
              <a:t>, CIDR 2011</a:t>
            </a:r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21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86568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chemeClr val="accent6"/>
                </a:solidFill>
              </a:rPr>
              <a:t>Crowdsourcing</a:t>
            </a:r>
            <a:endParaRPr lang="en-US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Crowd </a:t>
            </a:r>
            <a:r>
              <a:rPr lang="en-US" dirty="0" smtClean="0"/>
              <a:t>data sourcing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Towards a principled solution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Conclusions and challenges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404" y="3861048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620391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103" y="206084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27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199" y="19888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6095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8063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12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0071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031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59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04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6175" y="184482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92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Qurk</a:t>
            </a:r>
            <a:r>
              <a:rPr lang="en-US" sz="3600" dirty="0" smtClean="0"/>
              <a:t> 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600304"/>
          <a:ext cx="2110680" cy="348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7342"/>
                <a:gridCol w="89333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Picture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name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he-IL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Lucy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he-IL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Don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 rtl="1"/>
                      <a:endParaRPr lang="he-IL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Ken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Century Gothic" pitchFamily="34" charset="0"/>
                        </a:rPr>
                        <a:t>…</a:t>
                      </a:r>
                      <a:endParaRPr lang="he-IL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…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Mad-Men2.jpeg"/>
          <p:cNvPicPr>
            <a:picLocks noChangeAspect="1"/>
          </p:cNvPicPr>
          <p:nvPr/>
        </p:nvPicPr>
        <p:blipFill>
          <a:blip r:embed="rId3" cstate="print"/>
          <a:srcRect b="25410"/>
          <a:stretch>
            <a:fillRect/>
          </a:stretch>
        </p:blipFill>
        <p:spPr>
          <a:xfrm>
            <a:off x="1366520" y="3833876"/>
            <a:ext cx="843280" cy="839724"/>
          </a:xfrm>
          <a:prstGeom prst="rect">
            <a:avLst/>
          </a:prstGeom>
        </p:spPr>
      </p:pic>
      <p:pic>
        <p:nvPicPr>
          <p:cNvPr id="8" name="Picture 7" descr="mad-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0592" y="2924944"/>
            <a:ext cx="840823" cy="857118"/>
          </a:xfrm>
          <a:prstGeom prst="rect">
            <a:avLst/>
          </a:prstGeom>
        </p:spPr>
      </p:pic>
      <p:pic>
        <p:nvPicPr>
          <p:cNvPr id="9" name="Picture 8" descr="I-Love-Lucy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l="13662" r="12902" b="38631"/>
          <a:stretch>
            <a:fillRect/>
          </a:stretch>
        </p:blipFill>
        <p:spPr>
          <a:xfrm>
            <a:off x="1360592" y="1999000"/>
            <a:ext cx="807742" cy="864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160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The goal:</a:t>
            </a:r>
          </a:p>
          <a:p>
            <a:pPr algn="l" rtl="0"/>
            <a:r>
              <a:rPr lang="en-US" sz="2400" dirty="0" smtClean="0"/>
              <a:t>Find the names of all the women in the </a:t>
            </a:r>
            <a:r>
              <a:rPr lang="en-US" sz="2400" b="1" dirty="0" smtClean="0"/>
              <a:t>people</a:t>
            </a:r>
            <a:r>
              <a:rPr lang="en-US" sz="2400" dirty="0" smtClean="0"/>
              <a:t> table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2949476"/>
            <a:ext cx="4495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SELECT name</a:t>
            </a:r>
          </a:p>
          <a:p>
            <a:pPr algn="l" rtl="0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FROM people p</a:t>
            </a:r>
          </a:p>
          <a:p>
            <a:pPr algn="l" rtl="0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Consolas" pitchFamily="49" charset="0"/>
              </a:rPr>
              <a:t>isFemale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(p)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365104"/>
            <a:ext cx="532784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u="sng" dirty="0" smtClean="0">
                <a:solidFill>
                  <a:srgbClr val="7030A0"/>
                </a:solidFill>
                <a:latin typeface="+mj-lt"/>
                <a:cs typeface="Consolas" pitchFamily="49" charset="0"/>
              </a:rPr>
              <a:t>TASK </a:t>
            </a:r>
            <a:r>
              <a:rPr lang="en-US" sz="2400" b="1" u="sng" dirty="0" err="1" smtClean="0">
                <a:solidFill>
                  <a:srgbClr val="7030A0"/>
                </a:solidFill>
                <a:latin typeface="+mj-lt"/>
                <a:cs typeface="Consolas" pitchFamily="49" charset="0"/>
              </a:rPr>
              <a:t>isFemale</a:t>
            </a:r>
            <a:r>
              <a:rPr lang="en-US" sz="2400" u="sng" dirty="0" smtClean="0">
                <a:latin typeface="+mj-lt"/>
                <a:cs typeface="Consolas" pitchFamily="49" charset="0"/>
              </a:rPr>
              <a:t>(tuple)</a:t>
            </a:r>
            <a:r>
              <a:rPr lang="en-US" sz="2400" dirty="0" smtClean="0">
                <a:latin typeface="+mj-lt"/>
                <a:cs typeface="Consolas" pitchFamily="49" charset="0"/>
              </a:rPr>
              <a:t> </a:t>
            </a:r>
            <a:endParaRPr lang="en-US" sz="2400" dirty="0" smtClean="0">
              <a:latin typeface="+mj-lt"/>
              <a:cs typeface="Consolas" pitchFamily="49" charset="0"/>
            </a:endParaRPr>
          </a:p>
          <a:p>
            <a:pPr marL="1795463" lvl="1" indent="-1338263" algn="l" rtl="0"/>
            <a:r>
              <a:rPr lang="en-US" sz="2400" dirty="0" err="1" smtClean="0">
                <a:latin typeface="+mj-lt"/>
                <a:cs typeface="Consolas" pitchFamily="49" charset="0"/>
              </a:rPr>
              <a:t>TYPE:Filter</a:t>
            </a:r>
            <a:endParaRPr lang="en-US" sz="2400" dirty="0" smtClean="0">
              <a:latin typeface="+mj-lt"/>
              <a:cs typeface="Consolas" pitchFamily="49" charset="0"/>
            </a:endParaRPr>
          </a:p>
          <a:p>
            <a:pPr marL="1795463" lvl="1" indent="-1338263" algn="l" rtl="0"/>
            <a:r>
              <a:rPr lang="en-US" sz="2400" dirty="0" smtClean="0">
                <a:latin typeface="+mj-lt"/>
                <a:cs typeface="Consolas" pitchFamily="49" charset="0"/>
              </a:rPr>
              <a:t>Question:</a:t>
            </a:r>
            <a:r>
              <a:rPr lang="en-US" sz="2400" dirty="0" smtClean="0">
                <a:latin typeface="+mj-lt"/>
                <a:cs typeface="Consolas" pitchFamily="49" charset="0"/>
              </a:rPr>
              <a:t> </a:t>
            </a:r>
            <a:r>
              <a:rPr lang="en-US" sz="2400" dirty="0" smtClean="0">
                <a:latin typeface="+mj-lt"/>
                <a:cs typeface="Consolas" pitchFamily="49" charset="0"/>
              </a:rPr>
              <a:t>“</a:t>
            </a:r>
            <a:r>
              <a:rPr lang="en-US" sz="2400" dirty="0" smtClean="0">
                <a:latin typeface="+mj-lt"/>
                <a:cs typeface="Consolas" pitchFamily="49" charset="0"/>
              </a:rPr>
              <a:t>Is ” + tuple[name</a:t>
            </a:r>
            <a:r>
              <a:rPr lang="en-US" sz="2400" dirty="0" smtClean="0">
                <a:latin typeface="+mj-lt"/>
                <a:cs typeface="Consolas" pitchFamily="49" charset="0"/>
              </a:rPr>
              <a:t>]</a:t>
            </a:r>
            <a:r>
              <a:rPr lang="en-US" sz="2400" dirty="0" smtClean="0">
                <a:latin typeface="+mj-lt"/>
                <a:cs typeface="Consolas" pitchFamily="49" charset="0"/>
              </a:rPr>
              <a:t> + "a </a:t>
            </a:r>
            <a:r>
              <a:rPr lang="en-US" sz="2400" dirty="0" smtClean="0">
                <a:latin typeface="+mj-lt"/>
                <a:cs typeface="Consolas" pitchFamily="49" charset="0"/>
              </a:rPr>
              <a:t>female?”, </a:t>
            </a:r>
            <a:r>
              <a:rPr lang="en-US" sz="2400" dirty="0" smtClean="0">
                <a:latin typeface="+mj-lt"/>
                <a:cs typeface="Consolas" pitchFamily="49" charset="0"/>
              </a:rPr>
              <a:t>tuple[picture]</a:t>
            </a:r>
            <a:endParaRPr lang="en-US" sz="2400" dirty="0" smtClean="0">
              <a:latin typeface="+mj-lt"/>
              <a:cs typeface="Consolas" pitchFamily="49" charset="0"/>
            </a:endParaRPr>
          </a:p>
          <a:p>
            <a:pPr lvl="1" algn="l" rtl="0"/>
            <a:r>
              <a:rPr lang="en-US" sz="2400" dirty="0" err="1" smtClean="0">
                <a:latin typeface="+mj-lt"/>
                <a:cs typeface="Consolas" pitchFamily="49" charset="0"/>
              </a:rPr>
              <a:t>YesText</a:t>
            </a:r>
            <a:r>
              <a:rPr lang="en-US" sz="2400" dirty="0" smtClean="0">
                <a:latin typeface="+mj-lt"/>
                <a:cs typeface="Consolas" pitchFamily="49" charset="0"/>
              </a:rPr>
              <a:t>: </a:t>
            </a:r>
            <a:r>
              <a:rPr lang="en-US" sz="2400" dirty="0" smtClean="0">
                <a:latin typeface="+mj-lt"/>
                <a:cs typeface="Consolas" pitchFamily="49" charset="0"/>
              </a:rPr>
              <a:t>“Yes</a:t>
            </a:r>
            <a:r>
              <a:rPr lang="en-US" sz="2400" dirty="0" smtClean="0">
                <a:latin typeface="+mj-lt"/>
                <a:cs typeface="Consolas" pitchFamily="49" charset="0"/>
              </a:rPr>
              <a:t>”</a:t>
            </a:r>
          </a:p>
          <a:p>
            <a:pPr lvl="1" algn="l" rtl="0"/>
            <a:r>
              <a:rPr lang="en-US" sz="2400" dirty="0" err="1" smtClean="0">
                <a:latin typeface="+mj-lt"/>
                <a:cs typeface="Consolas" pitchFamily="49" charset="0"/>
              </a:rPr>
              <a:t>NoText</a:t>
            </a:r>
            <a:r>
              <a:rPr lang="en-US" sz="2400" dirty="0" smtClean="0">
                <a:latin typeface="+mj-lt"/>
                <a:cs typeface="Consolas" pitchFamily="49" charset="0"/>
              </a:rPr>
              <a:t>:</a:t>
            </a:r>
            <a:r>
              <a:rPr lang="en-US" sz="2400" dirty="0" smtClean="0">
                <a:latin typeface="+mj-lt"/>
                <a:cs typeface="Consolas" pitchFamily="49" charset="0"/>
              </a:rPr>
              <a:t> “</a:t>
            </a:r>
            <a:r>
              <a:rPr lang="en-US" sz="2400" dirty="0" smtClean="0">
                <a:latin typeface="+mj-lt"/>
                <a:cs typeface="Consolas" pitchFamily="49" charset="0"/>
              </a:rPr>
              <a:t>No”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Qurk</a:t>
            </a:r>
            <a:r>
              <a:rPr lang="en-US" sz="3200" dirty="0" smtClean="0"/>
              <a:t> example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916832"/>
          <a:ext cx="2110680" cy="348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7342"/>
                <a:gridCol w="89333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Picture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name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he-IL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Lucy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rtl="1"/>
                      <a:endParaRPr lang="he-IL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Don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 rtl="1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 rtl="1"/>
                      <a:endParaRPr lang="he-IL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Ken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Century Gothic" pitchFamily="34" charset="0"/>
                        </a:rPr>
                        <a:t>…</a:t>
                      </a:r>
                      <a:endParaRPr lang="he-IL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latin typeface="Century Gothic" pitchFamily="34" charset="0"/>
                        </a:rPr>
                        <a:t>…</a:t>
                      </a:r>
                      <a:endParaRPr lang="he-IL" b="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A8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Mad-Men2.jpeg"/>
          <p:cNvPicPr>
            <a:picLocks noChangeAspect="1"/>
          </p:cNvPicPr>
          <p:nvPr/>
        </p:nvPicPr>
        <p:blipFill>
          <a:blip r:embed="rId3" cstate="print"/>
          <a:srcRect b="25410"/>
          <a:stretch>
            <a:fillRect/>
          </a:stretch>
        </p:blipFill>
        <p:spPr>
          <a:xfrm>
            <a:off x="1366520" y="3833876"/>
            <a:ext cx="843280" cy="839724"/>
          </a:xfrm>
          <a:prstGeom prst="rect">
            <a:avLst/>
          </a:prstGeom>
        </p:spPr>
      </p:pic>
      <p:pic>
        <p:nvPicPr>
          <p:cNvPr id="8" name="Picture 7" descr="mad-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0592" y="2924944"/>
            <a:ext cx="840823" cy="857118"/>
          </a:xfrm>
          <a:prstGeom prst="rect">
            <a:avLst/>
          </a:prstGeom>
        </p:spPr>
      </p:pic>
      <p:pic>
        <p:nvPicPr>
          <p:cNvPr id="9" name="Picture 8" descr="I-Love-Lucy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l="13662" r="12902" b="38631"/>
          <a:stretch>
            <a:fillRect/>
          </a:stretch>
        </p:blipFill>
        <p:spPr>
          <a:xfrm>
            <a:off x="1360592" y="1999000"/>
            <a:ext cx="807742" cy="864096"/>
          </a:xfrm>
          <a:prstGeom prst="rect">
            <a:avLst/>
          </a:prstGeom>
        </p:spPr>
      </p:pic>
      <p:grpSp>
        <p:nvGrpSpPr>
          <p:cNvPr id="4" name="Group 14"/>
          <p:cNvGrpSpPr/>
          <p:nvPr/>
        </p:nvGrpSpPr>
        <p:grpSpPr>
          <a:xfrm>
            <a:off x="3200400" y="1916832"/>
            <a:ext cx="4876800" cy="4038600"/>
            <a:chOff x="3352800" y="1600200"/>
            <a:chExt cx="4876800" cy="4038600"/>
          </a:xfrm>
        </p:grpSpPr>
        <p:sp>
          <p:nvSpPr>
            <p:cNvPr id="14" name="Rectangle 13"/>
            <p:cNvSpPr/>
            <p:nvPr/>
          </p:nvSpPr>
          <p:spPr>
            <a:xfrm>
              <a:off x="3352800" y="1600200"/>
              <a:ext cx="4876800" cy="403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2209800"/>
              <a:ext cx="2577546" cy="320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1643874"/>
              <a:ext cx="4724400" cy="45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ight Arrow 15"/>
          <p:cNvSpPr/>
          <p:nvPr/>
        </p:nvSpPr>
        <p:spPr>
          <a:xfrm>
            <a:off x="2590800" y="3440728"/>
            <a:ext cx="457200" cy="5334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magic is in the templates</a:t>
            </a:r>
            <a:endParaRPr lang="he-IL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Templates </a:t>
            </a:r>
            <a:r>
              <a:rPr lang="en-US" dirty="0" smtClean="0">
                <a:solidFill>
                  <a:schemeClr val="accent2"/>
                </a:solidFill>
              </a:rPr>
              <a:t>generate UIs for different kinds of crowd-sourcing tasks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Filters: Yes/No questions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Joins: comparisons between two tuples (equality)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Order by: comparisons between two tuples (&gt;=)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Generative: </a:t>
            </a:r>
            <a:r>
              <a:rPr lang="en-US" dirty="0" err="1" smtClean="0"/>
              <a:t>crowdsource</a:t>
            </a:r>
            <a:r>
              <a:rPr lang="en-US" dirty="0" smtClean="0"/>
              <a:t> attribute value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 lvl="0" fontAlgn="auto">
              <a:spcAft>
                <a:spcPts val="0"/>
              </a:spcAft>
              <a:defRPr/>
            </a:pPr>
            <a:endParaRPr lang="en-US" dirty="0" smtClean="0"/>
          </a:p>
          <a:p>
            <a:pPr lvl="0" fontAlgn="auto">
              <a:spcAft>
                <a:spcPts val="0"/>
              </a:spcAft>
              <a:defRPr/>
            </a:pPr>
            <a:endParaRPr lang="en-US" kern="1200" dirty="0" smtClean="0"/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kern="1200" dirty="0" smtClean="0"/>
          </a:p>
          <a:p>
            <a:endParaRPr lang="he-IL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686568" cy="1143000"/>
          </a:xfrm>
        </p:spPr>
        <p:txBody>
          <a:bodyPr/>
          <a:lstStyle/>
          <a:p>
            <a:pPr rtl="0"/>
            <a:r>
              <a:rPr lang="en-US" sz="4000" dirty="0" smtClean="0"/>
              <a:t>Multiple questions and answers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 smtClean="0"/>
              <a:t>Problem: </a:t>
            </a:r>
            <a:r>
              <a:rPr lang="en-US" sz="2800" dirty="0" smtClean="0"/>
              <a:t>not every person knows the answer to every question</a:t>
            </a:r>
          </a:p>
          <a:p>
            <a:pPr>
              <a:buNone/>
            </a:pPr>
            <a:r>
              <a:rPr lang="en-US" sz="2800" b="1" dirty="0" smtClean="0"/>
              <a:t>Solution:</a:t>
            </a:r>
            <a:r>
              <a:rPr lang="en-US" sz="2800" dirty="0" smtClean="0"/>
              <a:t> send the HIT to multiple users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New Problem:</a:t>
            </a:r>
            <a:r>
              <a:rPr lang="en-US" sz="2800" dirty="0" smtClean="0"/>
              <a:t> How many users should answer each question?</a:t>
            </a: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New Problem: </a:t>
            </a:r>
            <a:r>
              <a:rPr lang="en-US" sz="2800" dirty="0" smtClean="0"/>
              <a:t>C</a:t>
            </a:r>
            <a:r>
              <a:rPr lang="en-US" sz="2800" dirty="0" smtClean="0"/>
              <a:t>ontradictions </a:t>
            </a:r>
            <a:r>
              <a:rPr lang="en-US" sz="2800" dirty="0" smtClean="0"/>
              <a:t>may </a:t>
            </a:r>
            <a:r>
              <a:rPr lang="en-US" sz="2800" dirty="0" smtClean="0"/>
              <a:t>rise</a:t>
            </a:r>
            <a:endParaRPr lang="en-US" sz="2800" dirty="0" smtClean="0"/>
          </a:p>
          <a:p>
            <a:pPr lvl="1"/>
            <a:r>
              <a:rPr lang="en-US" sz="2400" dirty="0" smtClean="0"/>
              <a:t>Diversity is desired in some cases, and a single answer in others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dirty="0" smtClean="0"/>
              <a:t>multiple CEOs to the same companies</a:t>
            </a:r>
          </a:p>
          <a:p>
            <a:pPr lvl="1"/>
            <a:r>
              <a:rPr lang="en-US" sz="2400" dirty="0" smtClean="0"/>
              <a:t>Can be identified as a key violation</a:t>
            </a:r>
          </a:p>
          <a:p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In </a:t>
            </a:r>
            <a:r>
              <a:rPr lang="en-US" sz="3000" dirty="0" err="1" smtClean="0"/>
              <a:t>Qurk</a:t>
            </a:r>
            <a:r>
              <a:rPr lang="en-US" sz="3000" dirty="0" smtClean="0"/>
              <a:t> one can choose a </a:t>
            </a:r>
            <a:r>
              <a:rPr lang="en-US" sz="3000" dirty="0" smtClean="0">
                <a:solidFill>
                  <a:srgbClr val="FF0000"/>
                </a:solidFill>
              </a:rPr>
              <a:t>combiner </a:t>
            </a:r>
            <a:r>
              <a:rPr lang="en-US" sz="3000" dirty="0" smtClean="0"/>
              <a:t>to aggregate the answers</a:t>
            </a:r>
          </a:p>
          <a:p>
            <a:pPr lvl="1"/>
            <a:r>
              <a:rPr lang="en-US" sz="2400" dirty="0" smtClean="0"/>
              <a:t>Out of a </a:t>
            </a:r>
            <a:r>
              <a:rPr lang="en-US" sz="2400" dirty="0" smtClean="0">
                <a:solidFill>
                  <a:srgbClr val="FF0000"/>
                </a:solidFill>
              </a:rPr>
              <a:t>predefined set of options</a:t>
            </a:r>
          </a:p>
          <a:p>
            <a:pPr lvl="1"/>
            <a:r>
              <a:rPr lang="en-US" sz="2400" dirty="0" smtClean="0"/>
              <a:t>E.g</a:t>
            </a:r>
            <a:r>
              <a:rPr lang="en-US" sz="2400" dirty="0" smtClean="0"/>
              <a:t>., </a:t>
            </a:r>
            <a:r>
              <a:rPr lang="en-US" sz="2400" dirty="0" smtClean="0"/>
              <a:t>Majority Vote</a:t>
            </a:r>
            <a:endParaRPr lang="en-US" sz="2400" dirty="0"/>
          </a:p>
          <a:p>
            <a:pPr marL="0" indent="0" algn="l" rtl="0">
              <a:buNone/>
            </a:pPr>
            <a:endParaRPr lang="en-US" sz="2800" dirty="0" smtClean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021288"/>
            <a:ext cx="3096344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 will get back to this point!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8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he-IL" dirty="0" smtClean="0"/>
              <a:t> </a:t>
            </a:r>
            <a:r>
              <a:rPr lang="en-US" dirty="0" smtClean="0"/>
              <a:t>Optimization Issues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Cost </a:t>
            </a:r>
            <a:r>
              <a:rPr lang="en-US" sz="2800" dirty="0"/>
              <a:t>of a HIT </a:t>
            </a:r>
            <a:endParaRPr lang="en-US" sz="2800" dirty="0" smtClean="0"/>
          </a:p>
          <a:p>
            <a:pPr lvl="1"/>
            <a:r>
              <a:rPr lang="en-US" sz="2400" dirty="0" smtClean="0"/>
              <a:t>Money and latency</a:t>
            </a:r>
            <a:endParaRPr lang="en-US" sz="2400" dirty="0" smtClean="0"/>
          </a:p>
          <a:p>
            <a:pPr lvl="1"/>
            <a:r>
              <a:rPr lang="en-US" sz="2600" dirty="0" smtClean="0"/>
              <a:t>Optimized statically or at runtime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Given </a:t>
            </a:r>
            <a:r>
              <a:rPr lang="en-US" sz="2800" dirty="0"/>
              <a:t>a limited number of HITs, choosing a subset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Batch </a:t>
            </a:r>
            <a:r>
              <a:rPr lang="en-US" sz="2800" dirty="0" smtClean="0"/>
              <a:t>Predicates</a:t>
            </a:r>
          </a:p>
          <a:p>
            <a:pPr lvl="1"/>
            <a:r>
              <a:rPr lang="en-US" sz="2400" dirty="0" smtClean="0"/>
              <a:t>Get more answers while asking only one question</a:t>
            </a:r>
          </a:p>
          <a:p>
            <a:pPr lvl="1"/>
            <a:r>
              <a:rPr lang="en-US" sz="2400" dirty="0" smtClean="0"/>
              <a:t>Limited attention / willingness of the </a:t>
            </a:r>
            <a:r>
              <a:rPr lang="en-US" sz="2400" dirty="0" err="1" smtClean="0"/>
              <a:t>turker</a:t>
            </a:r>
            <a:endParaRPr lang="en-US" sz="24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Asynchronous Implementation</a:t>
            </a:r>
            <a:endParaRPr lang="he-IL" sz="2800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4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686568" cy="1143000"/>
          </a:xfrm>
        </p:spPr>
        <p:txBody>
          <a:bodyPr/>
          <a:lstStyle/>
          <a:p>
            <a:pPr rtl="0"/>
            <a:r>
              <a:rPr lang="en-US" dirty="0" err="1" smtClean="0"/>
              <a:t>CrowdDB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 different declarative framework for crowd data sourcing</a:t>
            </a:r>
          </a:p>
          <a:p>
            <a:endParaRPr lang="en-US" sz="2800" dirty="0" smtClean="0"/>
          </a:p>
          <a:p>
            <a:r>
              <a:rPr lang="en-US" sz="2800" dirty="0" smtClean="0"/>
              <a:t>Main difference: allows </a:t>
            </a:r>
            <a:r>
              <a:rPr lang="en-US" sz="2800" dirty="0" smtClean="0"/>
              <a:t>crowdsourcing </a:t>
            </a:r>
            <a:r>
              <a:rPr lang="en-US" sz="2800" dirty="0" smtClean="0"/>
              <a:t>the generation of </a:t>
            </a:r>
            <a:r>
              <a:rPr lang="en-US" sz="2800" dirty="0" smtClean="0">
                <a:solidFill>
                  <a:srgbClr val="FF0000"/>
                </a:solidFill>
              </a:rPr>
              <a:t>new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tuples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5445224"/>
            <a:ext cx="65527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900" b="1" dirty="0" err="1" smtClean="0"/>
              <a:t>CrowdDB</a:t>
            </a:r>
            <a:r>
              <a:rPr lang="en-US" sz="1900" b="1" dirty="0"/>
              <a:t>: Answering Queries </a:t>
            </a:r>
            <a:r>
              <a:rPr lang="en-US" sz="1900" b="1" dirty="0" smtClean="0"/>
              <a:t>with Crowdsourcing,</a:t>
            </a:r>
          </a:p>
          <a:p>
            <a:pPr algn="l" rtl="0"/>
            <a:r>
              <a:rPr lang="en-US" sz="1900" dirty="0"/>
              <a:t>M. J. Franklin, D. </a:t>
            </a:r>
            <a:r>
              <a:rPr lang="en-US" sz="1900" dirty="0" err="1"/>
              <a:t>Kossmann</a:t>
            </a:r>
            <a:r>
              <a:rPr lang="en-US" sz="1900" dirty="0"/>
              <a:t> ,T. </a:t>
            </a:r>
            <a:r>
              <a:rPr lang="en-US" sz="1900" dirty="0" err="1"/>
              <a:t>Kraska</a:t>
            </a:r>
            <a:r>
              <a:rPr lang="en-US" sz="1900" dirty="0"/>
              <a:t>, S. Ramesh,  R. </a:t>
            </a:r>
            <a:r>
              <a:rPr lang="en-US" sz="1900" dirty="0" err="1"/>
              <a:t>Xin</a:t>
            </a:r>
            <a:r>
              <a:rPr lang="en-US" sz="1900" b="1" dirty="0" smtClean="0"/>
              <a:t> </a:t>
            </a:r>
          </a:p>
          <a:p>
            <a:pPr algn="l" rtl="0"/>
            <a:r>
              <a:rPr lang="en-US" sz="1900" dirty="0" smtClean="0"/>
              <a:t>SIGMOD ‘11</a:t>
            </a: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xmlns="" val="854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32" y="274638"/>
            <a:ext cx="6686568" cy="1143000"/>
          </a:xfrm>
        </p:spPr>
        <p:txBody>
          <a:bodyPr/>
          <a:lstStyle/>
          <a:p>
            <a:r>
              <a:rPr lang="en-US" dirty="0" err="1" smtClean="0"/>
              <a:t>CrowdForge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600" dirty="0" smtClean="0"/>
              <a:t>A declarative framework </a:t>
            </a:r>
            <a:r>
              <a:rPr lang="en-US" sz="2600" smtClean="0"/>
              <a:t>inspired by </a:t>
            </a:r>
            <a:r>
              <a:rPr lang="en-US" sz="2600" dirty="0" err="1" smtClean="0"/>
              <a:t>MapReduce</a:t>
            </a:r>
            <a:endParaRPr lang="en-US" sz="2600" dirty="0" smtClean="0"/>
          </a:p>
          <a:p>
            <a:pPr algn="l" rtl="0"/>
            <a:endParaRPr lang="en-US" sz="2600" dirty="0" smtClean="0"/>
          </a:p>
          <a:p>
            <a:pPr algn="l" rtl="0"/>
            <a:r>
              <a:rPr lang="en-US" sz="2600" dirty="0" smtClean="0"/>
              <a:t>Provides </a:t>
            </a:r>
            <a:r>
              <a:rPr lang="en-US" sz="2600" dirty="0"/>
              <a:t>a </a:t>
            </a:r>
            <a:r>
              <a:rPr lang="en-US" sz="2600" dirty="0" smtClean="0"/>
              <a:t>small set </a:t>
            </a:r>
            <a:r>
              <a:rPr lang="en-US" sz="2600" dirty="0"/>
              <a:t>of task primitives (partition, map, and reduce) that </a:t>
            </a:r>
            <a:r>
              <a:rPr lang="en-US" sz="2600" dirty="0" smtClean="0"/>
              <a:t>can be </a:t>
            </a:r>
            <a:r>
              <a:rPr lang="en-US" sz="2600" dirty="0"/>
              <a:t>combined and </a:t>
            </a:r>
            <a:r>
              <a:rPr lang="en-US" sz="2600" dirty="0" smtClean="0"/>
              <a:t>nested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Allows to break </a:t>
            </a:r>
            <a:r>
              <a:rPr lang="en-US" sz="2200" dirty="0" err="1" smtClean="0">
                <a:solidFill>
                  <a:srgbClr val="FF0000"/>
                </a:solidFill>
              </a:rPr>
              <a:t>MTurk</a:t>
            </a:r>
            <a:r>
              <a:rPr lang="en-US" sz="2200" dirty="0" smtClean="0">
                <a:solidFill>
                  <a:srgbClr val="FF0000"/>
                </a:solidFill>
              </a:rPr>
              <a:t> tasks to small tasks and combine the answers</a:t>
            </a:r>
          </a:p>
          <a:p>
            <a:pPr algn="l" rtl="0"/>
            <a:endParaRPr lang="en-US" sz="2600" dirty="0" smtClean="0"/>
          </a:p>
          <a:p>
            <a:pPr algn="l" rtl="0"/>
            <a:r>
              <a:rPr lang="en-US" sz="2600" dirty="0" smtClean="0"/>
              <a:t>Sub-tasks are then issued to the crowd (</a:t>
            </a:r>
            <a:r>
              <a:rPr lang="en-US" sz="2600" dirty="0" err="1" smtClean="0"/>
              <a:t>turkers</a:t>
            </a:r>
            <a:r>
              <a:rPr lang="en-US" sz="2600" dirty="0" smtClean="0"/>
              <a:t>)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5805264"/>
            <a:ext cx="65527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900" b="1" dirty="0" err="1" smtClean="0"/>
              <a:t>CrowdForge</a:t>
            </a:r>
            <a:r>
              <a:rPr lang="en-US" sz="1900" b="1" dirty="0"/>
              <a:t>: Crowdsourcing Complex Work</a:t>
            </a:r>
            <a:r>
              <a:rPr lang="en-US" sz="1900" b="1" dirty="0" smtClean="0"/>
              <a:t>, </a:t>
            </a:r>
            <a:r>
              <a:rPr lang="en-US" sz="1900" dirty="0"/>
              <a:t>A. </a:t>
            </a:r>
            <a:r>
              <a:rPr lang="en-US" sz="1900" dirty="0" err="1"/>
              <a:t>Kittur</a:t>
            </a:r>
            <a:r>
              <a:rPr lang="en-US" sz="1900" dirty="0"/>
              <a:t>, B. </a:t>
            </a:r>
            <a:r>
              <a:rPr lang="en-US" sz="1900" dirty="0" err="1"/>
              <a:t>Smus</a:t>
            </a:r>
            <a:r>
              <a:rPr lang="en-US" sz="1900" dirty="0"/>
              <a:t> S. </a:t>
            </a:r>
            <a:r>
              <a:rPr lang="en-US" sz="1900" dirty="0" err="1"/>
              <a:t>Khamkar</a:t>
            </a:r>
            <a:r>
              <a:rPr lang="en-US" sz="1900" dirty="0"/>
              <a:t> R. E. Kraut </a:t>
            </a:r>
            <a:r>
              <a:rPr lang="en-US" sz="1900" dirty="0" smtClean="0"/>
              <a:t>, UIST ‘11</a:t>
            </a: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xmlns="" val="20297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437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are we?</a:t>
            </a:r>
            <a:endParaRPr lang="he-IL" dirty="0"/>
          </a:p>
        </p:txBody>
      </p:sp>
      <p:sp>
        <p:nvSpPr>
          <p:cNvPr id="34" name="Content Placeholder 5"/>
          <p:cNvSpPr txBox="1">
            <a:spLocks/>
          </p:cNvSpPr>
          <p:nvPr/>
        </p:nvSpPr>
        <p:spPr>
          <a:xfrm>
            <a:off x="323528" y="1625850"/>
            <a:ext cx="8686800" cy="50435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251520" y="1628800"/>
            <a:ext cx="8892480" cy="50435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What questions to ask? 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define correctness of answers?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clean the data?  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ho to ask? how many people?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best use resources?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1628800"/>
            <a:ext cx="2736304" cy="792088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Declarative Framework!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0" y="3645024"/>
            <a:ext cx="2736304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Data Cleaning!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2636912"/>
            <a:ext cx="2736304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Probabilistic Data!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4941168"/>
            <a:ext cx="2736304" cy="12241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Optimizations and Incremental Computation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8656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Errors, Contradictions and 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The solutions described so far propose declarative infrastructures for </a:t>
            </a:r>
            <a:r>
              <a:rPr lang="en-US" dirty="0" smtClean="0">
                <a:solidFill>
                  <a:srgbClr val="0070C0"/>
                </a:solidFill>
              </a:rPr>
              <a:t>collecting data </a:t>
            </a:r>
            <a:r>
              <a:rPr lang="en-US" dirty="0" smtClean="0"/>
              <a:t>from crowds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But how credible is the data? </a:t>
            </a:r>
          </a:p>
          <a:p>
            <a:pPr lvl="1" algn="l" rtl="0"/>
            <a:r>
              <a:rPr lang="en-US" dirty="0" smtClean="0"/>
              <a:t>It is likely to contain </a:t>
            </a:r>
            <a:r>
              <a:rPr lang="en-US" dirty="0" smtClean="0"/>
              <a:t>errors, disagreements, lies (spam)</a:t>
            </a:r>
            <a:endParaRPr lang="en-US" dirty="0" smtClean="0"/>
          </a:p>
          <a:p>
            <a:pPr lvl="1" algn="l" rtl="0"/>
            <a:r>
              <a:rPr lang="en-US" dirty="0" smtClean="0"/>
              <a:t>As well as contradictions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need ways to</a:t>
            </a:r>
          </a:p>
          <a:p>
            <a:pPr lvl="1"/>
            <a:r>
              <a:rPr lang="en-US" dirty="0" smtClean="0"/>
              <a:t>settle contradictions, and</a:t>
            </a:r>
          </a:p>
          <a:p>
            <a:pPr lvl="1"/>
            <a:r>
              <a:rPr lang="en-US" dirty="0" smtClean="0"/>
              <a:t>estimate trust in users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Also related to the </a:t>
            </a:r>
            <a:r>
              <a:rPr lang="en-US" dirty="0" smtClean="0">
                <a:solidFill>
                  <a:srgbClr val="FF0000"/>
                </a:solidFill>
              </a:rPr>
              <a:t>incentives and budget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we reward </a:t>
            </a:r>
            <a:r>
              <a:rPr lang="en-US" dirty="0" smtClean="0"/>
              <a:t>trust-worthy users</a:t>
            </a:r>
            <a:r>
              <a:rPr lang="en-US" dirty="0" smtClean="0"/>
              <a:t>?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06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r>
              <a:rPr lang="en-US" dirty="0" smtClean="0"/>
              <a:t> Deco (</a:t>
            </a:r>
            <a:r>
              <a:rPr lang="en-US" dirty="0" err="1" smtClean="0"/>
              <a:t>sCOOP</a:t>
            </a:r>
            <a:r>
              <a:rPr lang="en-US" dirty="0" smtClean="0"/>
              <a:t> project)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A declarative platform based on 3 main concepts: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en-US" dirty="0" smtClean="0"/>
              <a:t> </a:t>
            </a:r>
            <a:r>
              <a:rPr lang="en-US" dirty="0"/>
              <a:t>1.</a:t>
            </a:r>
            <a:r>
              <a:rPr lang="en-US" b="1" dirty="0"/>
              <a:t> </a:t>
            </a:r>
            <a:r>
              <a:rPr lang="en-US" dirty="0" smtClean="0"/>
              <a:t>Fetch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dirty="0" smtClean="0"/>
              <a:t>add tuples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                  Fetch Rules (FR) procedures</a:t>
            </a:r>
          </a:p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endParaRPr lang="en-US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en-US" dirty="0" smtClean="0"/>
              <a:t> 2</a:t>
            </a:r>
            <a:r>
              <a:rPr lang="en-US" b="1" dirty="0"/>
              <a:t>. </a:t>
            </a:r>
            <a:r>
              <a:rPr lang="en-US" dirty="0" smtClean="0"/>
              <a:t>Resolve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resolve dependent attributes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FF0000"/>
                </a:solidFill>
              </a:rPr>
              <a:t>Resolution Rules (RR) procedures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endParaRPr lang="en-US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en-US" b="1" dirty="0" smtClean="0"/>
              <a:t> </a:t>
            </a:r>
            <a:r>
              <a:rPr lang="en-US" dirty="0" smtClean="0"/>
              <a:t>3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 smtClean="0"/>
              <a:t>Join: </a:t>
            </a:r>
            <a:r>
              <a:rPr lang="en-US" b="1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uterjoin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tables</a:t>
            </a:r>
            <a:endParaRPr lang="en-US" dirty="0"/>
          </a:p>
          <a:p>
            <a:pPr marL="0" indent="0"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smtClean="0"/>
              <a:t>Deco</a:t>
            </a:r>
            <a:r>
              <a:rPr lang="en-US" sz="1900" b="1" dirty="0"/>
              <a:t>: Declarative </a:t>
            </a:r>
            <a:r>
              <a:rPr lang="en-US" sz="1900" b="1" dirty="0" smtClean="0"/>
              <a:t>Crowdsourcing</a:t>
            </a:r>
            <a:r>
              <a:rPr lang="en-US" sz="1900" dirty="0" smtClean="0"/>
              <a:t>, A. </a:t>
            </a:r>
            <a:r>
              <a:rPr lang="en-US" sz="1900" dirty="0" err="1" smtClean="0"/>
              <a:t>Parameswaran</a:t>
            </a:r>
            <a:r>
              <a:rPr lang="en-US" sz="1900" dirty="0"/>
              <a:t>, </a:t>
            </a:r>
            <a:r>
              <a:rPr lang="en-US" sz="1900" dirty="0" smtClean="0"/>
              <a:t>H. Park</a:t>
            </a:r>
            <a:r>
              <a:rPr lang="en-US" sz="1900" dirty="0"/>
              <a:t>, </a:t>
            </a:r>
            <a:r>
              <a:rPr lang="en-US" sz="1900" dirty="0" smtClean="0"/>
              <a:t>H.G. Molina</a:t>
            </a:r>
            <a:r>
              <a:rPr lang="en-US" sz="1900" dirty="0"/>
              <a:t>, </a:t>
            </a:r>
            <a:r>
              <a:rPr lang="en-US" sz="1900" dirty="0" smtClean="0"/>
              <a:t>N. </a:t>
            </a:r>
            <a:r>
              <a:rPr lang="en-US" sz="1900" dirty="0" err="1" smtClean="0"/>
              <a:t>Polyzotis</a:t>
            </a:r>
            <a:r>
              <a:rPr lang="en-US" sz="1900" dirty="0" smtClean="0"/>
              <a:t>, J. </a:t>
            </a:r>
            <a:r>
              <a:rPr lang="en-US" sz="1900" dirty="0" err="1" smtClean="0"/>
              <a:t>Widom</a:t>
            </a:r>
            <a:r>
              <a:rPr lang="en-US" sz="1900" dirty="0" smtClean="0"/>
              <a:t>, Stanford </a:t>
            </a:r>
            <a:r>
              <a:rPr lang="en-US" sz="1900" dirty="0" err="1" smtClean="0"/>
              <a:t>Infolab</a:t>
            </a:r>
            <a:r>
              <a:rPr lang="en-US" sz="1900" dirty="0" smtClean="0"/>
              <a:t> </a:t>
            </a:r>
            <a:r>
              <a:rPr lang="en-US" sz="1900" dirty="0"/>
              <a:t>Technical Report, </a:t>
            </a:r>
            <a:r>
              <a:rPr lang="en-US" sz="1900" dirty="0" smtClean="0"/>
              <a:t>2011</a:t>
            </a:r>
          </a:p>
          <a:p>
            <a:pPr algn="l" rtl="0"/>
            <a:endParaRPr lang="he-IL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6021288"/>
            <a:ext cx="594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[Deco slides based on slides presented in Crowd-Crowd 2011]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678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398536" cy="1143000"/>
          </a:xfrm>
        </p:spPr>
        <p:txBody>
          <a:bodyPr/>
          <a:lstStyle/>
          <a:p>
            <a:r>
              <a:rPr lang="en-US" sz="4000" dirty="0" smtClean="0"/>
              <a:t> The “wisdom of the crowd”</a:t>
            </a:r>
            <a:endParaRPr lang="he-IL" sz="4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50801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2729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7879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875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202729"/>
            <a:ext cx="2762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06785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06785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1875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1875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06785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34777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 t="3412"/>
          <a:stretch>
            <a:fillRect/>
          </a:stretch>
        </p:blipFill>
        <p:spPr bwMode="auto">
          <a:xfrm>
            <a:off x="1521509" y="1524000"/>
            <a:ext cx="610098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26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14024" y="197768"/>
            <a:ext cx="6686568" cy="1143000"/>
          </a:xfrm>
        </p:spPr>
        <p:txBody>
          <a:bodyPr/>
          <a:lstStyle/>
          <a:p>
            <a:pPr algn="l" rtl="0"/>
            <a:r>
              <a:rPr lang="en-US" dirty="0" smtClean="0"/>
              <a:t>Fetch Rules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0038" y="1355725"/>
            <a:ext cx="8382000" cy="5337175"/>
          </a:xfrm>
        </p:spPr>
        <p:txBody>
          <a:bodyPr>
            <a:normAutofit/>
          </a:bodyPr>
          <a:lstStyle/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 (restaurant, address, </a:t>
            </a:r>
            <a:r>
              <a:rPr lang="en-US" sz="2400" b="1" dirty="0" smtClean="0">
                <a:solidFill>
                  <a:srgbClr val="990000"/>
                </a:solidFill>
              </a:rPr>
              <a:t>[</a:t>
            </a:r>
            <a:r>
              <a:rPr lang="en-US" sz="2400" b="1" dirty="0" smtClean="0">
                <a:solidFill>
                  <a:schemeClr val="tx1"/>
                </a:solidFill>
              </a:rPr>
              <a:t>rating</a:t>
            </a:r>
            <a:r>
              <a:rPr lang="en-US" sz="2400" b="1" dirty="0" smtClean="0">
                <a:solidFill>
                  <a:srgbClr val="990000"/>
                </a:solidFill>
              </a:rPr>
              <a:t>]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990000"/>
                </a:solidFill>
              </a:rPr>
              <a:t>[</a:t>
            </a:r>
            <a:r>
              <a:rPr lang="en-US" sz="2400" b="1" dirty="0" smtClean="0">
                <a:solidFill>
                  <a:schemeClr val="tx1"/>
                </a:solidFill>
              </a:rPr>
              <a:t>cuisine</a:t>
            </a:r>
            <a:r>
              <a:rPr lang="en-US" sz="2400" b="1" dirty="0" smtClean="0">
                <a:solidFill>
                  <a:srgbClr val="990000"/>
                </a:solidFill>
              </a:rPr>
              <a:t>]</a:t>
            </a:r>
            <a:r>
              <a:rPr lang="en-US" sz="2400" b="1" dirty="0" smtClean="0">
                <a:solidFill>
                  <a:schemeClr val="tx1"/>
                </a:solidFill>
              </a:rPr>
              <a:t>),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 </a:t>
            </a:r>
            <a:r>
              <a:rPr lang="en-US" sz="2400" b="1" dirty="0" smtClean="0">
                <a:solidFill>
                  <a:schemeClr val="tx1"/>
                </a:solidFill>
              </a:rPr>
              <a:t>(address, </a:t>
            </a:r>
            <a:r>
              <a:rPr lang="en-US" sz="2400" b="1" dirty="0" smtClean="0">
                <a:solidFill>
                  <a:srgbClr val="990000"/>
                </a:solidFill>
              </a:rPr>
              <a:t>[</a:t>
            </a:r>
            <a:r>
              <a:rPr lang="en-US" sz="2400" b="1" dirty="0" smtClean="0">
                <a:solidFill>
                  <a:schemeClr val="tx1"/>
                </a:solidFill>
              </a:rPr>
              <a:t>city, zip</a:t>
            </a:r>
            <a:r>
              <a:rPr lang="en-US" sz="2400" b="1" dirty="0" smtClean="0">
                <a:solidFill>
                  <a:srgbClr val="990000"/>
                </a:solidFill>
              </a:rPr>
              <a:t>]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dirty="0" smtClean="0"/>
          </a:p>
          <a:p>
            <a:pPr algn="l" rtl="0">
              <a:spcBef>
                <a:spcPts val="18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/>
              <a:t>LHS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RHS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with procedure </a:t>
            </a:r>
            <a:r>
              <a:rPr lang="en-US" sz="2400" dirty="0" smtClean="0">
                <a:sym typeface="Wingdings" pitchFamily="2" charset="2"/>
              </a:rPr>
              <a:t>P</a:t>
            </a:r>
          </a:p>
          <a:p>
            <a:pPr algn="l" rtl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 smtClean="0">
              <a:sym typeface="Wingdings" pitchFamily="2" charset="2"/>
            </a:endParaRPr>
          </a:p>
          <a:p>
            <a:pPr algn="l" rtl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Given LHS value, procedure P can obtain RHS values</a:t>
            </a: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from external source(s)</a:t>
            </a:r>
          </a:p>
          <a:p>
            <a:pPr algn="l" rtl="0">
              <a:spcBef>
                <a:spcPts val="9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 smtClean="0">
              <a:solidFill>
                <a:srgbClr val="990000"/>
              </a:solidFill>
              <a:sym typeface="Wingdings" pitchFamily="2" charset="2"/>
            </a:endParaRPr>
          </a:p>
          <a:p>
            <a:pPr algn="l" rtl="0">
              <a:spcBef>
                <a:spcPts val="9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restaurant,address</a:t>
            </a:r>
            <a:r>
              <a:rPr lang="en-US" sz="2400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rating</a:t>
            </a: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Restaurant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cuisine</a:t>
            </a: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Address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city,zip</a:t>
            </a: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 smtClean="0">
              <a:solidFill>
                <a:srgbClr val="990000"/>
              </a:solidFill>
              <a:sym typeface="Wingdings" pitchFamily="2" charset="2"/>
            </a:endParaRP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i="1" dirty="0" smtClean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179ADB89-8A04-4555-B0A4-BC54E3625F89}" type="slidenum">
              <a:rPr lang="en-US"/>
              <a:pPr rtl="0">
                <a:defRPr/>
              </a:pPr>
              <a:t>30</a:t>
            </a:fld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2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547664" y="269776"/>
            <a:ext cx="6686568" cy="1143000"/>
          </a:xfrm>
        </p:spPr>
        <p:txBody>
          <a:bodyPr/>
          <a:lstStyle/>
          <a:p>
            <a:r>
              <a:rPr lang="en-US" dirty="0" smtClean="0"/>
              <a:t>Resolution Rules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0038" y="1500336"/>
            <a:ext cx="8382000" cy="4953000"/>
          </a:xfrm>
        </p:spPr>
        <p:txBody>
          <a:bodyPr>
            <a:normAutofit/>
          </a:bodyPr>
          <a:lstStyle/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R (restaurant, address, </a:t>
            </a:r>
            <a:r>
              <a:rPr lang="en-US" b="1" dirty="0" smtClean="0">
                <a:solidFill>
                  <a:srgbClr val="990000"/>
                </a:solidFill>
              </a:rPr>
              <a:t>[</a:t>
            </a:r>
            <a:r>
              <a:rPr lang="en-US" b="1" dirty="0" smtClean="0">
                <a:solidFill>
                  <a:schemeClr val="tx1"/>
                </a:solidFill>
              </a:rPr>
              <a:t>rating</a:t>
            </a:r>
            <a:r>
              <a:rPr lang="en-US" b="1" dirty="0" smtClean="0">
                <a:solidFill>
                  <a:srgbClr val="990000"/>
                </a:solidFill>
              </a:rPr>
              <a:t>]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990000"/>
                </a:solidFill>
              </a:rPr>
              <a:t>[</a:t>
            </a:r>
            <a:r>
              <a:rPr lang="en-US" b="1" dirty="0" smtClean="0">
                <a:solidFill>
                  <a:schemeClr val="tx1"/>
                </a:solidFill>
              </a:rPr>
              <a:t>cuisine</a:t>
            </a:r>
            <a:r>
              <a:rPr lang="en-US" b="1" dirty="0" smtClean="0">
                <a:solidFill>
                  <a:srgbClr val="990000"/>
                </a:solidFill>
              </a:rPr>
              <a:t>]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S (address, </a:t>
            </a:r>
            <a:r>
              <a:rPr lang="en-US" b="1" dirty="0" smtClean="0">
                <a:solidFill>
                  <a:srgbClr val="990000"/>
                </a:solidFill>
              </a:rPr>
              <a:t>[</a:t>
            </a:r>
            <a:r>
              <a:rPr lang="en-US" b="1" dirty="0" smtClean="0">
                <a:solidFill>
                  <a:schemeClr val="tx1"/>
                </a:solidFill>
              </a:rPr>
              <a:t>city, zip</a:t>
            </a:r>
            <a:r>
              <a:rPr lang="en-US" b="1" dirty="0" smtClean="0">
                <a:solidFill>
                  <a:srgbClr val="990000"/>
                </a:solidFill>
              </a:rPr>
              <a:t>]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 smtClean="0">
              <a:solidFill>
                <a:srgbClr val="990000"/>
              </a:solidFill>
              <a:sym typeface="Wingdings" pitchFamily="2" charset="2"/>
            </a:endParaRPr>
          </a:p>
          <a:p>
            <a:pPr algn="l" rtl="0">
              <a:spcBef>
                <a:spcPts val="18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600" dirty="0" smtClean="0">
                <a:solidFill>
                  <a:srgbClr val="990000"/>
                </a:solidFill>
                <a:sym typeface="Wingdings" pitchFamily="2" charset="2"/>
              </a:rPr>
              <a:t>A resolution rule per dependent attribute-group</a:t>
            </a:r>
          </a:p>
          <a:p>
            <a:pPr algn="ctr" rtl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600" dirty="0" smtClean="0">
              <a:sym typeface="Wingdings" pitchFamily="2" charset="2"/>
            </a:endParaRPr>
          </a:p>
          <a:p>
            <a:pPr algn="ctr" rtl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600" dirty="0" err="1" smtClean="0">
                <a:sym typeface="Wingdings" pitchFamily="2" charset="2"/>
              </a:rPr>
              <a:t>restaurant,address</a:t>
            </a:r>
            <a:r>
              <a:rPr lang="en-US" sz="2600" i="1" dirty="0" smtClean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>
                <a:sym typeface="Wingdings" pitchFamily="2" charset="2"/>
              </a:rPr>
              <a:t>rating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F=</a:t>
            </a:r>
            <a:r>
              <a:rPr lang="en-US" sz="2600" dirty="0" err="1" smtClean="0">
                <a:solidFill>
                  <a:srgbClr val="FF0000"/>
                </a:solidFill>
                <a:sym typeface="Wingdings" pitchFamily="2" charset="2"/>
              </a:rPr>
              <a:t>avg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algn="ctr" rtl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600" dirty="0" smtClean="0">
                <a:sym typeface="Wingdings" pitchFamily="2" charset="2"/>
              </a:rPr>
              <a:t>restaurant</a:t>
            </a:r>
            <a:r>
              <a:rPr lang="en-US" sz="2600" i="1" dirty="0" smtClean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>
                <a:sym typeface="Wingdings" pitchFamily="2" charset="2"/>
              </a:rPr>
              <a:t>cuisine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F=dup-</a:t>
            </a:r>
            <a:r>
              <a:rPr lang="en-US" sz="2600" dirty="0" err="1" smtClean="0">
                <a:solidFill>
                  <a:srgbClr val="FF0000"/>
                </a:solidFill>
                <a:sym typeface="Wingdings" pitchFamily="2" charset="2"/>
              </a:rPr>
              <a:t>elim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algn="ctr" rtl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600" dirty="0" smtClean="0">
                <a:sym typeface="Wingdings" pitchFamily="2" charset="2"/>
              </a:rPr>
              <a:t>Address</a:t>
            </a:r>
            <a:r>
              <a:rPr lang="en-US" sz="2600" dirty="0" smtClean="0">
                <a:sym typeface="Wingdings" pitchFamily="2" charset="2"/>
              </a:rPr>
              <a:t> 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city</a:t>
            </a:r>
            <a:r>
              <a:rPr lang="en-US" sz="2600" dirty="0" smtClean="0">
                <a:sym typeface="Wingdings" pitchFamily="2" charset="2"/>
              </a:rPr>
              <a:t>, zip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F=majority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 smtClean="0">
              <a:solidFill>
                <a:srgbClr val="990000"/>
              </a:solidFill>
              <a:sym typeface="Wingdings" pitchFamily="2" charset="2"/>
            </a:endParaRP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 smtClean="0">
              <a:solidFill>
                <a:srgbClr val="990000"/>
              </a:solidFill>
              <a:sym typeface="Wingdings" pitchFamily="2" charset="2"/>
            </a:endParaRPr>
          </a:p>
          <a:p>
            <a:pPr algn="l" rtl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i="1" dirty="0" smtClean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1BDF-8CDB-4496-9207-A4C7DA22F1F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5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840" y="274638"/>
            <a:ext cx="66865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Resolution Rules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5043510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600" dirty="0" smtClean="0"/>
              <a:t>Average value? Majority vote? </a:t>
            </a:r>
          </a:p>
          <a:p>
            <a:pPr algn="l" rtl="0">
              <a:lnSpc>
                <a:spcPct val="80000"/>
              </a:lnSpc>
            </a:pPr>
            <a:endParaRPr lang="en-US" sz="2600" dirty="0" smtClean="0"/>
          </a:p>
          <a:p>
            <a:pPr algn="l" rtl="0">
              <a:lnSpc>
                <a:spcPct val="80000"/>
              </a:lnSpc>
            </a:pPr>
            <a:r>
              <a:rPr lang="en-US" sz="2600" dirty="0" smtClean="0"/>
              <a:t>But some people know nothing about a given topic</a:t>
            </a:r>
          </a:p>
          <a:p>
            <a:pPr algn="l" rtl="0">
              <a:lnSpc>
                <a:spcPct val="80000"/>
              </a:lnSpc>
            </a:pPr>
            <a:endParaRPr lang="en-US" sz="2600" dirty="0" smtClean="0"/>
          </a:p>
          <a:p>
            <a:pPr algn="l" rtl="0">
              <a:lnSpc>
                <a:spcPct val="80000"/>
              </a:lnSpc>
            </a:pPr>
            <a:r>
              <a:rPr lang="en-US" sz="2600" dirty="0" smtClean="0"/>
              <a:t>So maybe a “biased vote”?</a:t>
            </a:r>
          </a:p>
          <a:p>
            <a:pPr algn="l" rtl="0">
              <a:lnSpc>
                <a:spcPct val="80000"/>
              </a:lnSpc>
            </a:pPr>
            <a:endParaRPr lang="en-US" sz="2600" dirty="0" smtClean="0"/>
          </a:p>
          <a:p>
            <a:pPr algn="l" rtl="0">
              <a:lnSpc>
                <a:spcPct val="80000"/>
              </a:lnSpc>
            </a:pPr>
            <a:r>
              <a:rPr lang="en-US" sz="2600" dirty="0" smtClean="0"/>
              <a:t>But how to bias?</a:t>
            </a:r>
          </a:p>
          <a:p>
            <a:pPr algn="l" rtl="0">
              <a:lnSpc>
                <a:spcPct val="80000"/>
              </a:lnSpc>
            </a:pPr>
            <a:endParaRPr lang="en-US" sz="2600" dirty="0" smtClean="0"/>
          </a:p>
          <a:p>
            <a:pPr algn="l" rtl="0">
              <a:lnSpc>
                <a:spcPct val="80000"/>
              </a:lnSpc>
            </a:pPr>
            <a:r>
              <a:rPr lang="en-US" sz="2600" dirty="0" smtClean="0"/>
              <a:t>A “chicken or the egg” problem: 	</a:t>
            </a:r>
          </a:p>
          <a:p>
            <a:pPr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To decide which answers are correct, we have to know whom to trust; to know whom to trust we have to know which answers are </a:t>
            </a:r>
            <a:r>
              <a:rPr lang="en-US" sz="2800" dirty="0" smtClean="0">
                <a:solidFill>
                  <a:schemeClr val="accent6"/>
                </a:solidFill>
              </a:rPr>
              <a:t>correct…</a:t>
            </a:r>
            <a:endParaRPr lang="en-US" sz="2600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4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08" y="274638"/>
            <a:ext cx="6686568" cy="1143000"/>
          </a:xfrm>
        </p:spPr>
        <p:txBody>
          <a:bodyPr/>
          <a:lstStyle/>
          <a:p>
            <a:r>
              <a:rPr lang="en-US" dirty="0" err="1" smtClean="0"/>
              <a:t>MoDaS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Observation: </a:t>
            </a:r>
            <a:r>
              <a:rPr lang="en-US" sz="2800" dirty="0"/>
              <a:t>t</a:t>
            </a:r>
            <a:r>
              <a:rPr lang="en-US" sz="2800" dirty="0" smtClean="0"/>
              <a:t>wo key aspects in the design of crowdsourcing applications</a:t>
            </a:r>
          </a:p>
          <a:p>
            <a:pPr lvl="1" algn="l" rtl="0"/>
            <a:r>
              <a:rPr lang="en-US" sz="2600" dirty="0" smtClean="0"/>
              <a:t>Uncertainty in data</a:t>
            </a:r>
          </a:p>
          <a:p>
            <a:pPr lvl="1" algn="l" rtl="0"/>
            <a:r>
              <a:rPr lang="en-US" sz="2600" dirty="0" smtClean="0"/>
              <a:t>Recursion in policies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Approach: </a:t>
            </a:r>
            <a:r>
              <a:rPr lang="en-US" sz="2800" dirty="0" smtClean="0">
                <a:solidFill>
                  <a:srgbClr val="FF0000"/>
                </a:solidFill>
              </a:rPr>
              <a:t>take declarative solutions further</a:t>
            </a:r>
          </a:p>
          <a:p>
            <a:pPr lvl="1" algn="l" rtl="0"/>
            <a:r>
              <a:rPr lang="en-US" sz="2600" dirty="0" smtClean="0"/>
              <a:t>Use probabilistic DBs for modeling uncertainty in data</a:t>
            </a:r>
          </a:p>
          <a:p>
            <a:pPr lvl="1" algn="l" rtl="0"/>
            <a:r>
              <a:rPr lang="en-US" sz="2600" dirty="0" smtClean="0"/>
              <a:t>Use </a:t>
            </a:r>
            <a:r>
              <a:rPr lang="en-US" sz="2600" dirty="0" err="1" smtClean="0"/>
              <a:t>datalog</a:t>
            </a:r>
            <a:r>
              <a:rPr lang="en-US" sz="2600" dirty="0" smtClean="0"/>
              <a:t> for modeling recursion</a:t>
            </a:r>
            <a:endParaRPr lang="he-IL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cs.tau.ac.il/%7Emilo/projects/modas/images/mod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68960"/>
            <a:ext cx="2162175" cy="895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1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08" y="274638"/>
            <a:ext cx="66865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043510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 smtClean="0"/>
              <a:t>Start with some probability reflecting the trust in </a:t>
            </a:r>
            <a:r>
              <a:rPr lang="en-US" sz="2400" dirty="0" smtClean="0">
                <a:solidFill>
                  <a:srgbClr val="FF0000"/>
                </a:solidFill>
              </a:rPr>
              <a:t>users (</a:t>
            </a:r>
            <a:r>
              <a:rPr lang="en-US" sz="2400" dirty="0" err="1" smtClean="0">
                <a:solidFill>
                  <a:srgbClr val="FF0000"/>
                </a:solidFill>
              </a:rPr>
              <a:t>turkers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r>
              <a:rPr lang="en-US" sz="2400" dirty="0" smtClean="0"/>
              <a:t>Gain confidence in </a:t>
            </a:r>
            <a:r>
              <a:rPr lang="en-US" sz="2400" dirty="0" smtClean="0">
                <a:solidFill>
                  <a:srgbClr val="FF0000"/>
                </a:solidFill>
              </a:rPr>
              <a:t>facts </a:t>
            </a:r>
            <a:r>
              <a:rPr lang="en-US" sz="2400" dirty="0" smtClean="0"/>
              <a:t>based on the opinion of </a:t>
            </a:r>
            <a:r>
              <a:rPr lang="en-US" sz="2400" dirty="0" smtClean="0">
                <a:solidFill>
                  <a:srgbClr val="FF0000"/>
                </a:solidFill>
              </a:rPr>
              <a:t>users </a:t>
            </a:r>
            <a:r>
              <a:rPr lang="en-US" sz="2400" dirty="0" smtClean="0"/>
              <a:t>that supported them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200" dirty="0" smtClean="0"/>
              <a:t>Choose </a:t>
            </a:r>
            <a:r>
              <a:rPr lang="en-US" sz="2200" dirty="0" smtClean="0">
                <a:solidFill>
                  <a:srgbClr val="FF0000"/>
                </a:solidFill>
              </a:rPr>
              <a:t>probabilistically</a:t>
            </a:r>
            <a:r>
              <a:rPr lang="en-US" sz="2200" dirty="0" smtClean="0"/>
              <a:t> “believed” facts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200" dirty="0" smtClean="0"/>
              <a:t>Assign greater weight (in probability computation) to trusted users</a:t>
            </a:r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r>
              <a:rPr lang="en-US" sz="2400" dirty="0" smtClean="0"/>
              <a:t>Then update the trust level in </a:t>
            </a:r>
            <a:r>
              <a:rPr lang="en-US" sz="2400" dirty="0" smtClean="0">
                <a:solidFill>
                  <a:srgbClr val="FF0000"/>
                </a:solidFill>
              </a:rPr>
              <a:t>users</a:t>
            </a:r>
            <a:r>
              <a:rPr lang="en-US" sz="2400" dirty="0" smtClean="0"/>
              <a:t>, based on how many of the </a:t>
            </a:r>
            <a:r>
              <a:rPr lang="en-US" sz="2400" dirty="0" smtClean="0">
                <a:solidFill>
                  <a:srgbClr val="FF0000"/>
                </a:solidFill>
              </a:rPr>
              <a:t>facts </a:t>
            </a:r>
            <a:r>
              <a:rPr lang="en-US" sz="2400" dirty="0" smtClean="0"/>
              <a:t>which they submitted, we believe </a:t>
            </a:r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Iterate</a:t>
            </a:r>
            <a:r>
              <a:rPr lang="en-US" sz="2400" dirty="0" smtClean="0"/>
              <a:t> until convergence</a:t>
            </a:r>
            <a:r>
              <a:rPr lang="en-US" sz="2400" dirty="0" smtClean="0">
                <a:solidFill>
                  <a:srgbClr val="0070C0"/>
                </a:solidFill>
              </a:rPr>
              <a:t>        </a:t>
            </a:r>
          </a:p>
          <a:p>
            <a:pPr algn="l" rtl="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           Trusted users give us confidence in facts, </a:t>
            </a:r>
          </a:p>
          <a:p>
            <a:pPr algn="l" rtl="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           and users that supported these facts gain our trust…</a:t>
            </a: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0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865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Declarative Approach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504351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</a:pPr>
            <a:endParaRPr lang="en-US" sz="2600" dirty="0" smtClean="0"/>
          </a:p>
          <a:p>
            <a:pPr algn="l" rtl="0">
              <a:spcBef>
                <a:spcPts val="0"/>
              </a:spcBef>
            </a:pPr>
            <a:r>
              <a:rPr lang="en-US" sz="2600" dirty="0" smtClean="0"/>
              <a:t>That was one possible policy</a:t>
            </a:r>
          </a:p>
          <a:p>
            <a:pPr algn="l" rtl="0">
              <a:spcBef>
                <a:spcPts val="0"/>
              </a:spcBef>
            </a:pPr>
            <a:endParaRPr lang="en-US" sz="2600" dirty="0" smtClean="0"/>
          </a:p>
          <a:p>
            <a:pPr algn="l" rtl="0">
              <a:spcBef>
                <a:spcPts val="0"/>
              </a:spcBef>
            </a:pPr>
            <a:r>
              <a:rPr lang="en-US" sz="2600" dirty="0" smtClean="0"/>
              <a:t>We want to have easy control on the employed policy</a:t>
            </a:r>
            <a:endParaRPr lang="en-US" sz="2600" dirty="0"/>
          </a:p>
          <a:p>
            <a:pPr algn="l" rtl="0">
              <a:spcBef>
                <a:spcPts val="0"/>
              </a:spcBef>
            </a:pPr>
            <a:endParaRPr lang="en-US" sz="2600" dirty="0" smtClean="0"/>
          </a:p>
          <a:p>
            <a:pPr algn="l" rtl="0">
              <a:spcBef>
                <a:spcPts val="0"/>
              </a:spcBef>
            </a:pPr>
            <a:r>
              <a:rPr lang="en-US" sz="2600" dirty="0"/>
              <a:t>W</a:t>
            </a:r>
            <a:r>
              <a:rPr lang="en-US" sz="2600" dirty="0" smtClean="0"/>
              <a:t>e want to be able to design such policies for conflict resolution</a:t>
            </a:r>
          </a:p>
          <a:p>
            <a:pPr algn="l" rtl="0">
              <a:spcBef>
                <a:spcPts val="0"/>
              </a:spcBef>
            </a:pPr>
            <a:endParaRPr lang="en-US" sz="2600" dirty="0" smtClean="0"/>
          </a:p>
          <a:p>
            <a:pPr algn="l" rtl="0">
              <a:spcBef>
                <a:spcPts val="0"/>
              </a:spcBef>
            </a:pPr>
            <a:r>
              <a:rPr lang="en-US" sz="2600" dirty="0" smtClean="0"/>
              <a:t>But also for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rewarding </a:t>
            </a:r>
            <a:r>
              <a:rPr lang="en-US" sz="2400" dirty="0" err="1" smtClean="0"/>
              <a:t>turkers</a:t>
            </a:r>
            <a:r>
              <a:rPr lang="en-US" sz="2400" dirty="0" smtClean="0"/>
              <a:t>, choosing which question to ask…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</a:t>
            </a:r>
            <a:r>
              <a:rPr lang="en-US" sz="2400" dirty="0" smtClean="0"/>
              <a:t>nd for data cleaning, query selection, user game scores,…</a:t>
            </a:r>
          </a:p>
          <a:p>
            <a:pPr algn="l" rtl="0">
              <a:spcBef>
                <a:spcPts val="0"/>
              </a:spcBef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50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93096"/>
            <a:ext cx="799288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6"/>
            <a:ext cx="8686800" cy="5043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We don’t </a:t>
            </a:r>
            <a:r>
              <a:rPr lang="en-US" sz="2600" dirty="0"/>
              <a:t>want to (re)write Java code (for each tiny change!)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We </a:t>
            </a:r>
            <a:r>
              <a:rPr lang="en-US" sz="2600" dirty="0"/>
              <a:t>want (seamless) optimization, update propagation,…</a:t>
            </a:r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sz="2600" dirty="0" smtClean="0"/>
              <a:t>     Database </a:t>
            </a:r>
            <a:r>
              <a:rPr lang="en-US" sz="2600" dirty="0"/>
              <a:t>approach: </a:t>
            </a:r>
          </a:p>
          <a:p>
            <a:pPr>
              <a:buNone/>
            </a:pPr>
            <a:r>
              <a:rPr lang="en-US" sz="2600" dirty="0"/>
              <a:t>     </a:t>
            </a:r>
            <a:r>
              <a:rPr lang="en-US" sz="2600" dirty="0" smtClean="0"/>
              <a:t>Define </a:t>
            </a:r>
            <a:r>
              <a:rPr lang="en-US" sz="2600" dirty="0"/>
              <a:t>a </a:t>
            </a:r>
            <a:r>
              <a:rPr lang="en-US" sz="2600" b="1" dirty="0">
                <a:solidFill>
                  <a:srgbClr val="FF0000"/>
                </a:solidFill>
              </a:rPr>
              <a:t>declarative language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for specifying policies</a:t>
            </a:r>
          </a:p>
          <a:p>
            <a:endParaRPr lang="en-US" sz="2600" dirty="0" smtClean="0"/>
          </a:p>
          <a:p>
            <a:r>
              <a:rPr lang="en-US" sz="2600" dirty="0" smtClean="0"/>
              <a:t>Based on </a:t>
            </a:r>
            <a:r>
              <a:rPr lang="en-US" sz="2600" dirty="0" smtClean="0">
                <a:solidFill>
                  <a:srgbClr val="FF0000"/>
                </a:solidFill>
              </a:rPr>
              <a:t>probabilistic databases </a:t>
            </a:r>
            <a:r>
              <a:rPr lang="en-US" sz="2600" dirty="0" smtClean="0"/>
              <a:t>and (recursive) </a:t>
            </a:r>
            <a:r>
              <a:rPr lang="en-US" sz="2600" dirty="0" err="1" smtClean="0">
                <a:solidFill>
                  <a:srgbClr val="FF0000"/>
                </a:solidFill>
              </a:rPr>
              <a:t>datalog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274638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lang="he-IL" sz="440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/>
                </a:solidFill>
                <a:effectLst/>
              </a:rPr>
              <a:t>Declarative Approach (cont.)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5805264"/>
            <a:ext cx="62646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dirty="0" smtClean="0"/>
              <a:t>[D., </a:t>
            </a:r>
            <a:r>
              <a:rPr lang="en-US" sz="1600" b="1" dirty="0" err="1" smtClean="0"/>
              <a:t>Greenshpan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Kostenko</a:t>
            </a:r>
            <a:r>
              <a:rPr lang="en-US" sz="1600" b="1" dirty="0" smtClean="0"/>
              <a:t>, M. ICDE’11 ,WWW’12]</a:t>
            </a:r>
          </a:p>
          <a:p>
            <a:pPr algn="l"/>
            <a:r>
              <a:rPr lang="en-US" sz="1600" b="1" dirty="0" smtClean="0"/>
              <a:t>[D., Koch, M. PODS’10]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745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72" y="188640"/>
            <a:ext cx="807524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Block-Independent Disjoint </a:t>
            </a:r>
            <a:r>
              <a:rPr lang="en-US" dirty="0"/>
              <a:t>(BID) </a:t>
            </a:r>
            <a:r>
              <a:rPr lang="en-US" dirty="0" smtClean="0"/>
              <a:t>Tables</a:t>
            </a:r>
            <a:endParaRPr lang="he-IL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485986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0.7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4869160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0.3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0418" y="5662989"/>
            <a:ext cx="50858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/>
              <a:t>Efficient Query Evaluation on </a:t>
            </a:r>
            <a:r>
              <a:rPr lang="en-US" b="1" dirty="0" smtClean="0"/>
              <a:t>Probabilistic Databases</a:t>
            </a:r>
            <a:r>
              <a:rPr lang="en-US" dirty="0" smtClean="0"/>
              <a:t>, N. </a:t>
            </a:r>
            <a:r>
              <a:rPr lang="en-US" dirty="0" err="1" smtClean="0"/>
              <a:t>Dalvi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D. </a:t>
            </a:r>
            <a:r>
              <a:rPr lang="en-US" dirty="0" err="1" smtClean="0"/>
              <a:t>Suciu</a:t>
            </a:r>
            <a:r>
              <a:rPr lang="en-US" dirty="0" smtClean="0"/>
              <a:t>, VLDB ‘04</a:t>
            </a:r>
            <a:endParaRPr lang="he-IL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799394"/>
              </p:ext>
            </p:extLst>
          </p:nvPr>
        </p:nvGraphicFramePr>
        <p:xfrm>
          <a:off x="631576" y="4416002"/>
          <a:ext cx="2788296" cy="11732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94148"/>
                <a:gridCol w="1394148"/>
              </a:tblGrid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Cuisine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Rest</a:t>
                      </a:r>
                      <a:endParaRPr lang="he-IL" dirty="0"/>
                    </a:p>
                  </a:txBody>
                  <a:tcPr/>
                </a:tc>
              </a:tr>
              <a:tr h="44171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French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 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 food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Mcdonald’s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9011643"/>
              </p:ext>
            </p:extLst>
          </p:nvPr>
        </p:nvGraphicFramePr>
        <p:xfrm>
          <a:off x="5076056" y="4437112"/>
          <a:ext cx="2788296" cy="11732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94148"/>
                <a:gridCol w="1394148"/>
              </a:tblGrid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Cuisine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Rest</a:t>
                      </a:r>
                      <a:endParaRPr lang="he-IL" dirty="0"/>
                    </a:p>
                  </a:txBody>
                  <a:tcPr/>
                </a:tc>
              </a:tr>
              <a:tr h="44171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American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 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 food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Mcdonald’s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756941"/>
              </p:ext>
            </p:extLst>
          </p:nvPr>
        </p:nvGraphicFramePr>
        <p:xfrm>
          <a:off x="1199964" y="2003558"/>
          <a:ext cx="6096000" cy="185749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29287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Prob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Cuisine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Rest</a:t>
                      </a:r>
                      <a:endParaRPr lang="he-IL" dirty="0"/>
                    </a:p>
                  </a:txBody>
                  <a:tcPr/>
                </a:tc>
              </a:tr>
              <a:tr h="48589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0.7</a:t>
                      </a:r>
                      <a:endParaRPr lang="he-IL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French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 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2534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 0.3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American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</a:t>
                      </a:r>
                      <a:endParaRPr lang="he-IL" dirty="0" smtClean="0"/>
                    </a:p>
                    <a:p>
                      <a:pPr algn="ctr" rtl="0"/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287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 food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Mcdonald’s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28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274638"/>
            <a:ext cx="80752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Repair-Key</a:t>
            </a:r>
            <a:endParaRPr lang="he-I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799394"/>
              </p:ext>
            </p:extLst>
          </p:nvPr>
        </p:nvGraphicFramePr>
        <p:xfrm>
          <a:off x="631576" y="4416002"/>
          <a:ext cx="2788296" cy="11732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94148"/>
                <a:gridCol w="1394148"/>
              </a:tblGrid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Cuisine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Rest</a:t>
                      </a:r>
                      <a:endParaRPr lang="he-IL" dirty="0"/>
                    </a:p>
                  </a:txBody>
                  <a:tcPr/>
                </a:tc>
              </a:tr>
              <a:tr h="44171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French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 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 food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Mcdonald’s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9011643"/>
              </p:ext>
            </p:extLst>
          </p:nvPr>
        </p:nvGraphicFramePr>
        <p:xfrm>
          <a:off x="5076056" y="4437112"/>
          <a:ext cx="2788296" cy="11732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94148"/>
                <a:gridCol w="1394148"/>
              </a:tblGrid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Cuisine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Rest</a:t>
                      </a:r>
                      <a:endParaRPr lang="he-IL" dirty="0"/>
                    </a:p>
                  </a:txBody>
                  <a:tcPr/>
                </a:tc>
              </a:tr>
              <a:tr h="44171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American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 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62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 food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Mcdonald’s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486916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0.7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486916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0.3</a:t>
            </a:r>
            <a:endParaRPr lang="he-IL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6940" y="4005064"/>
            <a:ext cx="437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REPAIR-KEY[Rest@ </a:t>
            </a:r>
            <a:r>
              <a:rPr lang="en-US" b="1" dirty="0" err="1" smtClean="0">
                <a:solidFill>
                  <a:srgbClr val="FF0000"/>
                </a:solidFill>
              </a:rPr>
              <a:t>Prob</a:t>
            </a:r>
            <a:r>
              <a:rPr lang="en-US" b="1" dirty="0" smtClean="0">
                <a:solidFill>
                  <a:srgbClr val="FF0000"/>
                </a:solidFill>
              </a:rPr>
              <a:t>](</a:t>
            </a:r>
            <a:r>
              <a:rPr lang="en-US" b="1" dirty="0" smtClean="0">
                <a:solidFill>
                  <a:srgbClr val="FF0000"/>
                </a:solidFill>
              </a:rPr>
              <a:t>Restaurants)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0418" y="5734997"/>
            <a:ext cx="50858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/>
              <a:t>Approximating predicates and expressive queries on probabilistic databases</a:t>
            </a:r>
            <a:r>
              <a:rPr lang="en-US" dirty="0" smtClean="0"/>
              <a:t>, C. Koch, PODS ‘08</a:t>
            </a:r>
            <a:endParaRPr lang="he-IL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756941"/>
              </p:ext>
            </p:extLst>
          </p:nvPr>
        </p:nvGraphicFramePr>
        <p:xfrm>
          <a:off x="1199964" y="2003558"/>
          <a:ext cx="6096000" cy="185749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29287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Prob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Cuisine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Rest</a:t>
                      </a:r>
                      <a:endParaRPr lang="he-IL" dirty="0"/>
                    </a:p>
                  </a:txBody>
                  <a:tcPr/>
                </a:tc>
              </a:tr>
              <a:tr h="48589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0.7</a:t>
                      </a:r>
                      <a:endParaRPr lang="he-IL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French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 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2534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 0.3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American</a:t>
                      </a:r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</a:t>
                      </a:r>
                      <a:endParaRPr lang="he-IL" dirty="0" smtClean="0"/>
                    </a:p>
                    <a:p>
                      <a:pPr algn="ctr" rtl="0"/>
                      <a:endParaRPr lang="he-I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287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 food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Mcdonald’s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81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09600"/>
            <a:ext cx="69105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Language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8347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Enrich SQL with the  </a:t>
            </a:r>
            <a:r>
              <a:rPr lang="en-US" sz="2400" dirty="0" smtClean="0">
                <a:solidFill>
                  <a:srgbClr val="FF0000"/>
                </a:solidFill>
              </a:rPr>
              <a:t>REPAIR-KEY </a:t>
            </a:r>
            <a:r>
              <a:rPr lang="en-US" sz="2400" dirty="0" smtClean="0"/>
              <a:t>construct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endParaRPr lang="en-US" sz="2400" dirty="0" smtClean="0"/>
          </a:p>
          <a:p>
            <a:r>
              <a:rPr lang="en-US" sz="2400" dirty="0" smtClean="0"/>
              <a:t>And a </a:t>
            </a:r>
            <a:r>
              <a:rPr lang="en-US" sz="2400" dirty="0" smtClean="0">
                <a:solidFill>
                  <a:srgbClr val="FF0000"/>
                </a:solidFill>
              </a:rPr>
              <a:t>WHILE</a:t>
            </a:r>
            <a:r>
              <a:rPr lang="en-US" sz="2400" dirty="0" smtClean="0"/>
              <a:t> construct</a:t>
            </a:r>
          </a:p>
          <a:p>
            <a:endParaRPr lang="en-US" sz="2400" dirty="0" smtClean="0"/>
          </a:p>
          <a:p>
            <a:r>
              <a:rPr lang="en-US" sz="2400" dirty="0" smtClean="0"/>
              <a:t>Semantics: Markov chain of DB </a:t>
            </a:r>
            <a:r>
              <a:rPr lang="en-US" sz="2400" dirty="0" smtClean="0"/>
              <a:t>instances.</a:t>
            </a:r>
            <a:endParaRPr lang="en-US" sz="2400" dirty="0" smtClean="0"/>
          </a:p>
          <a:p>
            <a:pPr lvl="1"/>
            <a:r>
              <a:rPr lang="en-US" sz="2000" dirty="0" smtClean="0"/>
              <a:t>Return </a:t>
            </a:r>
            <a:r>
              <a:rPr lang="en-US" sz="2000" dirty="0" smtClean="0"/>
              <a:t>the Probability of a fact to hold </a:t>
            </a:r>
            <a:r>
              <a:rPr lang="en-US" sz="2000" dirty="0" smtClean="0"/>
              <a:t>in a given </a:t>
            </a:r>
            <a:r>
              <a:rPr lang="en-US" sz="2000" dirty="0" smtClean="0"/>
              <a:t>instance.					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Allows to easily express nicely common policies for cleaning, selection of questions, scoring answers</a:t>
            </a:r>
          </a:p>
          <a:p>
            <a:endParaRPr lang="en-US" sz="2400" dirty="0" smtClean="0"/>
          </a:p>
          <a:p>
            <a:pPr lvl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</a:t>
            </a:r>
            <a:endParaRPr lang="en-US" sz="2400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80" y="0"/>
            <a:ext cx="1485900" cy="148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49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686568" cy="1143000"/>
          </a:xfrm>
        </p:spPr>
        <p:txBody>
          <a:bodyPr/>
          <a:lstStyle/>
          <a:p>
            <a:r>
              <a:rPr lang="en-US" dirty="0" err="1" smtClean="0"/>
              <a:t>CrowdSourcing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800" dirty="0" smtClean="0"/>
              <a:t>Main idea: </a:t>
            </a:r>
            <a:r>
              <a:rPr lang="en-US" sz="2800" dirty="0" smtClean="0"/>
              <a:t>outsource tasks to the crowd of Web users</a:t>
            </a:r>
            <a:endParaRPr lang="en-US" sz="2800" dirty="0" smtClean="0"/>
          </a:p>
          <a:p>
            <a:pPr lvl="1" algn="l" rtl="0"/>
            <a:r>
              <a:rPr lang="en-US" sz="2600" dirty="0" smtClean="0"/>
              <a:t>Task: solve bugs</a:t>
            </a:r>
          </a:p>
          <a:p>
            <a:pPr lvl="1" algn="l" rtl="0"/>
            <a:r>
              <a:rPr lang="en-US" sz="2600" dirty="0" smtClean="0"/>
              <a:t>Task: find an appropriate treatment to an illness</a:t>
            </a:r>
          </a:p>
          <a:p>
            <a:pPr lvl="1" algn="l" rtl="0"/>
            <a:r>
              <a:rPr lang="en-US" sz="2600" dirty="0" smtClean="0"/>
              <a:t>Task: construct a database of facts</a:t>
            </a:r>
          </a:p>
          <a:p>
            <a:pPr lvl="1" algn="l" rtl="0">
              <a:buNone/>
            </a:pPr>
            <a:r>
              <a:rPr lang="en-US" sz="2600" dirty="0" smtClean="0"/>
              <a:t>…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Why now?</a:t>
            </a:r>
          </a:p>
          <a:p>
            <a:pPr lvl="1" algn="l" rtl="0"/>
            <a:r>
              <a:rPr lang="en-US" sz="2600" dirty="0" smtClean="0"/>
              <a:t>Internet and smart phones …</a:t>
            </a:r>
          </a:p>
          <a:p>
            <a:pPr marL="457200" lvl="1" indent="0" algn="l" rtl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We are all connected, all of the time!!!</a:t>
            </a:r>
          </a:p>
          <a:p>
            <a:pPr algn="l" rtl="0"/>
            <a:endParaRPr lang="en-US" sz="2600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50801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2729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7879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875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2729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06785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06785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1875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18753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06785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34777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26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840" y="188640"/>
            <a:ext cx="6686568" cy="1143000"/>
          </a:xfrm>
        </p:spPr>
        <p:txBody>
          <a:bodyPr/>
          <a:lstStyle/>
          <a:p>
            <a:r>
              <a:rPr lang="en-US" dirty="0" smtClean="0"/>
              <a:t>Recursion on Prob. Data!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dirty="0" smtClean="0"/>
              <a:t>The “while” language consists of 3 parts:</a:t>
            </a:r>
          </a:p>
          <a:p>
            <a:pPr marL="971550" lvl="1" indent="-514350" algn="l" rtl="0"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971550" lvl="1" indent="-514350" algn="l" rtl="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Update</a:t>
            </a:r>
            <a:r>
              <a:rPr lang="en-US" sz="2400" dirty="0" smtClean="0"/>
              <a:t> rules, to be evaluated repeatedly.</a:t>
            </a:r>
          </a:p>
          <a:p>
            <a:pPr marL="457200" lvl="1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Intuitively, rules to settle contradictions</a:t>
            </a:r>
            <a:r>
              <a:rPr lang="en-US" sz="2400" dirty="0"/>
              <a:t>.</a:t>
            </a:r>
            <a:r>
              <a:rPr lang="en-US" sz="2400" dirty="0" smtClean="0"/>
              <a:t>  </a:t>
            </a:r>
          </a:p>
          <a:p>
            <a:pPr marL="457200" lvl="1" indent="0" algn="l" rtl="0">
              <a:buNone/>
            </a:pPr>
            <a:endParaRPr lang="en-US" sz="2400" dirty="0" smtClean="0"/>
          </a:p>
          <a:p>
            <a:pPr marL="971550" lvl="1" indent="-514350" algn="l" rtl="0">
              <a:buAutoNum type="arabicPeriod" startAt="2"/>
            </a:pPr>
            <a:r>
              <a:rPr lang="en-US" sz="2400" dirty="0" smtClean="0"/>
              <a:t>A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condition</a:t>
            </a:r>
            <a:r>
              <a:rPr lang="en-US" sz="2400" dirty="0" smtClean="0"/>
              <a:t>, deciding when to sample.</a:t>
            </a:r>
          </a:p>
          <a:p>
            <a:pPr marL="857250" lvl="2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Intuitively, when the DB includes no contradiction.</a:t>
            </a:r>
          </a:p>
          <a:p>
            <a:pPr marL="857250" lvl="2" indent="0" algn="l" rtl="0">
              <a:buNone/>
            </a:pPr>
            <a:endParaRPr lang="en-US" dirty="0" smtClean="0"/>
          </a:p>
          <a:p>
            <a:pPr marL="457200" lvl="1" indent="0" algn="l" rtl="0">
              <a:buNone/>
            </a:pPr>
            <a:r>
              <a:rPr lang="en-US" sz="2400" dirty="0" smtClean="0"/>
              <a:t>3.   A </a:t>
            </a:r>
            <a:r>
              <a:rPr lang="en-US" sz="2400" dirty="0" smtClean="0">
                <a:solidFill>
                  <a:srgbClr val="FF0000"/>
                </a:solidFill>
              </a:rPr>
              <a:t>query</a:t>
            </a:r>
            <a:r>
              <a:rPr lang="en-US" sz="2400" dirty="0" smtClean="0"/>
              <a:t> of interest, to be sampled.</a:t>
            </a:r>
          </a:p>
          <a:p>
            <a:pPr marL="457200" lvl="1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E.g. what kind of cuisine is </a:t>
            </a:r>
            <a:r>
              <a:rPr lang="en-US" sz="2400" dirty="0" err="1" smtClean="0"/>
              <a:t>Alouette</a:t>
            </a:r>
            <a:r>
              <a:rPr lang="en-US" sz="2400" dirty="0" smtClean="0"/>
              <a:t>?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77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08" y="188640"/>
            <a:ext cx="6686568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800066"/>
              </p:ext>
            </p:extLst>
          </p:nvPr>
        </p:nvGraphicFramePr>
        <p:xfrm>
          <a:off x="2339752" y="1772816"/>
          <a:ext cx="4064000" cy="148272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32000"/>
                <a:gridCol w="2032000"/>
              </a:tblGrid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Confidence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User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6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Alice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Bob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Carol</a:t>
                      </a:r>
                      <a:endParaRPr lang="he-IL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6254381"/>
              </p:ext>
            </p:extLst>
          </p:nvPr>
        </p:nvGraphicFramePr>
        <p:xfrm>
          <a:off x="1646362" y="3645024"/>
          <a:ext cx="6096000" cy="222567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User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Cuisine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Rest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Alice</a:t>
                      </a:r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French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Bob</a:t>
                      </a:r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French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Carol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American</a:t>
                      </a:r>
                      <a:endParaRPr lang="he-IL" sz="1800" b="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dirty="0" err="1" smtClean="0"/>
                        <a:t>Alouette</a:t>
                      </a:r>
                      <a:r>
                        <a:rPr lang="en-US" dirty="0" smtClean="0"/>
                        <a:t> 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Carol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French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McDonalds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Bob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Fast Food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sz="1800" dirty="0" smtClean="0"/>
                        <a:t>McDonalds</a:t>
                      </a:r>
                      <a:endParaRPr lang="he-IL" sz="1800" dirty="0"/>
                    </a:p>
                  </a:txBody>
                  <a:tcPr marT="45733" marB="4573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51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86568" cy="1143000"/>
          </a:xfrm>
        </p:spPr>
        <p:txBody>
          <a:bodyPr/>
          <a:lstStyle/>
          <a:p>
            <a:r>
              <a:rPr lang="en-US" dirty="0" smtClean="0"/>
              <a:t>Example (cont.)</a:t>
            </a:r>
            <a:endParaRPr lang="he-I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43076"/>
            <a:ext cx="8229600" cy="50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mtClean="0"/>
          </a:p>
          <a:p>
            <a:pPr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 lvl="2"/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266343"/>
              </p:ext>
            </p:extLst>
          </p:nvPr>
        </p:nvGraphicFramePr>
        <p:xfrm>
          <a:off x="547240" y="2544763"/>
          <a:ext cx="1219200" cy="148272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</a:tblGrid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U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6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39176"/>
              </p:ext>
            </p:extLst>
          </p:nvPr>
        </p:nvGraphicFramePr>
        <p:xfrm>
          <a:off x="3032102" y="1700808"/>
          <a:ext cx="1219200" cy="11128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</a:tblGrid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R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F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FF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6466966"/>
              </p:ext>
            </p:extLst>
          </p:nvPr>
        </p:nvGraphicFramePr>
        <p:xfrm>
          <a:off x="3032102" y="2999383"/>
          <a:ext cx="1219200" cy="11128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</a:tblGrid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R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F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F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cxnSp>
        <p:nvCxnSpPr>
          <p:cNvPr id="8" name="Straight Arrow Connector 17"/>
          <p:cNvCxnSpPr>
            <a:cxnSpLocks noChangeShapeType="1"/>
          </p:cNvCxnSpPr>
          <p:nvPr/>
        </p:nvCxnSpPr>
        <p:spPr bwMode="auto">
          <a:xfrm flipV="1">
            <a:off x="1763688" y="1991321"/>
            <a:ext cx="1276351" cy="14985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Arrow Connector 19"/>
          <p:cNvCxnSpPr>
            <a:cxnSpLocks noChangeShapeType="1"/>
          </p:cNvCxnSpPr>
          <p:nvPr/>
        </p:nvCxnSpPr>
        <p:spPr bwMode="auto">
          <a:xfrm>
            <a:off x="1763691" y="3489920"/>
            <a:ext cx="127634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Arrow Connector 21"/>
          <p:cNvCxnSpPr>
            <a:cxnSpLocks noChangeShapeType="1"/>
          </p:cNvCxnSpPr>
          <p:nvPr/>
        </p:nvCxnSpPr>
        <p:spPr bwMode="auto">
          <a:xfrm>
            <a:off x="1763691" y="3537676"/>
            <a:ext cx="1255711" cy="12762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3148747"/>
              </p:ext>
            </p:extLst>
          </p:nvPr>
        </p:nvGraphicFramePr>
        <p:xfrm>
          <a:off x="3040039" y="4317008"/>
          <a:ext cx="1219200" cy="11128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</a:tblGrid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R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F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1357634"/>
              </p:ext>
            </p:extLst>
          </p:nvPr>
        </p:nvGraphicFramePr>
        <p:xfrm>
          <a:off x="3019402" y="5569545"/>
          <a:ext cx="1219200" cy="111283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</a:tblGrid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R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FF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M</a:t>
                      </a:r>
                      <a:endParaRPr lang="he-IL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cxnSp>
        <p:nvCxnSpPr>
          <p:cNvPr id="13" name="Straight Arrow Connector 25"/>
          <p:cNvCxnSpPr>
            <a:cxnSpLocks noChangeShapeType="1"/>
          </p:cNvCxnSpPr>
          <p:nvPr/>
        </p:nvCxnSpPr>
        <p:spPr bwMode="auto">
          <a:xfrm>
            <a:off x="1763691" y="3537676"/>
            <a:ext cx="1255711" cy="25556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33"/>
              <p:cNvSpPr txBox="1">
                <a:spLocks noChangeArrowheads="1"/>
              </p:cNvSpPr>
              <p:nvPr/>
            </p:nvSpPr>
            <p:spPr bwMode="auto">
              <a:xfrm>
                <a:off x="1898799" y="5768596"/>
                <a:ext cx="1089025" cy="612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799" y="5768596"/>
                <a:ext cx="1089025" cy="6127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40"/>
          <p:cNvCxnSpPr>
            <a:cxnSpLocks noChangeShapeType="1"/>
          </p:cNvCxnSpPr>
          <p:nvPr/>
        </p:nvCxnSpPr>
        <p:spPr bwMode="auto">
          <a:xfrm>
            <a:off x="4222727" y="2434233"/>
            <a:ext cx="127476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5298711"/>
              </p:ext>
            </p:extLst>
          </p:nvPr>
        </p:nvGraphicFramePr>
        <p:xfrm>
          <a:off x="5580112" y="1749300"/>
          <a:ext cx="1219200" cy="146367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</a:tblGrid>
              <a:tr h="36591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U</a:t>
                      </a:r>
                      <a:endParaRPr lang="he-IL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</a:t>
                      </a:r>
                      <a:endParaRPr lang="he-IL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</a:t>
                      </a:r>
                      <a:endParaRPr lang="he-IL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3</a:t>
                      </a:r>
                      <a:endParaRPr lang="he-IL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</a:t>
                      </a:r>
                      <a:endParaRPr lang="he-IL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3</a:t>
                      </a:r>
                      <a:endParaRPr lang="he-IL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40" marB="45740"/>
                </a:tc>
              </a:tr>
            </a:tbl>
          </a:graphicData>
        </a:graphic>
      </p:graphicFrame>
      <p:cxnSp>
        <p:nvCxnSpPr>
          <p:cNvPr id="20" name="Straight Arrow Connector 44"/>
          <p:cNvCxnSpPr>
            <a:cxnSpLocks noChangeShapeType="1"/>
          </p:cNvCxnSpPr>
          <p:nvPr/>
        </p:nvCxnSpPr>
        <p:spPr bwMode="auto">
          <a:xfrm>
            <a:off x="4259239" y="5039320"/>
            <a:ext cx="12747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4832327" y="4855170"/>
            <a:ext cx="118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…</a:t>
            </a:r>
          </a:p>
        </p:txBody>
      </p:sp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>
            <a:off x="4292577" y="6158508"/>
            <a:ext cx="127476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xtBox 48"/>
          <p:cNvSpPr txBox="1">
            <a:spLocks noChangeArrowheads="1"/>
          </p:cNvSpPr>
          <p:nvPr/>
        </p:nvSpPr>
        <p:spPr bwMode="auto">
          <a:xfrm>
            <a:off x="4865664" y="5975945"/>
            <a:ext cx="1182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  <p:cxnSp>
        <p:nvCxnSpPr>
          <p:cNvPr id="24" name="Straight Arrow Connector 49"/>
          <p:cNvCxnSpPr>
            <a:cxnSpLocks noChangeShapeType="1"/>
          </p:cNvCxnSpPr>
          <p:nvPr/>
        </p:nvCxnSpPr>
        <p:spPr bwMode="auto">
          <a:xfrm>
            <a:off x="4268764" y="3717032"/>
            <a:ext cx="12747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52"/>
          <p:cNvCxnSpPr>
            <a:cxnSpLocks noChangeShapeType="1"/>
          </p:cNvCxnSpPr>
          <p:nvPr/>
        </p:nvCxnSpPr>
        <p:spPr bwMode="auto">
          <a:xfrm flipV="1">
            <a:off x="6804248" y="1916832"/>
            <a:ext cx="1080120" cy="4764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Arrow Connector 55"/>
          <p:cNvCxnSpPr>
            <a:cxnSpLocks noChangeShapeType="1"/>
          </p:cNvCxnSpPr>
          <p:nvPr/>
        </p:nvCxnSpPr>
        <p:spPr bwMode="auto">
          <a:xfrm>
            <a:off x="6810598" y="2420243"/>
            <a:ext cx="1073770" cy="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Arrow Connector 57"/>
          <p:cNvCxnSpPr>
            <a:cxnSpLocks noChangeShapeType="1"/>
          </p:cNvCxnSpPr>
          <p:nvPr/>
        </p:nvCxnSpPr>
        <p:spPr bwMode="auto">
          <a:xfrm>
            <a:off x="6816948" y="2420243"/>
            <a:ext cx="1084262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TextBox 60"/>
          <p:cNvSpPr txBox="1">
            <a:spLocks noChangeArrowheads="1"/>
          </p:cNvSpPr>
          <p:nvPr/>
        </p:nvSpPr>
        <p:spPr bwMode="auto">
          <a:xfrm>
            <a:off x="7956376" y="1628800"/>
            <a:ext cx="3353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1898799" y="4040404"/>
                <a:ext cx="1089025" cy="612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799" y="4040404"/>
                <a:ext cx="1089025" cy="6127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1907704" y="2924944"/>
                <a:ext cx="1089025" cy="612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924944"/>
                <a:ext cx="1089025" cy="6127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1898799" y="1700808"/>
                <a:ext cx="1089025" cy="612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799" y="1700808"/>
                <a:ext cx="1089025" cy="6127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30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60"/>
          <p:cNvSpPr txBox="1">
            <a:spLocks noChangeArrowheads="1"/>
          </p:cNvSpPr>
          <p:nvPr/>
        </p:nvSpPr>
        <p:spPr bwMode="auto">
          <a:xfrm>
            <a:off x="7956376" y="2204864"/>
            <a:ext cx="3353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…</a:t>
            </a:r>
          </a:p>
        </p:txBody>
      </p:sp>
      <p:sp>
        <p:nvSpPr>
          <p:cNvPr id="38" name="TextBox 60"/>
          <p:cNvSpPr txBox="1">
            <a:spLocks noChangeArrowheads="1"/>
          </p:cNvSpPr>
          <p:nvPr/>
        </p:nvSpPr>
        <p:spPr bwMode="auto">
          <a:xfrm>
            <a:off x="7956376" y="2780928"/>
            <a:ext cx="3353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…</a:t>
            </a:r>
          </a:p>
        </p:txBody>
      </p:sp>
      <p:sp>
        <p:nvSpPr>
          <p:cNvPr id="39" name="TextBox 60"/>
          <p:cNvSpPr txBox="1">
            <a:spLocks noChangeArrowheads="1"/>
          </p:cNvSpPr>
          <p:nvPr/>
        </p:nvSpPr>
        <p:spPr bwMode="auto">
          <a:xfrm>
            <a:off x="5580112" y="3501008"/>
            <a:ext cx="3353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1773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865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Update Rules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i="1" dirty="0" smtClean="0"/>
              <a:t>             U1                                                 U2</a:t>
            </a:r>
          </a:p>
          <a:p>
            <a:pPr marL="0" indent="0" algn="l" rtl="0">
              <a:buNone/>
            </a:pPr>
            <a:endParaRPr lang="en-US" sz="1400" i="1" dirty="0"/>
          </a:p>
          <a:p>
            <a:pPr marL="0" indent="0" algn="l" rtl="0">
              <a:buNone/>
            </a:pPr>
            <a:endParaRPr lang="en-US" sz="1600" i="1" dirty="0"/>
          </a:p>
          <a:p>
            <a:pPr marL="0" indent="0" algn="l" rtl="0">
              <a:buNone/>
            </a:pPr>
            <a:endParaRPr lang="en-US" sz="1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23928" y="2060848"/>
            <a:ext cx="489654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UPDATE Users</a:t>
            </a:r>
          </a:p>
          <a:p>
            <a:pPr algn="l" rtl="0"/>
            <a:r>
              <a:rPr lang="en-US" dirty="0" smtClean="0"/>
              <a:t>SET Authority = </a:t>
            </a:r>
          </a:p>
          <a:p>
            <a:pPr algn="l" rtl="0"/>
            <a:r>
              <a:rPr lang="en-US" dirty="0" smtClean="0"/>
              <a:t>(SELECT </a:t>
            </a:r>
            <a:r>
              <a:rPr lang="en-US" dirty="0" err="1" smtClean="0"/>
              <a:t>CorrectFacts</a:t>
            </a:r>
            <a:endParaRPr lang="en-US" dirty="0" smtClean="0"/>
          </a:p>
          <a:p>
            <a:pPr algn="l" rtl="0"/>
            <a:r>
              <a:rPr lang="en-US" dirty="0" smtClean="0"/>
              <a:t>FROM </a:t>
            </a:r>
            <a:r>
              <a:rPr lang="en-US" dirty="0" smtClean="0"/>
              <a:t>T1</a:t>
            </a:r>
            <a:endParaRPr lang="en-US" dirty="0" smtClean="0"/>
          </a:p>
          <a:p>
            <a:pPr algn="l" rtl="0"/>
            <a:r>
              <a:rPr lang="en-US" dirty="0" smtClean="0"/>
              <a:t>WHERE </a:t>
            </a:r>
            <a:r>
              <a:rPr lang="en-US" dirty="0" smtClean="0"/>
              <a:t>T1.user </a:t>
            </a:r>
            <a:r>
              <a:rPr lang="en-US" dirty="0" smtClean="0"/>
              <a:t>= </a:t>
            </a:r>
            <a:r>
              <a:rPr lang="en-US" dirty="0" err="1" smtClean="0"/>
              <a:t>Users.user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T1 </a:t>
            </a:r>
            <a:r>
              <a:rPr lang="en-US" dirty="0" smtClean="0"/>
              <a:t>= SELECT user,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COUNT(DISTINCT </a:t>
            </a:r>
            <a:r>
              <a:rPr lang="en-US" dirty="0" smtClean="0"/>
              <a:t>name</a:t>
            </a:r>
            <a:r>
              <a:rPr lang="en-US" dirty="0" smtClean="0"/>
              <a:t>) AS </a:t>
            </a:r>
            <a:r>
              <a:rPr lang="en-US" dirty="0" err="1" smtClean="0"/>
              <a:t>CorrectFacts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FROM T2</a:t>
            </a:r>
            <a:endParaRPr lang="en-US" dirty="0" smtClean="0"/>
          </a:p>
          <a:p>
            <a:pPr algn="l" rtl="0"/>
            <a:r>
              <a:rPr lang="en-US" dirty="0" smtClean="0"/>
              <a:t>GROUP BY user;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T2 </a:t>
            </a:r>
            <a:r>
              <a:rPr lang="en-US" dirty="0" smtClean="0"/>
              <a:t>= SELECT user, name, cuisine</a:t>
            </a:r>
          </a:p>
          <a:p>
            <a:pPr algn="l" rtl="0"/>
            <a:r>
              <a:rPr lang="en-US" dirty="0" smtClean="0"/>
              <a:t>FROM </a:t>
            </a:r>
            <a:r>
              <a:rPr lang="en-US" dirty="0" err="1" smtClean="0"/>
              <a:t>UserRest</a:t>
            </a:r>
            <a:r>
              <a:rPr lang="en-US" dirty="0" smtClean="0"/>
              <a:t> UR</a:t>
            </a:r>
          </a:p>
          <a:p>
            <a:pPr algn="l" rtl="0"/>
            <a:r>
              <a:rPr lang="en-US" dirty="0" smtClean="0"/>
              <a:t>WHERE EXISTS</a:t>
            </a:r>
          </a:p>
          <a:p>
            <a:pPr algn="l" rtl="0"/>
            <a:r>
              <a:rPr lang="en-US" dirty="0" smtClean="0"/>
              <a:t>(SELECT * FROM </a:t>
            </a:r>
            <a:r>
              <a:rPr lang="en-US" dirty="0" err="1" smtClean="0"/>
              <a:t>BelievedRestaurants</a:t>
            </a:r>
            <a:r>
              <a:rPr lang="en-US" dirty="0" smtClean="0"/>
              <a:t>  BR</a:t>
            </a:r>
          </a:p>
          <a:p>
            <a:pPr algn="l" rtl="0"/>
            <a:r>
              <a:rPr lang="en-US" dirty="0" smtClean="0"/>
              <a:t>WHERE BR.name = UR.name AND</a:t>
            </a:r>
          </a:p>
          <a:p>
            <a:pPr algn="l" rtl="0"/>
            <a:r>
              <a:rPr lang="en-US" dirty="0" err="1" smtClean="0"/>
              <a:t>BR.cuisine</a:t>
            </a:r>
            <a:r>
              <a:rPr lang="en-US" dirty="0" smtClean="0"/>
              <a:t> = </a:t>
            </a:r>
            <a:r>
              <a:rPr lang="en-US" dirty="0" err="1" smtClean="0"/>
              <a:t>UR.cuisine</a:t>
            </a:r>
            <a:r>
              <a:rPr lang="en-US" dirty="0" smtClean="0"/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045747"/>
            <a:ext cx="374441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Drop </a:t>
            </a:r>
            <a:r>
              <a:rPr lang="en-US" dirty="0" err="1" smtClean="0"/>
              <a:t>BelievedRestaurants</a:t>
            </a:r>
            <a:r>
              <a:rPr lang="en-US" dirty="0" smtClean="0"/>
              <a:t>;</a:t>
            </a:r>
          </a:p>
          <a:p>
            <a:pPr algn="l" rtl="0"/>
            <a:r>
              <a:rPr lang="en-US" dirty="0" smtClean="0"/>
              <a:t>INSERT INTO </a:t>
            </a:r>
            <a:r>
              <a:rPr lang="en-US" dirty="0" err="1" smtClean="0"/>
              <a:t>BelievedRestaurants</a:t>
            </a:r>
            <a:endParaRPr lang="en-US" dirty="0" smtClean="0"/>
          </a:p>
          <a:p>
            <a:pPr algn="l" rtl="0"/>
            <a:r>
              <a:rPr lang="en-US" dirty="0" smtClean="0"/>
              <a:t>REPAIR-KEY[Restaurant @ authority] ON</a:t>
            </a:r>
          </a:p>
          <a:p>
            <a:pPr algn="l" rtl="0"/>
            <a:r>
              <a:rPr lang="en-US" dirty="0" smtClean="0"/>
              <a:t>    (SELECT name, cuisine, authority</a:t>
            </a:r>
          </a:p>
          <a:p>
            <a:pPr algn="l" rtl="0"/>
            <a:r>
              <a:rPr lang="en-US" dirty="0" smtClean="0"/>
              <a:t>     FROM Restaurants AS R, Users AS U</a:t>
            </a:r>
          </a:p>
          <a:p>
            <a:pPr algn="l" rtl="0"/>
            <a:r>
              <a:rPr lang="en-US" dirty="0" smtClean="0"/>
              <a:t>      WHERE </a:t>
            </a:r>
            <a:r>
              <a:rPr lang="en-US" dirty="0" err="1" smtClean="0"/>
              <a:t>R.user</a:t>
            </a:r>
            <a:r>
              <a:rPr lang="en-US" dirty="0" smtClean="0"/>
              <a:t> = </a:t>
            </a:r>
            <a:r>
              <a:rPr lang="en-US" dirty="0" err="1" smtClean="0"/>
              <a:t>U.user</a:t>
            </a:r>
            <a:r>
              <a:rPr lang="en-US" dirty="0" smtClean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28083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Compute a subset of believed facts based on user authorities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335688" y="1556792"/>
            <a:ext cx="28083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Update user authorities according to number of believed facts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5818038"/>
            <a:ext cx="32403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Boolean condition: Name is a key in </a:t>
            </a:r>
            <a:r>
              <a:rPr lang="en-US" i="1" dirty="0" err="1" smtClean="0"/>
              <a:t>BelievedRestaurants</a:t>
            </a:r>
            <a:endParaRPr lang="he-I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3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8656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TriviaMaster</a:t>
            </a:r>
            <a:endParaRPr lang="he-IL" dirty="0"/>
          </a:p>
        </p:txBody>
      </p:sp>
      <p:pic>
        <p:nvPicPr>
          <p:cNvPr id="7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700808"/>
            <a:ext cx="5222501" cy="33123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310" y="2492897"/>
            <a:ext cx="5305186" cy="37444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68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09600"/>
            <a:ext cx="69105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Complexity Results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97858"/>
            <a:ext cx="8496944" cy="50435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Formal problem:  </a:t>
            </a:r>
            <a:r>
              <a:rPr lang="en-US" sz="2400" dirty="0" smtClean="0"/>
              <a:t>Given a Markov Chain of database instances and an SQL query on the database (“what is </a:t>
            </a:r>
            <a:r>
              <a:rPr lang="en-US" sz="2400" dirty="0" err="1" smtClean="0"/>
              <a:t>Alouette’s</a:t>
            </a:r>
            <a:r>
              <a:rPr lang="en-US" sz="2400" dirty="0" smtClean="0"/>
              <a:t> </a:t>
            </a:r>
            <a:r>
              <a:rPr lang="en-US" sz="2400" dirty="0" smtClean="0"/>
              <a:t>cuisine?”), </a:t>
            </a:r>
            <a:r>
              <a:rPr lang="en-US" sz="2400" dirty="0" smtClean="0"/>
              <a:t>compute the probabilities of the different answers.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u="sng" dirty="0" smtClean="0"/>
              <a:t>Theorem:</a:t>
            </a:r>
            <a:r>
              <a:rPr lang="en-US" sz="2400" dirty="0" smtClean="0"/>
              <a:t> Exact computation is </a:t>
            </a:r>
            <a:r>
              <a:rPr lang="en-US" sz="2400" dirty="0" smtClean="0">
                <a:solidFill>
                  <a:srgbClr val="FF0000"/>
                </a:solidFill>
              </a:rPr>
              <a:t>#P-hard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u="sng" dirty="0" smtClean="0"/>
              <a:t>Theorem:</a:t>
            </a:r>
            <a:r>
              <a:rPr lang="en-US" sz="2400" dirty="0" smtClean="0"/>
              <a:t> If Markov Chain is </a:t>
            </a:r>
            <a:r>
              <a:rPr lang="en-US" sz="2400" b="1" dirty="0" err="1" smtClean="0"/>
              <a:t>ergodic</a:t>
            </a:r>
            <a:r>
              <a:rPr lang="en-US" sz="2400" dirty="0" smtClean="0"/>
              <a:t>, computable in </a:t>
            </a:r>
            <a:r>
              <a:rPr lang="en-US" sz="2400" dirty="0" smtClean="0">
                <a:solidFill>
                  <a:srgbClr val="FF0000"/>
                </a:solidFill>
              </a:rPr>
              <a:t>EXPTIME</a:t>
            </a:r>
            <a:endParaRPr lang="en-US" sz="2000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/>
              <a:t>Compute the stochastic matrix of  transitions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Compute its </a:t>
            </a:r>
            <a:r>
              <a:rPr lang="en-US" sz="1800" dirty="0" err="1" smtClean="0"/>
              <a:t>fixpoint</a:t>
            </a:r>
            <a:endParaRPr lang="en-US" sz="1800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/>
              <a:t>For </a:t>
            </a:r>
            <a:r>
              <a:rPr lang="en-US" sz="1800" dirty="0" err="1" smtClean="0"/>
              <a:t>ergodic</a:t>
            </a:r>
            <a:r>
              <a:rPr lang="en-US" sz="1800" dirty="0" smtClean="0"/>
              <a:t> Markov Chain corresponds to correct probabilities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Sum up probabilities of states where the query event holds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400" u="sng" dirty="0" smtClean="0"/>
              <a:t>Theorem:</a:t>
            </a:r>
            <a:r>
              <a:rPr lang="en-US" sz="2400" dirty="0" smtClean="0"/>
              <a:t> In general, </a:t>
            </a:r>
            <a:r>
              <a:rPr lang="en-US" sz="2400" dirty="0" smtClean="0">
                <a:solidFill>
                  <a:srgbClr val="FF0000"/>
                </a:solidFill>
              </a:rPr>
              <a:t>2-EXPTIME</a:t>
            </a:r>
            <a:r>
              <a:rPr lang="en-US" sz="24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Apply the above to each connected component of the Markov Chain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Factor by probability of being in each component 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9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Complexity (cont.)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0435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Approximations: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Absolute approximation:</a:t>
            </a:r>
            <a:r>
              <a:rPr lang="en-US" sz="2400" dirty="0" smtClean="0"/>
              <a:t> approximates correct probability ±</a:t>
            </a:r>
            <a:r>
              <a:rPr lang="el-GR" sz="2400" dirty="0" smtClean="0"/>
              <a:t>ε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Relative approximation: </a:t>
            </a:r>
            <a:r>
              <a:rPr lang="en-US" sz="2400" dirty="0" smtClean="0"/>
              <a:t>approximates correct probability up to a factor in-between (1-</a:t>
            </a:r>
            <a:r>
              <a:rPr lang="el-GR" sz="2400" dirty="0" smtClean="0"/>
              <a:t> ε</a:t>
            </a:r>
            <a:r>
              <a:rPr lang="en-US" sz="2400" dirty="0" smtClean="0"/>
              <a:t>), (1+</a:t>
            </a:r>
            <a:r>
              <a:rPr lang="el-GR" sz="2400" dirty="0" smtClean="0"/>
              <a:t> ε</a:t>
            </a:r>
            <a:r>
              <a:rPr lang="en-US" sz="2400" dirty="0" smtClean="0"/>
              <a:t>).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   						        </a:t>
            </a:r>
            <a:r>
              <a:rPr lang="en-US" sz="2000" dirty="0" smtClean="0"/>
              <a:t>[Relative is harder to achieve]</a:t>
            </a:r>
            <a:endParaRPr lang="en-US" sz="2400" dirty="0" smtClean="0"/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400" u="sng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6024" y="3717032"/>
          <a:ext cx="8748464" cy="25603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636996"/>
                <a:gridCol w="1656506"/>
                <a:gridCol w="1886718"/>
                <a:gridCol w="2568244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Absolute approx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Relative approx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Exact computation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Language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In PTIME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NP-hard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#P-hard</a:t>
                      </a:r>
                    </a:p>
                    <a:p>
                      <a:pPr algn="l" rtl="1"/>
                      <a:r>
                        <a:rPr lang="en-US" dirty="0" smtClean="0"/>
                        <a:t>In PSPACE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(Linear)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datalog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In PTIME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NP-hard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#P-hard</a:t>
                      </a:r>
                    </a:p>
                    <a:p>
                      <a:pPr algn="l" rtl="1"/>
                      <a:r>
                        <a:rPr lang="en-US" dirty="0" smtClean="0"/>
                        <a:t>In PSPACE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Inflationary </a:t>
                      </a:r>
                      <a:r>
                        <a:rPr lang="en-US" dirty="0" err="1" smtClean="0"/>
                        <a:t>fixpoint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NP-hard;</a:t>
                      </a:r>
                      <a:r>
                        <a:rPr lang="en-US" baseline="0" dirty="0" smtClean="0"/>
                        <a:t> PTIME in input size and mixing time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NP-hard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#P-hard</a:t>
                      </a:r>
                    </a:p>
                    <a:p>
                      <a:pPr algn="l" rtl="1"/>
                      <a:r>
                        <a:rPr lang="en-US" dirty="0" smtClean="0"/>
                        <a:t>In (2)EXP-TIME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Non-inflationary </a:t>
                      </a:r>
                      <a:r>
                        <a:rPr lang="en-US" dirty="0" err="1" smtClean="0"/>
                        <a:t>fixpoint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69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00" y="260648"/>
            <a:ext cx="66865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Sampling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04351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600" dirty="0" smtClean="0"/>
              <a:t>Algorithm induced by the (operational) semantics: </a:t>
            </a:r>
            <a:r>
              <a:rPr lang="en-US" sz="2400" dirty="0" smtClean="0"/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Perform a random walk on the Markov Chain of database states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Sample the query results on observed states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Upon convergence, report the fraction of states in which a tuple was observed in the query result, as an approximation of its probability </a:t>
            </a:r>
          </a:p>
          <a:p>
            <a:pPr algn="l" rtl="0">
              <a:lnSpc>
                <a:spcPct val="90000"/>
              </a:lnSpc>
              <a:buNone/>
            </a:pPr>
            <a:endParaRPr lang="en-US" sz="2200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sz="2400" dirty="0" smtClean="0"/>
              <a:t>Convergence?</a:t>
            </a:r>
            <a:endParaRPr lang="en-US" sz="2400" dirty="0"/>
          </a:p>
          <a:p>
            <a:pPr marL="342900" lvl="1" indent="-342900" algn="l" rtl="0">
              <a:lnSpc>
                <a:spcPct val="90000"/>
              </a:lnSpc>
              <a:buNone/>
            </a:pPr>
            <a:r>
              <a:rPr lang="en-US" sz="2400" dirty="0" smtClean="0"/>
              <a:t>   </a:t>
            </a:r>
            <a:r>
              <a:rPr lang="en-US" sz="2200" dirty="0" smtClean="0"/>
              <a:t>Guaranteed to converge to absolute (±</a:t>
            </a:r>
            <a:r>
              <a:rPr lang="el-GR" sz="2200" dirty="0" smtClean="0"/>
              <a:t>ε</a:t>
            </a:r>
            <a:r>
              <a:rPr lang="en-US" sz="2200" dirty="0" smtClean="0"/>
              <a:t>) approximation</a:t>
            </a:r>
          </a:p>
          <a:p>
            <a:pPr marL="342900" lvl="1" indent="-342900" algn="l" rtl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However the time until convergence depends on the MC structure</a:t>
            </a:r>
          </a:p>
          <a:p>
            <a:pPr marL="342900" lvl="1" indent="-342900" algn="l" rtl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Polynomial in the database size and </a:t>
            </a:r>
            <a:r>
              <a:rPr lang="en-US" sz="2200" dirty="0" smtClean="0">
                <a:solidFill>
                  <a:srgbClr val="FF0000"/>
                </a:solidFill>
              </a:rPr>
              <a:t>MC mixing time</a:t>
            </a:r>
          </a:p>
          <a:p>
            <a:pPr algn="l" rtl="0">
              <a:lnSpc>
                <a:spcPct val="90000"/>
              </a:lnSpc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55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09600"/>
            <a:ext cx="68385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Still Lots of Open Questions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97858"/>
            <a:ext cx="8892480" cy="50435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How (and when) can we evaluate things fast enough?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How to store the vast amount of data?</a:t>
            </a:r>
          </a:p>
          <a:p>
            <a:pPr lvl="2"/>
            <a:r>
              <a:rPr lang="en-US" sz="2000" dirty="0" smtClean="0"/>
              <a:t>Distributed Databases? Map-reduce?</a:t>
            </a:r>
          </a:p>
          <a:p>
            <a:endParaRPr lang="en-US" sz="2400" dirty="0" smtClean="0"/>
          </a:p>
          <a:p>
            <a:r>
              <a:rPr lang="en-US" sz="2800" dirty="0" smtClean="0"/>
              <a:t>The data keeps changing.  How to handle updates?</a:t>
            </a:r>
          </a:p>
          <a:p>
            <a:endParaRPr lang="en-US" sz="2800" dirty="0" smtClean="0"/>
          </a:p>
          <a:p>
            <a:r>
              <a:rPr lang="en-US" sz="2800" dirty="0" smtClean="0"/>
              <a:t>…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80" y="0"/>
            <a:ext cx="1485900" cy="148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44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437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are we?</a:t>
            </a:r>
            <a:endParaRPr lang="he-IL" dirty="0"/>
          </a:p>
        </p:txBody>
      </p:sp>
      <p:sp>
        <p:nvSpPr>
          <p:cNvPr id="34" name="Content Placeholder 5"/>
          <p:cNvSpPr txBox="1">
            <a:spLocks/>
          </p:cNvSpPr>
          <p:nvPr/>
        </p:nvSpPr>
        <p:spPr>
          <a:xfrm>
            <a:off x="323528" y="1625850"/>
            <a:ext cx="8686800" cy="50435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251520" y="1628800"/>
            <a:ext cx="8892480" cy="50435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What questions to ask? 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define correctness of answers?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clean the data?  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ho to ask? how many people?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How to best use resources?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1628800"/>
            <a:ext cx="2736304" cy="792088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Declarative Framework!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0" y="3645024"/>
            <a:ext cx="2736304" cy="792088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Data Cleaning!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2636912"/>
            <a:ext cx="2736304" cy="792088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Probabilistic Data!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4941168"/>
            <a:ext cx="2736304" cy="12241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Optimizations and Incremental Computation</a:t>
            </a:r>
            <a:endParaRPr lang="he-IL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5212"/>
            <a:ext cx="6686568" cy="1143000"/>
          </a:xfrm>
        </p:spPr>
        <p:txBody>
          <a:bodyPr/>
          <a:lstStyle/>
          <a:p>
            <a:r>
              <a:rPr lang="en-US" dirty="0" smtClean="0"/>
              <a:t>The classical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25" y="1556792"/>
            <a:ext cx="83867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22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609600"/>
            <a:ext cx="6334472" cy="1143000"/>
          </a:xfrm>
        </p:spPr>
        <p:txBody>
          <a:bodyPr/>
          <a:lstStyle/>
          <a:p>
            <a:r>
              <a:rPr lang="en-US" dirty="0" smtClean="0"/>
              <a:t>Partial Knowledge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043510"/>
          </a:xfrm>
        </p:spPr>
        <p:txBody>
          <a:bodyPr>
            <a:normAutofit fontScale="77500" lnSpcReduction="20000"/>
          </a:bodyPr>
          <a:lstStyle/>
          <a:p>
            <a:pPr algn="l" rt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: Compute an aggregate function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for each query, e.g.</a:t>
            </a:r>
          </a:p>
          <a:p>
            <a:pPr lvl="1" algn="l" rtl="0"/>
            <a:r>
              <a:rPr lang="en-US" dirty="0" smtClean="0"/>
              <a:t>Some metric of the distribution  (e.g. entropy)</a:t>
            </a:r>
          </a:p>
          <a:p>
            <a:pPr lvl="1" algn="l" rtl="0"/>
            <a:r>
              <a:rPr lang="en-US" dirty="0" smtClean="0"/>
              <a:t>Most frequent answer</a:t>
            </a:r>
          </a:p>
          <a:p>
            <a:pPr lvl="1" algn="l" rtl="0"/>
            <a:r>
              <a:rPr lang="en-US" dirty="0" smtClean="0"/>
              <a:t>Aggregated value (e.g</a:t>
            </a:r>
            <a:r>
              <a:rPr lang="en-US" dirty="0" smtClean="0"/>
              <a:t>., </a:t>
            </a:r>
            <a:r>
              <a:rPr lang="en-US" dirty="0" smtClean="0"/>
              <a:t>average)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122377"/>
              </p:ext>
            </p:extLst>
          </p:nvPr>
        </p:nvGraphicFramePr>
        <p:xfrm>
          <a:off x="1524000" y="1902440"/>
          <a:ext cx="6096000" cy="29260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4383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…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u1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u2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u3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u4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u5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…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83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38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609600"/>
            <a:ext cx="6334472" cy="1143000"/>
          </a:xfrm>
        </p:spPr>
        <p:txBody>
          <a:bodyPr/>
          <a:lstStyle/>
          <a:p>
            <a:r>
              <a:rPr lang="en-US" dirty="0" smtClean="0"/>
              <a:t>Increasing Knowledge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6"/>
            <a:ext cx="8435280" cy="504351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Limited overall resources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Limited user availability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Bounded resources per question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               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Which cells to resolve?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l" rtl="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5949280"/>
            <a:ext cx="65527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[</a:t>
            </a:r>
            <a:r>
              <a:rPr lang="en-US" b="1" dirty="0" err="1" smtClean="0"/>
              <a:t>Boim</a:t>
            </a:r>
            <a:r>
              <a:rPr lang="en-US" b="1" dirty="0" smtClean="0"/>
              <a:t>, </a:t>
            </a:r>
            <a:r>
              <a:rPr lang="en-US" b="1" dirty="0" err="1" smtClean="0"/>
              <a:t>Greenshpan</a:t>
            </a:r>
            <a:r>
              <a:rPr lang="en-US" b="1" dirty="0" smtClean="0"/>
              <a:t>, M., </a:t>
            </a:r>
            <a:r>
              <a:rPr lang="en-US" b="1" dirty="0" err="1" smtClean="0"/>
              <a:t>Novgorodov</a:t>
            </a:r>
            <a:r>
              <a:rPr lang="en-US" b="1" dirty="0" smtClean="0"/>
              <a:t>, </a:t>
            </a:r>
            <a:r>
              <a:rPr lang="en-US" b="1" dirty="0" err="1" smtClean="0"/>
              <a:t>Polyzotis</a:t>
            </a:r>
            <a:r>
              <a:rPr lang="en-US" b="1" dirty="0" smtClean="0"/>
              <a:t>, Tan. ICDE’12,…</a:t>
            </a:r>
            <a:r>
              <a:rPr lang="en-US" sz="1600" b="1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18878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609600"/>
            <a:ext cx="6334472" cy="1143000"/>
          </a:xfrm>
        </p:spPr>
        <p:txBody>
          <a:bodyPr/>
          <a:lstStyle/>
          <a:p>
            <a:r>
              <a:rPr lang="en-US" dirty="0" smtClean="0"/>
              <a:t>Quantifying Uncertainty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043510"/>
          </a:xfrm>
        </p:spPr>
        <p:txBody>
          <a:bodyPr>
            <a:normAutofit fontScale="925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Assume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answers suffice for computing 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Comp(q)</a:t>
            </a:r>
            <a:r>
              <a:rPr lang="en-US" dirty="0" smtClean="0"/>
              <a:t>: all possible completions of </a:t>
            </a:r>
            <a:r>
              <a:rPr lang="en-US" dirty="0" err="1" smtClean="0"/>
              <a:t>q’s</a:t>
            </a:r>
            <a:r>
              <a:rPr lang="en-US" dirty="0" smtClean="0"/>
              <a:t> column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Dist(r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’)</a:t>
            </a:r>
            <a:r>
              <a:rPr lang="en-US" dirty="0" smtClean="0"/>
              <a:t>: distance between two results of  f</a:t>
            </a:r>
          </a:p>
          <a:p>
            <a:pPr algn="l" rtl="0"/>
            <a:endParaRPr lang="en-US" dirty="0" smtClean="0"/>
          </a:p>
          <a:p>
            <a:pPr algn="l" rtl="0"/>
            <a:r>
              <a:rPr lang="fr-FR" dirty="0" err="1" smtClean="0">
                <a:solidFill>
                  <a:srgbClr val="FF0000"/>
                </a:solidFill>
              </a:rPr>
              <a:t>Uncertainty</a:t>
            </a:r>
            <a:r>
              <a:rPr lang="fr-FR" dirty="0" smtClean="0">
                <a:solidFill>
                  <a:srgbClr val="FF0000"/>
                </a:solidFill>
              </a:rPr>
              <a:t>(q)</a:t>
            </a:r>
            <a:r>
              <a:rPr lang="fr-FR" dirty="0" smtClean="0"/>
              <a:t>: </a:t>
            </a:r>
            <a:r>
              <a:rPr lang="fr-FR" sz="2800" dirty="0" smtClean="0"/>
              <a:t>max{ </a:t>
            </a:r>
            <a:r>
              <a:rPr lang="fr-FR" sz="2800" dirty="0" err="1" smtClean="0">
                <a:solidFill>
                  <a:schemeClr val="accent1"/>
                </a:solidFill>
              </a:rPr>
              <a:t>Dist</a:t>
            </a:r>
            <a:r>
              <a:rPr lang="fr-FR" sz="2800" dirty="0" smtClean="0">
                <a:solidFill>
                  <a:schemeClr val="accent1"/>
                </a:solidFill>
              </a:rPr>
              <a:t>(f(X)</a:t>
            </a:r>
            <a:r>
              <a:rPr lang="fr-FR" sz="2800" dirty="0" smtClean="0">
                <a:solidFill>
                  <a:schemeClr val="accent1"/>
                </a:solidFill>
              </a:rPr>
              <a:t>, </a:t>
            </a:r>
            <a:r>
              <a:rPr lang="fr-FR" sz="2800" dirty="0" smtClean="0">
                <a:solidFill>
                  <a:schemeClr val="accent1"/>
                </a:solidFill>
              </a:rPr>
              <a:t>f(Y)) </a:t>
            </a:r>
            <a:r>
              <a:rPr lang="fr-FR" sz="2800" dirty="0" smtClean="0"/>
              <a:t>| X,Y in </a:t>
            </a:r>
            <a:r>
              <a:rPr lang="en-US" sz="2800" dirty="0" smtClean="0"/>
              <a:t>Comp(q) }</a:t>
            </a:r>
          </a:p>
          <a:p>
            <a:pPr lvl="1" algn="l" rtl="0">
              <a:buNone/>
            </a:pPr>
            <a:r>
              <a:rPr lang="en-US" dirty="0" smtClean="0"/>
              <a:t>i.e. the largest distance between possibly completions</a:t>
            </a:r>
          </a:p>
          <a:p>
            <a:pPr algn="l" rtl="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52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1437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Quantifying Uncertainty (cont.)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043510"/>
          </a:xfrm>
        </p:spPr>
        <p:txBody>
          <a:bodyPr>
            <a:normAutofit fontScale="70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Uncertainty measures for a Users-Answer matrix M</a:t>
            </a:r>
          </a:p>
          <a:p>
            <a:pPr lvl="1" algn="l" rtl="0"/>
            <a:r>
              <a:rPr lang="en-US" b="1" dirty="0" smtClean="0">
                <a:solidFill>
                  <a:srgbClr val="0070C0"/>
                </a:solidFill>
              </a:rPr>
              <a:t>Max-uncertainty(M)</a:t>
            </a:r>
          </a:p>
          <a:p>
            <a:pPr lvl="1" algn="l" rtl="0"/>
            <a:r>
              <a:rPr lang="en-US" b="1" dirty="0" smtClean="0">
                <a:solidFill>
                  <a:srgbClr val="0070C0"/>
                </a:solidFill>
              </a:rPr>
              <a:t>Sum-uncertainty(M)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Problem statement (X-uncertainty Reduction)</a:t>
            </a:r>
            <a:r>
              <a:rPr lang="en-US" dirty="0" smtClean="0"/>
              <a:t>     </a:t>
            </a:r>
          </a:p>
          <a:p>
            <a:pPr algn="l" rtl="0">
              <a:buNone/>
            </a:pPr>
            <a:r>
              <a:rPr lang="en-US" dirty="0" smtClean="0"/>
              <a:t>     Given a matrix M, a choice x </a:t>
            </a:r>
            <a:r>
              <a:rPr lang="el-GR" dirty="0" smtClean="0"/>
              <a:t>ϵ</a:t>
            </a:r>
            <a:r>
              <a:rPr lang="en-US" dirty="0" smtClean="0"/>
              <a:t> {</a:t>
            </a:r>
            <a:r>
              <a:rPr lang="en-US" dirty="0" err="1" smtClean="0"/>
              <a:t>max,sum</a:t>
            </a:r>
            <a:r>
              <a:rPr lang="en-US" dirty="0" smtClean="0"/>
              <a:t>}, and a set of constraints,</a:t>
            </a:r>
          </a:p>
          <a:p>
            <a:pPr algn="l" rtl="0">
              <a:buNone/>
            </a:pPr>
            <a:r>
              <a:rPr lang="en-US" dirty="0" smtClean="0"/>
              <a:t>     identify a set C of empty cells that satisfy the constraints and where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Max </a:t>
            </a:r>
            <a:r>
              <a:rPr lang="en-US" b="1" baseline="-25000" dirty="0" smtClean="0">
                <a:solidFill>
                  <a:srgbClr val="0070C0"/>
                </a:solidFill>
              </a:rPr>
              <a:t>M’ </a:t>
            </a:r>
            <a:r>
              <a:rPr lang="el-GR" b="1" baseline="-25000" dirty="0" smtClean="0">
                <a:solidFill>
                  <a:srgbClr val="0070C0"/>
                </a:solidFill>
              </a:rPr>
              <a:t>ϵ </a:t>
            </a:r>
            <a:r>
              <a:rPr lang="en-US" b="1" baseline="-25000" dirty="0" smtClean="0">
                <a:solidFill>
                  <a:srgbClr val="0070C0"/>
                </a:solidFill>
              </a:rPr>
              <a:t>M</a:t>
            </a:r>
            <a:r>
              <a:rPr lang="en-US" b="1" baseline="-50000" dirty="0" smtClean="0">
                <a:solidFill>
                  <a:srgbClr val="0070C0"/>
                </a:solidFill>
              </a:rPr>
              <a:t>C</a:t>
            </a:r>
            <a:r>
              <a:rPr lang="en-US" b="1" baseline="-25000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X-uncertainty(M’) </a:t>
            </a:r>
            <a:r>
              <a:rPr lang="en-US" dirty="0" smtClean="0"/>
              <a:t>is minimized.</a:t>
            </a:r>
          </a:p>
          <a:p>
            <a:pPr algn="l" rtl="0">
              <a:buNone/>
            </a:pPr>
            <a:r>
              <a:rPr lang="en-US" dirty="0" smtClean="0"/>
              <a:t>    </a:t>
            </a:r>
          </a:p>
          <a:p>
            <a:pPr algn="l" rtl="0">
              <a:buNone/>
            </a:pPr>
            <a:r>
              <a:rPr lang="en-US" dirty="0" smtClean="0"/>
              <a:t>     Where M</a:t>
            </a:r>
            <a:r>
              <a:rPr lang="en-US" baseline="-25000" dirty="0" smtClean="0"/>
              <a:t>C</a:t>
            </a:r>
            <a:r>
              <a:rPr lang="en-US" dirty="0" smtClean="0"/>
              <a:t> contains all possible matrices that we can derive from M by resolving solely the cells in C.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02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1437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Examples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834"/>
            <a:ext cx="8507288" cy="5043510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Target function f</a:t>
            </a:r>
          </a:p>
          <a:p>
            <a:pPr lvl="1" algn="l" rtl="0"/>
            <a:r>
              <a:rPr lang="en-US" dirty="0" smtClean="0"/>
              <a:t>Entropy, majority-vote, average,…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Constraints</a:t>
            </a:r>
          </a:p>
          <a:p>
            <a:pPr lvl="1" algn="l" rtl="0"/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: bound k on the </a:t>
            </a:r>
            <a:r>
              <a:rPr lang="en-US" dirty="0" smtClean="0"/>
              <a:t>overall </a:t>
            </a:r>
            <a:r>
              <a:rPr lang="en-US" dirty="0" smtClean="0"/>
              <a:t>number of cells</a:t>
            </a:r>
          </a:p>
          <a:p>
            <a:pPr lvl="1" algn="l" rtl="0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: also a bound k’ on questions per users</a:t>
            </a:r>
          </a:p>
          <a:p>
            <a:pPr lvl="1" algn="l" rtl="0"/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: here k’ is a bound on users per question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81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1437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Some Complexity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504351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max-Uncertainty Reduction</a:t>
            </a:r>
          </a:p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in PTIME for all </a:t>
            </a:r>
            <a:r>
              <a:rPr lang="en-US" b="1" dirty="0" smtClean="0">
                <a:solidFill>
                  <a:srgbClr val="0070C0"/>
                </a:solidFill>
              </a:rPr>
              <a:t>constraint </a:t>
            </a:r>
            <a:r>
              <a:rPr lang="en-US" b="1" dirty="0" smtClean="0">
                <a:solidFill>
                  <a:srgbClr val="0070C0"/>
                </a:solidFill>
              </a:rPr>
              <a:t>classes</a:t>
            </a:r>
            <a:endParaRPr lang="fr-FR" dirty="0" smtClean="0">
              <a:solidFill>
                <a:srgbClr val="0070C0"/>
              </a:solidFill>
            </a:endParaRPr>
          </a:p>
          <a:p>
            <a:pPr lvl="1" algn="l" rtl="0"/>
            <a:r>
              <a:rPr lang="en-US" dirty="0" smtClean="0"/>
              <a:t>Greedy </a:t>
            </a:r>
            <a:r>
              <a:rPr lang="en-US" dirty="0" smtClean="0"/>
              <a:t>algorithm </a:t>
            </a:r>
            <a:r>
              <a:rPr lang="en-US" dirty="0" smtClean="0"/>
              <a:t>for </a:t>
            </a:r>
            <a:r>
              <a:rPr lang="en-US" dirty="0" smtClean="0"/>
              <a:t>constraint </a:t>
            </a:r>
            <a:r>
              <a:rPr lang="en-US" dirty="0" smtClean="0"/>
              <a:t>class </a:t>
            </a:r>
            <a:r>
              <a:rPr lang="en-US" dirty="0" err="1" smtClean="0"/>
              <a:t>esA</a:t>
            </a:r>
            <a:r>
              <a:rPr lang="en-US" dirty="0" smtClean="0"/>
              <a:t> and C</a:t>
            </a:r>
            <a:endParaRPr lang="en-US" dirty="0" smtClean="0"/>
          </a:p>
          <a:p>
            <a:pPr lvl="1" algn="l" rtl="0"/>
            <a:r>
              <a:rPr lang="en-US" dirty="0" smtClean="0"/>
              <a:t>Using Max-flow for </a:t>
            </a:r>
            <a:r>
              <a:rPr lang="en-US" dirty="0" smtClean="0"/>
              <a:t>constraint class </a:t>
            </a:r>
            <a:r>
              <a:rPr lang="en-US" dirty="0" smtClean="0"/>
              <a:t>B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sum-Uncertainty Reduction 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b="1" dirty="0" smtClean="0">
                <a:solidFill>
                  <a:srgbClr val="0070C0"/>
                </a:solidFill>
              </a:rPr>
              <a:t>in PTIME for constraint classes A and C</a:t>
            </a:r>
          </a:p>
          <a:p>
            <a:pPr lvl="1" algn="l" rtl="0"/>
            <a:r>
              <a:rPr lang="en-US" dirty="0" smtClean="0"/>
              <a:t>Dynamic programming</a:t>
            </a:r>
          </a:p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b="1" dirty="0" smtClean="0">
                <a:solidFill>
                  <a:srgbClr val="0070C0"/>
                </a:solidFill>
              </a:rPr>
              <a:t>NP-COMPLETE for </a:t>
            </a:r>
            <a:r>
              <a:rPr lang="en-US" b="1" dirty="0" smtClean="0">
                <a:solidFill>
                  <a:srgbClr val="0070C0"/>
                </a:solidFill>
              </a:rPr>
              <a:t>constraint </a:t>
            </a:r>
            <a:r>
              <a:rPr lang="en-US" b="1" dirty="0" smtClean="0">
                <a:solidFill>
                  <a:srgbClr val="0070C0"/>
                </a:solidFill>
              </a:rPr>
              <a:t>class B</a:t>
            </a:r>
            <a:endParaRPr lang="fr-FR" dirty="0" smtClean="0">
              <a:solidFill>
                <a:srgbClr val="0070C0"/>
              </a:solidFill>
            </a:endParaRPr>
          </a:p>
          <a:p>
            <a:pPr lvl="1" algn="l" rtl="0"/>
            <a:r>
              <a:rPr lang="en-US" dirty="0" smtClean="0"/>
              <a:t>Reduction </a:t>
            </a:r>
            <a:r>
              <a:rPr lang="en-US" dirty="0" smtClean="0"/>
              <a:t>from </a:t>
            </a:r>
            <a:r>
              <a:rPr lang="en-US" dirty="0" smtClean="0"/>
              <a:t>set </a:t>
            </a:r>
            <a:r>
              <a:rPr lang="en-US" dirty="0" smtClean="0"/>
              <a:t>cover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06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14376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AskIt</a:t>
            </a:r>
            <a:r>
              <a:rPr lang="en-US" dirty="0" smtClean="0"/>
              <a:t>   (ICDE’12 demo)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504351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Gather information (scientific as well as fun) 				   on ICDE’12 authors, participants, papers, presentations,…</a:t>
            </a:r>
          </a:p>
          <a:p>
            <a:pPr algn="l" rtl="0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i-ques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6239452" cy="3312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ui-st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5100" y="3212976"/>
            <a:ext cx="5948868" cy="3240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129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99" y="193204"/>
            <a:ext cx="8229600" cy="1143000"/>
          </a:xfrm>
        </p:spPr>
        <p:txBody>
          <a:bodyPr/>
          <a:lstStyle/>
          <a:p>
            <a:r>
              <a:rPr lang="en-US" dirty="0" smtClean="0"/>
              <a:t>Lots of Open Questions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6"/>
            <a:ext cx="8435280" cy="504351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Use prior knowledge about users/answers</a:t>
            </a:r>
          </a:p>
          <a:p>
            <a:pPr lvl="2" algn="l" rtl="0"/>
            <a:r>
              <a:rPr lang="en-US" sz="2200" dirty="0" smtClean="0"/>
              <a:t>Predict answers</a:t>
            </a:r>
          </a:p>
          <a:p>
            <a:pPr lvl="2" algn="l" rtl="0"/>
            <a:r>
              <a:rPr lang="en-US" sz="2200" dirty="0" smtClean="0"/>
              <a:t>Predict who can/will answer what</a:t>
            </a:r>
          </a:p>
          <a:p>
            <a:pPr lvl="1" algn="l" rtl="0">
              <a:buNone/>
            </a:pPr>
            <a:r>
              <a:rPr lang="en-US" sz="2400" dirty="0" smtClean="0"/>
              <a:t>[Collaborative Filtering-style analysis is useful here]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Worse-case analysis vs. expected error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Incremental computation &amp; optimization</a:t>
            </a:r>
          </a:p>
          <a:p>
            <a:pPr algn="l" rtl="0">
              <a:buNone/>
            </a:pPr>
            <a:r>
              <a:rPr lang="en-US" sz="2400" dirty="0" smtClean="0"/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2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33447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Resource usage optimization: 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Human-Assisted </a:t>
            </a:r>
            <a:r>
              <a:rPr lang="en-US" sz="3600" b="1" dirty="0" smtClean="0">
                <a:solidFill>
                  <a:schemeClr val="accent2"/>
                </a:solidFill>
              </a:rPr>
              <a:t>Graph Search</a:t>
            </a:r>
            <a:endParaRPr lang="he-IL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Given a DAG and some unknown target(s)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sz="2800" dirty="0" smtClean="0"/>
              <a:t>We can ask </a:t>
            </a:r>
            <a:r>
              <a:rPr lang="en-US" sz="2800" b="1" dirty="0" smtClean="0"/>
              <a:t>YES/NO</a:t>
            </a:r>
            <a:r>
              <a:rPr lang="en-US" sz="2800" dirty="0" smtClean="0"/>
              <a:t> questions 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., </a:t>
            </a:r>
            <a:r>
              <a:rPr lang="en-US" dirty="0" err="1" smtClean="0"/>
              <a:t>reachability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03385" y="2131476"/>
            <a:ext cx="3521635" cy="2426732"/>
            <a:chOff x="1285547" y="2525603"/>
            <a:chExt cx="3521635" cy="2426732"/>
          </a:xfrm>
        </p:grpSpPr>
        <p:sp>
          <p:nvSpPr>
            <p:cNvPr id="31" name="TextBox 30"/>
            <p:cNvSpPr txBox="1"/>
            <p:nvPr/>
          </p:nvSpPr>
          <p:spPr>
            <a:xfrm>
              <a:off x="2737788" y="3973403"/>
              <a:ext cx="1104900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Chinese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1138" y="2525603"/>
              <a:ext cx="838200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Asian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80638" y="3211403"/>
              <a:ext cx="1219200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East Asian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1924" y="3973403"/>
              <a:ext cx="1149569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Japanese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68982" y="3973403"/>
              <a:ext cx="838200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Thai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3" idx="2"/>
              <a:endCxn id="35" idx="0"/>
            </p:cNvCxnSpPr>
            <p:nvPr/>
          </p:nvCxnSpPr>
          <p:spPr>
            <a:xfrm>
              <a:off x="3290238" y="2894935"/>
              <a:ext cx="0" cy="3164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 flipH="1">
              <a:off x="2036709" y="3580735"/>
              <a:ext cx="1253529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5" idx="2"/>
              <a:endCxn id="31" idx="0"/>
            </p:cNvCxnSpPr>
            <p:nvPr/>
          </p:nvCxnSpPr>
          <p:spPr>
            <a:xfrm>
              <a:off x="3290238" y="3580735"/>
              <a:ext cx="0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2"/>
              <a:endCxn id="37" idx="0"/>
            </p:cNvCxnSpPr>
            <p:nvPr/>
          </p:nvCxnSpPr>
          <p:spPr>
            <a:xfrm>
              <a:off x="3290238" y="3580735"/>
              <a:ext cx="1097844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285547" y="4583003"/>
              <a:ext cx="692369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Sushi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95500" y="4583003"/>
              <a:ext cx="838200" cy="369332"/>
            </a:xfrm>
            <a:prstGeom prst="rect">
              <a:avLst/>
            </a:prstGeom>
            <a:solidFill>
              <a:srgbClr val="D4FC9E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Ramen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6" idx="2"/>
              <a:endCxn id="42" idx="0"/>
            </p:cNvCxnSpPr>
            <p:nvPr/>
          </p:nvCxnSpPr>
          <p:spPr>
            <a:xfrm flipH="1">
              <a:off x="1631732" y="4342735"/>
              <a:ext cx="404977" cy="2402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2"/>
              <a:endCxn id="43" idx="0"/>
            </p:cNvCxnSpPr>
            <p:nvPr/>
          </p:nvCxnSpPr>
          <p:spPr>
            <a:xfrm>
              <a:off x="2036709" y="4342735"/>
              <a:ext cx="477891" cy="2402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chinatown-olympiades-en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28" y="2133901"/>
            <a:ext cx="1654068" cy="121029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Oval Callout 46"/>
          <p:cNvSpPr/>
          <p:nvPr/>
        </p:nvSpPr>
        <p:spPr>
          <a:xfrm>
            <a:off x="4342437" y="2083607"/>
            <a:ext cx="1933074" cy="344490"/>
          </a:xfrm>
          <a:prstGeom prst="wedgeEllipseCallout">
            <a:avLst>
              <a:gd name="adj1" fmla="val -114472"/>
              <a:gd name="adj2" fmla="val 49955"/>
            </a:avLst>
          </a:prstGeom>
          <a:solidFill>
            <a:srgbClr val="C9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it Asian?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255626" y="3557515"/>
            <a:ext cx="1104900" cy="369332"/>
          </a:xfrm>
          <a:prstGeom prst="roundRect">
            <a:avLst/>
          </a:prstGeom>
          <a:noFill/>
          <a:ln w="76200">
            <a:solidFill>
              <a:srgbClr val="0D9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197" y="2563524"/>
            <a:ext cx="838200" cy="6300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31397" y="2677923"/>
            <a:ext cx="7414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: YES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Oval Callout 51"/>
          <p:cNvSpPr/>
          <p:nvPr/>
        </p:nvSpPr>
        <p:spPr>
          <a:xfrm>
            <a:off x="4793197" y="3237867"/>
            <a:ext cx="1926023" cy="688980"/>
          </a:xfrm>
          <a:prstGeom prst="wedgeEllipseCallout">
            <a:avLst>
              <a:gd name="adj1" fmla="val -81407"/>
              <a:gd name="adj2" fmla="val 31650"/>
            </a:avLst>
          </a:prstGeom>
          <a:solidFill>
            <a:srgbClr val="C9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it Thai?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9064" y="3210803"/>
            <a:ext cx="838200" cy="63003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77264" y="3267432"/>
            <a:ext cx="6960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: No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3360526" y="4100651"/>
            <a:ext cx="2270871" cy="688980"/>
          </a:xfrm>
          <a:prstGeom prst="wedgeEllipseCallout">
            <a:avLst>
              <a:gd name="adj1" fmla="val -56809"/>
              <a:gd name="adj2" fmla="val -96492"/>
            </a:avLst>
          </a:prstGeom>
          <a:solidFill>
            <a:srgbClr val="C9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it Chinese?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5364" y="4167115"/>
            <a:ext cx="838200" cy="63003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663564" y="4081108"/>
            <a:ext cx="7747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: YES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095037"/>
            <a:ext cx="83529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Human-Assisted </a:t>
            </a:r>
            <a:r>
              <a:rPr lang="en-US" b="1" dirty="0" smtClean="0"/>
              <a:t>Graph </a:t>
            </a:r>
            <a:r>
              <a:rPr lang="en-US" b="1" dirty="0"/>
              <a:t>Search: </a:t>
            </a:r>
            <a:r>
              <a:rPr lang="en-US" b="1" dirty="0" smtClean="0"/>
              <a:t>It’s </a:t>
            </a:r>
            <a:r>
              <a:rPr lang="en-US" b="1" dirty="0"/>
              <a:t>Okay to Ask </a:t>
            </a:r>
            <a:r>
              <a:rPr lang="en-US" b="1" dirty="0" smtClean="0"/>
              <a:t>Questions,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pt-BR" dirty="0" smtClean="0"/>
              <a:t>A</a:t>
            </a:r>
            <a:r>
              <a:rPr lang="pt-BR" dirty="0" smtClean="0"/>
              <a:t>. Parameswaran, A. D. Sarma,  H. G. Molina, N. Polyzotis, j. Widom, VLDB ‘11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5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/>
      <p:bldP spid="52" grpId="0" animBg="1"/>
      <p:bldP spid="54" grpId="0"/>
      <p:bldP spid="55" grpId="0" animBg="1"/>
      <p:bldP spid="5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Objective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Find an optimal set of questions </a:t>
            </a:r>
            <a:r>
              <a:rPr lang="en-US" dirty="0" smtClean="0"/>
              <a:t>in the search of </a:t>
            </a:r>
            <a:r>
              <a:rPr lang="en-US" dirty="0" smtClean="0"/>
              <a:t>the target </a:t>
            </a:r>
            <a:r>
              <a:rPr lang="en-US" dirty="0" smtClean="0"/>
              <a:t>node(s)</a:t>
            </a:r>
            <a:endParaRPr lang="en-US" dirty="0" smtClean="0"/>
          </a:p>
          <a:p>
            <a:pPr lvl="1" algn="l" rtl="0"/>
            <a:r>
              <a:rPr lang="en-US" b="1" dirty="0" smtClean="0"/>
              <a:t>Optimize cost: </a:t>
            </a:r>
            <a:r>
              <a:rPr lang="en-US" dirty="0" smtClean="0"/>
              <a:t>Minimal # of questions</a:t>
            </a:r>
          </a:p>
          <a:p>
            <a:pPr lvl="1" algn="l" rtl="0"/>
            <a:r>
              <a:rPr lang="en-US" b="1" dirty="0" smtClean="0"/>
              <a:t>Optimize accuracy: </a:t>
            </a:r>
            <a:r>
              <a:rPr lang="en-US" dirty="0" smtClean="0"/>
              <a:t>Minimal # of possible targets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Challenges</a:t>
            </a:r>
          </a:p>
          <a:p>
            <a:pPr lvl="1" algn="l" rtl="0"/>
            <a:r>
              <a:rPr lang="en-US" dirty="0" smtClean="0"/>
              <a:t>Answer correlations	   </a:t>
            </a:r>
            <a:r>
              <a:rPr lang="en-US" dirty="0" smtClean="0">
                <a:solidFill>
                  <a:srgbClr val="305202"/>
                </a:solidFill>
              </a:rPr>
              <a:t>(Falafel </a:t>
            </a:r>
            <a:r>
              <a:rPr lang="en-US" dirty="0" smtClean="0">
                <a:solidFill>
                  <a:srgbClr val="305202"/>
                </a:solidFill>
                <a:sym typeface="Wingdings" pitchFamily="2" charset="2"/>
              </a:rPr>
              <a:t> Middle Eastern)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Location in the graph affects information </a:t>
            </a:r>
            <a:r>
              <a:rPr lang="en-US" dirty="0" smtClean="0">
                <a:sym typeface="Wingdings" pitchFamily="2" charset="2"/>
              </a:rPr>
              <a:t>gain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 </a:t>
            </a:r>
            <a:r>
              <a:rPr lang="en-US" dirty="0" smtClean="0">
                <a:solidFill>
                  <a:srgbClr val="305202"/>
                </a:solidFill>
                <a:sym typeface="Wingdings" pitchFamily="2" charset="2"/>
              </a:rPr>
              <a:t>(leaves </a:t>
            </a:r>
            <a:r>
              <a:rPr lang="en-US" dirty="0" smtClean="0">
                <a:solidFill>
                  <a:srgbClr val="305202"/>
                </a:solidFill>
                <a:sym typeface="Wingdings" pitchFamily="2" charset="2"/>
              </a:rPr>
              <a:t>are </a:t>
            </a:r>
            <a:r>
              <a:rPr lang="en-US" dirty="0" smtClean="0">
                <a:solidFill>
                  <a:srgbClr val="305202"/>
                </a:solidFill>
                <a:sym typeface="Wingdings" pitchFamily="2" charset="2"/>
              </a:rPr>
              <a:t>more likely </a:t>
            </a:r>
            <a:r>
              <a:rPr lang="en-US" dirty="0" smtClean="0">
                <a:solidFill>
                  <a:srgbClr val="305202"/>
                </a:solidFill>
                <a:sym typeface="Wingdings" pitchFamily="2" charset="2"/>
              </a:rPr>
              <a:t>to get a NO)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Asking several questions in parallel to reduce latency </a:t>
            </a:r>
            <a:endParaRPr lang="en-US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3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5212"/>
            <a:ext cx="6326528" cy="1143000"/>
          </a:xfrm>
        </p:spPr>
        <p:txBody>
          <a:bodyPr/>
          <a:lstStyle/>
          <a:p>
            <a:r>
              <a:rPr lang="en-US" dirty="0" smtClean="0"/>
              <a:t>Other famous examples</a:t>
            </a:r>
            <a:endParaRPr lang="he-IL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nvate.com/wp-content/uploads/2012/08/Crowd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4381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main.makeuseoflimited.netdna-cdn.com/wp-content/uploads/2008/11/fold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356992"/>
            <a:ext cx="2279715" cy="16824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ttps://si0.twimg.com/profile_images/1851097031/5x5_in_PRI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772816"/>
            <a:ext cx="1483655" cy="14836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683568" y="3789040"/>
            <a:ext cx="2799436" cy="1436132"/>
            <a:chOff x="304800" y="2971800"/>
            <a:chExt cx="2799436" cy="1436132"/>
          </a:xfrm>
        </p:grpSpPr>
        <p:pic>
          <p:nvPicPr>
            <p:cNvPr id="22" name="Picture 10" descr="http://www.captcha.net/images/recaptcha-example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971800"/>
              <a:ext cx="2799436" cy="11144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75818" y="4038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Franklin Gothic Medium Cond" pitchFamily="34" charset="0"/>
                </a:rPr>
                <a:t>reCAPTCHA</a:t>
              </a:r>
              <a:endParaRPr lang="en-US" dirty="0">
                <a:latin typeface="Franklin Gothic Medium Cond" pitchFamily="34" charset="0"/>
              </a:endParaRPr>
            </a:p>
          </p:txBody>
        </p:sp>
      </p:grpSp>
      <p:pic>
        <p:nvPicPr>
          <p:cNvPr id="1026" name="Picture 2" descr="http://blog.moovweb.com/wp-content/uploads/2013/04/stackoverflow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1844824"/>
            <a:ext cx="3643015" cy="1083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22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 Dimensions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Single target/Multiple targets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Online/Offline</a:t>
            </a:r>
          </a:p>
          <a:p>
            <a:pPr lvl="1" algn="l" rtl="0"/>
            <a:r>
              <a:rPr lang="en-US" dirty="0" smtClean="0"/>
              <a:t>Online: one question at a time</a:t>
            </a:r>
          </a:p>
          <a:p>
            <a:pPr lvl="1" algn="l" rtl="0"/>
            <a:r>
              <a:rPr lang="en-US" dirty="0" smtClean="0"/>
              <a:t>Offline: pre-compute all questions</a:t>
            </a:r>
          </a:p>
          <a:p>
            <a:pPr lvl="1" algn="l" rtl="0"/>
            <a:r>
              <a:rPr lang="en-US" dirty="0" smtClean="0"/>
              <a:t>Hybrid approach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Graph structure</a:t>
            </a: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046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59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Crowdsourcing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Crowd </a:t>
            </a:r>
            <a:r>
              <a:rPr lang="en-US" dirty="0" smtClean="0"/>
              <a:t>data sourcing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Towards a principled solution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Conclusions and challenges</a:t>
            </a:r>
            <a:endParaRPr lang="he-IL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404" y="3861048"/>
            <a:ext cx="1466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620391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103" y="206084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27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199" y="19888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6095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8063" y="141277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12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0071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031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59" y="162880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047" y="191683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6175" y="184482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9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686568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US" sz="2800" dirty="0"/>
              <a:t>All </a:t>
            </a:r>
            <a:r>
              <a:rPr lang="en-US" sz="2800" dirty="0" smtClean="0"/>
              <a:t>the classical </a:t>
            </a:r>
            <a:r>
              <a:rPr lang="en-US" sz="2800" dirty="0"/>
              <a:t>issues: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Data </a:t>
            </a:r>
            <a:r>
              <a:rPr lang="en-US" dirty="0"/>
              <a:t>models, query languages, query processing, optimization, </a:t>
            </a:r>
            <a:r>
              <a:rPr lang="en-US" dirty="0" smtClean="0"/>
              <a:t>HCI</a:t>
            </a:r>
            <a:endParaRPr lang="en-US" dirty="0"/>
          </a:p>
          <a:p>
            <a:pPr>
              <a:defRPr/>
            </a:pPr>
            <a:r>
              <a:rPr lang="en-US" sz="2800" dirty="0" smtClean="0"/>
              <a:t>Database techniques are very useful</a:t>
            </a:r>
          </a:p>
          <a:p>
            <a:pPr lvl="1">
              <a:defRPr/>
            </a:pPr>
            <a:r>
              <a:rPr lang="en-US" sz="2600" dirty="0" smtClean="0"/>
              <a:t>“Classical” as well as new</a:t>
            </a:r>
          </a:p>
          <a:p>
            <a:pPr>
              <a:defRPr/>
            </a:pPr>
            <a:r>
              <a:rPr lang="en-US" dirty="0" smtClean="0"/>
              <a:t>BUT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(Very) interactive computation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(Very) large scale data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(Very) little control on quality/reliability</a:t>
            </a:r>
          </a:p>
          <a:p>
            <a:endParaRPr lang="he-I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87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48" y="260648"/>
            <a:ext cx="6686568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vs. closed world assumption </a:t>
            </a:r>
          </a:p>
          <a:p>
            <a:endParaRPr lang="en-US" dirty="0" smtClean="0"/>
          </a:p>
          <a:p>
            <a:r>
              <a:rPr lang="en-US" dirty="0" smtClean="0"/>
              <a:t>Asking </a:t>
            </a:r>
            <a:r>
              <a:rPr lang="en-US" dirty="0"/>
              <a:t>the right </a:t>
            </a:r>
            <a:r>
              <a:rPr lang="en-US" dirty="0" smtClean="0"/>
              <a:t>questions</a:t>
            </a:r>
          </a:p>
          <a:p>
            <a:endParaRPr lang="en-US" dirty="0"/>
          </a:p>
          <a:p>
            <a:r>
              <a:rPr lang="en-US" dirty="0" smtClean="0"/>
              <a:t>Estimating the quality of answers</a:t>
            </a:r>
          </a:p>
          <a:p>
            <a:endParaRPr lang="en-US" dirty="0" smtClean="0"/>
          </a:p>
          <a:p>
            <a:r>
              <a:rPr lang="en-US" dirty="0" smtClean="0"/>
              <a:t>Incremental processing of updates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6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48" y="260648"/>
            <a:ext cx="6686568" cy="1143000"/>
          </a:xfrm>
        </p:spPr>
        <p:txBody>
          <a:bodyPr/>
          <a:lstStyle/>
          <a:p>
            <a:pPr rtl="0"/>
            <a:r>
              <a:rPr lang="en-US" dirty="0" smtClean="0"/>
              <a:t>More Challenges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Distributed management of huge data</a:t>
            </a:r>
          </a:p>
          <a:p>
            <a:endParaRPr lang="en-US" dirty="0" smtClean="0"/>
          </a:p>
          <a:p>
            <a:r>
              <a:rPr lang="en-US" dirty="0" smtClean="0"/>
              <a:t>Processing of textual answers</a:t>
            </a:r>
          </a:p>
          <a:p>
            <a:endParaRPr lang="en-US" dirty="0" smtClean="0"/>
          </a:p>
          <a:p>
            <a:r>
              <a:rPr lang="en-US" dirty="0" smtClean="0"/>
              <a:t>Semantics</a:t>
            </a:r>
          </a:p>
          <a:p>
            <a:endParaRPr lang="en-US" dirty="0"/>
          </a:p>
          <a:p>
            <a:r>
              <a:rPr lang="en-US" dirty="0" smtClean="0"/>
              <a:t>More ideas?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75396" cy="9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3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2644170"/>
            <a:ext cx="6840760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en-US" sz="3200" i="1" dirty="0" smtClean="0">
                <a:solidFill>
                  <a:schemeClr val="tx2"/>
                </a:solidFill>
              </a:rPr>
              <a:t>“Computers are useless, they can only give you answers”</a:t>
            </a:r>
          </a:p>
          <a:p>
            <a:pPr rtl="0"/>
            <a:r>
              <a:rPr lang="en-US" sz="3200" dirty="0" smtClean="0">
                <a:solidFill>
                  <a:schemeClr val="tx2"/>
                </a:solidFill>
              </a:rPr>
              <a:t>- Pablo Picasso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86568" cy="1143000"/>
          </a:xfrm>
        </p:spPr>
        <p:txBody>
          <a:bodyPr/>
          <a:lstStyle/>
          <a:p>
            <a:r>
              <a:rPr lang="en-US" dirty="0" smtClean="0"/>
              <a:t>Playing Trivia</a:t>
            </a:r>
            <a:endParaRPr lang="he-IL" dirty="0"/>
          </a:p>
        </p:txBody>
      </p:sp>
      <p:pic>
        <p:nvPicPr>
          <p:cNvPr id="4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916832"/>
            <a:ext cx="5256584" cy="36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310" y="2492896"/>
            <a:ext cx="5305186" cy="38884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84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7768"/>
            <a:ext cx="6686568" cy="1143000"/>
          </a:xfrm>
        </p:spPr>
        <p:txBody>
          <a:bodyPr/>
          <a:lstStyle/>
          <a:p>
            <a:r>
              <a:rPr lang="en-US" dirty="0" smtClean="0"/>
              <a:t>Curing Together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67645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04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main.makeuseoflimited.netdna-cdn.com/wp-content/uploads/2008/11/fol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2514600" cy="18557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09600"/>
            <a:ext cx="6550496" cy="1143000"/>
          </a:xfrm>
        </p:spPr>
        <p:txBody>
          <a:bodyPr/>
          <a:lstStyle/>
          <a:p>
            <a:r>
              <a:rPr lang="en-US" dirty="0" smtClean="0"/>
              <a:t>Incentives for the crowd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80" y="1628800"/>
            <a:ext cx="2819400" cy="216024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645024"/>
            <a:ext cx="172819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cs typeface="David" pitchFamily="34" charset="-79"/>
              </a:rPr>
              <a:t>Altruism</a:t>
            </a:r>
            <a:endParaRPr lang="he-IL" sz="2800" b="1" dirty="0">
              <a:cs typeface="David" pitchFamily="34" charset="-79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4824"/>
            <a:ext cx="3360571" cy="2402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81128"/>
            <a:ext cx="3470786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63480" y="6113512"/>
            <a:ext cx="172819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cs typeface="David" pitchFamily="34" charset="-79"/>
              </a:rPr>
              <a:t>Fun</a:t>
            </a:r>
            <a:endParaRPr lang="he-IL" sz="2800" b="1" dirty="0">
              <a:cs typeface="David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1700808"/>
            <a:ext cx="172819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cs typeface="David" pitchFamily="34" charset="-79"/>
              </a:rPr>
              <a:t>Money</a:t>
            </a:r>
            <a:endParaRPr lang="he-IL" sz="2800" b="1" dirty="0">
              <a:cs typeface="David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6087616"/>
            <a:ext cx="210919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cs typeface="David" pitchFamily="34" charset="-79"/>
              </a:rPr>
              <a:t>Reputation</a:t>
            </a:r>
            <a:endParaRPr lang="he-IL" sz="2800" b="1" dirty="0">
              <a:cs typeface="David" pitchFamily="34" charset="-79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383" y="836712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3407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1479" y="76470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375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343" y="188640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340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351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311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1439" y="404664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327" y="692696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5455" y="620688"/>
            <a:ext cx="27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man" pitchFamily="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man" pitchFamily="1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EEA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DBS</Template>
  <TotalTime>0</TotalTime>
  <Words>2786</Words>
  <Application>Microsoft Office PowerPoint</Application>
  <PresentationFormat>On-screen Show (4:3)</PresentationFormat>
  <Paragraphs>863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DBS</vt:lpstr>
      <vt:lpstr>Lecture 15: Mob Data Sourcing</vt:lpstr>
      <vt:lpstr>Outline</vt:lpstr>
      <vt:lpstr> The “wisdom of the crowd”</vt:lpstr>
      <vt:lpstr>CrowdSourcing</vt:lpstr>
      <vt:lpstr>The classical example</vt:lpstr>
      <vt:lpstr>Other famous examples</vt:lpstr>
      <vt:lpstr>Playing Trivia</vt:lpstr>
      <vt:lpstr>Curing Together</vt:lpstr>
      <vt:lpstr>Incentives for the crowd</vt:lpstr>
      <vt:lpstr>Tasks for people</vt:lpstr>
      <vt:lpstr>The crowd vs. experts</vt:lpstr>
      <vt:lpstr>Inter-disciplinary research</vt:lpstr>
      <vt:lpstr>Outline</vt:lpstr>
      <vt:lpstr>Crowd Data Sourcing</vt:lpstr>
      <vt:lpstr>Data-related Tasks  (that can be) Performed by Crowds</vt:lpstr>
      <vt:lpstr>Outline</vt:lpstr>
      <vt:lpstr>Main Tasks in  Crowd Data Sourcing</vt:lpstr>
      <vt:lpstr>Platforms for Crowdsourcing </vt:lpstr>
      <vt:lpstr>Qurk</vt:lpstr>
      <vt:lpstr>Qurk example</vt:lpstr>
      <vt:lpstr>Qurk example</vt:lpstr>
      <vt:lpstr>The magic is in the templates</vt:lpstr>
      <vt:lpstr>Multiple questions and answers</vt:lpstr>
      <vt:lpstr> Optimization Issues</vt:lpstr>
      <vt:lpstr>CrowdDB</vt:lpstr>
      <vt:lpstr>CrowdForge</vt:lpstr>
      <vt:lpstr>Where are we?</vt:lpstr>
      <vt:lpstr>Errors, Contradictions and Motivation</vt:lpstr>
      <vt:lpstr>  Deco (sCOOP project)</vt:lpstr>
      <vt:lpstr>Fetch Rules</vt:lpstr>
      <vt:lpstr>Resolution Rules</vt:lpstr>
      <vt:lpstr>Designing Resolution Rules</vt:lpstr>
      <vt:lpstr>MoDaS</vt:lpstr>
      <vt:lpstr>Example</vt:lpstr>
      <vt:lpstr>Declarative Approach</vt:lpstr>
      <vt:lpstr>Slide 36</vt:lpstr>
      <vt:lpstr>Block-Independent Disjoint (BID) Tables</vt:lpstr>
      <vt:lpstr>Repair-Key</vt:lpstr>
      <vt:lpstr>Proposed Language</vt:lpstr>
      <vt:lpstr>Recursion on Prob. Data!</vt:lpstr>
      <vt:lpstr>Example</vt:lpstr>
      <vt:lpstr>Example (cont.)</vt:lpstr>
      <vt:lpstr>Example: Update Rules</vt:lpstr>
      <vt:lpstr>TriviaMaster</vt:lpstr>
      <vt:lpstr>Some Complexity Results</vt:lpstr>
      <vt:lpstr>Some Complexity (cont.)</vt:lpstr>
      <vt:lpstr>Sampling</vt:lpstr>
      <vt:lpstr>Still Lots of Open Questions</vt:lpstr>
      <vt:lpstr>Where are we?</vt:lpstr>
      <vt:lpstr>Partial Knowledge</vt:lpstr>
      <vt:lpstr>Increasing Knowledge</vt:lpstr>
      <vt:lpstr>Quantifying Uncertainty</vt:lpstr>
      <vt:lpstr> Quantifying Uncertainty (cont.)</vt:lpstr>
      <vt:lpstr> Examples</vt:lpstr>
      <vt:lpstr> Some Complexity Results</vt:lpstr>
      <vt:lpstr>AskIt   (ICDE’12 demo)</vt:lpstr>
      <vt:lpstr>Lots of Open Questions</vt:lpstr>
      <vt:lpstr>Resource usage optimization:  Human-Assisted Graph Search</vt:lpstr>
      <vt:lpstr>The Objective</vt:lpstr>
      <vt:lpstr>Problem Dimensions</vt:lpstr>
      <vt:lpstr>Outline</vt:lpstr>
      <vt:lpstr>Conclusions</vt:lpstr>
      <vt:lpstr>Challenges</vt:lpstr>
      <vt:lpstr>More Challenges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2013-06-10T10:38:45Z</dcterms:created>
  <dcterms:modified xsi:type="dcterms:W3CDTF">2013-06-10T10:52:54Z</dcterms:modified>
</cp:coreProperties>
</file>