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handoutMasterIdLst>
    <p:handoutMasterId r:id="rId23"/>
  </p:handoutMasterIdLst>
  <p:sldIdLst>
    <p:sldId id="256" r:id="rId2"/>
    <p:sldId id="362" r:id="rId3"/>
    <p:sldId id="363" r:id="rId4"/>
    <p:sldId id="364" r:id="rId5"/>
    <p:sldId id="490" r:id="rId6"/>
    <p:sldId id="365" r:id="rId7"/>
    <p:sldId id="428" r:id="rId8"/>
    <p:sldId id="536" r:id="rId9"/>
    <p:sldId id="537" r:id="rId10"/>
    <p:sldId id="535" r:id="rId11"/>
    <p:sldId id="538" r:id="rId12"/>
    <p:sldId id="545" r:id="rId13"/>
    <p:sldId id="547" r:id="rId14"/>
    <p:sldId id="546" r:id="rId15"/>
    <p:sldId id="539" r:id="rId16"/>
    <p:sldId id="540" r:id="rId17"/>
    <p:sldId id="541" r:id="rId18"/>
    <p:sldId id="542" r:id="rId19"/>
    <p:sldId id="543" r:id="rId20"/>
    <p:sldId id="544" r:id="rId21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27" autoAdjust="0"/>
    <p:restoredTop sz="94660"/>
  </p:normalViewPr>
  <p:slideViewPr>
    <p:cSldViewPr>
      <p:cViewPr varScale="1">
        <p:scale>
          <a:sx n="74" d="100"/>
          <a:sy n="74" d="100"/>
        </p:scale>
        <p:origin x="-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778" y="-85"/>
      </p:cViewPr>
      <p:guideLst>
        <p:guide orient="horz" pos="2924"/>
        <p:guide pos="22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258732F0-30F2-49D5-8DBE-E254E4ECE92F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3650566F-D07C-4AEE-937E-F8469BA9C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A19BFEF2-9D48-4F4A-8283-E1201A1A986F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9758"/>
            <a:ext cx="5598160" cy="4177665"/>
          </a:xfrm>
          <a:prstGeom prst="rect">
            <a:avLst/>
          </a:prstGeom>
        </p:spPr>
        <p:txBody>
          <a:bodyPr vert="horz" lIns="93031" tIns="46516" rIns="93031" bIns="465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4AC8C77D-F682-4899-9E57-EF1051F9C9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AB1846-EAB8-43FB-A433-48A0F8598B66}" type="slidenum">
              <a:rPr lang="en-US"/>
              <a:pPr/>
              <a:t>2</a:t>
            </a:fld>
            <a:endParaRPr lang="en-US"/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11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5C869-C5C5-493B-A0F4-6AFA4C5D65D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5C869-C5C5-493B-A0F4-6AFA4C5D65D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5C869-C5C5-493B-A0F4-6AFA4C5D65D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75404E-6FBD-4657-9C00-B2388AD03C5E}" type="slidenum">
              <a:rPr lang="en-US"/>
              <a:pPr/>
              <a:t>3</a:t>
            </a:fld>
            <a:endParaRPr lang="en-US"/>
          </a:p>
        </p:txBody>
      </p:sp>
      <p:sp>
        <p:nvSpPr>
          <p:cNvPr id="414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4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4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A514AA-5AFD-4797-BF5A-414ACF2E4492}" type="slidenum">
              <a:rPr lang="en-US"/>
              <a:pPr/>
              <a:t>5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A514AA-5AFD-4797-BF5A-414ACF2E4492}" type="slidenum">
              <a:rPr lang="en-US"/>
              <a:pPr/>
              <a:t>6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7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8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9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10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42844" y="17144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857224" y="928670"/>
            <a:ext cx="7358114" cy="1222375"/>
          </a:xfrm>
        </p:spPr>
        <p:txBody>
          <a:bodyPr anchor="t">
            <a:normAutofit/>
          </a:bodyPr>
          <a:lstStyle>
            <a:lvl1pPr algn="ctr">
              <a:defRPr sz="4000" cap="none" baseline="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93009" y="3000372"/>
            <a:ext cx="6286544" cy="914400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CA80ED8-6937-427F-B838-19BCB4CC8414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EE0FE4-385C-4972-A160-9CE2C4D815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db.com/interfaces#plai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s.tau.ac.il/courses/databases/datasets/freedb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db.com/interfaces#plai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www.freedb.org/en/download__database.10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tp.freedb.org/pub/freedb/misc/freedb_howto1.07.zi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tp.freedb.org/pub/freedb/misc/freedb_database_format_specs.zi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Track_(CD)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DB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3000372"/>
            <a:ext cx="6858048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Database Systems</a:t>
            </a:r>
          </a:p>
          <a:p>
            <a:r>
              <a:rPr lang="en-US" dirty="0" smtClean="0"/>
              <a:t>2011-2012 B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000100" y="5572140"/>
            <a:ext cx="6858048" cy="9144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project </a:t>
            </a:r>
            <a:r>
              <a:rPr lang="en-US" dirty="0" smtClean="0"/>
              <a:t>– Data size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Start with “</a:t>
            </a:r>
            <a:r>
              <a:rPr lang="en-US" dirty="0" err="1" smtClean="0"/>
              <a:t>freeDB</a:t>
            </a:r>
            <a:r>
              <a:rPr lang="en-US" dirty="0" smtClean="0"/>
              <a:t>-update”,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supporting “</a:t>
            </a:r>
            <a:r>
              <a:rPr lang="en-US" dirty="0" err="1" smtClean="0">
                <a:sym typeface="Wingdings" pitchFamily="2" charset="2"/>
              </a:rPr>
              <a:t>freeDB</a:t>
            </a:r>
            <a:r>
              <a:rPr lang="en-US" dirty="0" smtClean="0">
                <a:sym typeface="Wingdings" pitchFamily="2" charset="2"/>
              </a:rPr>
              <a:t>-complete“?? (bonus..)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051" name="Picture 3" descr="C:\Users\Rubi Boim\Desktop\Untit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643182"/>
            <a:ext cx="3463750" cy="4127496"/>
          </a:xfrm>
          <a:prstGeom prst="rect">
            <a:avLst/>
          </a:prstGeom>
          <a:noFill/>
        </p:spPr>
      </p:pic>
      <p:sp>
        <p:nvSpPr>
          <p:cNvPr id="16" name="Left Brace 15"/>
          <p:cNvSpPr/>
          <p:nvPr/>
        </p:nvSpPr>
        <p:spPr>
          <a:xfrm>
            <a:off x="1428728" y="4143380"/>
            <a:ext cx="1214446" cy="285752"/>
          </a:xfrm>
          <a:prstGeom prst="leftBrace">
            <a:avLst>
              <a:gd name="adj1" fmla="val 833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Rubi Boim\AppData\Local\Microsoft\Windows\Temporary Internet Files\Content.IE5\WLJSO6PA\MC900441428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643314"/>
            <a:ext cx="1214446" cy="121444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project </a:t>
            </a:r>
            <a:r>
              <a:rPr lang="en-US" dirty="0" smtClean="0"/>
              <a:t>– Working from TAU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Quota issues..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local copy is available from </a:t>
            </a:r>
            <a:r>
              <a:rPr lang="en-US" dirty="0" err="1" smtClean="0"/>
              <a:t>unix</a:t>
            </a:r>
            <a:r>
              <a:rPr lang="en-US" dirty="0" smtClean="0"/>
              <a:t> by:</a:t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/users/courses/databases/datasets/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freedb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>
              <a:hlinkClick r:id="rId3"/>
            </a:endParaRPr>
          </a:p>
          <a:p>
            <a:r>
              <a:rPr lang="en-US" dirty="0" smtClean="0"/>
              <a:t>Also available by the website</a:t>
            </a:r>
            <a:br>
              <a:rPr lang="en-US" dirty="0" smtClean="0"/>
            </a:br>
            <a:r>
              <a:rPr lang="en-US" sz="2600" dirty="0" smtClean="0">
                <a:hlinkClick r:id="rId4"/>
              </a:rPr>
              <a:t>http://www.cs.tau.ac.il/courses/databases/datasets/freedb/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“on-the-fly” extraction..</a:t>
            </a:r>
            <a:br>
              <a:rPr lang="en-US" dirty="0" smtClean="0"/>
            </a:br>
            <a:r>
              <a:rPr lang="en-US" dirty="0" smtClean="0"/>
              <a:t>(that is, “unzip” from Java…)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Requirements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3"/>
            <a:ext cx="8686800" cy="516098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600" dirty="0" smtClean="0"/>
              <a:t>(at least) 1M records table</a:t>
            </a:r>
            <a:br>
              <a:rPr lang="en-US" sz="2600" dirty="0" smtClean="0"/>
            </a:b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EDIT (add/update/delete) everything manually!</a:t>
            </a:r>
            <a:br>
              <a:rPr lang="en-US" sz="2600" dirty="0" smtClean="0"/>
            </a:br>
            <a:r>
              <a:rPr lang="en-US" sz="2600" dirty="0" smtClean="0"/>
              <a:t>(that is,  a GUI screen for everything..)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Support “update” from the </a:t>
            </a:r>
            <a:r>
              <a:rPr lang="en-US" sz="2600" dirty="0" err="1" smtClean="0"/>
              <a:t>freedb</a:t>
            </a:r>
            <a:r>
              <a:rPr lang="en-US" sz="2600" dirty="0" smtClean="0"/>
              <a:t> site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Originality</a:t>
            </a:r>
            <a:br>
              <a:rPr lang="en-US" sz="2600" dirty="0" smtClean="0"/>
            </a:b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>
                <a:solidFill>
                  <a:srgbClr val="FF0000"/>
                </a:solidFill>
              </a:rPr>
              <a:t>Add your OWN local data!!!!!!!!!</a:t>
            </a:r>
          </a:p>
          <a:p>
            <a:pPr>
              <a:lnSpc>
                <a:spcPct val="80000"/>
              </a:lnSpc>
              <a:buNone/>
            </a:pPr>
            <a:r>
              <a:rPr lang="en-US" sz="2600" dirty="0" smtClean="0"/>
              <a:t>	For example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users and their purchase history in your online shop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Playlists?</a:t>
            </a:r>
          </a:p>
          <a:p>
            <a:pPr lvl="1">
              <a:lnSpc>
                <a:spcPct val="80000"/>
              </a:lnSpc>
            </a:pPr>
            <a:r>
              <a:rPr lang="en-US" sz="2200" dirty="0" err="1" smtClean="0"/>
              <a:t>Facebook</a:t>
            </a:r>
            <a:r>
              <a:rPr lang="en-US" sz="2200" dirty="0" smtClean="0"/>
              <a:t> messages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………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Requirements (II) – Important!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3"/>
            <a:ext cx="8686800" cy="50180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600" dirty="0" smtClean="0"/>
              <a:t>Relatively to previous projects, </a:t>
            </a:r>
            <a:r>
              <a:rPr lang="en-US" sz="2600" dirty="0" err="1" smtClean="0"/>
              <a:t>freedb</a:t>
            </a:r>
            <a:r>
              <a:rPr lang="en-US" sz="2600" dirty="0" smtClean="0"/>
              <a:t> has “less data”</a:t>
            </a:r>
            <a:br>
              <a:rPr lang="en-US" sz="2600" dirty="0" smtClean="0"/>
            </a:br>
            <a:r>
              <a:rPr lang="en-US" sz="2600" dirty="0" smtClean="0"/>
              <a:t>(“less width, not height”)</a:t>
            </a:r>
            <a:br>
              <a:rPr lang="en-US" sz="2600" dirty="0" smtClean="0"/>
            </a:b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For example, </a:t>
            </a:r>
            <a:r>
              <a:rPr lang="en-US" sz="2600" dirty="0" err="1" smtClean="0"/>
              <a:t>IMDb</a:t>
            </a:r>
            <a:r>
              <a:rPr lang="en-US" sz="2600" dirty="0" smtClean="0"/>
              <a:t> had actors/genres/</a:t>
            </a:r>
            <a:r>
              <a:rPr lang="en-US" sz="2600" dirty="0" err="1" smtClean="0"/>
              <a:t>direcors</a:t>
            </a:r>
            <a:r>
              <a:rPr lang="en-US" sz="2600" dirty="0" smtClean="0"/>
              <a:t>/releases/plot and the list is long…</a:t>
            </a:r>
            <a:br>
              <a:rPr lang="en-US" sz="2600" dirty="0" smtClean="0"/>
            </a:b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Thus, </a:t>
            </a:r>
            <a:r>
              <a:rPr lang="en-US" sz="2600" dirty="0" smtClean="0">
                <a:solidFill>
                  <a:srgbClr val="FF0000"/>
                </a:solidFill>
              </a:rPr>
              <a:t>YOU HAVE TO ADD YOUR OWN TABLES AND DATA</a:t>
            </a:r>
            <a:br>
              <a:rPr lang="en-US" sz="2600" dirty="0" smtClean="0">
                <a:solidFill>
                  <a:srgbClr val="FF0000"/>
                </a:solidFill>
              </a:rPr>
            </a:br>
            <a:r>
              <a:rPr lang="en-US" sz="2600" dirty="0" smtClean="0">
                <a:solidFill>
                  <a:srgbClr val="FF0000"/>
                </a:solidFill>
              </a:rPr>
              <a:t>	</a:t>
            </a: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 the data does </a:t>
            </a: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not need to be </a:t>
            </a: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a part of the CD</a:t>
            </a:r>
            <a:b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</a:b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	 for example, a store management system</a:t>
            </a:r>
            <a:endParaRPr lang="en-US" sz="26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Again, Originality!!!</a:t>
            </a:r>
            <a:r>
              <a:rPr lang="en-US" sz="2200" dirty="0" smtClean="0"/>
              <a:t/>
            </a:r>
            <a:br>
              <a:rPr lang="en-US" sz="2200" dirty="0" smtClean="0"/>
            </a:br>
            <a:endParaRPr lang="en-US" sz="2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Bureaucracy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3"/>
            <a:ext cx="8686800" cy="5018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 dirty="0" smtClean="0"/>
              <a:t>Hard work, but real.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Work in groups of 4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b="1" dirty="0" smtClean="0"/>
              <a:t>One stage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Submission database is MySQL in TAU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Java, SWT (or Swing/AWT)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u="sng" dirty="0" smtClean="0">
                <a:solidFill>
                  <a:srgbClr val="FF0000"/>
                </a:solidFill>
              </a:rPr>
              <a:t>Thinking out of the box will be rewarded</a:t>
            </a:r>
          </a:p>
          <a:p>
            <a:pPr>
              <a:lnSpc>
                <a:spcPct val="80000"/>
              </a:lnSpc>
            </a:pPr>
            <a:endParaRPr lang="en-US" sz="2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77057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785926"/>
            <a:ext cx="52387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438150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500174"/>
            <a:ext cx="3876675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45339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143380"/>
            <a:ext cx="44862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project – </a:t>
            </a:r>
            <a:r>
              <a:rPr lang="en-US" dirty="0" smtClean="0"/>
              <a:t>App Utilizing CDs Info</a:t>
            </a:r>
            <a:endParaRPr lang="en-US" dirty="0"/>
          </a:p>
        </p:txBody>
      </p:sp>
      <p:pic>
        <p:nvPicPr>
          <p:cNvPr id="2050" name="Picture 2" descr="C:\Users\Rubi Boim\Desktop\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1571612"/>
            <a:ext cx="3403508" cy="3879860"/>
          </a:xfrm>
          <a:prstGeom prst="rect">
            <a:avLst/>
          </a:prstGeom>
          <a:noFill/>
        </p:spPr>
      </p:pic>
      <p:pic>
        <p:nvPicPr>
          <p:cNvPr id="2" name="Picture 3" descr="C:\Users\Rubi Boim\Desktop\10_foobar_player_finish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357298"/>
            <a:ext cx="3373427" cy="2843877"/>
          </a:xfrm>
          <a:prstGeom prst="rect">
            <a:avLst/>
          </a:prstGeom>
          <a:noFill/>
        </p:spPr>
      </p:pic>
      <p:pic>
        <p:nvPicPr>
          <p:cNvPr id="2052" name="Picture 4" descr="C:\Users\Rubi Boim\Desktop\winamp_screen_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4110074"/>
            <a:ext cx="3770383" cy="260507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512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2"/>
            <a:ext cx="7171051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Database project II</a:t>
            </a:r>
          </a:p>
        </p:txBody>
      </p:sp>
      <p:sp>
        <p:nvSpPr>
          <p:cNvPr id="36557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Project goal: to tackle and resolve </a:t>
            </a:r>
            <a:r>
              <a:rPr lang="en-US" dirty="0" smtClean="0">
                <a:solidFill>
                  <a:srgbClr val="FF0000"/>
                </a:solidFill>
              </a:rPr>
              <a:t>real-life</a:t>
            </a:r>
            <a:r>
              <a:rPr lang="en-US" dirty="0" smtClean="0"/>
              <a:t> DB related development issues</a:t>
            </a:r>
          </a:p>
          <a:p>
            <a:endParaRPr lang="en-US" dirty="0" smtClean="0"/>
          </a:p>
          <a:p>
            <a:r>
              <a:rPr lang="en-US" dirty="0" smtClean="0"/>
              <a:t>So </a:t>
            </a:r>
            <a:r>
              <a:rPr lang="en-US" dirty="0"/>
              <a:t>what do we need to do:</a:t>
            </a:r>
          </a:p>
          <a:p>
            <a:pPr lvl="1"/>
            <a:r>
              <a:rPr lang="en-US" dirty="0"/>
              <a:t>Design database</a:t>
            </a:r>
          </a:p>
          <a:p>
            <a:pPr lvl="1"/>
            <a:r>
              <a:rPr lang="en-US" dirty="0"/>
              <a:t>Load </a:t>
            </a:r>
            <a:r>
              <a:rPr lang="en-US" dirty="0" smtClean="0"/>
              <a:t>data / Support updates</a:t>
            </a:r>
            <a:endParaRPr lang="en-US" dirty="0"/>
          </a:p>
          <a:p>
            <a:pPr lvl="1"/>
            <a:r>
              <a:rPr lang="en-US" dirty="0"/>
              <a:t>Think of an application</a:t>
            </a:r>
          </a:p>
          <a:p>
            <a:pPr lvl="1"/>
            <a:r>
              <a:rPr lang="en-US" dirty="0"/>
              <a:t>Build application</a:t>
            </a:r>
          </a:p>
          <a:p>
            <a:pPr lvl="1"/>
            <a:r>
              <a:rPr lang="en-US" dirty="0"/>
              <a:t>Test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project III</a:t>
            </a:r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to focus on:</a:t>
            </a:r>
          </a:p>
          <a:p>
            <a:pPr lvl="1"/>
            <a:r>
              <a:rPr lang="en-US" dirty="0"/>
              <a:t>Database</a:t>
            </a:r>
          </a:p>
          <a:p>
            <a:pPr lvl="1"/>
            <a:r>
              <a:rPr lang="en-US" dirty="0" smtClean="0"/>
              <a:t>Data Populating / Updating</a:t>
            </a:r>
            <a:endParaRPr lang="en-US" dirty="0"/>
          </a:p>
          <a:p>
            <a:pPr lvl="1"/>
            <a:r>
              <a:rPr lang="en-US" dirty="0"/>
              <a:t>Usability</a:t>
            </a:r>
          </a:p>
          <a:p>
            <a:pPr lvl="1"/>
            <a:r>
              <a:rPr lang="en-US" u="sng" dirty="0">
                <a:solidFill>
                  <a:srgbClr val="C00000"/>
                </a:solidFill>
              </a:rPr>
              <a:t>Ideas that will give you an edge over the competition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project - Features</a:t>
            </a:r>
            <a:endParaRPr lang="en-US" dirty="0"/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2"/>
            <a:ext cx="8686800" cy="501811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dirty="0" smtClean="0"/>
              <a:t>Think your self! Any idea is acceptable</a:t>
            </a:r>
            <a:endParaRPr lang="en-US" sz="2800" dirty="0"/>
          </a:p>
          <a:p>
            <a:pPr>
              <a:lnSpc>
                <a:spcPct val="80000"/>
              </a:lnSpc>
              <a:buNone/>
            </a:pPr>
            <a:endParaRPr lang="en-US" sz="2800" dirty="0" smtClean="0"/>
          </a:p>
          <a:p>
            <a:r>
              <a:rPr lang="en-US" sz="2800" dirty="0" smtClean="0"/>
              <a:t>Some (</a:t>
            </a:r>
            <a:r>
              <a:rPr lang="en-US" sz="2800" dirty="0" err="1" smtClean="0"/>
              <a:t>kinda</a:t>
            </a:r>
            <a:r>
              <a:rPr lang="en-US" sz="2800" dirty="0" smtClean="0"/>
              <a:t> mandatory) ideas:</a:t>
            </a:r>
          </a:p>
          <a:p>
            <a:pPr lvl="1"/>
            <a:r>
              <a:rPr lang="en-US" dirty="0" smtClean="0"/>
              <a:t>Search for </a:t>
            </a:r>
            <a:r>
              <a:rPr lang="en-US" dirty="0" err="1" smtClean="0"/>
              <a:t>cd</a:t>
            </a:r>
            <a:r>
              <a:rPr lang="en-US" dirty="0" smtClean="0"/>
              <a:t> title/ artist / track title.. (</a:t>
            </a:r>
            <a:r>
              <a:rPr lang="en-US" dirty="0" err="1" smtClean="0"/>
              <a:t>daaaaa</a:t>
            </a:r>
            <a:r>
              <a:rPr lang="en-US" dirty="0" smtClean="0"/>
              <a:t>..)</a:t>
            </a:r>
          </a:p>
          <a:p>
            <a:pPr lvl="1"/>
            <a:r>
              <a:rPr lang="en-US" dirty="0" smtClean="0"/>
              <a:t>Add / Edit / Remove data manually (not just massive import)</a:t>
            </a:r>
          </a:p>
          <a:p>
            <a:pPr lvl="1"/>
            <a:r>
              <a:rPr lang="en-US" dirty="0" smtClean="0"/>
              <a:t>Support “</a:t>
            </a:r>
            <a:r>
              <a:rPr lang="en-US" dirty="0" err="1" smtClean="0"/>
              <a:t>freeDB</a:t>
            </a:r>
            <a:r>
              <a:rPr lang="en-US" dirty="0" smtClean="0"/>
              <a:t>”</a:t>
            </a:r>
          </a:p>
          <a:p>
            <a:pPr lvl="1"/>
            <a:endParaRPr lang="en-US" dirty="0" smtClean="0"/>
          </a:p>
          <a:p>
            <a:pPr lvl="1"/>
            <a:r>
              <a:rPr lang="en-US" b="1" dirty="0" smtClean="0"/>
              <a:t>Interesting application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project </a:t>
            </a:r>
            <a:r>
              <a:rPr lang="en-US" dirty="0"/>
              <a:t>IV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600" dirty="0"/>
              <a:t>Hard work, but real.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Work </a:t>
            </a:r>
            <a:r>
              <a:rPr lang="en-US" sz="2600" dirty="0"/>
              <a:t>in groups of 4</a:t>
            </a:r>
          </a:p>
          <a:p>
            <a:pPr>
              <a:lnSpc>
                <a:spcPct val="80000"/>
              </a:lnSpc>
              <a:buNone/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b="1" dirty="0" smtClean="0"/>
              <a:t>One </a:t>
            </a:r>
            <a:r>
              <a:rPr lang="en-US" sz="2600" b="1" dirty="0"/>
              <a:t>stage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Submission database is MySQL in TAU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u="sng" dirty="0" smtClean="0"/>
              <a:t>Thinking </a:t>
            </a:r>
            <a:r>
              <a:rPr lang="en-US" sz="2600" u="sng" dirty="0"/>
              <a:t>out of the box will be rewarded</a:t>
            </a:r>
          </a:p>
          <a:p>
            <a:pPr>
              <a:lnSpc>
                <a:spcPct val="80000"/>
              </a:lnSpc>
            </a:pPr>
            <a:endParaRPr lang="en-US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project </a:t>
            </a:r>
            <a:r>
              <a:rPr lang="en-US" dirty="0" smtClean="0"/>
              <a:t> - DATA????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freeDB</a:t>
            </a:r>
            <a:endParaRPr lang="en-US" dirty="0" smtClean="0"/>
          </a:p>
          <a:p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4"/>
              </a:rPr>
              <a:t>http://www.freedb.org/</a:t>
            </a:r>
            <a:br>
              <a:rPr lang="en-US" dirty="0" smtClean="0">
                <a:hlinkClick r:id="rId4"/>
              </a:rPr>
            </a:br>
            <a:r>
              <a:rPr lang="en-US" dirty="0" smtClean="0">
                <a:hlinkClick r:id="rId4"/>
              </a:rPr>
              <a:t/>
            </a:r>
            <a:br>
              <a:rPr lang="en-US" dirty="0" smtClean="0">
                <a:hlinkClick r:id="rId4"/>
              </a:rPr>
            </a:br>
            <a:r>
              <a:rPr lang="en-US" dirty="0" smtClean="0">
                <a:hlinkClick r:id="rId4"/>
              </a:rPr>
              <a:t>http://www.freedb.org/en/download__database.10.html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Textfile</a:t>
            </a:r>
            <a:r>
              <a:rPr lang="en-US" dirty="0" smtClean="0"/>
              <a:t> to MySQL… Not trivial</a:t>
            </a:r>
          </a:p>
          <a:p>
            <a:endParaRPr lang="en-US" dirty="0" smtClean="0"/>
          </a:p>
          <a:p>
            <a:r>
              <a:rPr lang="en-US" dirty="0" smtClean="0"/>
              <a:t>You can find other sources (min 1M records)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C:\Users\Rubi Boim\Desktop\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1428736"/>
            <a:ext cx="3269297" cy="10461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project </a:t>
            </a:r>
            <a:r>
              <a:rPr lang="en-US" dirty="0" smtClean="0"/>
              <a:t>– Note on </a:t>
            </a:r>
            <a:r>
              <a:rPr lang="en-US" dirty="0" err="1" smtClean="0"/>
              <a:t>freeDB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It is not trivial to deal with large amount of files…</a:t>
            </a:r>
          </a:p>
          <a:p>
            <a:endParaRPr lang="en-US" dirty="0" smtClean="0"/>
          </a:p>
          <a:p>
            <a:r>
              <a:rPr lang="en-US" dirty="0" smtClean="0"/>
              <a:t>Understand data format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http://ftp.freedb.org/pub/freedb/misc/freedb_howto1.07.zip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4"/>
              </a:rPr>
              <a:t>http://ftp.freedb.org/pub/freedb/misc/freedb_database_format_specs.zip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b="1" u="sng" dirty="0" smtClean="0">
                <a:solidFill>
                  <a:srgbClr val="FF0000"/>
                </a:solidFill>
              </a:rPr>
              <a:t>You will need to generate IDs for everything!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project </a:t>
            </a:r>
            <a:r>
              <a:rPr lang="en-US" dirty="0" smtClean="0"/>
              <a:t>– </a:t>
            </a:r>
            <a:r>
              <a:rPr lang="en-US" dirty="0" err="1" smtClean="0"/>
              <a:t>freeDB</a:t>
            </a:r>
            <a:r>
              <a:rPr lang="en-US" dirty="0" smtClean="0"/>
              <a:t> tips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11 fixed categories?? Naïve..</a:t>
            </a:r>
          </a:p>
          <a:p>
            <a:endParaRPr lang="en-US" dirty="0" smtClean="0"/>
          </a:p>
          <a:p>
            <a:r>
              <a:rPr lang="en-US" dirty="0" smtClean="0"/>
              <a:t>Where are the track lengths?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http://en.wikipedia.org/wiki/Track_%28CD%29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Revisions</a:t>
            </a:r>
          </a:p>
          <a:p>
            <a:endParaRPr lang="en-US" dirty="0" smtClean="0"/>
          </a:p>
          <a:p>
            <a:r>
              <a:rPr lang="en-US" dirty="0" smtClean="0"/>
              <a:t>ASCII / UTF-8 / UTF-16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you can neglect any non-</a:t>
            </a:r>
            <a:r>
              <a:rPr lang="en-US" dirty="0" err="1" smtClean="0">
                <a:solidFill>
                  <a:srgbClr val="FF0000"/>
                </a:solidFill>
              </a:rPr>
              <a:t>english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cds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1940</TotalTime>
  <Words>335</Words>
  <Application>Microsoft Office PowerPoint</Application>
  <PresentationFormat>On-screen Show (4:3)</PresentationFormat>
  <Paragraphs>128</Paragraphs>
  <Slides>20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Trek</vt:lpstr>
      <vt:lpstr>DB Project</vt:lpstr>
      <vt:lpstr>Database project – App Utilizing CDs Info</vt:lpstr>
      <vt:lpstr>Database project II</vt:lpstr>
      <vt:lpstr>Database project III</vt:lpstr>
      <vt:lpstr>Database project - Features</vt:lpstr>
      <vt:lpstr>Database project IV</vt:lpstr>
      <vt:lpstr>Database project  - DATA????</vt:lpstr>
      <vt:lpstr>Database project – Note on freeDB</vt:lpstr>
      <vt:lpstr>Database project – freeDB tips</vt:lpstr>
      <vt:lpstr>Database project – Data size</vt:lpstr>
      <vt:lpstr>Database project – Working from TAU</vt:lpstr>
      <vt:lpstr>Database Project - Requirements</vt:lpstr>
      <vt:lpstr>Requirements (II) – Important!</vt:lpstr>
      <vt:lpstr>Database Project - Bureaucracy</vt:lpstr>
      <vt:lpstr>Past years projects</vt:lpstr>
      <vt:lpstr>Past years projects</vt:lpstr>
      <vt:lpstr>Past years projects</vt:lpstr>
      <vt:lpstr>Past years projects</vt:lpstr>
      <vt:lpstr>Past years projects</vt:lpstr>
      <vt:lpstr>Past years projects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Rubi Boim</dc:creator>
  <cp:lastModifiedBy>Rubi Boim</cp:lastModifiedBy>
  <cp:revision>396</cp:revision>
  <dcterms:created xsi:type="dcterms:W3CDTF">2008-10-30T13:45:33Z</dcterms:created>
  <dcterms:modified xsi:type="dcterms:W3CDTF">2012-03-26T15:11:11Z</dcterms:modified>
</cp:coreProperties>
</file>