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8"/>
  </p:notesMasterIdLst>
  <p:sldIdLst>
    <p:sldId id="392" r:id="rId2"/>
    <p:sldId id="257" r:id="rId3"/>
    <p:sldId id="393" r:id="rId4"/>
    <p:sldId id="258" r:id="rId5"/>
    <p:sldId id="259" r:id="rId6"/>
    <p:sldId id="341" r:id="rId7"/>
    <p:sldId id="340" r:id="rId8"/>
    <p:sldId id="260" r:id="rId9"/>
    <p:sldId id="264" r:id="rId10"/>
    <p:sldId id="268" r:id="rId11"/>
    <p:sldId id="345" r:id="rId12"/>
    <p:sldId id="333" r:id="rId13"/>
    <p:sldId id="349" r:id="rId14"/>
    <p:sldId id="271" r:id="rId15"/>
    <p:sldId id="394" r:id="rId16"/>
    <p:sldId id="275" r:id="rId17"/>
    <p:sldId id="357" r:id="rId18"/>
    <p:sldId id="280" r:id="rId19"/>
    <p:sldId id="281" r:id="rId20"/>
    <p:sldId id="282" r:id="rId21"/>
    <p:sldId id="396" r:id="rId22"/>
    <p:sldId id="397" r:id="rId23"/>
    <p:sldId id="286" r:id="rId24"/>
    <p:sldId id="359" r:id="rId25"/>
    <p:sldId id="361" r:id="rId26"/>
    <p:sldId id="289" r:id="rId27"/>
    <p:sldId id="360" r:id="rId28"/>
    <p:sldId id="348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335" r:id="rId38"/>
    <p:sldId id="300" r:id="rId39"/>
    <p:sldId id="370" r:id="rId40"/>
    <p:sldId id="365" r:id="rId41"/>
    <p:sldId id="376" r:id="rId42"/>
    <p:sldId id="388" r:id="rId43"/>
    <p:sldId id="373" r:id="rId44"/>
    <p:sldId id="380" r:id="rId45"/>
    <p:sldId id="395" r:id="rId46"/>
    <p:sldId id="378" r:id="rId47"/>
    <p:sldId id="379" r:id="rId48"/>
    <p:sldId id="377" r:id="rId49"/>
    <p:sldId id="369" r:id="rId50"/>
    <p:sldId id="364" r:id="rId51"/>
    <p:sldId id="317" r:id="rId52"/>
    <p:sldId id="318" r:id="rId53"/>
    <p:sldId id="319" r:id="rId54"/>
    <p:sldId id="320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37" r:id="rId63"/>
    <p:sldId id="330" r:id="rId64"/>
    <p:sldId id="331" r:id="rId65"/>
    <p:sldId id="339" r:id="rId66"/>
    <p:sldId id="338" r:id="rId67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645" autoAdjust="0"/>
    <p:restoredTop sz="92260" autoAdjust="0"/>
  </p:normalViewPr>
  <p:slideViewPr>
    <p:cSldViewPr>
      <p:cViewPr>
        <p:scale>
          <a:sx n="70" d="100"/>
          <a:sy n="70" d="100"/>
        </p:scale>
        <p:origin x="-36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0" y="533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B9CCE1E-8EA6-4C6F-A206-01630EC9D8A8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7871E3C-2FED-4076-B83D-0BAB270FA05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="" xmlns:p14="http://schemas.microsoft.com/office/powerpoint/2010/main" val="2191509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for more serious things…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71E3C-2FED-4076-B83D-0BAB270FA05A}" type="slidenum">
              <a:rPr lang="he-IL" smtClean="0"/>
              <a:pPr/>
              <a:t>9</a:t>
            </a:fld>
            <a:endParaRPr lang="he-IL"/>
          </a:p>
        </p:txBody>
      </p:sp>
    </p:spTree>
    <p:extLst>
      <p:ext uri="{BB962C8B-B14F-4D97-AF65-F5344CB8AC3E}">
        <p14:creationId xmlns="" xmlns:p14="http://schemas.microsoft.com/office/powerpoint/2010/main" val="2920179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Will be the focus of the rest of this tutorial</a:t>
            </a:r>
            <a:endParaRPr lang="he-IL" dirty="0" smtClean="0"/>
          </a:p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71E3C-2FED-4076-B83D-0BAB270FA05A}" type="slidenum">
              <a:rPr lang="he-IL" smtClean="0"/>
              <a:pPr/>
              <a:t>16</a:t>
            </a:fld>
            <a:endParaRPr lang="he-IL"/>
          </a:p>
        </p:txBody>
      </p:sp>
    </p:spTree>
    <p:extLst>
      <p:ext uri="{BB962C8B-B14F-4D97-AF65-F5344CB8AC3E}">
        <p14:creationId xmlns="" xmlns:p14="http://schemas.microsoft.com/office/powerpoint/2010/main" val="568279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71E3C-2FED-4076-B83D-0BAB270FA05A}" type="slidenum">
              <a:rPr lang="he-IL" smtClean="0">
                <a:solidFill>
                  <a:prstClr val="black"/>
                </a:solidFill>
              </a:rPr>
              <a:pPr/>
              <a:t>28</a:t>
            </a:fld>
            <a:endParaRPr lang="he-I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7679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7A5F50-CBBB-4861-8DC5-E8C642A18507}" type="slidenum">
              <a:rPr lang="en-US" smtClean="0"/>
              <a:pPr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3A67EA-A0D9-46CE-BD36-C2A7FCC44C9A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71E3C-2FED-4076-B83D-0BAB270FA05A}" type="slidenum">
              <a:rPr lang="he-IL" smtClean="0"/>
              <a:pPr/>
              <a:t>37</a:t>
            </a:fld>
            <a:endParaRPr lang="he-IL"/>
          </a:p>
        </p:txBody>
      </p:sp>
    </p:spTree>
    <p:extLst>
      <p:ext uri="{BB962C8B-B14F-4D97-AF65-F5344CB8AC3E}">
        <p14:creationId xmlns="" xmlns:p14="http://schemas.microsoft.com/office/powerpoint/2010/main" val="3123622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4906-EDB1-45FA-BA0A-53E6983F70EF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4906-EDB1-45FA-BA0A-53E6983F70EF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4906-EDB1-45FA-BA0A-53E6983F70EF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>
              <a:alpha val="30196"/>
            </a:srgbClr>
          </a:solidFill>
        </p:spPr>
        <p:txBody>
          <a:bodyPr/>
          <a:lstStyle>
            <a:lvl1pPr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FF">
              <a:alpha val="20000"/>
            </a:srgbClr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7200" y="1447800"/>
            <a:ext cx="82296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2400"/>
            <a:ext cx="3276600" cy="533400"/>
          </a:xfrm>
          <a:solidFill>
            <a:schemeClr val="tx2">
              <a:lumMod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>
              <a:defRPr sz="1800"/>
            </a:lvl1pPr>
            <a:lvl2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1"/>
            <a:r>
              <a:rPr lang="en-US" dirty="0" smtClean="0"/>
              <a:t>section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2DFF56A-AEC3-4142-AE36-51DA84E15FB5}" type="datetime1">
              <a:rPr lang="en-US" smtClean="0"/>
              <a:pPr/>
              <a:t>6/10/2012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z="1600" b="1" smtClean="0"/>
              <a:t>sCOOP</a:t>
            </a:r>
            <a:r>
              <a:rPr lang="en-US" sz="1400" b="1" smtClean="0"/>
              <a:t> </a:t>
            </a:r>
            <a:r>
              <a:rPr lang="en-US" b="1" smtClean="0"/>
              <a:t>- </a:t>
            </a:r>
            <a:r>
              <a:rPr lang="en-US" smtClean="0"/>
              <a:t>Managing Information on the Web Seminar 2011-12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6024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>
              <a:alpha val="30196"/>
            </a:srgbClr>
          </a:solidFill>
        </p:spPr>
        <p:txBody>
          <a:bodyPr/>
          <a:lstStyle>
            <a:lvl1pPr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FF">
              <a:alpha val="20000"/>
            </a:srgbClr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7200" y="1447800"/>
            <a:ext cx="82296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2400"/>
            <a:ext cx="3276600" cy="533400"/>
          </a:xfrm>
          <a:solidFill>
            <a:schemeClr val="tx2">
              <a:lumMod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>
              <a:defRPr sz="1800"/>
            </a:lvl1pPr>
            <a:lvl2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1"/>
            <a:r>
              <a:rPr lang="en-US" dirty="0" smtClean="0"/>
              <a:t>section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2DFF56A-AEC3-4142-AE36-51DA84E15FB5}" type="datetime1">
              <a:rPr lang="en-US" smtClean="0"/>
              <a:pPr/>
              <a:t>6/10/2012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z="1600" b="1" smtClean="0"/>
              <a:t>sCOOP</a:t>
            </a:r>
            <a:r>
              <a:rPr lang="en-US" sz="1400" b="1" smtClean="0"/>
              <a:t> </a:t>
            </a:r>
            <a:r>
              <a:rPr lang="en-US" b="1" smtClean="0"/>
              <a:t>- </a:t>
            </a:r>
            <a:r>
              <a:rPr lang="en-US" smtClean="0"/>
              <a:t>Managing Information on the Web Seminar 2011-12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2202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>
              <a:alpha val="30196"/>
            </a:srgbClr>
          </a:solidFill>
        </p:spPr>
        <p:txBody>
          <a:bodyPr/>
          <a:lstStyle>
            <a:lvl1pPr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FF">
              <a:alpha val="20000"/>
            </a:srgbClr>
          </a:solidFill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7200" y="1447800"/>
            <a:ext cx="82296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2400"/>
            <a:ext cx="3276600" cy="533400"/>
          </a:xfrm>
          <a:solidFill>
            <a:schemeClr val="tx2">
              <a:lumMod val="50000"/>
            </a:schemeClr>
          </a:solidFill>
        </p:spPr>
        <p:txBody>
          <a:bodyPr lIns="0" tIns="0" rIns="0" bIns="0" anchor="ctr" anchorCtr="0">
            <a:noAutofit/>
          </a:bodyPr>
          <a:lstStyle>
            <a:lvl1pPr>
              <a:defRPr sz="1800"/>
            </a:lvl1pPr>
            <a:lvl2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1"/>
            <a:r>
              <a:rPr lang="en-US" dirty="0" smtClean="0"/>
              <a:t>section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2DFF56A-AEC3-4142-AE36-51DA84E15FB5}" type="datetime1">
              <a:rPr lang="en-US" smtClean="0"/>
              <a:pPr/>
              <a:t>6/10/2012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z="1600" b="1" smtClean="0"/>
              <a:t>sCOOP</a:t>
            </a:r>
            <a:r>
              <a:rPr lang="en-US" sz="1400" b="1" smtClean="0"/>
              <a:t> </a:t>
            </a:r>
            <a:r>
              <a:rPr lang="en-US" b="1" smtClean="0"/>
              <a:t>- </a:t>
            </a:r>
            <a:r>
              <a:rPr lang="en-US" smtClean="0"/>
              <a:t>Managing Information on the Web Seminar 2011-12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17200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686568" cy="1143000"/>
          </a:xfr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lang="he-IL" sz="4400" i="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3076"/>
            <a:ext cx="8229600" cy="5043510"/>
          </a:xfrm>
        </p:spPr>
        <p:txBody>
          <a:bodyPr/>
          <a:lstStyle>
            <a:lvl1pPr algn="l" rtl="0">
              <a:defRPr/>
            </a:lvl1pPr>
            <a:lvl2pPr algn="l" rtl="0">
              <a:defRPr/>
            </a:lvl2pPr>
            <a:lvl3pPr algn="l" rtl="0">
              <a:defRPr/>
            </a:lvl3pPr>
            <a:lvl4pPr algn="l" rtl="0">
              <a:defRPr/>
            </a:lvl4pPr>
            <a:lvl5pPr algn="l" rtl="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7" name="AutoShape 9"/>
          <p:cNvSpPr>
            <a:spLocks noChangeArrowheads="1"/>
          </p:cNvSpPr>
          <p:nvPr userDrawn="1"/>
        </p:nvSpPr>
        <p:spPr bwMode="auto">
          <a:xfrm>
            <a:off x="-1588" y="1500174"/>
            <a:ext cx="9142413" cy="460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lumMod val="50000"/>
                </a:schemeClr>
              </a:gs>
              <a:gs pos="100000">
                <a:srgbClr val="009999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-1428792" y="6429420"/>
            <a:ext cx="11430080" cy="121442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4351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EA819-C881-4FCF-8944-7EDF041721F1}" type="datetimeFigureOut">
              <a:rPr lang="he-IL" smtClean="0"/>
              <a:pPr/>
              <a:t>כ'/סיון/תשע"ב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9A8CA-2525-43DE-BFDD-44D7F5324DCC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16" y="1556792"/>
            <a:ext cx="8964488" cy="3312367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4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7200" b="1" dirty="0" smtClean="0">
                <a:solidFill>
                  <a:schemeClr val="accent1">
                    <a:lumMod val="75000"/>
                  </a:schemeClr>
                </a:solidFill>
              </a:rPr>
              <a:t>Mob Data Sourcing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332656"/>
            <a:ext cx="2232248" cy="9848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MoDaS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Mob Data Sourcing</a:t>
            </a:r>
            <a:endParaRPr lang="he-IL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686568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err="1" smtClean="0"/>
              <a:t>CrowdSourcing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Unifying Principles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686800" cy="5043510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/>
              <a:t>Main goal </a:t>
            </a:r>
          </a:p>
          <a:p>
            <a:pPr lvl="1" algn="l" rtl="0"/>
            <a:r>
              <a:rPr lang="en-US" sz="2200" dirty="0" smtClean="0"/>
              <a:t>“Outsourcing” a task to a crowd of users</a:t>
            </a:r>
          </a:p>
          <a:p>
            <a:endParaRPr lang="en-US" sz="2800" dirty="0" smtClean="0"/>
          </a:p>
          <a:p>
            <a:r>
              <a:rPr lang="en-US" sz="2800" dirty="0" smtClean="0"/>
              <a:t>Kinds of tasks</a:t>
            </a:r>
          </a:p>
          <a:p>
            <a:pPr lvl="1"/>
            <a:r>
              <a:rPr lang="en-US" sz="2200" dirty="0" smtClean="0"/>
              <a:t>Tasks that can be performed by a computer, but inefficiently</a:t>
            </a:r>
          </a:p>
          <a:p>
            <a:pPr lvl="1"/>
            <a:r>
              <a:rPr lang="en-US" sz="2200" dirty="0" smtClean="0"/>
              <a:t>Tasks that can’t be performed by a computer</a:t>
            </a:r>
          </a:p>
          <a:p>
            <a:endParaRPr lang="en-US" sz="2800" dirty="0" smtClean="0"/>
          </a:p>
          <a:p>
            <a:r>
              <a:rPr lang="en-US" sz="2800" dirty="0" smtClean="0"/>
              <a:t>Challenges</a:t>
            </a:r>
          </a:p>
          <a:p>
            <a:pPr lvl="1"/>
            <a:r>
              <a:rPr lang="en-US" sz="2200" dirty="0" smtClean="0"/>
              <a:t>How to motivate the crowd?</a:t>
            </a:r>
          </a:p>
          <a:p>
            <a:pPr lvl="1"/>
            <a:r>
              <a:rPr lang="en-US" sz="2200" dirty="0" smtClean="0"/>
              <a:t>Get data,  minimize errors, estimate quality</a:t>
            </a:r>
          </a:p>
          <a:p>
            <a:pPr lvl="1"/>
            <a:r>
              <a:rPr lang="en-US" sz="2200" dirty="0" smtClean="0"/>
              <a:t>Direct users to contribute where is most needed \ they are experts </a:t>
            </a:r>
            <a:endParaRPr lang="en-US" sz="2200" dirty="0"/>
          </a:p>
          <a:p>
            <a:pPr lvl="1"/>
            <a:endParaRPr lang="en-US" sz="2400" dirty="0" smtClean="0"/>
          </a:p>
          <a:p>
            <a:endParaRPr lang="en-US" dirty="0" smtClean="0"/>
          </a:p>
          <a:p>
            <a:endParaRPr lang="he-IL" sz="2800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383" y="83671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07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479" y="76470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75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43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0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51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311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439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2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455" y="62068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499992" y="5229200"/>
            <a:ext cx="244827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Next (very briefly)</a:t>
            </a:r>
            <a:endParaRPr lang="he-IL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596336" y="2996952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he-IL" dirty="0"/>
          </a:p>
        </p:txBody>
      </p:sp>
      <p:sp>
        <p:nvSpPr>
          <p:cNvPr id="18" name="TextBox 17"/>
          <p:cNvSpPr txBox="1"/>
          <p:nvPr/>
        </p:nvSpPr>
        <p:spPr>
          <a:xfrm>
            <a:off x="6444208" y="5693186"/>
            <a:ext cx="223224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/>
              <a:t>Rest of this tutorial</a:t>
            </a:r>
            <a:endParaRPr lang="he-IL" sz="2000" b="1" dirty="0"/>
          </a:p>
        </p:txBody>
      </p:sp>
    </p:spTree>
    <p:extLst>
      <p:ext uri="{BB962C8B-B14F-4D97-AF65-F5344CB8AC3E}">
        <p14:creationId xmlns="" xmlns:p14="http://schemas.microsoft.com/office/powerpoint/2010/main" val="395809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686568" cy="1143000"/>
          </a:xfrm>
        </p:spPr>
        <p:txBody>
          <a:bodyPr>
            <a:normAutofit/>
          </a:bodyPr>
          <a:lstStyle/>
          <a:p>
            <a:pPr rtl="0"/>
            <a:r>
              <a:rPr lang="en-US" dirty="0" smtClean="0"/>
              <a:t>Motivating the Crowd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he-IL" sz="2800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383" y="83671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07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479" y="76470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75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43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0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51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311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439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2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455" y="62068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80" y="1628800"/>
            <a:ext cx="281940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3717032"/>
            <a:ext cx="270584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/>
              <a:t>Altruism</a:t>
            </a:r>
            <a:endParaRPr lang="he-IL" sz="2800" b="1" dirty="0"/>
          </a:p>
        </p:txBody>
      </p:sp>
      <p:pic>
        <p:nvPicPr>
          <p:cNvPr id="18" name="Picture 4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1628800"/>
            <a:ext cx="2880320" cy="216024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19" name="TextBox 18"/>
          <p:cNvSpPr txBox="1"/>
          <p:nvPr/>
        </p:nvSpPr>
        <p:spPr>
          <a:xfrm>
            <a:off x="5940152" y="3789040"/>
            <a:ext cx="270584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/>
              <a:t>Fun</a:t>
            </a:r>
            <a:endParaRPr lang="he-IL" sz="2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33056"/>
            <a:ext cx="3360571" cy="24026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466556" y="5877272"/>
            <a:ext cx="270584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/>
              <a:t>Money</a:t>
            </a:r>
            <a:endParaRPr lang="he-IL" sz="2800" b="1" dirty="0"/>
          </a:p>
        </p:txBody>
      </p:sp>
    </p:spTree>
    <p:extLst>
      <p:ext uri="{BB962C8B-B14F-4D97-AF65-F5344CB8AC3E}">
        <p14:creationId xmlns="" xmlns:p14="http://schemas.microsoft.com/office/powerpoint/2010/main" val="186811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71117"/>
            <a:ext cx="6686568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Crowdsourcing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Crowd data-sourcing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Towards a principled solution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Conclusions and challenges</a:t>
            </a:r>
            <a:endParaRPr lang="he-IL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404" y="3861048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36912"/>
            <a:ext cx="1620391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157192"/>
            <a:ext cx="1575396" cy="95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8103" y="206084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27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2199" y="19888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76095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88063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412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60071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0031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52159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404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96175" y="184482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0929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686568" cy="1143000"/>
          </a:xfrm>
        </p:spPr>
        <p:txBody>
          <a:bodyPr/>
          <a:lstStyle/>
          <a:p>
            <a:r>
              <a:rPr lang="en-US" dirty="0" smtClean="0"/>
              <a:t>Crowd Data Sourcing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sz="3400" dirty="0" smtClean="0"/>
              <a:t>The case where the task is </a:t>
            </a:r>
            <a:r>
              <a:rPr lang="en-US" sz="3400" dirty="0" smtClean="0">
                <a:solidFill>
                  <a:srgbClr val="FF0000"/>
                </a:solidFill>
              </a:rPr>
              <a:t>collection of data</a:t>
            </a:r>
            <a:endParaRPr lang="en-US" sz="2800" dirty="0" smtClean="0"/>
          </a:p>
          <a:p>
            <a:pPr algn="l" rtl="0"/>
            <a:endParaRPr lang="en-US" sz="3400" dirty="0" smtClean="0"/>
          </a:p>
          <a:p>
            <a:pPr algn="l" rtl="0"/>
            <a:r>
              <a:rPr lang="en-US" sz="3400" dirty="0" smtClean="0"/>
              <a:t>Two main aspects </a:t>
            </a:r>
            <a:r>
              <a:rPr lang="en-US" sz="3000" b="1" dirty="0" smtClean="0"/>
              <a:t>[DFKK’12]</a:t>
            </a:r>
            <a:r>
              <a:rPr lang="en-US" sz="3400" dirty="0" smtClean="0"/>
              <a:t>: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Using the crowd to create better databases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Using database technologies to create 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better crowd </a:t>
            </a:r>
            <a:r>
              <a:rPr lang="en-US" dirty="0" err="1" smtClean="0"/>
              <a:t>datasourcing</a:t>
            </a:r>
            <a:r>
              <a:rPr lang="en-US" dirty="0" smtClean="0"/>
              <a:t> applications</a:t>
            </a:r>
            <a:endParaRPr lang="en-US" b="1" dirty="0" smtClean="0"/>
          </a:p>
          <a:p>
            <a:pPr marL="0" indent="0">
              <a:buNone/>
            </a:pPr>
            <a:endParaRPr lang="en-US" sz="2600" b="1" dirty="0" smtClean="0"/>
          </a:p>
          <a:p>
            <a:pPr marL="0" indent="0">
              <a:buNone/>
            </a:pPr>
            <a:r>
              <a:rPr lang="en-US" sz="2000" b="1" dirty="0" smtClean="0"/>
              <a:t>[DFKK’12]: </a:t>
            </a:r>
            <a:r>
              <a:rPr lang="en-US" sz="2000" b="1" dirty="0" err="1" smtClean="0"/>
              <a:t>Crowdsourcing</a:t>
            </a:r>
            <a:r>
              <a:rPr lang="en-US" sz="2000" b="1" dirty="0" smtClean="0"/>
              <a:t> </a:t>
            </a:r>
            <a:r>
              <a:rPr lang="en-US" sz="2000" b="1" dirty="0"/>
              <a:t>Applications and </a:t>
            </a:r>
            <a:r>
              <a:rPr lang="en-US" sz="2000" b="1" dirty="0" smtClean="0"/>
              <a:t>Platforms: A </a:t>
            </a:r>
            <a:r>
              <a:rPr lang="en-US" sz="2000" b="1" dirty="0"/>
              <a:t>Data Management </a:t>
            </a:r>
            <a:r>
              <a:rPr lang="en-US" sz="2000" b="1" dirty="0" smtClean="0"/>
              <a:t>Perspective, </a:t>
            </a:r>
            <a:r>
              <a:rPr lang="en-US" sz="2000" dirty="0" err="1" smtClean="0"/>
              <a:t>A.Doan</a:t>
            </a:r>
            <a:r>
              <a:rPr lang="en-US" sz="2000" dirty="0" smtClean="0"/>
              <a:t>, M. </a:t>
            </a:r>
            <a:r>
              <a:rPr lang="en-US" sz="2000" dirty="0"/>
              <a:t>J. </a:t>
            </a:r>
            <a:r>
              <a:rPr lang="en-US" sz="2000" dirty="0" smtClean="0"/>
              <a:t>Franklin, D. </a:t>
            </a:r>
            <a:r>
              <a:rPr lang="en-US" sz="2000" dirty="0" err="1" smtClean="0"/>
              <a:t>Kossmann</a:t>
            </a:r>
            <a:r>
              <a:rPr lang="en-US" sz="2000" dirty="0" smtClean="0"/>
              <a:t>, T. </a:t>
            </a:r>
            <a:r>
              <a:rPr lang="en-US" sz="2000" dirty="0" err="1" smtClean="0"/>
              <a:t>Kraska</a:t>
            </a:r>
            <a:r>
              <a:rPr lang="en-US" sz="2000" dirty="0" smtClean="0"/>
              <a:t>, VLDB 2011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1620391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60232" y="4654877"/>
            <a:ext cx="244827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3600" dirty="0" smtClean="0"/>
              <a:t>Our focus</a:t>
            </a:r>
            <a:endParaRPr lang="he-IL" sz="3600" dirty="0"/>
          </a:p>
        </p:txBody>
      </p:sp>
    </p:spTree>
    <p:extLst>
      <p:ext uri="{BB962C8B-B14F-4D97-AF65-F5344CB8AC3E}">
        <p14:creationId xmlns="" xmlns:p14="http://schemas.microsoft.com/office/powerpoint/2010/main" val="27661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715200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/>
              <a:t>Data-related Tasks </a:t>
            </a:r>
            <a:br>
              <a:rPr lang="en-US" dirty="0" smtClean="0"/>
            </a:br>
            <a:r>
              <a:rPr lang="en-US" dirty="0" smtClean="0"/>
              <a:t>(that can be) Performed by Crowds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504" y="1628800"/>
            <a:ext cx="9145016" cy="5043510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Data cleaning</a:t>
            </a:r>
          </a:p>
          <a:p>
            <a:pPr lvl="1" algn="l" rtl="0"/>
            <a:r>
              <a:rPr lang="en-US" dirty="0" smtClean="0"/>
              <a:t>E.g. repairing key violations by settling contradictions </a:t>
            </a:r>
            <a:r>
              <a:rPr lang="en-US" sz="2300" dirty="0" smtClean="0"/>
              <a:t>   </a:t>
            </a:r>
            <a:endParaRPr lang="en-US" sz="2100" dirty="0" smtClean="0"/>
          </a:p>
          <a:p>
            <a:pPr algn="l" rtl="0"/>
            <a:r>
              <a:rPr lang="en-US" dirty="0" smtClean="0"/>
              <a:t>Data Integration</a:t>
            </a:r>
          </a:p>
          <a:p>
            <a:pPr lvl="1" algn="l" rtl="0"/>
            <a:r>
              <a:rPr lang="en-US" dirty="0" smtClean="0"/>
              <a:t>E.g. identify mappings</a:t>
            </a:r>
          </a:p>
          <a:p>
            <a:pPr algn="l" rtl="0"/>
            <a:r>
              <a:rPr lang="en-US" dirty="0" smtClean="0"/>
              <a:t>Data Mining</a:t>
            </a:r>
          </a:p>
          <a:p>
            <a:pPr lvl="1" algn="l" rtl="0"/>
            <a:r>
              <a:rPr lang="en-US" dirty="0" smtClean="0"/>
              <a:t>E.g. entity resolution</a:t>
            </a:r>
          </a:p>
          <a:p>
            <a:pPr algn="l" rtl="0"/>
            <a:r>
              <a:rPr lang="en-US" dirty="0" smtClean="0"/>
              <a:t>Information </a:t>
            </a:r>
            <a:r>
              <a:rPr lang="en-US" dirty="0" smtClean="0"/>
              <a:t>Extraction</a:t>
            </a:r>
            <a:endParaRPr lang="en-US" sz="1700" dirty="0" smtClean="0"/>
          </a:p>
          <a:p>
            <a:pPr marL="0" indent="0" algn="l" rtl="0"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 algn="l" rtl="0"/>
            <a:endParaRPr lang="en-US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7" y="260648"/>
            <a:ext cx="1187625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908704" y="2852936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he-IL" dirty="0"/>
          </a:p>
        </p:txBody>
      </p:sp>
    </p:spTree>
    <p:extLst>
      <p:ext uri="{BB962C8B-B14F-4D97-AF65-F5344CB8AC3E}">
        <p14:creationId xmlns="" xmlns:p14="http://schemas.microsoft.com/office/powerpoint/2010/main" val="347680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7" y="1556792"/>
            <a:ext cx="9112293" cy="490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15616" y="274638"/>
            <a:ext cx="77152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975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lang="he-IL" sz="4400" i="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dirty="0" smtClean="0"/>
              <a:t>Information Extraction</a:t>
            </a:r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7" y="260648"/>
            <a:ext cx="1187625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19672" y="2276872"/>
            <a:ext cx="792088" cy="216024"/>
          </a:xfrm>
          <a:prstGeom prst="rect">
            <a:avLst/>
          </a:prstGeom>
          <a:solidFill>
            <a:srgbClr val="FFFF0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="" xmlns:p14="http://schemas.microsoft.com/office/powerpoint/2010/main" val="32923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320" y="274638"/>
            <a:ext cx="757118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Database Approach for Developing Crowd Data Sourcing Apps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r>
              <a:rPr lang="en-US" sz="3300" dirty="0" smtClean="0"/>
              <a:t>Declarative framework </a:t>
            </a:r>
            <a:endParaRPr lang="en-US" sz="3100" dirty="0" smtClean="0"/>
          </a:p>
          <a:p>
            <a:pPr lvl="1" algn="l" rtl="0"/>
            <a:r>
              <a:rPr lang="en-US" sz="3100" dirty="0" smtClean="0"/>
              <a:t>To choose </a:t>
            </a:r>
            <a:r>
              <a:rPr lang="en-US" sz="3100" dirty="0" smtClean="0">
                <a:solidFill>
                  <a:srgbClr val="FF0000"/>
                </a:solidFill>
              </a:rPr>
              <a:t>questions</a:t>
            </a:r>
            <a:r>
              <a:rPr lang="en-US" sz="3100" dirty="0" smtClean="0"/>
              <a:t> to be addressed to the crowd,</a:t>
            </a:r>
          </a:p>
          <a:p>
            <a:pPr lvl="1" algn="l" rtl="0"/>
            <a:r>
              <a:rPr lang="en-US" sz="3100" dirty="0" smtClean="0"/>
              <a:t>To choose </a:t>
            </a:r>
            <a:r>
              <a:rPr lang="en-US" sz="3100" dirty="0" smtClean="0">
                <a:solidFill>
                  <a:srgbClr val="FF0000"/>
                </a:solidFill>
              </a:rPr>
              <a:t>people</a:t>
            </a:r>
            <a:r>
              <a:rPr lang="en-US" sz="3100" dirty="0" smtClean="0"/>
              <a:t> to whom questions are addressed</a:t>
            </a:r>
          </a:p>
          <a:p>
            <a:pPr lvl="1" algn="l" rtl="0"/>
            <a:r>
              <a:rPr lang="en-US" sz="3100" dirty="0" smtClean="0"/>
              <a:t>Can even use queries to generate UIs automatically! </a:t>
            </a:r>
          </a:p>
          <a:p>
            <a:pPr lvl="1" algn="l" rtl="0"/>
            <a:r>
              <a:rPr lang="en-US" sz="3100" dirty="0" smtClean="0"/>
              <a:t>Allows for optimizations, easy deployment…</a:t>
            </a:r>
          </a:p>
          <a:p>
            <a:pPr algn="l" rtl="0"/>
            <a:endParaRPr lang="en-US" dirty="0"/>
          </a:p>
          <a:p>
            <a:r>
              <a:rPr lang="en-US" dirty="0" smtClean="0"/>
              <a:t>(Declarative) Data cleaning techniques</a:t>
            </a:r>
          </a:p>
          <a:p>
            <a:pPr lvl="1"/>
            <a:r>
              <a:rPr lang="en-US" sz="3100" dirty="0" smtClean="0"/>
              <a:t> To deal with crowd errors</a:t>
            </a:r>
          </a:p>
          <a:p>
            <a:pPr algn="l" rtl="0">
              <a:buNone/>
            </a:pPr>
            <a:endParaRPr lang="en-US" sz="3300" dirty="0" smtClean="0"/>
          </a:p>
          <a:p>
            <a:pPr algn="l" rtl="0"/>
            <a:r>
              <a:rPr lang="en-US" sz="3300" dirty="0" smtClean="0"/>
              <a:t>Incremental maintenance techniques</a:t>
            </a:r>
          </a:p>
          <a:p>
            <a:pPr lvl="1" algn="l" rtl="0"/>
            <a:r>
              <a:rPr lang="en-US" sz="3100" dirty="0" smtClean="0"/>
              <a:t>To handle the huge, ever changing, amount of data</a:t>
            </a:r>
          </a:p>
          <a:p>
            <a:pPr marL="457200" lvl="1" indent="0" algn="l" rtl="0">
              <a:buNone/>
            </a:pPr>
            <a:r>
              <a:rPr lang="en-US" dirty="0" smtClean="0"/>
              <a:t> </a:t>
            </a:r>
            <a:endParaRPr lang="en-US" dirty="0"/>
          </a:p>
          <a:p>
            <a:pPr algn="l" rtl="0"/>
            <a:endParaRPr lang="en-US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1620391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983065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43768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Main Tasks in </a:t>
            </a:r>
            <a:br>
              <a:rPr lang="en-US" dirty="0" smtClean="0"/>
            </a:br>
            <a:r>
              <a:rPr lang="en-US" dirty="0" smtClean="0"/>
              <a:t>Crowd Data Sourcing</a:t>
            </a:r>
            <a:endParaRPr lang="he-IL" dirty="0"/>
          </a:p>
        </p:txBody>
      </p:sp>
      <p:sp>
        <p:nvSpPr>
          <p:cNvPr id="34" name="Content Placeholder 5"/>
          <p:cNvSpPr txBox="1">
            <a:spLocks/>
          </p:cNvSpPr>
          <p:nvPr/>
        </p:nvSpPr>
        <p:spPr>
          <a:xfrm>
            <a:off x="323528" y="1625850"/>
            <a:ext cx="8686800" cy="504351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>
              <a:solidFill>
                <a:srgbClr val="0070C0"/>
              </a:solidFill>
            </a:endParaRPr>
          </a:p>
        </p:txBody>
      </p:sp>
      <p:sp>
        <p:nvSpPr>
          <p:cNvPr id="19" name="Content Placeholder 5"/>
          <p:cNvSpPr txBox="1">
            <a:spLocks/>
          </p:cNvSpPr>
          <p:nvPr/>
        </p:nvSpPr>
        <p:spPr>
          <a:xfrm>
            <a:off x="251520" y="1628800"/>
            <a:ext cx="8892480" cy="504351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What questions to ask? 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How to define correctness of answers?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None/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How to clean the data?  </a:t>
            </a:r>
          </a:p>
          <a:p>
            <a:pPr marL="342900" indent="-342900" algn="l" rtl="0">
              <a:spcBef>
                <a:spcPct val="20000"/>
              </a:spcBef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W</a:t>
            </a:r>
            <a:r>
              <a:rPr lang="en-US" sz="2800" dirty="0" smtClean="0">
                <a:solidFill>
                  <a:prstClr val="black"/>
                </a:solidFill>
              </a:rPr>
              <a:t>ho to ask? how many people?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srgbClr val="0070C0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How to best use resources?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srgbClr val="0070C0"/>
              </a:solidFill>
            </a:endParaRP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372200" y="1628800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Declarative Framework!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72200" y="3645024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Data Cleaning!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72200" y="2636912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Probabilistic Data!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72200" y="4941168"/>
            <a:ext cx="2736304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Optimizations and Incremental Computation</a:t>
            </a:r>
            <a:endParaRPr lang="he-IL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725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686568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Crowdsourcing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Crowd </a:t>
            </a:r>
            <a:r>
              <a:rPr lang="en-US" dirty="0" err="1" smtClean="0"/>
              <a:t>datasourcing</a:t>
            </a:r>
            <a:r>
              <a:rPr lang="en-US" dirty="0" smtClean="0"/>
              <a:t> </a:t>
            </a:r>
            <a:endParaRPr lang="en-US" dirty="0"/>
          </a:p>
          <a:p>
            <a:pPr algn="l" rtl="0"/>
            <a:endParaRPr lang="en-US" dirty="0" smtClean="0">
              <a:solidFill>
                <a:srgbClr val="FF0000"/>
              </a:solidFill>
            </a:endParaRPr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Towards a principled solution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Conclusions</a:t>
            </a:r>
            <a:endParaRPr lang="he-I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404" y="3861048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36912"/>
            <a:ext cx="1620391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157192"/>
            <a:ext cx="1575396" cy="95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8103" y="206084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27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2199" y="19888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76095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88063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412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60071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0031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52159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404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96175" y="184482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0588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686568" cy="1143000"/>
          </a:xfrm>
        </p:spPr>
        <p:txBody>
          <a:bodyPr/>
          <a:lstStyle/>
          <a:p>
            <a:pPr rtl="0"/>
            <a:r>
              <a:rPr lang="en-US" dirty="0" smtClean="0"/>
              <a:t>Platforms for Crowdsourcing 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3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Qurk</a:t>
            </a:r>
            <a:r>
              <a:rPr lang="en-US" sz="2400" dirty="0"/>
              <a:t> (MIT)</a:t>
            </a:r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err="1"/>
              <a:t>CrowdDB</a:t>
            </a:r>
            <a:r>
              <a:rPr lang="en-US" sz="2400" dirty="0"/>
              <a:t> </a:t>
            </a:r>
            <a:r>
              <a:rPr lang="en-US" sz="2400" dirty="0" smtClean="0"/>
              <a:t>(Berkeley and ETH Zurich)</a:t>
            </a:r>
            <a:endParaRPr lang="en-US" sz="2400" dirty="0"/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r>
              <a:rPr lang="en-US" sz="2400" dirty="0" err="1" smtClean="0"/>
              <a:t>CrowdForge</a:t>
            </a:r>
            <a:r>
              <a:rPr lang="en-US" sz="2400" dirty="0" smtClean="0"/>
              <a:t> (CMU)</a:t>
            </a:r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r>
              <a:rPr lang="en-US" sz="2400" dirty="0" smtClean="0"/>
              <a:t>Deco (Stanford and UCSC)</a:t>
            </a:r>
          </a:p>
          <a:p>
            <a:pPr marL="0" indent="0" algn="l" rtl="0">
              <a:buNone/>
            </a:pPr>
            <a:endParaRPr lang="en-US" sz="2400" dirty="0" smtClean="0"/>
          </a:p>
          <a:p>
            <a:pPr marL="0" indent="0" algn="l" rtl="0">
              <a:buNone/>
            </a:pPr>
            <a:r>
              <a:rPr lang="en-US" sz="2400" dirty="0" err="1" smtClean="0"/>
              <a:t>MoDaS</a:t>
            </a:r>
            <a:r>
              <a:rPr lang="en-US" sz="2400" dirty="0" smtClean="0"/>
              <a:t> (Tel Aviv University)</a:t>
            </a:r>
          </a:p>
          <a:p>
            <a:pPr marL="0" indent="0" algn="l" rtl="0">
              <a:buNone/>
            </a:pPr>
            <a:r>
              <a:rPr lang="en-US" sz="2400" dirty="0" smtClean="0"/>
              <a:t>…</a:t>
            </a:r>
          </a:p>
          <a:p>
            <a:pPr marL="0" indent="0" algn="l" rtl="0">
              <a:buNone/>
            </a:pPr>
            <a:endParaRPr lang="en-US" sz="2400" dirty="0" smtClean="0"/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7374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686568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err="1" smtClean="0"/>
              <a:t>Crowdsourcing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Crowd data-sourcing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Towards a principled solution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Conclusions and challenges</a:t>
            </a:r>
          </a:p>
          <a:p>
            <a:pPr marL="0" indent="0">
              <a:buNone/>
            </a:pPr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1403648" y="5867980"/>
            <a:ext cx="4824536" cy="492443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/>
              <a:t>Warning: some (tasteful) nudity </a:t>
            </a:r>
            <a:r>
              <a:rPr lang="en-US" sz="2600" dirty="0" smtClean="0">
                <a:sym typeface="Wingdings" pitchFamily="2" charset="2"/>
              </a:rPr>
              <a:t></a:t>
            </a:r>
            <a:endParaRPr lang="he-IL" sz="2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404" y="3861048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36912"/>
            <a:ext cx="1620391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157192"/>
            <a:ext cx="1575396" cy="95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8103" y="206084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27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2199" y="19888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76095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88063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412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60071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0031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52159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404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96175" y="184482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4921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686568" cy="1143000"/>
          </a:xfrm>
        </p:spPr>
        <p:txBody>
          <a:bodyPr/>
          <a:lstStyle/>
          <a:p>
            <a:r>
              <a:rPr lang="en-US" dirty="0" err="1" smtClean="0"/>
              <a:t>Qurk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None/>
            </a:pPr>
            <a:endParaRPr lang="en-US" sz="2800" dirty="0" smtClean="0"/>
          </a:p>
          <a:p>
            <a:pPr algn="l" rtl="0"/>
            <a:r>
              <a:rPr lang="en-US" sz="2800" dirty="0" smtClean="0">
                <a:solidFill>
                  <a:srgbClr val="0070C0"/>
                </a:solidFill>
              </a:rPr>
              <a:t>Main observation</a:t>
            </a:r>
            <a:r>
              <a:rPr lang="en-US" sz="2800" dirty="0" smtClean="0"/>
              <a:t>: Tasks aided by </a:t>
            </a:r>
            <a:r>
              <a:rPr lang="en-US" sz="2800" dirty="0" err="1" smtClean="0"/>
              <a:t>Mturk</a:t>
            </a:r>
            <a:r>
              <a:rPr lang="en-US" sz="2800" dirty="0" smtClean="0"/>
              <a:t> can be expressed as workflows, with</a:t>
            </a:r>
          </a:p>
          <a:p>
            <a:pPr algn="l" rtl="0"/>
            <a:endParaRPr lang="en-US" sz="2800" dirty="0" smtClean="0"/>
          </a:p>
          <a:p>
            <a:pPr lvl="1" algn="l" rtl="0"/>
            <a:r>
              <a:rPr lang="en-US" sz="2600" dirty="0"/>
              <a:t>Q</a:t>
            </a:r>
            <a:r>
              <a:rPr lang="en-US" sz="2600" dirty="0" smtClean="0"/>
              <a:t>ueries on existing data</a:t>
            </a:r>
          </a:p>
          <a:p>
            <a:pPr lvl="1" algn="l" rtl="0"/>
            <a:r>
              <a:rPr lang="en-US" sz="2600" dirty="0" smtClean="0"/>
              <a:t>“Black boxed” (User Defined Functions) that are tasks (HITs) to be performed by the </a:t>
            </a:r>
            <a:r>
              <a:rPr lang="en-US" sz="2600" dirty="0" err="1" smtClean="0"/>
              <a:t>turker</a:t>
            </a:r>
            <a:r>
              <a:rPr lang="en-US" sz="2600" dirty="0" smtClean="0"/>
              <a:t> </a:t>
            </a:r>
          </a:p>
          <a:p>
            <a:pPr marL="457200" lvl="1" indent="0" algn="l" rtl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100" b="1" dirty="0" err="1" smtClean="0"/>
              <a:t>Crowdsourced</a:t>
            </a:r>
            <a:r>
              <a:rPr lang="en-US" sz="2100" b="1" dirty="0" smtClean="0"/>
              <a:t> </a:t>
            </a:r>
            <a:r>
              <a:rPr lang="en-US" sz="2100" b="1" dirty="0"/>
              <a:t>Databases: Query Processing with People</a:t>
            </a:r>
            <a:r>
              <a:rPr lang="en-US" sz="2100" b="1" dirty="0" smtClean="0"/>
              <a:t>, </a:t>
            </a:r>
            <a:r>
              <a:rPr lang="en-US" sz="2100" dirty="0" smtClean="0"/>
              <a:t>A. Marcus</a:t>
            </a:r>
            <a:r>
              <a:rPr lang="en-US" sz="2100" dirty="0"/>
              <a:t>, </a:t>
            </a:r>
            <a:r>
              <a:rPr lang="en-US" sz="2100" dirty="0" smtClean="0"/>
              <a:t>E. Wu</a:t>
            </a:r>
            <a:r>
              <a:rPr lang="en-US" sz="2100" dirty="0"/>
              <a:t>, </a:t>
            </a:r>
            <a:r>
              <a:rPr lang="en-US" sz="2100" dirty="0" smtClean="0"/>
              <a:t>D. R</a:t>
            </a:r>
            <a:r>
              <a:rPr lang="en-US" sz="2100" dirty="0"/>
              <a:t>. </a:t>
            </a:r>
            <a:r>
              <a:rPr lang="en-US" sz="2100" dirty="0" err="1"/>
              <a:t>Karger</a:t>
            </a:r>
            <a:r>
              <a:rPr lang="en-US" sz="2100" dirty="0"/>
              <a:t>, </a:t>
            </a:r>
            <a:r>
              <a:rPr lang="en-US" sz="2100" dirty="0" smtClean="0"/>
              <a:t>S. Madden</a:t>
            </a:r>
            <a:r>
              <a:rPr lang="en-US" sz="2100" dirty="0"/>
              <a:t>, </a:t>
            </a:r>
            <a:r>
              <a:rPr lang="en-US" sz="2100" dirty="0" smtClean="0"/>
              <a:t>R. </a:t>
            </a:r>
            <a:r>
              <a:rPr lang="en-US" sz="2100" dirty="0"/>
              <a:t>C. Miller</a:t>
            </a:r>
            <a:r>
              <a:rPr lang="en-US" sz="2100" dirty="0" smtClean="0"/>
              <a:t>, CIDR 2011</a:t>
            </a:r>
            <a:endParaRPr lang="en-US" sz="2100" dirty="0"/>
          </a:p>
          <a:p>
            <a:pPr marL="0" indent="0">
              <a:buNone/>
            </a:pPr>
            <a:endParaRPr lang="en-US" dirty="0" smtClean="0"/>
          </a:p>
          <a:p>
            <a:pPr algn="l" rtl="0"/>
            <a:endParaRPr lang="he-IL" dirty="0"/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6216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964256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	        </a:t>
            </a:r>
            <a:r>
              <a:rPr lang="en-US" dirty="0" err="1" smtClean="0"/>
              <a:t>Qurk</a:t>
            </a:r>
            <a:r>
              <a:rPr lang="en-US" dirty="0" smtClean="0"/>
              <a:t> Example</a:t>
            </a:r>
            <a:endParaRPr lang="he-IL" dirty="0">
              <a:solidFill>
                <a:srgbClr val="92D050"/>
              </a:solidFill>
            </a:endParaRPr>
          </a:p>
        </p:txBody>
      </p:sp>
      <p:sp>
        <p:nvSpPr>
          <p:cNvPr id="34" name="Content Placeholder 5"/>
          <p:cNvSpPr txBox="1">
            <a:spLocks/>
          </p:cNvSpPr>
          <p:nvPr/>
        </p:nvSpPr>
        <p:spPr>
          <a:xfrm>
            <a:off x="323528" y="1628800"/>
            <a:ext cx="8686800" cy="5043510"/>
          </a:xfrm>
          <a:prstGeom prst="rect">
            <a:avLst/>
          </a:prstGeom>
        </p:spPr>
        <p:txBody>
          <a:bodyPr vert="horz" lIns="91440" tIns="45720" rIns="91440" bIns="45720" rtlCol="1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Task: Find all women in a “people” database</a:t>
            </a:r>
          </a:p>
          <a:p>
            <a:pPr marL="342900" lvl="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/>
              <a:t>Schema</a:t>
            </a:r>
          </a:p>
          <a:p>
            <a:pPr marL="742950" lvl="1" indent="-285750" algn="l" rtl="0">
              <a:spcBef>
                <a:spcPct val="20000"/>
              </a:spcBef>
              <a:defRPr/>
            </a:pPr>
            <a:r>
              <a:rPr lang="en-US" sz="2800" dirty="0" smtClean="0"/>
              <a:t>CREATE TABLE people(</a:t>
            </a:r>
          </a:p>
          <a:p>
            <a:pPr marL="742950" lvl="1" indent="-285750" algn="l" rtl="0">
              <a:spcBef>
                <a:spcPct val="20000"/>
              </a:spcBef>
              <a:defRPr/>
            </a:pPr>
            <a:r>
              <a:rPr lang="en-US" sz="2800" dirty="0" smtClean="0"/>
              <a:t>        name </a:t>
            </a:r>
            <a:r>
              <a:rPr lang="en-US" sz="2800" dirty="0" err="1" smtClean="0"/>
              <a:t>varchar</a:t>
            </a:r>
            <a:r>
              <a:rPr lang="en-US" sz="2800" dirty="0" smtClean="0"/>
              <a:t>(256),</a:t>
            </a:r>
          </a:p>
          <a:p>
            <a:pPr marL="742950" lvl="1" indent="-285750" algn="l" rtl="0">
              <a:spcBef>
                <a:spcPct val="20000"/>
              </a:spcBef>
              <a:defRPr/>
            </a:pPr>
            <a:r>
              <a:rPr lang="en-US" sz="2800" dirty="0" smtClean="0"/>
              <a:t>         photo blob);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/>
              <a:t>Query</a:t>
            </a:r>
          </a:p>
          <a:p>
            <a:pPr marL="800100" lvl="1" indent="-342900" algn="l" rtl="0">
              <a:spcBef>
                <a:spcPct val="20000"/>
              </a:spcBef>
            </a:pPr>
            <a:r>
              <a:rPr lang="en-US" sz="3200" dirty="0" smtClean="0"/>
              <a:t> SELECT name</a:t>
            </a:r>
          </a:p>
          <a:p>
            <a:pPr marL="800100" lvl="1" indent="-342900" algn="l" rtl="0">
              <a:spcBef>
                <a:spcPct val="20000"/>
              </a:spcBef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3200" dirty="0" smtClean="0"/>
              <a:t>FROM people p</a:t>
            </a:r>
          </a:p>
          <a:p>
            <a:pPr marL="800100" lvl="1" indent="-342900" algn="l" rtl="0">
              <a:spcBef>
                <a:spcPct val="20000"/>
              </a:spcBef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WHERE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isFemale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(p);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55976" y="4149080"/>
            <a:ext cx="4788024" cy="193899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lvl="1" algn="l">
              <a:buNone/>
            </a:pPr>
            <a:r>
              <a:rPr lang="en-US" sz="2400" dirty="0" smtClean="0">
                <a:highlight>
                  <a:srgbClr val="FFFF00"/>
                </a:highlight>
                <a:cs typeface="Arial"/>
              </a:rPr>
              <a:t>TASK </a:t>
            </a:r>
            <a:r>
              <a:rPr lang="en-US" sz="2400" dirty="0" err="1" smtClean="0">
                <a:highlight>
                  <a:srgbClr val="FFFF00"/>
                </a:highlight>
                <a:cs typeface="Arial"/>
              </a:rPr>
              <a:t>isFemale</a:t>
            </a:r>
            <a:r>
              <a:rPr lang="en-US" sz="2400" dirty="0" smtClean="0">
                <a:highlight>
                  <a:srgbClr val="FFFF00"/>
                </a:highlight>
                <a:cs typeface="Arial"/>
              </a:rPr>
              <a:t>(</a:t>
            </a:r>
            <a:r>
              <a:rPr lang="en-US" sz="2400" dirty="0" err="1" smtClean="0">
                <a:highlight>
                  <a:srgbClr val="FFFF00"/>
                </a:highlight>
                <a:cs typeface="Arial"/>
              </a:rPr>
              <a:t>tuple</a:t>
            </a:r>
            <a:r>
              <a:rPr lang="en-US" sz="2400" dirty="0" smtClean="0">
                <a:highlight>
                  <a:srgbClr val="FFFF00"/>
                </a:highlight>
                <a:cs typeface="Arial"/>
              </a:rPr>
              <a:t>) </a:t>
            </a:r>
            <a:r>
              <a:rPr lang="en-US" sz="2400" dirty="0" err="1" smtClean="0">
                <a:highlight>
                  <a:srgbClr val="FFFF00"/>
                </a:highlight>
                <a:cs typeface="Arial"/>
              </a:rPr>
              <a:t>TYPE:Filter</a:t>
            </a:r>
            <a:r>
              <a:rPr lang="en-US" sz="2400" dirty="0" smtClean="0">
                <a:highlight>
                  <a:srgbClr val="FFFF00"/>
                </a:highlight>
                <a:cs typeface="Arial"/>
              </a:rPr>
              <a:t>       Question: “is %s Female”,</a:t>
            </a:r>
          </a:p>
          <a:p>
            <a:pPr lvl="1" algn="l">
              <a:buNone/>
            </a:pPr>
            <a:r>
              <a:rPr lang="en-US" sz="2400" dirty="0" smtClean="0">
                <a:highlight>
                  <a:srgbClr val="FFFF00"/>
                </a:highlight>
                <a:cs typeface="Arial"/>
              </a:rPr>
              <a:t>                         </a:t>
            </a:r>
            <a:r>
              <a:rPr lang="en-US" sz="2400" dirty="0" err="1" smtClean="0">
                <a:highlight>
                  <a:srgbClr val="FFFF00"/>
                </a:highlight>
                <a:cs typeface="Arial"/>
              </a:rPr>
              <a:t>Tuple</a:t>
            </a:r>
            <a:r>
              <a:rPr lang="en-US" sz="2400" dirty="0" smtClean="0">
                <a:highlight>
                  <a:srgbClr val="FFFF00"/>
                </a:highlight>
                <a:cs typeface="Arial"/>
              </a:rPr>
              <a:t>[“photo”]</a:t>
            </a:r>
          </a:p>
          <a:p>
            <a:pPr lvl="1" algn="l">
              <a:buNone/>
            </a:pPr>
            <a:r>
              <a:rPr lang="en-US" sz="2400" dirty="0" smtClean="0">
                <a:highlight>
                  <a:srgbClr val="FFFF00"/>
                </a:highlight>
                <a:cs typeface="Arial"/>
              </a:rPr>
              <a:t>     </a:t>
            </a:r>
            <a:r>
              <a:rPr lang="en-US" sz="2400" dirty="0" err="1" smtClean="0">
                <a:highlight>
                  <a:srgbClr val="FFFF00"/>
                </a:highlight>
                <a:cs typeface="Arial"/>
              </a:rPr>
              <a:t>YesText</a:t>
            </a:r>
            <a:r>
              <a:rPr lang="en-US" sz="2400" dirty="0" smtClean="0">
                <a:highlight>
                  <a:srgbClr val="FFFF00"/>
                </a:highlight>
                <a:cs typeface="Arial"/>
              </a:rPr>
              <a:t>: “Yes”  </a:t>
            </a:r>
          </a:p>
          <a:p>
            <a:pPr lvl="1" algn="l">
              <a:buNone/>
            </a:pPr>
            <a:r>
              <a:rPr lang="en-US" sz="2400" dirty="0" smtClean="0">
                <a:highlight>
                  <a:srgbClr val="FFFF00"/>
                </a:highlight>
                <a:cs typeface="Arial"/>
              </a:rPr>
              <a:t>     </a:t>
            </a:r>
            <a:r>
              <a:rPr lang="en-US" sz="2400" dirty="0" err="1" smtClean="0">
                <a:highlight>
                  <a:srgbClr val="FFFF00"/>
                </a:highlight>
                <a:cs typeface="Arial"/>
              </a:rPr>
              <a:t>NoText</a:t>
            </a:r>
            <a:r>
              <a:rPr lang="en-US" sz="2400" dirty="0" smtClean="0">
                <a:highlight>
                  <a:srgbClr val="FFFF00"/>
                </a:highlight>
                <a:cs typeface="Arial"/>
              </a:rPr>
              <a:t>: “No”</a:t>
            </a:r>
            <a:endParaRPr lang="en-US" sz="24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86250"/>
            <a:ext cx="3024336" cy="4811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Content Placeholder 2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	    </a:t>
            </a:r>
            <a:r>
              <a:rPr lang="en-US" dirty="0" smtClean="0"/>
              <a:t> </a:t>
            </a:r>
            <a:r>
              <a:rPr lang="en-US" dirty="0" smtClean="0"/>
              <a:t>The magic is in the templates</a:t>
            </a:r>
            <a:endParaRPr lang="he-IL" dirty="0"/>
          </a:p>
        </p:txBody>
      </p:sp>
      <p:sp>
        <p:nvSpPr>
          <p:cNvPr id="34" name="Content Placeholder 5"/>
          <p:cNvSpPr txBox="1">
            <a:spLocks/>
          </p:cNvSpPr>
          <p:nvPr/>
        </p:nvSpPr>
        <p:spPr>
          <a:xfrm>
            <a:off x="323528" y="1628800"/>
            <a:ext cx="8686800" cy="504351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rgbClr val="0070C0"/>
                </a:solidFill>
              </a:rPr>
              <a:t>Templates generate UIs for different kinds of crowd-sourcing tasks</a:t>
            </a:r>
          </a:p>
          <a:p>
            <a:pPr marL="742950" lvl="1" indent="-285750" algn="l" rtl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/>
              <a:t>Filters: Yes/No questions </a:t>
            </a:r>
          </a:p>
          <a:p>
            <a:pPr marL="742950" lvl="1" indent="-285750" algn="l" rtl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/>
              <a:t>Joins: comparisons between two </a:t>
            </a:r>
            <a:r>
              <a:rPr lang="en-US" sz="2800" dirty="0" err="1" smtClean="0"/>
              <a:t>tuples</a:t>
            </a:r>
            <a:r>
              <a:rPr lang="en-US" sz="2800" dirty="0" smtClean="0"/>
              <a:t> (equality)</a:t>
            </a:r>
          </a:p>
          <a:p>
            <a:pPr marL="742950" lvl="1" indent="-285750" algn="l" rtl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/>
              <a:t>Order by: comparisons between two </a:t>
            </a:r>
            <a:r>
              <a:rPr lang="en-US" sz="2800" dirty="0" err="1" smtClean="0"/>
              <a:t>tuples</a:t>
            </a:r>
            <a:r>
              <a:rPr lang="en-US" sz="2800" dirty="0" smtClean="0"/>
              <a:t> (&gt;=)</a:t>
            </a:r>
          </a:p>
          <a:p>
            <a:pPr marL="742950" lvl="1" indent="-285750" algn="l" rtl="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/>
              <a:t>Generative: </a:t>
            </a:r>
            <a:r>
              <a:rPr lang="en-US" sz="2800" dirty="0" err="1" smtClean="0"/>
              <a:t>crowdsource</a:t>
            </a:r>
            <a:r>
              <a:rPr lang="en-US" sz="2800" dirty="0" smtClean="0"/>
              <a:t> attribute value </a:t>
            </a:r>
          </a:p>
          <a:p>
            <a:pPr marL="742950" lvl="1" indent="-285750" algn="l" rtl="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en-US" sz="28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686568" cy="1143000"/>
          </a:xfrm>
        </p:spPr>
        <p:txBody>
          <a:bodyPr/>
          <a:lstStyle/>
          <a:p>
            <a:pPr rtl="0"/>
            <a:r>
              <a:rPr lang="en-US" dirty="0" smtClean="0"/>
              <a:t>Contradictions?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4351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The same form is presented to multiple users</a:t>
            </a:r>
          </a:p>
          <a:p>
            <a:pPr lvl="1"/>
            <a:r>
              <a:rPr lang="en-US" sz="2400" dirty="0" smtClean="0"/>
              <a:t>Not everyone will have the answer to every question</a:t>
            </a:r>
          </a:p>
          <a:p>
            <a:endParaRPr lang="en-US" sz="2800" dirty="0" smtClean="0"/>
          </a:p>
          <a:p>
            <a:r>
              <a:rPr lang="en-US" sz="2800" dirty="0" smtClean="0"/>
              <a:t>But then contradictions may rise</a:t>
            </a:r>
          </a:p>
          <a:p>
            <a:pPr lvl="1"/>
            <a:r>
              <a:rPr lang="en-US" sz="2400" dirty="0" smtClean="0"/>
              <a:t>E.g. multiple CEOs to the same companies</a:t>
            </a:r>
          </a:p>
          <a:p>
            <a:pPr lvl="1"/>
            <a:r>
              <a:rPr lang="en-US" sz="2400" dirty="0" smtClean="0"/>
              <a:t>Can be identified as a key violation</a:t>
            </a:r>
          </a:p>
          <a:p>
            <a:endParaRPr lang="en-US" sz="3000" dirty="0" smtClean="0"/>
          </a:p>
          <a:p>
            <a:r>
              <a:rPr lang="en-US" sz="3000" dirty="0" smtClean="0"/>
              <a:t>In </a:t>
            </a:r>
            <a:r>
              <a:rPr lang="en-US" sz="3000" dirty="0" err="1" smtClean="0"/>
              <a:t>Qurk</a:t>
            </a:r>
            <a:r>
              <a:rPr lang="en-US" sz="3000" dirty="0" smtClean="0"/>
              <a:t> one can choose a </a:t>
            </a:r>
            <a:r>
              <a:rPr lang="en-US" sz="3000" dirty="0" smtClean="0">
                <a:solidFill>
                  <a:srgbClr val="FF0000"/>
                </a:solidFill>
              </a:rPr>
              <a:t>combiner </a:t>
            </a:r>
            <a:r>
              <a:rPr lang="en-US" sz="3000" dirty="0" smtClean="0"/>
              <a:t>to aggregate the answers</a:t>
            </a:r>
          </a:p>
          <a:p>
            <a:pPr lvl="1"/>
            <a:r>
              <a:rPr lang="en-US" sz="2400" dirty="0" smtClean="0"/>
              <a:t>Out of a </a:t>
            </a:r>
            <a:r>
              <a:rPr lang="en-US" sz="2400" dirty="0" smtClean="0">
                <a:solidFill>
                  <a:srgbClr val="FF0000"/>
                </a:solidFill>
              </a:rPr>
              <a:t>predefined set of options</a:t>
            </a:r>
          </a:p>
          <a:p>
            <a:pPr lvl="1"/>
            <a:r>
              <a:rPr lang="en-US" sz="2400" dirty="0" smtClean="0"/>
              <a:t>E.g. Majority Vote</a:t>
            </a:r>
            <a:endParaRPr lang="en-US" sz="2400" dirty="0"/>
          </a:p>
          <a:p>
            <a:pPr marL="0" indent="0" algn="l" rtl="0">
              <a:buNone/>
            </a:pPr>
            <a:endParaRPr lang="en-US" sz="2800" dirty="0" smtClean="0"/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4128" y="5661248"/>
            <a:ext cx="309634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We will get back to this point!</a:t>
            </a:r>
            <a:endParaRPr lang="he-I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282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he-IL" dirty="0" smtClean="0"/>
              <a:t> </a:t>
            </a:r>
            <a:r>
              <a:rPr lang="en-US" dirty="0" smtClean="0"/>
              <a:t>Optimization Issues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4351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Cost </a:t>
            </a:r>
            <a:r>
              <a:rPr lang="en-US" sz="2800" dirty="0"/>
              <a:t>of a HIT </a:t>
            </a:r>
            <a:endParaRPr lang="en-US" sz="2800" dirty="0" smtClean="0"/>
          </a:p>
          <a:p>
            <a:pPr lvl="1"/>
            <a:r>
              <a:rPr lang="en-US" sz="2600" dirty="0" smtClean="0"/>
              <a:t>Optimized statically or at runtime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sz="2800" dirty="0" smtClean="0"/>
              <a:t>Given </a:t>
            </a:r>
            <a:r>
              <a:rPr lang="en-US" sz="2800" dirty="0"/>
              <a:t>a limited number of HITs, choosing a subset</a:t>
            </a:r>
          </a:p>
          <a:p>
            <a:pPr marL="0" indent="0" algn="l" rtl="0">
              <a:buNone/>
            </a:pPr>
            <a:endParaRPr lang="en-US" sz="2800" dirty="0" smtClean="0"/>
          </a:p>
          <a:p>
            <a:pPr algn="l" rtl="0"/>
            <a:r>
              <a:rPr lang="en-US" sz="2800" dirty="0" smtClean="0"/>
              <a:t>Batch Predicates</a:t>
            </a:r>
          </a:p>
          <a:p>
            <a:pPr algn="l" rtl="0"/>
            <a:endParaRPr lang="en-US" sz="2800" dirty="0" smtClean="0"/>
          </a:p>
          <a:p>
            <a:pPr algn="l" rtl="0"/>
            <a:r>
              <a:rPr lang="en-US" sz="2800" dirty="0" smtClean="0"/>
              <a:t>Asynchronous Implementation</a:t>
            </a:r>
            <a:endParaRPr lang="he-IL" sz="2800" dirty="0"/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474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686568" cy="1143000"/>
          </a:xfrm>
        </p:spPr>
        <p:txBody>
          <a:bodyPr/>
          <a:lstStyle/>
          <a:p>
            <a:pPr rtl="0"/>
            <a:r>
              <a:rPr lang="en-US" dirty="0" err="1" smtClean="0"/>
              <a:t>CrowdDB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4351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A different declarative framework for crowd data sourcing</a:t>
            </a:r>
          </a:p>
          <a:p>
            <a:endParaRPr lang="en-US" sz="2800" dirty="0" smtClean="0"/>
          </a:p>
          <a:p>
            <a:r>
              <a:rPr lang="en-US" sz="2800" dirty="0" smtClean="0"/>
              <a:t>Main difference: allows to crowd-source the generation of </a:t>
            </a:r>
            <a:r>
              <a:rPr lang="en-US" sz="2800" dirty="0" smtClean="0">
                <a:solidFill>
                  <a:srgbClr val="FF0000"/>
                </a:solidFill>
              </a:rPr>
              <a:t>new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tuples</a:t>
            </a:r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31640" y="5445224"/>
            <a:ext cx="655272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1900" b="1" dirty="0" err="1" smtClean="0"/>
              <a:t>CrowdDB</a:t>
            </a:r>
            <a:r>
              <a:rPr lang="en-US" sz="1900" b="1" dirty="0"/>
              <a:t>: Answering Queries </a:t>
            </a:r>
            <a:r>
              <a:rPr lang="en-US" sz="1900" b="1" dirty="0" smtClean="0"/>
              <a:t>with Crowdsourcing,</a:t>
            </a:r>
          </a:p>
          <a:p>
            <a:pPr algn="l" rtl="0"/>
            <a:r>
              <a:rPr lang="en-US" sz="1900" dirty="0"/>
              <a:t>M. J. Franklin, D. </a:t>
            </a:r>
            <a:r>
              <a:rPr lang="en-US" sz="1900" dirty="0" err="1"/>
              <a:t>Kossmann</a:t>
            </a:r>
            <a:r>
              <a:rPr lang="en-US" sz="1900" dirty="0"/>
              <a:t> ,T. </a:t>
            </a:r>
            <a:r>
              <a:rPr lang="en-US" sz="1900" dirty="0" err="1"/>
              <a:t>Kraska</a:t>
            </a:r>
            <a:r>
              <a:rPr lang="en-US" sz="1900" dirty="0"/>
              <a:t>, S. Ramesh,  R. </a:t>
            </a:r>
            <a:r>
              <a:rPr lang="en-US" sz="1900" dirty="0" err="1"/>
              <a:t>Xin</a:t>
            </a:r>
            <a:r>
              <a:rPr lang="en-US" sz="1900" b="1" dirty="0" smtClean="0"/>
              <a:t> </a:t>
            </a:r>
          </a:p>
          <a:p>
            <a:pPr algn="l" rtl="0"/>
            <a:r>
              <a:rPr lang="en-US" sz="1900" dirty="0" smtClean="0"/>
              <a:t>SIGMOD ‘11</a:t>
            </a:r>
            <a:endParaRPr lang="he-IL" sz="1900" dirty="0"/>
          </a:p>
        </p:txBody>
      </p:sp>
    </p:spTree>
    <p:extLst>
      <p:ext uri="{BB962C8B-B14F-4D97-AF65-F5344CB8AC3E}">
        <p14:creationId xmlns="" xmlns:p14="http://schemas.microsoft.com/office/powerpoint/2010/main" val="85434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832" y="274638"/>
            <a:ext cx="6686568" cy="1143000"/>
          </a:xfrm>
        </p:spPr>
        <p:txBody>
          <a:bodyPr/>
          <a:lstStyle/>
          <a:p>
            <a:r>
              <a:rPr lang="en-US" dirty="0" err="1" smtClean="0"/>
              <a:t>CrowdForge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600" dirty="0" smtClean="0"/>
              <a:t>A declarative framework </a:t>
            </a:r>
            <a:r>
              <a:rPr lang="en-US" sz="2600" smtClean="0"/>
              <a:t>inspired by </a:t>
            </a:r>
            <a:r>
              <a:rPr lang="en-US" sz="2600" dirty="0" err="1" smtClean="0"/>
              <a:t>MapReduce</a:t>
            </a:r>
            <a:endParaRPr lang="en-US" sz="2600" dirty="0" smtClean="0"/>
          </a:p>
          <a:p>
            <a:pPr algn="l" rtl="0"/>
            <a:endParaRPr lang="en-US" sz="2600" dirty="0" smtClean="0"/>
          </a:p>
          <a:p>
            <a:pPr algn="l" rtl="0"/>
            <a:r>
              <a:rPr lang="en-US" sz="2600" dirty="0" smtClean="0"/>
              <a:t>Provides </a:t>
            </a:r>
            <a:r>
              <a:rPr lang="en-US" sz="2600" dirty="0"/>
              <a:t>a </a:t>
            </a:r>
            <a:r>
              <a:rPr lang="en-US" sz="2600" dirty="0" smtClean="0"/>
              <a:t>small set </a:t>
            </a:r>
            <a:r>
              <a:rPr lang="en-US" sz="2600" dirty="0"/>
              <a:t>of task primitives (partition, map, and reduce) that </a:t>
            </a:r>
            <a:r>
              <a:rPr lang="en-US" sz="2600" dirty="0" smtClean="0"/>
              <a:t>can be </a:t>
            </a:r>
            <a:r>
              <a:rPr lang="en-US" sz="2600" dirty="0"/>
              <a:t>combined and </a:t>
            </a:r>
            <a:r>
              <a:rPr lang="en-US" sz="2600" dirty="0" smtClean="0"/>
              <a:t>nested</a:t>
            </a:r>
          </a:p>
          <a:p>
            <a:pPr lvl="1"/>
            <a:r>
              <a:rPr lang="en-US" sz="2200" dirty="0" smtClean="0">
                <a:solidFill>
                  <a:srgbClr val="FF0000"/>
                </a:solidFill>
              </a:rPr>
              <a:t>Allows to break </a:t>
            </a:r>
            <a:r>
              <a:rPr lang="en-US" sz="2200" dirty="0" err="1" smtClean="0">
                <a:solidFill>
                  <a:srgbClr val="FF0000"/>
                </a:solidFill>
              </a:rPr>
              <a:t>MTurk</a:t>
            </a:r>
            <a:r>
              <a:rPr lang="en-US" sz="2200" dirty="0" smtClean="0">
                <a:solidFill>
                  <a:srgbClr val="FF0000"/>
                </a:solidFill>
              </a:rPr>
              <a:t> tasks to small tasks and combine the answers</a:t>
            </a:r>
          </a:p>
          <a:p>
            <a:pPr algn="l" rtl="0"/>
            <a:endParaRPr lang="en-US" sz="2600" dirty="0" smtClean="0"/>
          </a:p>
          <a:p>
            <a:pPr algn="l" rtl="0"/>
            <a:r>
              <a:rPr lang="en-US" sz="2600" dirty="0" smtClean="0"/>
              <a:t>Sub-tasks are then issued to the crowd (</a:t>
            </a:r>
            <a:r>
              <a:rPr lang="en-US" sz="2600" dirty="0" err="1" smtClean="0"/>
              <a:t>turkers</a:t>
            </a:r>
            <a:r>
              <a:rPr lang="en-US" sz="2600" dirty="0" smtClean="0"/>
              <a:t>)</a:t>
            </a: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35696" y="5805264"/>
            <a:ext cx="65527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1900" b="1" dirty="0" err="1" smtClean="0"/>
              <a:t>CrowdForge</a:t>
            </a:r>
            <a:r>
              <a:rPr lang="en-US" sz="1900" b="1" dirty="0"/>
              <a:t>: Crowdsourcing Complex Work</a:t>
            </a:r>
            <a:r>
              <a:rPr lang="en-US" sz="1900" b="1" dirty="0" smtClean="0"/>
              <a:t>, </a:t>
            </a:r>
            <a:r>
              <a:rPr lang="en-US" sz="1900" dirty="0"/>
              <a:t>A. </a:t>
            </a:r>
            <a:r>
              <a:rPr lang="en-US" sz="1900" dirty="0" err="1"/>
              <a:t>Kittur</a:t>
            </a:r>
            <a:r>
              <a:rPr lang="en-US" sz="1900" dirty="0"/>
              <a:t>, B. </a:t>
            </a:r>
            <a:r>
              <a:rPr lang="en-US" sz="1900" dirty="0" err="1"/>
              <a:t>Smus</a:t>
            </a:r>
            <a:r>
              <a:rPr lang="en-US" sz="1900" dirty="0"/>
              <a:t> S. </a:t>
            </a:r>
            <a:r>
              <a:rPr lang="en-US" sz="1900" dirty="0" err="1"/>
              <a:t>Khamkar</a:t>
            </a:r>
            <a:r>
              <a:rPr lang="en-US" sz="1900" dirty="0"/>
              <a:t> R. E. Kraut </a:t>
            </a:r>
            <a:r>
              <a:rPr lang="en-US" sz="1900" dirty="0" smtClean="0"/>
              <a:t>, UIST ‘11</a:t>
            </a:r>
            <a:endParaRPr lang="he-IL" sz="1900" dirty="0"/>
          </a:p>
        </p:txBody>
      </p:sp>
    </p:spTree>
    <p:extLst>
      <p:ext uri="{BB962C8B-B14F-4D97-AF65-F5344CB8AC3E}">
        <p14:creationId xmlns="" xmlns:p14="http://schemas.microsoft.com/office/powerpoint/2010/main" val="202974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437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How Well are We Doing?</a:t>
            </a:r>
            <a:endParaRPr lang="he-IL" dirty="0"/>
          </a:p>
        </p:txBody>
      </p:sp>
      <p:sp>
        <p:nvSpPr>
          <p:cNvPr id="34" name="Content Placeholder 5"/>
          <p:cNvSpPr txBox="1">
            <a:spLocks/>
          </p:cNvSpPr>
          <p:nvPr/>
        </p:nvSpPr>
        <p:spPr>
          <a:xfrm>
            <a:off x="323528" y="1625850"/>
            <a:ext cx="8686800" cy="504351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>
              <a:solidFill>
                <a:srgbClr val="0070C0"/>
              </a:solidFill>
            </a:endParaRPr>
          </a:p>
        </p:txBody>
      </p:sp>
      <p:sp>
        <p:nvSpPr>
          <p:cNvPr id="19" name="Content Placeholder 5"/>
          <p:cNvSpPr txBox="1">
            <a:spLocks/>
          </p:cNvSpPr>
          <p:nvPr/>
        </p:nvSpPr>
        <p:spPr>
          <a:xfrm>
            <a:off x="251520" y="1628800"/>
            <a:ext cx="8892480" cy="504351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What questions to ask? 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How to define correctness of answers?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None/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How to clean the data?  </a:t>
            </a:r>
          </a:p>
          <a:p>
            <a:pPr marL="342900" indent="-342900" algn="l" rtl="0">
              <a:spcBef>
                <a:spcPct val="20000"/>
              </a:spcBef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W</a:t>
            </a:r>
            <a:r>
              <a:rPr lang="en-US" sz="2800" dirty="0" smtClean="0">
                <a:solidFill>
                  <a:prstClr val="black"/>
                </a:solidFill>
              </a:rPr>
              <a:t>ho to ask? how many people?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srgbClr val="0070C0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How to best use resources?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srgbClr val="0070C0"/>
              </a:solidFill>
            </a:endParaRP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372200" y="1628800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Declarative Framework!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72200" y="3645024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Data Cleaning!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72200" y="2636912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Probabilistic Data!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63888" y="1558533"/>
            <a:ext cx="862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√</a:t>
            </a:r>
            <a:endParaRPr lang="he-IL" sz="3600" dirty="0"/>
          </a:p>
        </p:txBody>
      </p:sp>
    </p:spTree>
    <p:extLst>
      <p:ext uri="{BB962C8B-B14F-4D97-AF65-F5344CB8AC3E}">
        <p14:creationId xmlns="" xmlns:p14="http://schemas.microsoft.com/office/powerpoint/2010/main" val="40277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699072"/>
            <a:ext cx="6706054" cy="446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468312" cy="1143000"/>
          </a:xfrm>
        </p:spPr>
        <p:txBody>
          <a:bodyPr>
            <a:normAutofit/>
          </a:bodyPr>
          <a:lstStyle/>
          <a:p>
            <a:r>
              <a:rPr lang="he-IL" dirty="0" smtClean="0"/>
              <a:t>?</a:t>
            </a:r>
            <a:r>
              <a:rPr lang="en-US" dirty="0" smtClean="0"/>
              <a:t>The Naked </a:t>
            </a:r>
            <a:r>
              <a:rPr lang="en-US" dirty="0"/>
              <a:t>T</a:t>
            </a:r>
            <a:r>
              <a:rPr lang="en-US" dirty="0" smtClean="0"/>
              <a:t>ruth</a:t>
            </a:r>
            <a:endParaRPr lang="he-IL" dirty="0"/>
          </a:p>
        </p:txBody>
      </p:sp>
      <p:sp>
        <p:nvSpPr>
          <p:cNvPr id="34" name="Content Placeholder 5"/>
          <p:cNvSpPr txBox="1">
            <a:spLocks/>
          </p:cNvSpPr>
          <p:nvPr/>
        </p:nvSpPr>
        <p:spPr>
          <a:xfrm>
            <a:off x="323528" y="1625850"/>
            <a:ext cx="8686800" cy="504351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88224" y="6176917"/>
            <a:ext cx="2160240" cy="461665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l"/>
            <a:r>
              <a:rPr lang="en-US" sz="2400" b="1" dirty="0" smtClean="0">
                <a:solidFill>
                  <a:prstClr val="black"/>
                </a:solidFill>
              </a:rPr>
              <a:t>Spencer </a:t>
            </a:r>
            <a:r>
              <a:rPr lang="en-US" sz="2400" b="1" dirty="0" err="1" smtClean="0">
                <a:solidFill>
                  <a:prstClr val="black"/>
                </a:solidFill>
              </a:rPr>
              <a:t>Tunick</a:t>
            </a:r>
            <a:endParaRPr lang="he-IL" sz="2400" b="1" dirty="0">
              <a:solidFill>
                <a:prstClr val="black"/>
              </a:solidFill>
            </a:endParaRP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7949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686568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/>
              <a:t>Errors, Contradictions and Motivation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 rtl="0"/>
            <a:r>
              <a:rPr lang="en-US" dirty="0" smtClean="0"/>
              <a:t>The solutions described so far propose declarative infrastructures for </a:t>
            </a:r>
            <a:r>
              <a:rPr lang="en-US" dirty="0" smtClean="0">
                <a:solidFill>
                  <a:srgbClr val="0070C0"/>
                </a:solidFill>
              </a:rPr>
              <a:t>collecting data </a:t>
            </a:r>
            <a:r>
              <a:rPr lang="en-US" dirty="0" smtClean="0"/>
              <a:t>from crowds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But how credible is the data? </a:t>
            </a:r>
          </a:p>
          <a:p>
            <a:pPr lvl="1" algn="l" rtl="0"/>
            <a:r>
              <a:rPr lang="en-US" dirty="0" smtClean="0"/>
              <a:t>It is likely to contain errors</a:t>
            </a:r>
          </a:p>
          <a:p>
            <a:pPr lvl="1" algn="l" rtl="0"/>
            <a:r>
              <a:rPr lang="en-US" dirty="0" smtClean="0"/>
              <a:t>As well as contradictions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We need ways to</a:t>
            </a:r>
          </a:p>
          <a:p>
            <a:pPr lvl="1"/>
            <a:r>
              <a:rPr lang="en-US" dirty="0" smtClean="0"/>
              <a:t>settle contradictions, and</a:t>
            </a:r>
          </a:p>
          <a:p>
            <a:pPr lvl="1"/>
            <a:r>
              <a:rPr lang="en-US" dirty="0" smtClean="0"/>
              <a:t>estimate trust in users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Also related to the </a:t>
            </a:r>
            <a:r>
              <a:rPr lang="en-US" dirty="0" smtClean="0">
                <a:solidFill>
                  <a:srgbClr val="FF0000"/>
                </a:solidFill>
              </a:rPr>
              <a:t>incentives and budget 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/>
              <a:t>C</a:t>
            </a:r>
            <a:r>
              <a:rPr lang="en-US" dirty="0" smtClean="0"/>
              <a:t>an we reward correct users?</a:t>
            </a:r>
            <a:endParaRPr lang="he-IL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806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686568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err="1" smtClean="0">
                <a:solidFill>
                  <a:srgbClr val="0070C0"/>
                </a:solidFill>
              </a:rPr>
              <a:t>Crowdsourcing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Crowd data-sourcing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Towards a principled solution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Conclusions and challenges</a:t>
            </a:r>
          </a:p>
          <a:p>
            <a:pPr marL="0" indent="0">
              <a:buNone/>
            </a:pPr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1403648" y="5867980"/>
            <a:ext cx="4824536" cy="492443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/>
              <a:t>Warning: some (tasteful) nudity </a:t>
            </a:r>
            <a:r>
              <a:rPr lang="en-US" sz="2600" dirty="0" smtClean="0">
                <a:sym typeface="Wingdings" pitchFamily="2" charset="2"/>
              </a:rPr>
              <a:t></a:t>
            </a:r>
            <a:endParaRPr lang="he-IL" sz="2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404" y="3861048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36912"/>
            <a:ext cx="1620391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157192"/>
            <a:ext cx="1575396" cy="95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8103" y="206084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27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2199" y="19888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76095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88063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412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60071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0031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52159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404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96175" y="184482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4921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 </a:t>
            </a:r>
            <a:r>
              <a:rPr lang="en-US" dirty="0" smtClean="0"/>
              <a:t> Deco (</a:t>
            </a:r>
            <a:r>
              <a:rPr lang="en-US" dirty="0" err="1" smtClean="0"/>
              <a:t>sCOOP</a:t>
            </a:r>
            <a:r>
              <a:rPr lang="en-US" dirty="0" smtClean="0"/>
              <a:t> project)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 smtClean="0"/>
              <a:t>A declarative platform based on 3 main concepts:</a:t>
            </a:r>
            <a:endParaRPr lang="en-US" dirty="0" smtClean="0"/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en-US" dirty="0" smtClean="0"/>
              <a:t> </a:t>
            </a:r>
            <a:r>
              <a:rPr lang="en-US" dirty="0"/>
              <a:t>1.</a:t>
            </a:r>
            <a:r>
              <a:rPr lang="en-US" b="1" dirty="0"/>
              <a:t> </a:t>
            </a:r>
            <a:r>
              <a:rPr lang="en-US" dirty="0" smtClean="0"/>
              <a:t>Fetch</a:t>
            </a:r>
            <a:r>
              <a:rPr lang="en-US" b="1" dirty="0" smtClean="0"/>
              <a:t>:</a:t>
            </a:r>
            <a:r>
              <a:rPr lang="en-US" b="1" dirty="0" smtClean="0">
                <a:solidFill>
                  <a:srgbClr val="FF0000"/>
                </a:solidFill>
              </a:rPr>
              <a:t>      </a:t>
            </a:r>
            <a:r>
              <a:rPr lang="en-US" dirty="0" smtClean="0"/>
              <a:t>add tuples 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en-US" dirty="0"/>
              <a:t> </a:t>
            </a:r>
            <a:r>
              <a:rPr lang="en-US" dirty="0" smtClean="0"/>
              <a:t>                     Fetch Rules (FR) procedures</a:t>
            </a:r>
          </a:p>
          <a:p>
            <a:pPr lvl="1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endParaRPr lang="en-US" dirty="0"/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en-US" dirty="0" smtClean="0"/>
              <a:t> 2</a:t>
            </a:r>
            <a:r>
              <a:rPr lang="en-US" b="1" dirty="0"/>
              <a:t>. </a:t>
            </a:r>
            <a:r>
              <a:rPr lang="en-US" dirty="0" smtClean="0"/>
              <a:t>Resolve</a:t>
            </a:r>
            <a:r>
              <a:rPr lang="en-US" b="1" dirty="0" smtClean="0"/>
              <a:t>: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resolve dependent attributes 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en-US" dirty="0"/>
              <a:t> </a:t>
            </a:r>
            <a:r>
              <a:rPr lang="en-US" dirty="0" smtClean="0"/>
              <a:t>                     </a:t>
            </a:r>
            <a:r>
              <a:rPr lang="en-US" dirty="0" smtClean="0">
                <a:solidFill>
                  <a:srgbClr val="FF0000"/>
                </a:solidFill>
              </a:rPr>
              <a:t>Resolution Rules (RR) procedures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endParaRPr lang="en-US" dirty="0"/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Trebuchet MS" pitchFamily="34" charset="0"/>
              <a:buNone/>
            </a:pPr>
            <a:r>
              <a:rPr lang="en-US" b="1" dirty="0" smtClean="0"/>
              <a:t> </a:t>
            </a:r>
            <a:r>
              <a:rPr lang="en-US" dirty="0" smtClean="0"/>
              <a:t>3</a:t>
            </a:r>
            <a:r>
              <a:rPr lang="en-US" dirty="0"/>
              <a:t>.</a:t>
            </a:r>
            <a:r>
              <a:rPr lang="en-US" b="1" dirty="0"/>
              <a:t> </a:t>
            </a:r>
            <a:r>
              <a:rPr lang="en-US" dirty="0" smtClean="0"/>
              <a:t>Join: </a:t>
            </a:r>
            <a:r>
              <a:rPr lang="en-US" b="1" dirty="0" smtClean="0"/>
              <a:t> </a:t>
            </a:r>
            <a:r>
              <a:rPr lang="en-US" dirty="0" err="1"/>
              <a:t>O</a:t>
            </a:r>
            <a:r>
              <a:rPr lang="en-US" dirty="0" err="1" smtClean="0"/>
              <a:t>uterjoin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en-US" dirty="0" smtClean="0"/>
              <a:t>tables</a:t>
            </a:r>
            <a:endParaRPr lang="en-US" dirty="0"/>
          </a:p>
          <a:p>
            <a:pPr marL="0" indent="0">
              <a:buNone/>
            </a:pPr>
            <a:endParaRPr lang="en-US" sz="1900" b="1" dirty="0" smtClean="0"/>
          </a:p>
          <a:p>
            <a:pPr marL="0" indent="0">
              <a:buNone/>
            </a:pPr>
            <a:r>
              <a:rPr lang="en-US" sz="1900" b="1" dirty="0" smtClean="0"/>
              <a:t>Deco</a:t>
            </a:r>
            <a:r>
              <a:rPr lang="en-US" sz="1900" b="1" dirty="0"/>
              <a:t>: Declarative </a:t>
            </a:r>
            <a:r>
              <a:rPr lang="en-US" sz="1900" b="1" dirty="0" smtClean="0"/>
              <a:t>Crowdsourcing</a:t>
            </a:r>
            <a:r>
              <a:rPr lang="en-US" sz="1900" dirty="0" smtClean="0"/>
              <a:t>, A. </a:t>
            </a:r>
            <a:r>
              <a:rPr lang="en-US" sz="1900" dirty="0" err="1" smtClean="0"/>
              <a:t>Parameswaran</a:t>
            </a:r>
            <a:r>
              <a:rPr lang="en-US" sz="1900" dirty="0"/>
              <a:t>, </a:t>
            </a:r>
            <a:r>
              <a:rPr lang="en-US" sz="1900" dirty="0" smtClean="0"/>
              <a:t>H. Park</a:t>
            </a:r>
            <a:r>
              <a:rPr lang="en-US" sz="1900" dirty="0"/>
              <a:t>, </a:t>
            </a:r>
            <a:r>
              <a:rPr lang="en-US" sz="1900" dirty="0" smtClean="0"/>
              <a:t>H.G. Molina</a:t>
            </a:r>
            <a:r>
              <a:rPr lang="en-US" sz="1900" dirty="0"/>
              <a:t>, </a:t>
            </a:r>
            <a:r>
              <a:rPr lang="en-US" sz="1900" dirty="0" smtClean="0"/>
              <a:t>N. </a:t>
            </a:r>
            <a:r>
              <a:rPr lang="en-US" sz="1900" dirty="0" err="1" smtClean="0"/>
              <a:t>Polyzotis</a:t>
            </a:r>
            <a:r>
              <a:rPr lang="en-US" sz="1900" dirty="0" smtClean="0"/>
              <a:t>, J. </a:t>
            </a:r>
            <a:r>
              <a:rPr lang="en-US" sz="1900" dirty="0" err="1" smtClean="0"/>
              <a:t>Widom</a:t>
            </a:r>
            <a:r>
              <a:rPr lang="en-US" sz="1900" dirty="0" smtClean="0"/>
              <a:t>, Stanford </a:t>
            </a:r>
            <a:r>
              <a:rPr lang="en-US" sz="1900" dirty="0" err="1" smtClean="0"/>
              <a:t>Infolab</a:t>
            </a:r>
            <a:r>
              <a:rPr lang="en-US" sz="1900" dirty="0" smtClean="0"/>
              <a:t> </a:t>
            </a:r>
            <a:r>
              <a:rPr lang="en-US" sz="1900" dirty="0"/>
              <a:t>Technical Report, </a:t>
            </a:r>
            <a:r>
              <a:rPr lang="en-US" sz="1900" dirty="0" smtClean="0"/>
              <a:t>2011</a:t>
            </a:r>
          </a:p>
          <a:p>
            <a:pPr algn="l" rtl="0"/>
            <a:endParaRPr lang="he-IL" dirty="0"/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35696" y="6021288"/>
            <a:ext cx="5948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[Deco slides based on slides presented in Crowd-Crowd 2011]</a:t>
            </a:r>
            <a:endParaRPr lang="he-IL" dirty="0"/>
          </a:p>
        </p:txBody>
      </p:sp>
    </p:spTree>
    <p:extLst>
      <p:ext uri="{BB962C8B-B14F-4D97-AF65-F5344CB8AC3E}">
        <p14:creationId xmlns="" xmlns:p14="http://schemas.microsoft.com/office/powerpoint/2010/main" val="46785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3214024" y="197768"/>
            <a:ext cx="6686568" cy="1143000"/>
          </a:xfrm>
        </p:spPr>
        <p:txBody>
          <a:bodyPr/>
          <a:lstStyle/>
          <a:p>
            <a:pPr algn="l" rtl="0"/>
            <a:r>
              <a:rPr lang="en-US" dirty="0" smtClean="0"/>
              <a:t>Fetch Rules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00038" y="1355725"/>
            <a:ext cx="8382000" cy="5337175"/>
          </a:xfrm>
        </p:spPr>
        <p:txBody>
          <a:bodyPr>
            <a:normAutofit/>
          </a:bodyPr>
          <a:lstStyle/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R (restaurant, address, </a:t>
            </a:r>
            <a:r>
              <a:rPr lang="en-US" sz="2400" b="1" dirty="0" smtClean="0">
                <a:solidFill>
                  <a:srgbClr val="990000"/>
                </a:solidFill>
              </a:rPr>
              <a:t>[</a:t>
            </a:r>
            <a:r>
              <a:rPr lang="en-US" sz="2400" b="1" dirty="0" smtClean="0">
                <a:solidFill>
                  <a:schemeClr val="tx1"/>
                </a:solidFill>
              </a:rPr>
              <a:t>rating</a:t>
            </a:r>
            <a:r>
              <a:rPr lang="en-US" sz="2400" b="1" dirty="0" smtClean="0">
                <a:solidFill>
                  <a:srgbClr val="990000"/>
                </a:solidFill>
              </a:rPr>
              <a:t>]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smtClean="0">
                <a:solidFill>
                  <a:srgbClr val="990000"/>
                </a:solidFill>
              </a:rPr>
              <a:t>[</a:t>
            </a:r>
            <a:r>
              <a:rPr lang="en-US" sz="2400" b="1" dirty="0" smtClean="0">
                <a:solidFill>
                  <a:schemeClr val="tx1"/>
                </a:solidFill>
              </a:rPr>
              <a:t>cuisine</a:t>
            </a:r>
            <a:r>
              <a:rPr lang="en-US" sz="2400" b="1" dirty="0" smtClean="0">
                <a:solidFill>
                  <a:srgbClr val="990000"/>
                </a:solidFill>
              </a:rPr>
              <a:t>]</a:t>
            </a:r>
            <a:r>
              <a:rPr lang="en-US" sz="2400" b="1" dirty="0" smtClean="0">
                <a:solidFill>
                  <a:schemeClr val="tx1"/>
                </a:solidFill>
              </a:rPr>
              <a:t>), S (address, </a:t>
            </a:r>
            <a:r>
              <a:rPr lang="en-US" sz="2400" b="1" dirty="0" smtClean="0">
                <a:solidFill>
                  <a:srgbClr val="990000"/>
                </a:solidFill>
              </a:rPr>
              <a:t>[</a:t>
            </a:r>
            <a:r>
              <a:rPr lang="en-US" sz="2400" b="1" dirty="0" smtClean="0">
                <a:solidFill>
                  <a:schemeClr val="tx1"/>
                </a:solidFill>
              </a:rPr>
              <a:t>city, zip</a:t>
            </a:r>
            <a:r>
              <a:rPr lang="en-US" sz="2400" b="1" dirty="0" smtClean="0">
                <a:solidFill>
                  <a:srgbClr val="990000"/>
                </a:solidFill>
              </a:rPr>
              <a:t>]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en-US" sz="2400" dirty="0" smtClean="0"/>
          </a:p>
          <a:p>
            <a:pPr algn="l" rtl="0">
              <a:spcBef>
                <a:spcPts val="18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400" dirty="0" smtClean="0"/>
              <a:t>LHS </a:t>
            </a:r>
            <a:r>
              <a:rPr lang="en-US" sz="2400" b="1" dirty="0" smtClean="0">
                <a:sym typeface="Wingdings" pitchFamily="2" charset="2"/>
              </a:rPr>
              <a:t></a:t>
            </a:r>
            <a:r>
              <a:rPr lang="en-US" sz="2400" dirty="0" smtClean="0">
                <a:sym typeface="Wingdings" pitchFamily="2" charset="2"/>
              </a:rPr>
              <a:t> RHS</a:t>
            </a:r>
            <a:r>
              <a:rPr lang="en-US" sz="2400" dirty="0" smtClean="0">
                <a:solidFill>
                  <a:schemeClr val="tx1"/>
                </a:solidFill>
                <a:sym typeface="Wingdings" pitchFamily="2" charset="2"/>
              </a:rPr>
              <a:t>  with procedure </a:t>
            </a:r>
            <a:r>
              <a:rPr lang="en-US" sz="2400" dirty="0" smtClean="0">
                <a:sym typeface="Wingdings" pitchFamily="2" charset="2"/>
              </a:rPr>
              <a:t>P</a:t>
            </a:r>
          </a:p>
          <a:p>
            <a:pPr algn="l" rtl="0">
              <a:spcBef>
                <a:spcPts val="60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2400" dirty="0" smtClean="0">
              <a:sym typeface="Wingdings" pitchFamily="2" charset="2"/>
            </a:endParaRPr>
          </a:p>
          <a:p>
            <a:pPr algn="l" rtl="0">
              <a:spcBef>
                <a:spcPts val="6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400" dirty="0" smtClean="0">
                <a:sym typeface="Wingdings" pitchFamily="2" charset="2"/>
              </a:rPr>
              <a:t>Given LHS value, procedure P can obtain RHS values</a:t>
            </a: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400" dirty="0" smtClean="0">
                <a:sym typeface="Wingdings" pitchFamily="2" charset="2"/>
              </a:rPr>
              <a:t>from external source(s)</a:t>
            </a:r>
          </a:p>
          <a:p>
            <a:pPr algn="l" rtl="0">
              <a:spcBef>
                <a:spcPts val="90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2400" dirty="0" smtClean="0">
              <a:solidFill>
                <a:srgbClr val="990000"/>
              </a:solidFill>
              <a:sym typeface="Wingdings" pitchFamily="2" charset="2"/>
            </a:endParaRPr>
          </a:p>
          <a:p>
            <a:pPr algn="l" rtl="0">
              <a:spcBef>
                <a:spcPts val="9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400" dirty="0" err="1" smtClean="0">
                <a:solidFill>
                  <a:srgbClr val="FF0000"/>
                </a:solidFill>
                <a:sym typeface="Wingdings" pitchFamily="2" charset="2"/>
              </a:rPr>
              <a:t>restaurant,address</a:t>
            </a:r>
            <a:r>
              <a:rPr lang="en-US" sz="2400" i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sym typeface="Wingdings" pitchFamily="2" charset="2"/>
              </a:rPr>
              <a:t></a:t>
            </a:r>
            <a:r>
              <a:rPr lang="en-US" sz="2400" dirty="0" smtClean="0">
                <a:solidFill>
                  <a:srgbClr val="FF0000"/>
                </a:solidFill>
                <a:sym typeface="Wingdings" pitchFamily="2" charset="2"/>
              </a:rPr>
              <a:t> rating</a:t>
            </a: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400" dirty="0" smtClean="0">
                <a:solidFill>
                  <a:srgbClr val="FF0000"/>
                </a:solidFill>
                <a:sym typeface="Wingdings" pitchFamily="2" charset="2"/>
              </a:rPr>
              <a:t>restaurant</a:t>
            </a:r>
            <a:r>
              <a:rPr lang="en-US" sz="2400" i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sym typeface="Wingdings" pitchFamily="2" charset="2"/>
              </a:rPr>
              <a:t></a:t>
            </a:r>
            <a:r>
              <a:rPr lang="en-US" sz="2400" dirty="0" smtClean="0">
                <a:solidFill>
                  <a:srgbClr val="FF0000"/>
                </a:solidFill>
                <a:sym typeface="Wingdings" pitchFamily="2" charset="2"/>
              </a:rPr>
              <a:t> cuisine</a:t>
            </a: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400" dirty="0" smtClean="0">
                <a:solidFill>
                  <a:srgbClr val="FF0000"/>
                </a:solidFill>
                <a:sym typeface="Wingdings" pitchFamily="2" charset="2"/>
              </a:rPr>
              <a:t>address</a:t>
            </a:r>
            <a:r>
              <a:rPr lang="en-US" sz="2400" i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sym typeface="Wingdings" pitchFamily="2" charset="2"/>
              </a:rPr>
              <a:t> </a:t>
            </a:r>
            <a:r>
              <a:rPr lang="en-US" sz="2400" dirty="0" err="1" smtClean="0">
                <a:solidFill>
                  <a:srgbClr val="FF0000"/>
                </a:solidFill>
                <a:sym typeface="Wingdings" pitchFamily="2" charset="2"/>
              </a:rPr>
              <a:t>city,zip</a:t>
            </a:r>
            <a:endParaRPr lang="en-US" sz="2400" dirty="0" smtClean="0">
              <a:solidFill>
                <a:srgbClr val="FF0000"/>
              </a:solidFill>
              <a:sym typeface="Wingdings" pitchFamily="2" charset="2"/>
            </a:endParaRP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2400" dirty="0" smtClean="0">
              <a:solidFill>
                <a:srgbClr val="990000"/>
              </a:solidFill>
              <a:sym typeface="Wingdings" pitchFamily="2" charset="2"/>
            </a:endParaRP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2400" i="1" dirty="0" smtClean="0">
              <a:solidFill>
                <a:srgbClr val="99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179ADB89-8A04-4555-B0A4-BC54E3625F89}" type="slidenum">
              <a:rPr lang="en-US"/>
              <a:pPr rtl="0">
                <a:defRPr/>
              </a:pPr>
              <a:t>31</a:t>
            </a:fld>
            <a:endParaRPr lang="en-US" dirty="0"/>
          </a:p>
        </p:txBody>
      </p:sp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9235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>
          <a:xfrm>
            <a:off x="1547664" y="269776"/>
            <a:ext cx="6686568" cy="1143000"/>
          </a:xfrm>
        </p:spPr>
        <p:txBody>
          <a:bodyPr/>
          <a:lstStyle/>
          <a:p>
            <a:r>
              <a:rPr lang="en-US" dirty="0" smtClean="0"/>
              <a:t>Resolution Rules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00038" y="1500336"/>
            <a:ext cx="8382000" cy="4953000"/>
          </a:xfrm>
        </p:spPr>
        <p:txBody>
          <a:bodyPr>
            <a:normAutofit/>
          </a:bodyPr>
          <a:lstStyle/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b="1" dirty="0" smtClean="0">
                <a:solidFill>
                  <a:schemeClr val="tx1"/>
                </a:solidFill>
              </a:rPr>
              <a:t>R (restaurant, address, </a:t>
            </a:r>
            <a:r>
              <a:rPr lang="en-US" b="1" dirty="0" smtClean="0">
                <a:solidFill>
                  <a:srgbClr val="990000"/>
                </a:solidFill>
              </a:rPr>
              <a:t>[</a:t>
            </a:r>
            <a:r>
              <a:rPr lang="en-US" b="1" dirty="0" smtClean="0">
                <a:solidFill>
                  <a:schemeClr val="tx1"/>
                </a:solidFill>
              </a:rPr>
              <a:t>rating</a:t>
            </a:r>
            <a:r>
              <a:rPr lang="en-US" b="1" dirty="0" smtClean="0">
                <a:solidFill>
                  <a:srgbClr val="990000"/>
                </a:solidFill>
              </a:rPr>
              <a:t>]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smtClean="0">
                <a:solidFill>
                  <a:srgbClr val="990000"/>
                </a:solidFill>
              </a:rPr>
              <a:t>[</a:t>
            </a:r>
            <a:r>
              <a:rPr lang="en-US" b="1" dirty="0" smtClean="0">
                <a:solidFill>
                  <a:schemeClr val="tx1"/>
                </a:solidFill>
              </a:rPr>
              <a:t>cuisine</a:t>
            </a:r>
            <a:r>
              <a:rPr lang="en-US" b="1" dirty="0" smtClean="0">
                <a:solidFill>
                  <a:srgbClr val="990000"/>
                </a:solidFill>
              </a:rPr>
              <a:t>]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b="1" dirty="0" smtClean="0">
                <a:solidFill>
                  <a:schemeClr val="tx1"/>
                </a:solidFill>
              </a:rPr>
              <a:t>S (address, </a:t>
            </a:r>
            <a:r>
              <a:rPr lang="en-US" b="1" dirty="0" smtClean="0">
                <a:solidFill>
                  <a:srgbClr val="990000"/>
                </a:solidFill>
              </a:rPr>
              <a:t>[</a:t>
            </a:r>
            <a:r>
              <a:rPr lang="en-US" b="1" dirty="0" smtClean="0">
                <a:solidFill>
                  <a:schemeClr val="tx1"/>
                </a:solidFill>
              </a:rPr>
              <a:t>city, zip</a:t>
            </a:r>
            <a:r>
              <a:rPr lang="en-US" b="1" dirty="0" smtClean="0">
                <a:solidFill>
                  <a:srgbClr val="990000"/>
                </a:solidFill>
              </a:rPr>
              <a:t>]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  <a:endParaRPr lang="en-US" b="1" dirty="0" smtClean="0">
              <a:solidFill>
                <a:srgbClr val="990000"/>
              </a:solidFill>
              <a:sym typeface="Wingdings" pitchFamily="2" charset="2"/>
            </a:endParaRPr>
          </a:p>
          <a:p>
            <a:pPr algn="l" rtl="0">
              <a:spcBef>
                <a:spcPts val="18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600" dirty="0" smtClean="0">
                <a:solidFill>
                  <a:srgbClr val="990000"/>
                </a:solidFill>
                <a:sym typeface="Wingdings" pitchFamily="2" charset="2"/>
              </a:rPr>
              <a:t>A resolution rule per dependent attribute-group</a:t>
            </a:r>
          </a:p>
          <a:p>
            <a:pPr algn="ctr" rtl="0">
              <a:spcBef>
                <a:spcPts val="120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2600" dirty="0" smtClean="0">
              <a:sym typeface="Wingdings" pitchFamily="2" charset="2"/>
            </a:endParaRPr>
          </a:p>
          <a:p>
            <a:pPr algn="ctr" rtl="0">
              <a:spcBef>
                <a:spcPts val="12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600" dirty="0" err="1" smtClean="0">
                <a:sym typeface="Wingdings" pitchFamily="2" charset="2"/>
              </a:rPr>
              <a:t>restaurant,address</a:t>
            </a:r>
            <a:r>
              <a:rPr lang="en-US" sz="2600" i="1" dirty="0" smtClean="0">
                <a:sym typeface="Wingdings" pitchFamily="2" charset="2"/>
              </a:rPr>
              <a:t> </a:t>
            </a:r>
            <a:r>
              <a:rPr lang="en-US" sz="2600" dirty="0" smtClean="0">
                <a:sym typeface="Wingdings" pitchFamily="2" charset="2"/>
              </a:rPr>
              <a:t> rating </a:t>
            </a: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(</a:t>
            </a:r>
            <a:r>
              <a:rPr lang="en-US" sz="2600" dirty="0" smtClean="0">
                <a:solidFill>
                  <a:srgbClr val="FF0000"/>
                </a:solidFill>
                <a:sym typeface="Wingdings" pitchFamily="2" charset="2"/>
              </a:rPr>
              <a:t>F=</a:t>
            </a:r>
            <a:r>
              <a:rPr lang="en-US" sz="2600" dirty="0" err="1" smtClean="0">
                <a:solidFill>
                  <a:srgbClr val="FF0000"/>
                </a:solidFill>
                <a:sym typeface="Wingdings" pitchFamily="2" charset="2"/>
              </a:rPr>
              <a:t>avg</a:t>
            </a: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)</a:t>
            </a:r>
          </a:p>
          <a:p>
            <a:pPr algn="ctr" rtl="0">
              <a:spcBef>
                <a:spcPts val="6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600" dirty="0" smtClean="0">
                <a:sym typeface="Wingdings" pitchFamily="2" charset="2"/>
              </a:rPr>
              <a:t>restaurant</a:t>
            </a:r>
            <a:r>
              <a:rPr lang="en-US" sz="2600" i="1" dirty="0" smtClean="0">
                <a:sym typeface="Wingdings" pitchFamily="2" charset="2"/>
              </a:rPr>
              <a:t> </a:t>
            </a:r>
            <a:r>
              <a:rPr lang="en-US" sz="2600" dirty="0" smtClean="0">
                <a:sym typeface="Wingdings" pitchFamily="2" charset="2"/>
              </a:rPr>
              <a:t> cuisine </a:t>
            </a: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(</a:t>
            </a:r>
            <a:r>
              <a:rPr lang="en-US" sz="2600" dirty="0" smtClean="0">
                <a:solidFill>
                  <a:srgbClr val="FF0000"/>
                </a:solidFill>
                <a:sym typeface="Wingdings" pitchFamily="2" charset="2"/>
              </a:rPr>
              <a:t>F=dup-</a:t>
            </a:r>
            <a:r>
              <a:rPr lang="en-US" sz="2600" dirty="0" err="1" smtClean="0">
                <a:solidFill>
                  <a:srgbClr val="FF0000"/>
                </a:solidFill>
                <a:sym typeface="Wingdings" pitchFamily="2" charset="2"/>
              </a:rPr>
              <a:t>elim</a:t>
            </a: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)</a:t>
            </a:r>
          </a:p>
          <a:p>
            <a:pPr algn="ctr" rtl="0">
              <a:spcBef>
                <a:spcPts val="60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600" dirty="0" smtClean="0">
                <a:sym typeface="Wingdings" pitchFamily="2" charset="2"/>
              </a:rPr>
              <a:t>address</a:t>
            </a:r>
            <a:r>
              <a:rPr lang="en-US" sz="2600" i="1" dirty="0" smtClean="0">
                <a:sym typeface="Wingdings" pitchFamily="2" charset="2"/>
              </a:rPr>
              <a:t> </a:t>
            </a:r>
            <a:r>
              <a:rPr lang="en-US" sz="2600" dirty="0" smtClean="0">
                <a:sym typeface="Wingdings" pitchFamily="2" charset="2"/>
              </a:rPr>
              <a:t> </a:t>
            </a:r>
            <a:r>
              <a:rPr lang="en-US" sz="2600" dirty="0" err="1" smtClean="0">
                <a:sym typeface="Wingdings" pitchFamily="2" charset="2"/>
              </a:rPr>
              <a:t>city,zip</a:t>
            </a:r>
            <a:r>
              <a:rPr lang="en-US" sz="2600" dirty="0" smtClean="0">
                <a:sym typeface="Wingdings" pitchFamily="2" charset="2"/>
              </a:rPr>
              <a:t> </a:t>
            </a: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(</a:t>
            </a:r>
            <a:r>
              <a:rPr lang="en-US" sz="2600" dirty="0" smtClean="0">
                <a:solidFill>
                  <a:srgbClr val="FF0000"/>
                </a:solidFill>
                <a:sym typeface="Wingdings" pitchFamily="2" charset="2"/>
              </a:rPr>
              <a:t>F=majority</a:t>
            </a:r>
            <a:r>
              <a:rPr lang="en-US" sz="2600" dirty="0" smtClean="0">
                <a:solidFill>
                  <a:schemeClr val="tx1"/>
                </a:solidFill>
                <a:sym typeface="Wingdings" pitchFamily="2" charset="2"/>
              </a:rPr>
              <a:t>)</a:t>
            </a:r>
            <a:endParaRPr lang="en-US" sz="2600" dirty="0" smtClean="0">
              <a:solidFill>
                <a:schemeClr val="tx1"/>
              </a:solidFill>
            </a:endParaRP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2400" dirty="0" smtClean="0">
              <a:solidFill>
                <a:srgbClr val="990000"/>
              </a:solidFill>
              <a:sym typeface="Wingdings" pitchFamily="2" charset="2"/>
            </a:endParaRP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2400" dirty="0" smtClean="0">
              <a:solidFill>
                <a:srgbClr val="990000"/>
              </a:solidFill>
              <a:sym typeface="Wingdings" pitchFamily="2" charset="2"/>
            </a:endParaRPr>
          </a:p>
          <a:p>
            <a:pPr algn="l" rtl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2400" i="1" dirty="0" smtClean="0">
              <a:solidFill>
                <a:srgbClr val="99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531BDF-8CDB-4496-9207-A4C7DA22F1F8}" type="slidenum">
              <a:rPr lang="en-US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2531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7840" y="274638"/>
            <a:ext cx="66865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Designing Resolution Rules</a:t>
            </a:r>
            <a:endParaRPr lang="he-IL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628800"/>
            <a:ext cx="9073008" cy="5043510"/>
          </a:xfrm>
        </p:spPr>
        <p:txBody>
          <a:bodyPr>
            <a:noAutofit/>
          </a:bodyPr>
          <a:lstStyle/>
          <a:p>
            <a:pPr algn="l" rtl="0">
              <a:lnSpc>
                <a:spcPct val="80000"/>
              </a:lnSpc>
            </a:pPr>
            <a:r>
              <a:rPr lang="en-US" sz="2600" dirty="0" smtClean="0"/>
              <a:t>Average value? Majority vote? </a:t>
            </a:r>
          </a:p>
          <a:p>
            <a:pPr algn="l" rtl="0">
              <a:lnSpc>
                <a:spcPct val="80000"/>
              </a:lnSpc>
            </a:pPr>
            <a:endParaRPr lang="en-US" sz="2600" dirty="0" smtClean="0"/>
          </a:p>
          <a:p>
            <a:pPr algn="l" rtl="0">
              <a:lnSpc>
                <a:spcPct val="80000"/>
              </a:lnSpc>
            </a:pPr>
            <a:r>
              <a:rPr lang="en-US" sz="2600" dirty="0" smtClean="0"/>
              <a:t>But some people know nothing about a given topic</a:t>
            </a:r>
          </a:p>
          <a:p>
            <a:pPr algn="l" rtl="0">
              <a:lnSpc>
                <a:spcPct val="80000"/>
              </a:lnSpc>
            </a:pPr>
            <a:endParaRPr lang="en-US" sz="2600" dirty="0" smtClean="0"/>
          </a:p>
          <a:p>
            <a:pPr algn="l" rtl="0">
              <a:lnSpc>
                <a:spcPct val="80000"/>
              </a:lnSpc>
            </a:pPr>
            <a:r>
              <a:rPr lang="en-US" sz="2600" dirty="0" smtClean="0"/>
              <a:t>So maybe a “biased vote”?</a:t>
            </a:r>
          </a:p>
          <a:p>
            <a:pPr algn="l" rtl="0">
              <a:lnSpc>
                <a:spcPct val="80000"/>
              </a:lnSpc>
            </a:pPr>
            <a:endParaRPr lang="en-US" sz="2600" dirty="0" smtClean="0"/>
          </a:p>
          <a:p>
            <a:pPr algn="l" rtl="0">
              <a:lnSpc>
                <a:spcPct val="80000"/>
              </a:lnSpc>
            </a:pPr>
            <a:r>
              <a:rPr lang="en-US" sz="2600" dirty="0" smtClean="0"/>
              <a:t>But how to bias?</a:t>
            </a:r>
          </a:p>
          <a:p>
            <a:pPr algn="l" rtl="0">
              <a:lnSpc>
                <a:spcPct val="80000"/>
              </a:lnSpc>
            </a:pPr>
            <a:endParaRPr lang="en-US" sz="2600" dirty="0" smtClean="0"/>
          </a:p>
          <a:p>
            <a:pPr algn="l" rtl="0">
              <a:lnSpc>
                <a:spcPct val="80000"/>
              </a:lnSpc>
            </a:pPr>
            <a:r>
              <a:rPr lang="en-US" sz="2600" dirty="0" smtClean="0"/>
              <a:t>A “chicken or the egg” problem: 	</a:t>
            </a:r>
          </a:p>
          <a:p>
            <a:pPr algn="l" rtl="0">
              <a:lnSpc>
                <a:spcPct val="80000"/>
              </a:lnSpc>
              <a:buNone/>
            </a:pPr>
            <a:r>
              <a:rPr lang="en-US" sz="2600" dirty="0" smtClean="0">
                <a:solidFill>
                  <a:srgbClr val="0070C0"/>
                </a:solidFill>
              </a:rPr>
              <a:t>            To know what is true we need to know who to believe.</a:t>
            </a:r>
          </a:p>
          <a:p>
            <a:pPr algn="l" rtl="0">
              <a:lnSpc>
                <a:spcPct val="80000"/>
              </a:lnSpc>
              <a:buNone/>
            </a:pPr>
            <a:r>
              <a:rPr lang="en-US" sz="2600" dirty="0" smtClean="0">
                <a:solidFill>
                  <a:srgbClr val="0070C0"/>
                </a:solidFill>
              </a:rPr>
              <a:t>            But to know this we need to know who is usually right</a:t>
            </a:r>
          </a:p>
          <a:p>
            <a:pPr algn="l" rtl="0">
              <a:lnSpc>
                <a:spcPct val="80000"/>
              </a:lnSpc>
              <a:buNone/>
            </a:pPr>
            <a:r>
              <a:rPr lang="en-US" sz="2600" dirty="0" smtClean="0">
                <a:solidFill>
                  <a:srgbClr val="0070C0"/>
                </a:solidFill>
              </a:rPr>
              <a:t>            (and in particular, what is true..) </a:t>
            </a:r>
          </a:p>
          <a:p>
            <a:pPr algn="l" rtl="0"/>
            <a:endParaRPr lang="en-US" sz="2600" dirty="0" smtClean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3247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808" y="274638"/>
            <a:ext cx="6686568" cy="1143000"/>
          </a:xfrm>
        </p:spPr>
        <p:txBody>
          <a:bodyPr/>
          <a:lstStyle/>
          <a:p>
            <a:r>
              <a:rPr lang="en-US" dirty="0" err="1" smtClean="0"/>
              <a:t>MoDaS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 smtClean="0"/>
              <a:t>Observation: </a:t>
            </a:r>
            <a:r>
              <a:rPr lang="en-US" sz="2800" dirty="0"/>
              <a:t>t</a:t>
            </a:r>
            <a:r>
              <a:rPr lang="en-US" sz="2800" dirty="0" smtClean="0"/>
              <a:t>wo key aspects in the design of crowdsourcing applications</a:t>
            </a:r>
          </a:p>
          <a:p>
            <a:pPr lvl="1" algn="l" rtl="0"/>
            <a:r>
              <a:rPr lang="en-US" sz="2600" dirty="0" smtClean="0"/>
              <a:t>Uncertainty in data</a:t>
            </a:r>
          </a:p>
          <a:p>
            <a:pPr lvl="1" algn="l" rtl="0"/>
            <a:r>
              <a:rPr lang="en-US" sz="2600" dirty="0" smtClean="0"/>
              <a:t>Recursion in policies</a:t>
            </a:r>
          </a:p>
          <a:p>
            <a:pPr algn="l" rtl="0"/>
            <a:endParaRPr lang="en-US" sz="2800" dirty="0" smtClean="0"/>
          </a:p>
          <a:p>
            <a:pPr algn="l" rtl="0"/>
            <a:r>
              <a:rPr lang="en-US" sz="2800" dirty="0" smtClean="0"/>
              <a:t>Approach: </a:t>
            </a:r>
            <a:r>
              <a:rPr lang="en-US" sz="2800" dirty="0" smtClean="0">
                <a:solidFill>
                  <a:srgbClr val="FF0000"/>
                </a:solidFill>
              </a:rPr>
              <a:t>take declarative solutions further</a:t>
            </a:r>
          </a:p>
          <a:p>
            <a:pPr lvl="1" algn="l" rtl="0"/>
            <a:r>
              <a:rPr lang="en-US" sz="2600" dirty="0" smtClean="0"/>
              <a:t>Use probabilistic DBs for modeling uncertainty in data</a:t>
            </a:r>
          </a:p>
          <a:p>
            <a:pPr lvl="1" algn="l" rtl="0"/>
            <a:r>
              <a:rPr lang="en-US" sz="2600" dirty="0" smtClean="0"/>
              <a:t>Use </a:t>
            </a:r>
            <a:r>
              <a:rPr lang="en-US" sz="2600" dirty="0" err="1" smtClean="0"/>
              <a:t>datalog</a:t>
            </a:r>
            <a:r>
              <a:rPr lang="en-US" sz="2600" dirty="0" smtClean="0"/>
              <a:t> for modeling recursion</a:t>
            </a:r>
            <a:endParaRPr lang="he-IL" sz="2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914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808" y="274638"/>
            <a:ext cx="66865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Example</a:t>
            </a:r>
            <a:endParaRPr lang="he-IL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5043510"/>
          </a:xfrm>
        </p:spPr>
        <p:txBody>
          <a:bodyPr>
            <a:noAutofit/>
          </a:bodyPr>
          <a:lstStyle/>
          <a:p>
            <a:pPr algn="l" rtl="0">
              <a:lnSpc>
                <a:spcPct val="80000"/>
              </a:lnSpc>
              <a:defRPr/>
            </a:pPr>
            <a:r>
              <a:rPr lang="en-US" sz="2400" dirty="0" smtClean="0"/>
              <a:t>Start with some probability reflecting the trust in </a:t>
            </a:r>
            <a:r>
              <a:rPr lang="en-US" sz="2400" dirty="0" smtClean="0">
                <a:solidFill>
                  <a:srgbClr val="FF0000"/>
                </a:solidFill>
              </a:rPr>
              <a:t>users (</a:t>
            </a:r>
            <a:r>
              <a:rPr lang="en-US" sz="2400" dirty="0" err="1" smtClean="0">
                <a:solidFill>
                  <a:srgbClr val="FF0000"/>
                </a:solidFill>
              </a:rPr>
              <a:t>turkers</a:t>
            </a:r>
            <a:r>
              <a:rPr lang="en-US" sz="2400" dirty="0" smtClean="0">
                <a:solidFill>
                  <a:srgbClr val="FF0000"/>
                </a:solidFill>
              </a:rPr>
              <a:t>)</a:t>
            </a:r>
          </a:p>
          <a:p>
            <a:pPr algn="l" rtl="0">
              <a:lnSpc>
                <a:spcPct val="80000"/>
              </a:lnSpc>
              <a:defRPr/>
            </a:pPr>
            <a:endParaRPr lang="en-US" sz="2400" dirty="0" smtClean="0"/>
          </a:p>
          <a:p>
            <a:pPr algn="l" rtl="0">
              <a:lnSpc>
                <a:spcPct val="80000"/>
              </a:lnSpc>
              <a:defRPr/>
            </a:pPr>
            <a:r>
              <a:rPr lang="en-US" sz="2400" dirty="0" smtClean="0"/>
              <a:t>Gain confidence in </a:t>
            </a:r>
            <a:r>
              <a:rPr lang="en-US" sz="2400" dirty="0" smtClean="0">
                <a:solidFill>
                  <a:srgbClr val="FF0000"/>
                </a:solidFill>
              </a:rPr>
              <a:t>facts </a:t>
            </a:r>
            <a:r>
              <a:rPr lang="en-US" sz="2400" dirty="0" smtClean="0"/>
              <a:t>based on the opinion of </a:t>
            </a:r>
            <a:r>
              <a:rPr lang="en-US" sz="2400" dirty="0" smtClean="0">
                <a:solidFill>
                  <a:srgbClr val="FF0000"/>
                </a:solidFill>
              </a:rPr>
              <a:t>users </a:t>
            </a:r>
            <a:r>
              <a:rPr lang="en-US" sz="2400" dirty="0" smtClean="0"/>
              <a:t>that supported them</a:t>
            </a:r>
          </a:p>
          <a:p>
            <a:pPr lvl="1" algn="l" rtl="0">
              <a:lnSpc>
                <a:spcPct val="80000"/>
              </a:lnSpc>
              <a:defRPr/>
            </a:pPr>
            <a:r>
              <a:rPr lang="en-US" sz="2200" dirty="0" smtClean="0"/>
              <a:t>Choose </a:t>
            </a:r>
            <a:r>
              <a:rPr lang="en-US" sz="2200" dirty="0" smtClean="0">
                <a:solidFill>
                  <a:srgbClr val="FF0000"/>
                </a:solidFill>
              </a:rPr>
              <a:t>probabilistically</a:t>
            </a:r>
            <a:r>
              <a:rPr lang="en-US" sz="2200" dirty="0" smtClean="0"/>
              <a:t> “believed” facts</a:t>
            </a:r>
          </a:p>
          <a:p>
            <a:pPr lvl="1" algn="l" rtl="0">
              <a:lnSpc>
                <a:spcPct val="80000"/>
              </a:lnSpc>
              <a:defRPr/>
            </a:pPr>
            <a:r>
              <a:rPr lang="en-US" sz="2200" dirty="0" smtClean="0"/>
              <a:t>Assign greater weight (in probability computation) to trusted users</a:t>
            </a:r>
          </a:p>
          <a:p>
            <a:pPr algn="l" rtl="0">
              <a:lnSpc>
                <a:spcPct val="80000"/>
              </a:lnSpc>
              <a:defRPr/>
            </a:pPr>
            <a:endParaRPr lang="en-US" sz="2400" dirty="0" smtClean="0"/>
          </a:p>
          <a:p>
            <a:pPr algn="l" rtl="0">
              <a:lnSpc>
                <a:spcPct val="80000"/>
              </a:lnSpc>
              <a:defRPr/>
            </a:pPr>
            <a:r>
              <a:rPr lang="en-US" sz="2400" dirty="0" smtClean="0"/>
              <a:t>Then update the trust level in </a:t>
            </a:r>
            <a:r>
              <a:rPr lang="en-US" sz="2400" dirty="0" smtClean="0">
                <a:solidFill>
                  <a:srgbClr val="FF0000"/>
                </a:solidFill>
              </a:rPr>
              <a:t>users</a:t>
            </a:r>
            <a:r>
              <a:rPr lang="en-US" sz="2400" dirty="0" smtClean="0"/>
              <a:t>, based on how many of the </a:t>
            </a:r>
            <a:r>
              <a:rPr lang="en-US" sz="2400" dirty="0" smtClean="0">
                <a:solidFill>
                  <a:srgbClr val="FF0000"/>
                </a:solidFill>
              </a:rPr>
              <a:t>facts </a:t>
            </a:r>
            <a:r>
              <a:rPr lang="en-US" sz="2400" dirty="0" smtClean="0"/>
              <a:t>which they submitted, we believe </a:t>
            </a:r>
          </a:p>
          <a:p>
            <a:pPr algn="l" rtl="0">
              <a:lnSpc>
                <a:spcPct val="80000"/>
              </a:lnSpc>
              <a:defRPr/>
            </a:pPr>
            <a:endParaRPr lang="en-US" sz="2400" dirty="0" smtClean="0"/>
          </a:p>
          <a:p>
            <a:pPr algn="l" rtl="0">
              <a:lnSpc>
                <a:spcPct val="80000"/>
              </a:lnSpc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Iterate</a:t>
            </a:r>
            <a:r>
              <a:rPr lang="en-US" sz="2400" dirty="0" smtClean="0"/>
              <a:t> until convergence</a:t>
            </a:r>
            <a:r>
              <a:rPr lang="en-US" sz="2400" dirty="0" smtClean="0">
                <a:solidFill>
                  <a:srgbClr val="0070C0"/>
                </a:solidFill>
              </a:rPr>
              <a:t>        </a:t>
            </a:r>
          </a:p>
          <a:p>
            <a:pPr algn="l" rtl="0">
              <a:lnSpc>
                <a:spcPct val="80000"/>
              </a:lnSpc>
              <a:buNone/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           Trusted users give us confidence in facts, </a:t>
            </a:r>
          </a:p>
          <a:p>
            <a:pPr algn="l" rtl="0">
              <a:lnSpc>
                <a:spcPct val="80000"/>
              </a:lnSpc>
              <a:buNone/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           and users that supported these facts gain our trust…</a:t>
            </a:r>
            <a:endParaRPr lang="en-US" sz="2400" dirty="0" smtClean="0"/>
          </a:p>
          <a:p>
            <a:pPr algn="l" rtl="0">
              <a:lnSpc>
                <a:spcPct val="80000"/>
              </a:lnSpc>
              <a:defRPr/>
            </a:pPr>
            <a:endParaRPr lang="en-US" sz="2400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1072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628800"/>
            <a:ext cx="8280920" cy="5043510"/>
          </a:xfrm>
        </p:spPr>
        <p:txBody>
          <a:bodyPr>
            <a:noAutofit/>
          </a:bodyPr>
          <a:lstStyle/>
          <a:p>
            <a:pPr algn="l" rtl="0">
              <a:spcBef>
                <a:spcPts val="0"/>
              </a:spcBef>
            </a:pPr>
            <a:endParaRPr lang="en-US" sz="2600" dirty="0" smtClean="0"/>
          </a:p>
          <a:p>
            <a:pPr algn="l" rtl="0">
              <a:spcBef>
                <a:spcPts val="0"/>
              </a:spcBef>
            </a:pPr>
            <a:r>
              <a:rPr lang="en-US" sz="2600" dirty="0" smtClean="0"/>
              <a:t>That was one possible policy</a:t>
            </a:r>
          </a:p>
          <a:p>
            <a:pPr algn="l" rtl="0">
              <a:spcBef>
                <a:spcPts val="0"/>
              </a:spcBef>
            </a:pPr>
            <a:endParaRPr lang="en-US" sz="2600" dirty="0" smtClean="0"/>
          </a:p>
          <a:p>
            <a:pPr algn="l" rtl="0">
              <a:spcBef>
                <a:spcPts val="0"/>
              </a:spcBef>
            </a:pPr>
            <a:r>
              <a:rPr lang="en-US" sz="2600" dirty="0" smtClean="0"/>
              <a:t>We want to have easy control on the employed policy</a:t>
            </a:r>
            <a:endParaRPr lang="en-US" sz="2600" dirty="0"/>
          </a:p>
          <a:p>
            <a:pPr algn="l" rtl="0">
              <a:spcBef>
                <a:spcPts val="0"/>
              </a:spcBef>
            </a:pPr>
            <a:endParaRPr lang="en-US" sz="2600" dirty="0" smtClean="0"/>
          </a:p>
          <a:p>
            <a:pPr algn="l" rtl="0">
              <a:spcBef>
                <a:spcPts val="0"/>
              </a:spcBef>
            </a:pPr>
            <a:r>
              <a:rPr lang="en-US" sz="2600" dirty="0"/>
              <a:t>W</a:t>
            </a:r>
            <a:r>
              <a:rPr lang="en-US" sz="2600" dirty="0" smtClean="0"/>
              <a:t>e want to be able to design such policies for conflict resolution</a:t>
            </a:r>
          </a:p>
          <a:p>
            <a:pPr algn="l" rtl="0">
              <a:spcBef>
                <a:spcPts val="0"/>
              </a:spcBef>
            </a:pPr>
            <a:endParaRPr lang="en-US" sz="2600" dirty="0" smtClean="0"/>
          </a:p>
          <a:p>
            <a:pPr algn="l" rtl="0">
              <a:spcBef>
                <a:spcPts val="0"/>
              </a:spcBef>
            </a:pPr>
            <a:r>
              <a:rPr lang="en-US" sz="2600" dirty="0" smtClean="0"/>
              <a:t>But also for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rewarding </a:t>
            </a:r>
            <a:r>
              <a:rPr lang="en-US" sz="2400" dirty="0" err="1" smtClean="0"/>
              <a:t>turkers</a:t>
            </a:r>
            <a:r>
              <a:rPr lang="en-US" sz="2400" dirty="0" smtClean="0"/>
              <a:t>, choosing which question to ask…</a:t>
            </a:r>
          </a:p>
          <a:p>
            <a:pPr lvl="1">
              <a:spcBef>
                <a:spcPts val="0"/>
              </a:spcBef>
            </a:pPr>
            <a:r>
              <a:rPr lang="en-US" sz="2400" dirty="0"/>
              <a:t>a</a:t>
            </a:r>
            <a:r>
              <a:rPr lang="en-US" sz="2400" dirty="0" smtClean="0"/>
              <a:t>nd for data cleaning, query selection, user game scores,…</a:t>
            </a:r>
          </a:p>
          <a:p>
            <a:pPr algn="l" rtl="0">
              <a:spcBef>
                <a:spcPts val="0"/>
              </a:spcBef>
            </a:pPr>
            <a:endParaRPr 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66865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Declarative Approach</a:t>
            </a:r>
            <a:endParaRPr lang="he-IL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6500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4293096"/>
            <a:ext cx="7992888" cy="9361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3076"/>
            <a:ext cx="8686800" cy="504351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sz="2600" dirty="0" smtClean="0"/>
          </a:p>
          <a:p>
            <a:pPr>
              <a:spcBef>
                <a:spcPts val="0"/>
              </a:spcBef>
            </a:pPr>
            <a:r>
              <a:rPr lang="en-US" sz="2600" dirty="0" smtClean="0"/>
              <a:t>We don’t </a:t>
            </a:r>
            <a:r>
              <a:rPr lang="en-US" sz="2600" dirty="0"/>
              <a:t>want to (re)write Java code (for each tiny change!)</a:t>
            </a:r>
          </a:p>
          <a:p>
            <a:pPr>
              <a:spcBef>
                <a:spcPts val="0"/>
              </a:spcBef>
            </a:pPr>
            <a:endParaRPr lang="en-US" sz="2600" dirty="0" smtClean="0"/>
          </a:p>
          <a:p>
            <a:pPr>
              <a:spcBef>
                <a:spcPts val="0"/>
              </a:spcBef>
            </a:pPr>
            <a:r>
              <a:rPr lang="en-US" sz="2600" dirty="0" smtClean="0"/>
              <a:t>We </a:t>
            </a:r>
            <a:r>
              <a:rPr lang="en-US" sz="2600" dirty="0"/>
              <a:t>want (seamless) optimization, update propagation,…</a:t>
            </a:r>
          </a:p>
          <a:p>
            <a:pPr>
              <a:buNone/>
            </a:pPr>
            <a:endParaRPr lang="en-US" sz="2600" dirty="0"/>
          </a:p>
          <a:p>
            <a:pPr>
              <a:buNone/>
            </a:pPr>
            <a:r>
              <a:rPr lang="en-US" sz="2600" dirty="0" smtClean="0"/>
              <a:t>     Database </a:t>
            </a:r>
            <a:r>
              <a:rPr lang="en-US" sz="2600" dirty="0"/>
              <a:t>approach: </a:t>
            </a:r>
          </a:p>
          <a:p>
            <a:pPr>
              <a:buNone/>
            </a:pPr>
            <a:r>
              <a:rPr lang="en-US" sz="2600" dirty="0"/>
              <a:t>     </a:t>
            </a:r>
            <a:r>
              <a:rPr lang="en-US" sz="2600" dirty="0" smtClean="0"/>
              <a:t>Define </a:t>
            </a:r>
            <a:r>
              <a:rPr lang="en-US" sz="2600" dirty="0"/>
              <a:t>a </a:t>
            </a:r>
            <a:r>
              <a:rPr lang="en-US" sz="2600" b="1" dirty="0">
                <a:solidFill>
                  <a:srgbClr val="FF0000"/>
                </a:solidFill>
              </a:rPr>
              <a:t>declarative language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/>
              <a:t>for specifying policies</a:t>
            </a:r>
          </a:p>
          <a:p>
            <a:endParaRPr lang="en-US" sz="2600" dirty="0" smtClean="0"/>
          </a:p>
          <a:p>
            <a:r>
              <a:rPr lang="en-US" sz="2600" dirty="0" smtClean="0"/>
              <a:t>Based on </a:t>
            </a:r>
            <a:r>
              <a:rPr lang="en-US" sz="2600" dirty="0" smtClean="0">
                <a:solidFill>
                  <a:srgbClr val="FF0000"/>
                </a:solidFill>
              </a:rPr>
              <a:t>probabilistic databases </a:t>
            </a:r>
            <a:r>
              <a:rPr lang="en-US" sz="2600" dirty="0" smtClean="0"/>
              <a:t>and (recursive) </a:t>
            </a:r>
            <a:r>
              <a:rPr lang="en-US" sz="2600" dirty="0" err="1" smtClean="0">
                <a:solidFill>
                  <a:srgbClr val="FF0000"/>
                </a:solidFill>
              </a:rPr>
              <a:t>datalog</a:t>
            </a:r>
            <a:endParaRPr lang="en-US" sz="2600" dirty="0" smtClean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57840" y="274638"/>
            <a:ext cx="6686568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lang="he-IL" sz="4400" i="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Declarative Approach (cont.)</a:t>
            </a:r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23728" y="5805264"/>
            <a:ext cx="62646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1600" b="1" dirty="0" smtClean="0"/>
              <a:t>[D., </a:t>
            </a:r>
            <a:r>
              <a:rPr lang="en-US" sz="1600" b="1" dirty="0" err="1" smtClean="0"/>
              <a:t>Greenshpan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Kostenko</a:t>
            </a:r>
            <a:r>
              <a:rPr lang="en-US" sz="1600" b="1" dirty="0" smtClean="0"/>
              <a:t>, M. ICDE’11 ,WWW’12]</a:t>
            </a:r>
          </a:p>
          <a:p>
            <a:pPr algn="l"/>
            <a:r>
              <a:rPr lang="en-US" sz="1600" b="1" dirty="0" smtClean="0"/>
              <a:t>[D., Koch, M. PODS’10]</a:t>
            </a:r>
            <a:endParaRPr lang="he-IL" sz="1600" b="1" dirty="0"/>
          </a:p>
        </p:txBody>
      </p:sp>
    </p:spTree>
    <p:extLst>
      <p:ext uri="{BB962C8B-B14F-4D97-AF65-F5344CB8AC3E}">
        <p14:creationId xmlns="" xmlns:p14="http://schemas.microsoft.com/office/powerpoint/2010/main" val="12745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272" y="188640"/>
            <a:ext cx="8075240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/>
              <a:t>Block-Independent Disjoint </a:t>
            </a:r>
            <a:r>
              <a:rPr lang="en-US" dirty="0"/>
              <a:t>(BID) </a:t>
            </a:r>
            <a:r>
              <a:rPr lang="en-US" dirty="0" smtClean="0"/>
              <a:t>Tables</a:t>
            </a:r>
            <a:endParaRPr lang="he-IL" sz="2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e-IL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50756941"/>
              </p:ext>
            </p:extLst>
          </p:nvPr>
        </p:nvGraphicFramePr>
        <p:xfrm>
          <a:off x="1835696" y="1859542"/>
          <a:ext cx="6096000" cy="185749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292876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Prob.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Cuisine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Name</a:t>
                      </a:r>
                      <a:endParaRPr lang="he-IL" dirty="0"/>
                    </a:p>
                  </a:txBody>
                  <a:tcPr/>
                </a:tc>
              </a:tr>
              <a:tr h="48589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0.7</a:t>
                      </a:r>
                      <a:endParaRPr lang="he-IL" i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French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 </a:t>
                      </a:r>
                      <a:endParaRPr lang="he-IL" dirty="0"/>
                    </a:p>
                  </a:txBody>
                  <a:tcPr/>
                </a:tc>
              </a:tr>
              <a:tr h="51253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 0.3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American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</a:t>
                      </a:r>
                      <a:endParaRPr lang="he-IL" dirty="0" smtClean="0"/>
                    </a:p>
                    <a:p>
                      <a:pPr algn="ctr" rtl="1"/>
                      <a:endParaRPr lang="he-IL" dirty="0"/>
                    </a:p>
                  </a:txBody>
                  <a:tcPr/>
                </a:tc>
              </a:tr>
              <a:tr h="292876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Fast food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Mcdonald’s</a:t>
                      </a:r>
                      <a:endParaRPr lang="he-I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27701792"/>
              </p:ext>
            </p:extLst>
          </p:nvPr>
        </p:nvGraphicFramePr>
        <p:xfrm>
          <a:off x="631576" y="4221088"/>
          <a:ext cx="2788296" cy="11732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94148"/>
                <a:gridCol w="1394148"/>
              </a:tblGrid>
              <a:tr h="26625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Cuisine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Name</a:t>
                      </a:r>
                      <a:endParaRPr lang="he-IL" dirty="0"/>
                    </a:p>
                  </a:txBody>
                  <a:tcPr/>
                </a:tc>
              </a:tr>
              <a:tr h="441718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French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 </a:t>
                      </a:r>
                      <a:endParaRPr lang="he-IL" dirty="0"/>
                    </a:p>
                  </a:txBody>
                  <a:tcPr/>
                </a:tc>
              </a:tr>
              <a:tr h="26625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Fast food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Mcdonald’s</a:t>
                      </a:r>
                      <a:endParaRPr lang="he-I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83689293"/>
              </p:ext>
            </p:extLst>
          </p:nvPr>
        </p:nvGraphicFramePr>
        <p:xfrm>
          <a:off x="5076056" y="4293096"/>
          <a:ext cx="2788296" cy="11732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94148"/>
                <a:gridCol w="1394148"/>
              </a:tblGrid>
              <a:tr h="26625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Cuisine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Name</a:t>
                      </a:r>
                      <a:endParaRPr lang="he-IL" dirty="0"/>
                    </a:p>
                  </a:txBody>
                  <a:tcPr/>
                </a:tc>
              </a:tr>
              <a:tr h="441718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American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 </a:t>
                      </a:r>
                      <a:endParaRPr lang="he-IL" dirty="0"/>
                    </a:p>
                  </a:txBody>
                  <a:tcPr/>
                </a:tc>
              </a:tr>
              <a:tr h="26625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Fast food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Mcdonald’s</a:t>
                      </a:r>
                      <a:endParaRPr lang="he-I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47864" y="4859868"/>
            <a:ext cx="8640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0.7</a:t>
            </a:r>
            <a:endParaRPr lang="he-IL" dirty="0"/>
          </a:p>
        </p:txBody>
      </p:sp>
      <p:sp>
        <p:nvSpPr>
          <p:cNvPr id="10" name="TextBox 9"/>
          <p:cNvSpPr txBox="1"/>
          <p:nvPr/>
        </p:nvSpPr>
        <p:spPr>
          <a:xfrm>
            <a:off x="7812360" y="4869160"/>
            <a:ext cx="8640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0.3</a:t>
            </a:r>
            <a:endParaRPr lang="he-IL" dirty="0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50418" y="5662989"/>
            <a:ext cx="50858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b="1" dirty="0"/>
              <a:t>Efficient Query Evaluation on </a:t>
            </a:r>
            <a:r>
              <a:rPr lang="en-US" b="1" dirty="0" smtClean="0"/>
              <a:t>Probabilistic Databases</a:t>
            </a:r>
            <a:r>
              <a:rPr lang="en-US" dirty="0" smtClean="0"/>
              <a:t>, N. </a:t>
            </a:r>
            <a:r>
              <a:rPr lang="en-US" dirty="0" err="1" smtClean="0"/>
              <a:t>Dalvi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D. </a:t>
            </a:r>
            <a:r>
              <a:rPr lang="en-US" dirty="0" err="1" smtClean="0"/>
              <a:t>Suciu</a:t>
            </a:r>
            <a:r>
              <a:rPr lang="en-US" dirty="0" smtClean="0"/>
              <a:t>, VLDB ‘04</a:t>
            </a:r>
            <a:endParaRPr lang="he-IL" dirty="0"/>
          </a:p>
        </p:txBody>
      </p:sp>
    </p:spTree>
    <p:extLst>
      <p:ext uri="{BB962C8B-B14F-4D97-AF65-F5344CB8AC3E}">
        <p14:creationId xmlns="" xmlns:p14="http://schemas.microsoft.com/office/powerpoint/2010/main" val="274281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1256" y="274638"/>
            <a:ext cx="8075240" cy="1143000"/>
          </a:xfrm>
        </p:spPr>
        <p:txBody>
          <a:bodyPr>
            <a:normAutofit/>
          </a:bodyPr>
          <a:lstStyle/>
          <a:p>
            <a:pPr rtl="0"/>
            <a:r>
              <a:rPr lang="en-US" dirty="0" smtClean="0"/>
              <a:t>Repair-Key</a:t>
            </a:r>
            <a:endParaRPr lang="he-IL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19799394"/>
              </p:ext>
            </p:extLst>
          </p:nvPr>
        </p:nvGraphicFramePr>
        <p:xfrm>
          <a:off x="631576" y="4416002"/>
          <a:ext cx="2788296" cy="11732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94148"/>
                <a:gridCol w="1394148"/>
              </a:tblGrid>
              <a:tr h="26625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Cuisine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Rest</a:t>
                      </a:r>
                      <a:endParaRPr lang="he-IL" dirty="0"/>
                    </a:p>
                  </a:txBody>
                  <a:tcPr/>
                </a:tc>
              </a:tr>
              <a:tr h="441718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French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 </a:t>
                      </a:r>
                      <a:endParaRPr lang="he-IL" dirty="0"/>
                    </a:p>
                  </a:txBody>
                  <a:tcPr/>
                </a:tc>
              </a:tr>
              <a:tr h="26625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Fast food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Mcdonald’s</a:t>
                      </a:r>
                      <a:endParaRPr lang="he-IL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19011643"/>
              </p:ext>
            </p:extLst>
          </p:nvPr>
        </p:nvGraphicFramePr>
        <p:xfrm>
          <a:off x="5076056" y="4437112"/>
          <a:ext cx="2788296" cy="11732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94148"/>
                <a:gridCol w="1394148"/>
              </a:tblGrid>
              <a:tr h="26625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Cuisine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Rest</a:t>
                      </a:r>
                      <a:endParaRPr lang="he-IL" dirty="0"/>
                    </a:p>
                  </a:txBody>
                  <a:tcPr/>
                </a:tc>
              </a:tr>
              <a:tr h="441718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American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 </a:t>
                      </a:r>
                      <a:endParaRPr lang="he-IL" dirty="0"/>
                    </a:p>
                  </a:txBody>
                  <a:tcPr/>
                </a:tc>
              </a:tr>
              <a:tr h="266251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Fast food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Mcdonald’s</a:t>
                      </a:r>
                      <a:endParaRPr lang="he-I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47864" y="4869160"/>
            <a:ext cx="8640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0.7</a:t>
            </a:r>
            <a:endParaRPr lang="he-IL" dirty="0"/>
          </a:p>
        </p:txBody>
      </p:sp>
      <p:sp>
        <p:nvSpPr>
          <p:cNvPr id="10" name="TextBox 9"/>
          <p:cNvSpPr txBox="1"/>
          <p:nvPr/>
        </p:nvSpPr>
        <p:spPr>
          <a:xfrm>
            <a:off x="7812360" y="4869160"/>
            <a:ext cx="8640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0.3</a:t>
            </a:r>
            <a:endParaRPr lang="he-IL" dirty="0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309743" y="4005064"/>
            <a:ext cx="4206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REPAIR-KEY[Rest@ Support](Restaurants) </a:t>
            </a:r>
            <a:endParaRPr lang="he-IL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1506" y="2555612"/>
            <a:ext cx="17241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Restaurants </a:t>
            </a:r>
            <a:endParaRPr lang="he-IL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0418" y="5734997"/>
            <a:ext cx="50858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b="1" dirty="0"/>
              <a:t>Approximating predicates and expressive queries on probabilistic databases</a:t>
            </a:r>
            <a:r>
              <a:rPr lang="en-US" dirty="0" smtClean="0"/>
              <a:t>, C. Koch, PODS ‘08</a:t>
            </a:r>
            <a:endParaRPr lang="he-IL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50756941"/>
              </p:ext>
            </p:extLst>
          </p:nvPr>
        </p:nvGraphicFramePr>
        <p:xfrm>
          <a:off x="2076400" y="2003558"/>
          <a:ext cx="6096000" cy="185749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292876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Prob.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Cuisine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Name</a:t>
                      </a:r>
                      <a:endParaRPr lang="he-IL" dirty="0"/>
                    </a:p>
                  </a:txBody>
                  <a:tcPr/>
                </a:tc>
              </a:tr>
              <a:tr h="48589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0.7</a:t>
                      </a:r>
                      <a:endParaRPr lang="he-IL" i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French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 </a:t>
                      </a:r>
                      <a:endParaRPr lang="he-IL" dirty="0"/>
                    </a:p>
                  </a:txBody>
                  <a:tcPr/>
                </a:tc>
              </a:tr>
              <a:tr h="512534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 0.3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American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</a:t>
                      </a:r>
                      <a:endParaRPr lang="he-IL" dirty="0" smtClean="0"/>
                    </a:p>
                    <a:p>
                      <a:pPr algn="ctr" rtl="1"/>
                      <a:endParaRPr lang="he-IL" dirty="0"/>
                    </a:p>
                  </a:txBody>
                  <a:tcPr/>
                </a:tc>
              </a:tr>
              <a:tr h="292876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Fast food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Mcdonald’s</a:t>
                      </a:r>
                      <a:endParaRPr lang="he-I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3810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6686568" cy="1143000"/>
          </a:xfrm>
        </p:spPr>
        <p:txBody>
          <a:bodyPr/>
          <a:lstStyle/>
          <a:p>
            <a:r>
              <a:rPr lang="en-US" dirty="0" err="1" smtClean="0"/>
              <a:t>CrowdSourcing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 smtClean="0"/>
              <a:t>Main idea: Harness the crowd to a “task”</a:t>
            </a:r>
          </a:p>
          <a:p>
            <a:pPr lvl="1" algn="l" rtl="0"/>
            <a:r>
              <a:rPr lang="en-US" sz="2600" dirty="0" smtClean="0"/>
              <a:t>Task: solve bugs</a:t>
            </a:r>
          </a:p>
          <a:p>
            <a:pPr lvl="1" algn="l" rtl="0"/>
            <a:r>
              <a:rPr lang="en-US" sz="2600" dirty="0" smtClean="0"/>
              <a:t>Task: find an appropriate treatment to an illness</a:t>
            </a:r>
          </a:p>
          <a:p>
            <a:pPr lvl="1" algn="l" rtl="0"/>
            <a:r>
              <a:rPr lang="en-US" sz="2600" dirty="0" smtClean="0"/>
              <a:t>Task: construct a database of facts</a:t>
            </a:r>
          </a:p>
          <a:p>
            <a:pPr lvl="1" algn="l" rtl="0">
              <a:buNone/>
            </a:pPr>
            <a:r>
              <a:rPr lang="en-US" sz="2600" dirty="0" smtClean="0"/>
              <a:t>…</a:t>
            </a:r>
          </a:p>
          <a:p>
            <a:pPr algn="l" rtl="0"/>
            <a:endParaRPr lang="en-US" sz="2800" dirty="0" smtClean="0"/>
          </a:p>
          <a:p>
            <a:pPr algn="l" rtl="0"/>
            <a:r>
              <a:rPr lang="en-US" sz="2800" dirty="0" smtClean="0"/>
              <a:t>Why now?</a:t>
            </a:r>
          </a:p>
          <a:p>
            <a:pPr lvl="1" algn="l" rtl="0"/>
            <a:r>
              <a:rPr lang="en-US" sz="2600" dirty="0" smtClean="0"/>
              <a:t>Internet and smart phones …</a:t>
            </a:r>
          </a:p>
          <a:p>
            <a:pPr marL="457200" lvl="1" indent="0" algn="l" rtl="0">
              <a:buNone/>
            </a:pPr>
            <a:r>
              <a:rPr lang="en-US" sz="2600" dirty="0"/>
              <a:t> </a:t>
            </a:r>
            <a:r>
              <a:rPr lang="en-US" sz="2600" dirty="0" smtClean="0"/>
              <a:t>   We are all connected, all of the time!!!</a:t>
            </a:r>
          </a:p>
          <a:p>
            <a:pPr algn="l" rtl="0"/>
            <a:endParaRPr lang="en-US" sz="2600" dirty="0" smtClean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50801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02729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778793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18753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2729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706785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706785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18753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18753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06785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634777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3260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5043510"/>
          </a:xfrm>
        </p:spPr>
        <p:txBody>
          <a:bodyPr>
            <a:noAutofit/>
          </a:bodyPr>
          <a:lstStyle/>
          <a:p>
            <a:r>
              <a:rPr lang="en-US" sz="2400" dirty="0" smtClean="0"/>
              <a:t>Enrich SQL with the  </a:t>
            </a:r>
            <a:r>
              <a:rPr lang="en-US" sz="2400" dirty="0" smtClean="0">
                <a:solidFill>
                  <a:srgbClr val="FF0000"/>
                </a:solidFill>
              </a:rPr>
              <a:t>REPAIR-KEY </a:t>
            </a:r>
            <a:r>
              <a:rPr lang="en-US" sz="2400" dirty="0" smtClean="0"/>
              <a:t>construct</a:t>
            </a:r>
          </a:p>
          <a:p>
            <a:pPr lvl="1"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     </a:t>
            </a:r>
            <a:endParaRPr lang="en-US" sz="2400" dirty="0" smtClean="0"/>
          </a:p>
          <a:p>
            <a:r>
              <a:rPr lang="en-US" sz="2400" dirty="0" smtClean="0"/>
              <a:t>And a </a:t>
            </a:r>
            <a:r>
              <a:rPr lang="en-US" sz="2400" dirty="0" smtClean="0">
                <a:solidFill>
                  <a:srgbClr val="FF0000"/>
                </a:solidFill>
              </a:rPr>
              <a:t>WHILE</a:t>
            </a:r>
            <a:r>
              <a:rPr lang="en-US" sz="2400" dirty="0" smtClean="0"/>
              <a:t> construct</a:t>
            </a:r>
          </a:p>
          <a:p>
            <a:endParaRPr lang="en-US" sz="2400" dirty="0" smtClean="0"/>
          </a:p>
          <a:p>
            <a:r>
              <a:rPr lang="en-US" sz="2400" dirty="0" smtClean="0"/>
              <a:t>Semantics: Markov chain of DB instances.	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Return the Probability of a fact to hold in						                   a give instance.					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/>
              <a:t>Allows to easily express nicely common policies for cleaning, selection of questions, scoring answers</a:t>
            </a:r>
          </a:p>
          <a:p>
            <a:endParaRPr lang="en-US" sz="2400" dirty="0" smtClean="0"/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    </a:t>
            </a:r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Proposed Language</a:t>
            </a:r>
            <a:endParaRPr lang="he-IL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80" y="0"/>
            <a:ext cx="1485900" cy="1487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2499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7840" y="188640"/>
            <a:ext cx="6686568" cy="1143000"/>
          </a:xfrm>
        </p:spPr>
        <p:txBody>
          <a:bodyPr/>
          <a:lstStyle/>
          <a:p>
            <a:r>
              <a:rPr lang="en-US" dirty="0" smtClean="0"/>
              <a:t>Recursion on Prob. Data!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 smtClean="0"/>
              <a:t>The “while” language consists of 3 parts:</a:t>
            </a:r>
          </a:p>
          <a:p>
            <a:pPr marL="971550" lvl="1" indent="-514350" algn="l" rtl="0">
              <a:buAutoNum type="arabicPeriod"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971550" lvl="1" indent="-514350" algn="l" rtl="0">
              <a:buAutoNum type="arabicPeriod"/>
            </a:pPr>
            <a:r>
              <a:rPr lang="en-US" sz="2400" dirty="0" smtClean="0">
                <a:solidFill>
                  <a:srgbClr val="FF0000"/>
                </a:solidFill>
              </a:rPr>
              <a:t>Update</a:t>
            </a:r>
            <a:r>
              <a:rPr lang="en-US" sz="2400" dirty="0" smtClean="0"/>
              <a:t> rules, to be evaluated repeatedly.</a:t>
            </a:r>
          </a:p>
          <a:p>
            <a:pPr marL="457200" lvl="1" indent="0" algn="l" rtl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Intuitively, rules to settle contradictions</a:t>
            </a:r>
            <a:r>
              <a:rPr lang="en-US" sz="2400" dirty="0"/>
              <a:t>.</a:t>
            </a:r>
            <a:r>
              <a:rPr lang="en-US" sz="2400" dirty="0" smtClean="0"/>
              <a:t>  </a:t>
            </a:r>
          </a:p>
          <a:p>
            <a:pPr marL="457200" lvl="1" indent="0" algn="l" rtl="0">
              <a:buNone/>
            </a:pPr>
            <a:endParaRPr lang="en-US" sz="2400" dirty="0" smtClean="0"/>
          </a:p>
          <a:p>
            <a:pPr marL="971550" lvl="1" indent="-514350" algn="l" rtl="0">
              <a:buAutoNum type="arabicPeriod" startAt="2"/>
            </a:pPr>
            <a:r>
              <a:rPr lang="en-US" sz="2400" dirty="0" smtClean="0"/>
              <a:t>A </a:t>
            </a:r>
            <a:r>
              <a:rPr lang="en-US" sz="2400" dirty="0" err="1" smtClean="0"/>
              <a:t>boolean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condition</a:t>
            </a:r>
            <a:r>
              <a:rPr lang="en-US" sz="2400" dirty="0" smtClean="0"/>
              <a:t>, deciding when to sample.</a:t>
            </a:r>
          </a:p>
          <a:p>
            <a:pPr marL="857250" lvl="2" indent="0" algn="l" rtl="0">
              <a:buNone/>
            </a:pPr>
            <a:r>
              <a:rPr lang="en-US" dirty="0"/>
              <a:t> </a:t>
            </a:r>
            <a:r>
              <a:rPr lang="en-US" dirty="0" smtClean="0"/>
              <a:t> Intuitively, when the DB includes no contradiction.</a:t>
            </a:r>
          </a:p>
          <a:p>
            <a:pPr marL="857250" lvl="2" indent="0" algn="l" rtl="0">
              <a:buNone/>
            </a:pPr>
            <a:endParaRPr lang="en-US" dirty="0" smtClean="0"/>
          </a:p>
          <a:p>
            <a:pPr marL="457200" lvl="1" indent="0" algn="l" rtl="0">
              <a:buNone/>
            </a:pPr>
            <a:r>
              <a:rPr lang="en-US" sz="2400" dirty="0" smtClean="0"/>
              <a:t>3.   A </a:t>
            </a:r>
            <a:r>
              <a:rPr lang="en-US" sz="2400" dirty="0" smtClean="0">
                <a:solidFill>
                  <a:srgbClr val="FF0000"/>
                </a:solidFill>
              </a:rPr>
              <a:t>query</a:t>
            </a:r>
            <a:r>
              <a:rPr lang="en-US" sz="2400" dirty="0" smtClean="0"/>
              <a:t> of interest, to be sampled.</a:t>
            </a:r>
          </a:p>
          <a:p>
            <a:pPr marL="457200" lvl="1" indent="0" algn="l" rtl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E.g. what kind of cuisine is </a:t>
            </a:r>
            <a:r>
              <a:rPr lang="en-US" sz="2400" dirty="0" err="1" smtClean="0"/>
              <a:t>Alouette</a:t>
            </a:r>
            <a:r>
              <a:rPr lang="en-US" sz="2400" dirty="0" smtClean="0"/>
              <a:t>?</a:t>
            </a:r>
            <a:endParaRPr lang="he-IL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2778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808" y="188640"/>
            <a:ext cx="6686568" cy="1143000"/>
          </a:xfrm>
        </p:spPr>
        <p:txBody>
          <a:bodyPr/>
          <a:lstStyle/>
          <a:p>
            <a:r>
              <a:rPr lang="en-US" dirty="0" smtClean="0"/>
              <a:t>Example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endParaRPr lang="he-IL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58800066"/>
              </p:ext>
            </p:extLst>
          </p:nvPr>
        </p:nvGraphicFramePr>
        <p:xfrm>
          <a:off x="2339752" y="1772816"/>
          <a:ext cx="4064000" cy="148272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/>
                <a:gridCol w="2032000"/>
              </a:tblGrid>
              <a:tr h="37068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Confidence</a:t>
                      </a:r>
                      <a:endParaRPr lang="he-IL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User</a:t>
                      </a:r>
                      <a:endParaRPr lang="he-IL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6</a:t>
                      </a:r>
                      <a:endParaRPr lang="he-IL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Alice</a:t>
                      </a:r>
                      <a:endParaRPr lang="he-IL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2</a:t>
                      </a:r>
                      <a:endParaRPr lang="he-IL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Bob</a:t>
                      </a:r>
                      <a:endParaRPr lang="he-IL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2</a:t>
                      </a:r>
                      <a:endParaRPr lang="he-IL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Carol</a:t>
                      </a:r>
                      <a:endParaRPr lang="he-IL" sz="1800" dirty="0"/>
                    </a:p>
                  </a:txBody>
                  <a:tcPr marT="45700" marB="45700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26254381"/>
              </p:ext>
            </p:extLst>
          </p:nvPr>
        </p:nvGraphicFramePr>
        <p:xfrm>
          <a:off x="1646362" y="3645024"/>
          <a:ext cx="6096000" cy="2225676"/>
        </p:xfrm>
        <a:graphic>
          <a:graphicData uri="http://schemas.openxmlformats.org/drawingml/2006/table">
            <a:tbl>
              <a:tblPr rtl="1" firstRow="1" bandRow="1"/>
              <a:tblGrid>
                <a:gridCol w="2032000"/>
                <a:gridCol w="2032000"/>
                <a:gridCol w="2032000"/>
              </a:tblGrid>
              <a:tr h="37094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User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Cuisine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Rest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</a:tr>
              <a:tr h="37094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Alice</a:t>
                      </a:r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French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37094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Bob</a:t>
                      </a:r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French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37094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Carol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b="0" dirty="0" smtClean="0"/>
                        <a:t>American</a:t>
                      </a:r>
                      <a:endParaRPr lang="he-IL" sz="1800" b="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dirty="0" err="1" smtClean="0"/>
                        <a:t>Alouette</a:t>
                      </a:r>
                      <a:r>
                        <a:rPr lang="en-US" dirty="0" smtClean="0"/>
                        <a:t> 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  <a:tr h="37094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Carol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French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McDonalds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</a:tr>
              <a:tr h="37094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Bob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Fast Food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 rtl="1"/>
                      <a:r>
                        <a:rPr lang="en-US" sz="1800" dirty="0" smtClean="0"/>
                        <a:t>McDonalds</a:t>
                      </a:r>
                      <a:endParaRPr lang="he-IL" sz="1800" dirty="0"/>
                    </a:p>
                  </a:txBody>
                  <a:tcPr marT="45733" marB="45733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0513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686568" cy="1143000"/>
          </a:xfrm>
        </p:spPr>
        <p:txBody>
          <a:bodyPr/>
          <a:lstStyle/>
          <a:p>
            <a:r>
              <a:rPr lang="en-US" dirty="0" smtClean="0"/>
              <a:t>Example (cont.)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743076"/>
            <a:ext cx="8229600" cy="50435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smtClean="0"/>
          </a:p>
          <a:p>
            <a:pPr>
              <a:buFontTx/>
              <a:buNone/>
            </a:pPr>
            <a:endParaRPr lang="en-US" smtClean="0"/>
          </a:p>
          <a:p>
            <a:pPr lvl="1"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 lvl="2"/>
            <a:endParaRPr lang="en-US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44266343"/>
              </p:ext>
            </p:extLst>
          </p:nvPr>
        </p:nvGraphicFramePr>
        <p:xfrm>
          <a:off x="547240" y="2544763"/>
          <a:ext cx="1219200" cy="148272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9600"/>
                <a:gridCol w="609600"/>
              </a:tblGrid>
              <a:tr h="37068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C</a:t>
                      </a:r>
                      <a:endParaRPr lang="he-IL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U</a:t>
                      </a:r>
                      <a:endParaRPr lang="he-IL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6</a:t>
                      </a:r>
                      <a:endParaRPr lang="he-IL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A</a:t>
                      </a:r>
                      <a:endParaRPr lang="he-IL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2</a:t>
                      </a:r>
                      <a:endParaRPr lang="he-IL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B</a:t>
                      </a:r>
                      <a:endParaRPr lang="he-IL" sz="1800" dirty="0"/>
                    </a:p>
                  </a:txBody>
                  <a:tcPr marT="45700" marB="45700"/>
                </a:tc>
              </a:tr>
              <a:tr h="370681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2</a:t>
                      </a:r>
                      <a:endParaRPr lang="he-IL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C</a:t>
                      </a:r>
                      <a:endParaRPr lang="he-IL" sz="1800" dirty="0"/>
                    </a:p>
                  </a:txBody>
                  <a:tcPr marT="45700" marB="4570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19739176"/>
              </p:ext>
            </p:extLst>
          </p:nvPr>
        </p:nvGraphicFramePr>
        <p:xfrm>
          <a:off x="3032102" y="1700808"/>
          <a:ext cx="1219200" cy="11128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9600"/>
                <a:gridCol w="609600"/>
              </a:tblGrid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T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R</a:t>
                      </a:r>
                      <a:endParaRPr lang="he-IL" sz="1800" dirty="0"/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F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A</a:t>
                      </a:r>
                      <a:endParaRPr lang="he-IL" sz="1800" dirty="0"/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FF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M</a:t>
                      </a:r>
                      <a:endParaRPr lang="he-IL" sz="1800" dirty="0"/>
                    </a:p>
                  </a:txBody>
                  <a:tcPr marT="45733" marB="45733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46466966"/>
              </p:ext>
            </p:extLst>
          </p:nvPr>
        </p:nvGraphicFramePr>
        <p:xfrm>
          <a:off x="3032102" y="2999383"/>
          <a:ext cx="1219200" cy="11128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9600"/>
                <a:gridCol w="609600"/>
              </a:tblGrid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T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P</a:t>
                      </a:r>
                      <a:endParaRPr lang="he-IL" sz="1800" dirty="0"/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F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A</a:t>
                      </a:r>
                      <a:endParaRPr lang="he-IL" sz="1800" dirty="0"/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F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M</a:t>
                      </a:r>
                      <a:endParaRPr lang="he-IL" sz="1800" dirty="0"/>
                    </a:p>
                  </a:txBody>
                  <a:tcPr marT="45733" marB="45733"/>
                </a:tc>
              </a:tr>
            </a:tbl>
          </a:graphicData>
        </a:graphic>
      </p:graphicFrame>
      <p:cxnSp>
        <p:nvCxnSpPr>
          <p:cNvPr id="8" name="Straight Arrow Connector 17"/>
          <p:cNvCxnSpPr>
            <a:cxnSpLocks noChangeShapeType="1"/>
          </p:cNvCxnSpPr>
          <p:nvPr/>
        </p:nvCxnSpPr>
        <p:spPr bwMode="auto">
          <a:xfrm flipV="1">
            <a:off x="1763688" y="1991321"/>
            <a:ext cx="1276351" cy="149859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Arrow Connector 19"/>
          <p:cNvCxnSpPr>
            <a:cxnSpLocks noChangeShapeType="1"/>
          </p:cNvCxnSpPr>
          <p:nvPr/>
        </p:nvCxnSpPr>
        <p:spPr bwMode="auto">
          <a:xfrm>
            <a:off x="1763691" y="3489920"/>
            <a:ext cx="1276348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21"/>
          <p:cNvCxnSpPr>
            <a:cxnSpLocks noChangeShapeType="1"/>
          </p:cNvCxnSpPr>
          <p:nvPr/>
        </p:nvCxnSpPr>
        <p:spPr bwMode="auto">
          <a:xfrm>
            <a:off x="1763691" y="3537676"/>
            <a:ext cx="1255711" cy="127621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43148747"/>
              </p:ext>
            </p:extLst>
          </p:nvPr>
        </p:nvGraphicFramePr>
        <p:xfrm>
          <a:off x="3040039" y="4317008"/>
          <a:ext cx="1219200" cy="11128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9600"/>
                <a:gridCol w="609600"/>
              </a:tblGrid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T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P</a:t>
                      </a:r>
                      <a:endParaRPr lang="he-IL" sz="1800" dirty="0"/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A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A</a:t>
                      </a:r>
                      <a:endParaRPr lang="he-IL" sz="1800" dirty="0"/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F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M</a:t>
                      </a:r>
                      <a:endParaRPr lang="he-IL" sz="1800" dirty="0"/>
                    </a:p>
                  </a:txBody>
                  <a:tcPr marT="45733" marB="45733"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11357634"/>
              </p:ext>
            </p:extLst>
          </p:nvPr>
        </p:nvGraphicFramePr>
        <p:xfrm>
          <a:off x="3019402" y="5569545"/>
          <a:ext cx="1219200" cy="11128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9600"/>
                <a:gridCol w="609600"/>
              </a:tblGrid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T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P</a:t>
                      </a:r>
                      <a:endParaRPr lang="he-IL" sz="1800" dirty="0"/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A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A</a:t>
                      </a:r>
                      <a:endParaRPr lang="he-IL" sz="1800" dirty="0"/>
                    </a:p>
                  </a:txBody>
                  <a:tcPr marT="45733" marB="45733"/>
                </a:tc>
              </a:tr>
              <a:tr h="370946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FF</a:t>
                      </a:r>
                      <a:endParaRPr lang="he-IL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M</a:t>
                      </a:r>
                      <a:endParaRPr lang="he-IL" sz="1800" dirty="0"/>
                    </a:p>
                  </a:txBody>
                  <a:tcPr marT="45733" marB="45733"/>
                </a:tc>
              </a:tr>
            </a:tbl>
          </a:graphicData>
        </a:graphic>
      </p:graphicFrame>
      <p:cxnSp>
        <p:nvCxnSpPr>
          <p:cNvPr id="13" name="Straight Arrow Connector 25"/>
          <p:cNvCxnSpPr>
            <a:cxnSpLocks noChangeShapeType="1"/>
          </p:cNvCxnSpPr>
          <p:nvPr/>
        </p:nvCxnSpPr>
        <p:spPr bwMode="auto">
          <a:xfrm>
            <a:off x="1763691" y="3537676"/>
            <a:ext cx="1255711" cy="255562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7" name="TextBox 33"/>
              <p:cNvSpPr txBox="1">
                <a:spLocks noChangeArrowheads="1"/>
              </p:cNvSpPr>
              <p:nvPr/>
            </p:nvSpPr>
            <p:spPr bwMode="auto">
              <a:xfrm>
                <a:off x="1898799" y="5768596"/>
                <a:ext cx="1089025" cy="6127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∗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/>
                            </a:rPr>
                            <m:t>10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∗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4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98799" y="5768596"/>
                <a:ext cx="1089025" cy="612732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40"/>
          <p:cNvCxnSpPr>
            <a:cxnSpLocks noChangeShapeType="1"/>
          </p:cNvCxnSpPr>
          <p:nvPr/>
        </p:nvCxnSpPr>
        <p:spPr bwMode="auto">
          <a:xfrm>
            <a:off x="4222727" y="2434233"/>
            <a:ext cx="1274762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05298711"/>
              </p:ext>
            </p:extLst>
          </p:nvPr>
        </p:nvGraphicFramePr>
        <p:xfrm>
          <a:off x="5580112" y="1749300"/>
          <a:ext cx="1219200" cy="146367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9600"/>
                <a:gridCol w="609600"/>
              </a:tblGrid>
              <a:tr h="365919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C</a:t>
                      </a:r>
                      <a:endParaRPr lang="he-IL" sz="1800" dirty="0"/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U</a:t>
                      </a:r>
                      <a:endParaRPr lang="he-IL" sz="1800" dirty="0"/>
                    </a:p>
                  </a:txBody>
                  <a:tcPr marT="45740" marB="45740"/>
                </a:tc>
              </a:tr>
              <a:tr h="365919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7</a:t>
                      </a:r>
                      <a:endParaRPr lang="he-IL" sz="1800" dirty="0"/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A</a:t>
                      </a:r>
                      <a:endParaRPr lang="he-IL" sz="1800" dirty="0"/>
                    </a:p>
                  </a:txBody>
                  <a:tcPr marT="45740" marB="45740"/>
                </a:tc>
              </a:tr>
              <a:tr h="365919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3</a:t>
                      </a:r>
                      <a:endParaRPr lang="he-IL" sz="1800" dirty="0"/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B</a:t>
                      </a:r>
                      <a:endParaRPr lang="he-IL" sz="1800" dirty="0"/>
                    </a:p>
                  </a:txBody>
                  <a:tcPr marT="45740" marB="45740"/>
                </a:tc>
              </a:tr>
              <a:tr h="365919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3</a:t>
                      </a:r>
                      <a:endParaRPr lang="he-IL" sz="1800" dirty="0"/>
                    </a:p>
                  </a:txBody>
                  <a:tcPr marT="45740" marB="4574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C</a:t>
                      </a:r>
                      <a:endParaRPr lang="he-IL" sz="1800" dirty="0"/>
                    </a:p>
                  </a:txBody>
                  <a:tcPr marT="45740" marB="45740"/>
                </a:tc>
              </a:tr>
            </a:tbl>
          </a:graphicData>
        </a:graphic>
      </p:graphicFrame>
      <p:cxnSp>
        <p:nvCxnSpPr>
          <p:cNvPr id="20" name="Straight Arrow Connector 44"/>
          <p:cNvCxnSpPr>
            <a:cxnSpLocks noChangeShapeType="1"/>
          </p:cNvCxnSpPr>
          <p:nvPr/>
        </p:nvCxnSpPr>
        <p:spPr bwMode="auto">
          <a:xfrm>
            <a:off x="4259239" y="5039320"/>
            <a:ext cx="1274763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1" name="TextBox 46"/>
          <p:cNvSpPr txBox="1">
            <a:spLocks noChangeArrowheads="1"/>
          </p:cNvSpPr>
          <p:nvPr/>
        </p:nvSpPr>
        <p:spPr bwMode="auto">
          <a:xfrm>
            <a:off x="4832327" y="4855170"/>
            <a:ext cx="1182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…</a:t>
            </a:r>
          </a:p>
        </p:txBody>
      </p:sp>
      <p:cxnSp>
        <p:nvCxnSpPr>
          <p:cNvPr id="22" name="Straight Arrow Connector 47"/>
          <p:cNvCxnSpPr>
            <a:cxnSpLocks noChangeShapeType="1"/>
          </p:cNvCxnSpPr>
          <p:nvPr/>
        </p:nvCxnSpPr>
        <p:spPr bwMode="auto">
          <a:xfrm>
            <a:off x="4292577" y="6158508"/>
            <a:ext cx="1274762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3" name="TextBox 48"/>
          <p:cNvSpPr txBox="1">
            <a:spLocks noChangeArrowheads="1"/>
          </p:cNvSpPr>
          <p:nvPr/>
        </p:nvSpPr>
        <p:spPr bwMode="auto">
          <a:xfrm>
            <a:off x="4865664" y="5975945"/>
            <a:ext cx="11826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…</a:t>
            </a:r>
          </a:p>
        </p:txBody>
      </p:sp>
      <p:cxnSp>
        <p:nvCxnSpPr>
          <p:cNvPr id="24" name="Straight Arrow Connector 49"/>
          <p:cNvCxnSpPr>
            <a:cxnSpLocks noChangeShapeType="1"/>
          </p:cNvCxnSpPr>
          <p:nvPr/>
        </p:nvCxnSpPr>
        <p:spPr bwMode="auto">
          <a:xfrm>
            <a:off x="4268764" y="3717032"/>
            <a:ext cx="1274763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52"/>
          <p:cNvCxnSpPr>
            <a:cxnSpLocks noChangeShapeType="1"/>
          </p:cNvCxnSpPr>
          <p:nvPr/>
        </p:nvCxnSpPr>
        <p:spPr bwMode="auto">
          <a:xfrm>
            <a:off x="6804248" y="2393255"/>
            <a:ext cx="1096962" cy="1111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55"/>
          <p:cNvCxnSpPr>
            <a:cxnSpLocks noChangeShapeType="1"/>
          </p:cNvCxnSpPr>
          <p:nvPr/>
        </p:nvCxnSpPr>
        <p:spPr bwMode="auto">
          <a:xfrm>
            <a:off x="6810598" y="2420243"/>
            <a:ext cx="1082675" cy="3429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57"/>
          <p:cNvCxnSpPr>
            <a:cxnSpLocks noChangeShapeType="1"/>
          </p:cNvCxnSpPr>
          <p:nvPr/>
        </p:nvCxnSpPr>
        <p:spPr bwMode="auto">
          <a:xfrm>
            <a:off x="6816948" y="2420243"/>
            <a:ext cx="1084262" cy="5270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8" name="TextBox 60"/>
          <p:cNvSpPr txBox="1">
            <a:spLocks noChangeArrowheads="1"/>
          </p:cNvSpPr>
          <p:nvPr/>
        </p:nvSpPr>
        <p:spPr bwMode="auto">
          <a:xfrm>
            <a:off x="7109048" y="2234505"/>
            <a:ext cx="1182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…</a:t>
            </a:r>
          </a:p>
        </p:txBody>
      </p:sp>
      <p:sp>
        <p:nvSpPr>
          <p:cNvPr id="29" name="TextBox 61"/>
          <p:cNvSpPr txBox="1">
            <a:spLocks noChangeArrowheads="1"/>
          </p:cNvSpPr>
          <p:nvPr/>
        </p:nvSpPr>
        <p:spPr bwMode="auto">
          <a:xfrm>
            <a:off x="7109048" y="2502793"/>
            <a:ext cx="1182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…</a:t>
            </a:r>
          </a:p>
        </p:txBody>
      </p:sp>
      <p:sp>
        <p:nvSpPr>
          <p:cNvPr id="30" name="TextBox 62"/>
          <p:cNvSpPr txBox="1">
            <a:spLocks noChangeArrowheads="1"/>
          </p:cNvSpPr>
          <p:nvPr/>
        </p:nvSpPr>
        <p:spPr bwMode="auto">
          <a:xfrm>
            <a:off x="7109048" y="2771080"/>
            <a:ext cx="1182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…</a:t>
            </a: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1898799" y="4040404"/>
                <a:ext cx="1089025" cy="6127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∗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/>
                            </a:rPr>
                            <m:t>10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∗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4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98799" y="4040404"/>
                <a:ext cx="1089025" cy="61273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35" name="TextBox 34"/>
              <p:cNvSpPr txBox="1">
                <a:spLocks noChangeArrowheads="1"/>
              </p:cNvSpPr>
              <p:nvPr/>
            </p:nvSpPr>
            <p:spPr bwMode="auto">
              <a:xfrm>
                <a:off x="1907704" y="2924944"/>
                <a:ext cx="1089025" cy="6127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/>
                            </a:rPr>
                            <m:t>8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∗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/>
                            </a:rPr>
                            <m:t>10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∗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4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07704" y="2924944"/>
                <a:ext cx="1089025" cy="61273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36" name="TextBox 35"/>
              <p:cNvSpPr txBox="1">
                <a:spLocks noChangeArrowheads="1"/>
              </p:cNvSpPr>
              <p:nvPr/>
            </p:nvSpPr>
            <p:spPr bwMode="auto">
              <a:xfrm>
                <a:off x="1898799" y="1700808"/>
                <a:ext cx="1089025" cy="6127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/>
                            </a:rPr>
                            <m:t>8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∗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/>
                            </a:rPr>
                            <m:t>10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∗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4</m:t>
                          </m:r>
                          <m:r>
                            <a:rPr lang="en-US" b="0" i="1" dirty="0" smtClean="0">
                              <a:latin typeface="Cambria Math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98799" y="1700808"/>
                <a:ext cx="1089025" cy="612732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Picture 4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30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7733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66865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Example: Update Rules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000" i="1" dirty="0" smtClean="0"/>
              <a:t>             U1                                                 U2</a:t>
            </a:r>
          </a:p>
          <a:p>
            <a:pPr marL="0" indent="0" algn="l" rtl="0">
              <a:buNone/>
            </a:pPr>
            <a:endParaRPr lang="en-US" sz="1400" i="1" dirty="0"/>
          </a:p>
          <a:p>
            <a:pPr marL="0" indent="0" algn="l" rtl="0">
              <a:buNone/>
            </a:pPr>
            <a:endParaRPr lang="en-US" sz="1600" i="1" dirty="0"/>
          </a:p>
          <a:p>
            <a:pPr marL="0" indent="0" algn="l" rtl="0">
              <a:buNone/>
            </a:pPr>
            <a:endParaRPr lang="en-US" sz="1600" i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923928" y="2060848"/>
            <a:ext cx="4464496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UPDATE Users</a:t>
            </a:r>
          </a:p>
          <a:p>
            <a:pPr algn="l" rtl="0"/>
            <a:r>
              <a:rPr lang="en-US" dirty="0" smtClean="0"/>
              <a:t>SET Authority = </a:t>
            </a:r>
          </a:p>
          <a:p>
            <a:pPr algn="l" rtl="0"/>
            <a:r>
              <a:rPr lang="en-US" dirty="0" smtClean="0"/>
              <a:t>(SELECT </a:t>
            </a:r>
            <a:r>
              <a:rPr lang="en-US" dirty="0" err="1" smtClean="0"/>
              <a:t>CorrectFacts</a:t>
            </a:r>
            <a:endParaRPr lang="en-US" dirty="0" smtClean="0"/>
          </a:p>
          <a:p>
            <a:pPr algn="l" rtl="0"/>
            <a:r>
              <a:rPr lang="en-US" dirty="0" smtClean="0"/>
              <a:t>FROM Q1</a:t>
            </a:r>
          </a:p>
          <a:p>
            <a:pPr algn="l" rtl="0"/>
            <a:r>
              <a:rPr lang="en-US" dirty="0" smtClean="0"/>
              <a:t>WHERE Q1.user = </a:t>
            </a:r>
            <a:r>
              <a:rPr lang="en-US" dirty="0" err="1" smtClean="0"/>
              <a:t>Users.user</a:t>
            </a:r>
            <a:r>
              <a:rPr lang="en-US" dirty="0" smtClean="0"/>
              <a:t>)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Q1 = SELECT user, COUNT(DISTINCT name)</a:t>
            </a:r>
          </a:p>
          <a:p>
            <a:pPr algn="l" rtl="0"/>
            <a:r>
              <a:rPr lang="en-US" dirty="0" smtClean="0"/>
              <a:t>AS </a:t>
            </a:r>
            <a:r>
              <a:rPr lang="en-US" dirty="0" err="1" smtClean="0"/>
              <a:t>CorrectFacts</a:t>
            </a:r>
            <a:r>
              <a:rPr lang="en-US" dirty="0" smtClean="0"/>
              <a:t> FROM Q2</a:t>
            </a:r>
          </a:p>
          <a:p>
            <a:pPr algn="l" rtl="0"/>
            <a:r>
              <a:rPr lang="en-US" dirty="0" smtClean="0"/>
              <a:t>GROUP BY user;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Q2 = SELECT user, name, cuisine</a:t>
            </a:r>
          </a:p>
          <a:p>
            <a:pPr algn="l" rtl="0"/>
            <a:r>
              <a:rPr lang="en-US" dirty="0" smtClean="0"/>
              <a:t>FROM </a:t>
            </a:r>
            <a:r>
              <a:rPr lang="en-US" dirty="0" err="1" smtClean="0"/>
              <a:t>UserRest</a:t>
            </a:r>
            <a:r>
              <a:rPr lang="en-US" dirty="0" smtClean="0"/>
              <a:t> UR</a:t>
            </a:r>
          </a:p>
          <a:p>
            <a:pPr algn="l" rtl="0"/>
            <a:r>
              <a:rPr lang="en-US" dirty="0" smtClean="0"/>
              <a:t>WHERE EXISTS</a:t>
            </a:r>
          </a:p>
          <a:p>
            <a:pPr algn="l" rtl="0"/>
            <a:r>
              <a:rPr lang="en-US" dirty="0" smtClean="0"/>
              <a:t>(SELECT * FROM </a:t>
            </a:r>
            <a:r>
              <a:rPr lang="en-US" dirty="0" err="1" smtClean="0"/>
              <a:t>BelievedRestaurants</a:t>
            </a:r>
            <a:r>
              <a:rPr lang="en-US" dirty="0" smtClean="0"/>
              <a:t>  BR</a:t>
            </a:r>
          </a:p>
          <a:p>
            <a:pPr algn="l" rtl="0"/>
            <a:r>
              <a:rPr lang="en-US" dirty="0" smtClean="0"/>
              <a:t>WHERE BR.name = UR.name AND</a:t>
            </a:r>
          </a:p>
          <a:p>
            <a:pPr algn="l" rtl="0"/>
            <a:r>
              <a:rPr lang="en-US" dirty="0" err="1" smtClean="0"/>
              <a:t>BR.cuisine</a:t>
            </a:r>
            <a:r>
              <a:rPr lang="en-US" dirty="0" smtClean="0"/>
              <a:t> = </a:t>
            </a:r>
            <a:r>
              <a:rPr lang="en-US" dirty="0" err="1" smtClean="0"/>
              <a:t>UR.cuisine</a:t>
            </a:r>
            <a:r>
              <a:rPr lang="en-US" dirty="0" smtClean="0"/>
              <a:t>);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2045747"/>
            <a:ext cx="3744416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Drop </a:t>
            </a:r>
            <a:r>
              <a:rPr lang="en-US" dirty="0" err="1" smtClean="0"/>
              <a:t>BelievedRestaurants</a:t>
            </a:r>
            <a:r>
              <a:rPr lang="en-US" dirty="0" smtClean="0"/>
              <a:t>;</a:t>
            </a:r>
          </a:p>
          <a:p>
            <a:pPr algn="l" rtl="0"/>
            <a:r>
              <a:rPr lang="en-US" dirty="0" smtClean="0"/>
              <a:t>INSERT INTO </a:t>
            </a:r>
            <a:r>
              <a:rPr lang="en-US" dirty="0" err="1" smtClean="0"/>
              <a:t>BelievedRestaurants</a:t>
            </a:r>
            <a:endParaRPr lang="en-US" dirty="0" smtClean="0"/>
          </a:p>
          <a:p>
            <a:pPr algn="l" rtl="0"/>
            <a:r>
              <a:rPr lang="en-US" dirty="0" smtClean="0"/>
              <a:t>REPAIR-KEY[Restaurant @ authority] ON</a:t>
            </a:r>
          </a:p>
          <a:p>
            <a:pPr algn="l" rtl="0"/>
            <a:r>
              <a:rPr lang="en-US" dirty="0" smtClean="0"/>
              <a:t>    (SELECT name, cuisine, authority</a:t>
            </a:r>
          </a:p>
          <a:p>
            <a:pPr algn="l" rtl="0"/>
            <a:r>
              <a:rPr lang="en-US" dirty="0" smtClean="0"/>
              <a:t>     FROM Restaurants AS R, Users AS U</a:t>
            </a:r>
          </a:p>
          <a:p>
            <a:pPr algn="l" rtl="0"/>
            <a:r>
              <a:rPr lang="en-US" dirty="0" smtClean="0"/>
              <a:t>      WHERE </a:t>
            </a:r>
            <a:r>
              <a:rPr lang="en-US" dirty="0" err="1" smtClean="0"/>
              <a:t>R.user</a:t>
            </a:r>
            <a:r>
              <a:rPr lang="en-US" dirty="0" smtClean="0"/>
              <a:t> = </a:t>
            </a:r>
            <a:r>
              <a:rPr lang="en-US" dirty="0" err="1" smtClean="0"/>
              <a:t>U.user</a:t>
            </a:r>
            <a:r>
              <a:rPr lang="en-US" dirty="0" smtClean="0"/>
              <a:t>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4089846"/>
            <a:ext cx="2808312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Compute a subset of believed facts based on user authorities</a:t>
            </a:r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6228184" y="2217638"/>
            <a:ext cx="2808312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Update user authorities according to number of believed facts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35496" y="5818038"/>
            <a:ext cx="3240360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Boolean condition: Name is a key in </a:t>
            </a:r>
            <a:r>
              <a:rPr lang="en-US" i="1" dirty="0" err="1" smtClean="0"/>
              <a:t>BelievedRestaurants</a:t>
            </a:r>
            <a:endParaRPr lang="he-IL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432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686568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TriviaMasster</a:t>
            </a:r>
            <a:endParaRPr lang="he-IL" dirty="0"/>
          </a:p>
        </p:txBody>
      </p:sp>
      <p:pic>
        <p:nvPicPr>
          <p:cNvPr id="7" name="Picture 4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700808"/>
            <a:ext cx="5222501" cy="331236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8" name="Picture 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1310" y="2492897"/>
            <a:ext cx="5305186" cy="374441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7688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697858"/>
            <a:ext cx="8496944" cy="504351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Formal problem:  </a:t>
            </a:r>
            <a:r>
              <a:rPr lang="en-US" sz="2400" dirty="0" smtClean="0"/>
              <a:t>Given a Markov Chain of database instances and an SQL query on the database (“what is </a:t>
            </a:r>
            <a:r>
              <a:rPr lang="en-US" sz="2400" dirty="0" err="1" smtClean="0"/>
              <a:t>Alouette’s</a:t>
            </a:r>
            <a:r>
              <a:rPr lang="en-US" sz="2400" dirty="0" smtClean="0"/>
              <a:t> cuisine ?”), compute the probabilities of the different answers.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u="sng" dirty="0" smtClean="0"/>
              <a:t>Theorem:</a:t>
            </a:r>
            <a:r>
              <a:rPr lang="en-US" sz="2400" dirty="0" smtClean="0"/>
              <a:t> Exact computation is </a:t>
            </a:r>
            <a:r>
              <a:rPr lang="en-US" sz="2400" dirty="0" smtClean="0">
                <a:solidFill>
                  <a:srgbClr val="FF0000"/>
                </a:solidFill>
              </a:rPr>
              <a:t>#P-hard</a:t>
            </a:r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u="sng" dirty="0" smtClean="0"/>
              <a:t>Theorem:</a:t>
            </a:r>
            <a:r>
              <a:rPr lang="en-US" sz="2400" dirty="0" smtClean="0"/>
              <a:t> If Markov Chain is </a:t>
            </a:r>
            <a:r>
              <a:rPr lang="en-US" sz="2400" b="1" dirty="0" err="1" smtClean="0"/>
              <a:t>ergodic</a:t>
            </a:r>
            <a:r>
              <a:rPr lang="en-US" sz="2400" dirty="0" smtClean="0"/>
              <a:t>, computable in </a:t>
            </a:r>
            <a:r>
              <a:rPr lang="en-US" sz="2400" dirty="0" smtClean="0">
                <a:solidFill>
                  <a:srgbClr val="FF0000"/>
                </a:solidFill>
              </a:rPr>
              <a:t>EXPTIME</a:t>
            </a:r>
            <a:endParaRPr lang="en-US" sz="2000" dirty="0" smtClean="0"/>
          </a:p>
          <a:p>
            <a:pPr lvl="2">
              <a:lnSpc>
                <a:spcPct val="80000"/>
              </a:lnSpc>
            </a:pPr>
            <a:r>
              <a:rPr lang="en-US" sz="1800" dirty="0" smtClean="0"/>
              <a:t>Compute the stochastic matrix of  transitions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/>
              <a:t>Compute its </a:t>
            </a:r>
            <a:r>
              <a:rPr lang="en-US" sz="1800" dirty="0" err="1" smtClean="0"/>
              <a:t>fixpoint</a:t>
            </a:r>
            <a:endParaRPr lang="en-US" sz="1800" dirty="0" smtClean="0"/>
          </a:p>
          <a:p>
            <a:pPr lvl="2">
              <a:lnSpc>
                <a:spcPct val="80000"/>
              </a:lnSpc>
            </a:pPr>
            <a:r>
              <a:rPr lang="en-US" sz="1800" dirty="0" smtClean="0"/>
              <a:t>For </a:t>
            </a:r>
            <a:r>
              <a:rPr lang="en-US" sz="1800" dirty="0" err="1" smtClean="0"/>
              <a:t>ergodic</a:t>
            </a:r>
            <a:r>
              <a:rPr lang="en-US" sz="1800" dirty="0" smtClean="0"/>
              <a:t> Markov Chain corresponds to correct probabilities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/>
              <a:t>Sum up probabilities of states where the query event holds</a:t>
            </a:r>
          </a:p>
          <a:p>
            <a:pPr lvl="1">
              <a:lnSpc>
                <a:spcPct val="80000"/>
              </a:lnSpc>
              <a:buNone/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n-US" sz="2400" u="sng" dirty="0" smtClean="0"/>
              <a:t>Theorem:</a:t>
            </a:r>
            <a:r>
              <a:rPr lang="en-US" sz="2400" dirty="0" smtClean="0"/>
              <a:t> In general, </a:t>
            </a:r>
            <a:r>
              <a:rPr lang="en-US" sz="2400" dirty="0" smtClean="0">
                <a:solidFill>
                  <a:srgbClr val="FF0000"/>
                </a:solidFill>
              </a:rPr>
              <a:t>2-EXPTIME</a:t>
            </a:r>
            <a:r>
              <a:rPr lang="en-US" sz="2400" dirty="0" smtClean="0"/>
              <a:t> 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/>
              <a:t>Apply the above to each connected component of the Markov Chain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/>
              <a:t>Factor by probability of being in each component </a:t>
            </a:r>
            <a:endParaRPr 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Complexity Results</a:t>
            </a:r>
            <a:endParaRPr lang="he-IL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8597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504351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Approximations: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Absolute approximation:</a:t>
            </a:r>
            <a:r>
              <a:rPr lang="en-US" sz="2400" dirty="0" smtClean="0"/>
              <a:t> approximates correct probability ±</a:t>
            </a:r>
            <a:r>
              <a:rPr lang="el-GR" sz="2400" dirty="0" smtClean="0"/>
              <a:t>ε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Relative approximation: </a:t>
            </a:r>
            <a:r>
              <a:rPr lang="en-US" sz="2400" dirty="0" smtClean="0"/>
              <a:t>approximates correct probability up to a factor in-between (1-</a:t>
            </a:r>
            <a:r>
              <a:rPr lang="el-GR" sz="2400" dirty="0" smtClean="0"/>
              <a:t> ε</a:t>
            </a:r>
            <a:r>
              <a:rPr lang="en-US" sz="2400" dirty="0" smtClean="0"/>
              <a:t>), (1+</a:t>
            </a:r>
            <a:r>
              <a:rPr lang="el-GR" sz="2400" dirty="0" smtClean="0"/>
              <a:t> ε</a:t>
            </a:r>
            <a:r>
              <a:rPr lang="en-US" sz="2400" dirty="0" smtClean="0"/>
              <a:t>).</a:t>
            </a:r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/>
              <a:t>   						        </a:t>
            </a:r>
            <a:r>
              <a:rPr lang="en-US" sz="2000" dirty="0" smtClean="0"/>
              <a:t>[Relative is harder to achieve]</a:t>
            </a:r>
            <a:endParaRPr lang="en-US" sz="2400" dirty="0" smtClean="0"/>
          </a:p>
          <a:p>
            <a:pPr lvl="1">
              <a:lnSpc>
                <a:spcPct val="90000"/>
              </a:lnSpc>
              <a:buNone/>
            </a:pPr>
            <a:endParaRPr lang="en-US" sz="1800" dirty="0" smtClean="0"/>
          </a:p>
          <a:p>
            <a:pPr>
              <a:lnSpc>
                <a:spcPct val="80000"/>
              </a:lnSpc>
            </a:pPr>
            <a:endParaRPr lang="en-US" sz="2400" u="sng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Complexity (cont.)</a:t>
            </a:r>
            <a:endParaRPr lang="he-IL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6024" y="3717032"/>
          <a:ext cx="8748464" cy="25603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36996"/>
                <a:gridCol w="1656506"/>
                <a:gridCol w="1886718"/>
                <a:gridCol w="2568244"/>
              </a:tblGrid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Absolute approx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Relative approx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Exact computation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Language</a:t>
                      </a:r>
                      <a:endParaRPr lang="he-I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In PTIME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NP-hard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#P-hard</a:t>
                      </a:r>
                    </a:p>
                    <a:p>
                      <a:pPr algn="l" rtl="1"/>
                      <a:r>
                        <a:rPr lang="en-US" dirty="0" smtClean="0"/>
                        <a:t>In PSPACE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(Linear)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bg1"/>
                          </a:solidFill>
                        </a:rPr>
                        <a:t>datalog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In PTIME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NP-hard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#P-hard</a:t>
                      </a:r>
                    </a:p>
                    <a:p>
                      <a:pPr algn="l" rtl="1"/>
                      <a:r>
                        <a:rPr lang="en-US" dirty="0" smtClean="0"/>
                        <a:t>In PSPACE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Inflationary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fixpoint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NP-hard;</a:t>
                      </a:r>
                      <a:r>
                        <a:rPr lang="en-US" baseline="0" dirty="0" smtClean="0"/>
                        <a:t> PTIME in input size and mixing time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NP-hard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/>
                        <a:t>#P-hard</a:t>
                      </a:r>
                    </a:p>
                    <a:p>
                      <a:pPr algn="l" rtl="1"/>
                      <a:r>
                        <a:rPr lang="en-US" dirty="0" smtClean="0"/>
                        <a:t>In (2)EXP-TIME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Non-inflationary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fixpoint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7690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5043510"/>
          </a:xfrm>
        </p:spPr>
        <p:txBody>
          <a:bodyPr>
            <a:noAutofit/>
          </a:bodyPr>
          <a:lstStyle/>
          <a:p>
            <a:pPr algn="l" rtl="0">
              <a:lnSpc>
                <a:spcPct val="90000"/>
              </a:lnSpc>
              <a:buNone/>
            </a:pPr>
            <a:endParaRPr lang="en-US" sz="2400" dirty="0" smtClean="0">
              <a:solidFill>
                <a:srgbClr val="0070C0"/>
              </a:solidFill>
            </a:endParaRPr>
          </a:p>
          <a:p>
            <a:pPr algn="l" rtl="0">
              <a:lnSpc>
                <a:spcPct val="90000"/>
              </a:lnSpc>
              <a:buNone/>
            </a:pPr>
            <a:r>
              <a:rPr lang="en-US" sz="2600" dirty="0" smtClean="0"/>
              <a:t>Algorithm induced by the (operational) semantics: </a:t>
            </a:r>
            <a:r>
              <a:rPr lang="en-US" sz="2400" dirty="0" smtClean="0"/>
              <a:t> </a:t>
            </a:r>
          </a:p>
          <a:p>
            <a:pPr algn="l" rtl="0">
              <a:lnSpc>
                <a:spcPct val="90000"/>
              </a:lnSpc>
              <a:buNone/>
            </a:pPr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200" dirty="0" smtClean="0"/>
              <a:t>Perform a random walk on the Markov Chain of database states</a:t>
            </a:r>
          </a:p>
          <a:p>
            <a:pPr algn="l" rtl="0">
              <a:lnSpc>
                <a:spcPct val="90000"/>
              </a:lnSpc>
              <a:buNone/>
            </a:pPr>
            <a:r>
              <a:rPr lang="en-US" sz="2200" dirty="0"/>
              <a:t> </a:t>
            </a:r>
            <a:r>
              <a:rPr lang="en-US" sz="2200" dirty="0" smtClean="0"/>
              <a:t>  Sample the query results on observed states</a:t>
            </a:r>
          </a:p>
          <a:p>
            <a:pPr algn="l" rtl="0">
              <a:lnSpc>
                <a:spcPct val="90000"/>
              </a:lnSpc>
              <a:buNone/>
            </a:pPr>
            <a:r>
              <a:rPr lang="en-US" sz="2200" dirty="0"/>
              <a:t> </a:t>
            </a:r>
            <a:r>
              <a:rPr lang="en-US" sz="2200" dirty="0" smtClean="0"/>
              <a:t>  Upon convergence, report the fraction of states in which a tuple was observed in the query result, as an approximation of its probability </a:t>
            </a:r>
          </a:p>
          <a:p>
            <a:pPr algn="l" rtl="0">
              <a:lnSpc>
                <a:spcPct val="90000"/>
              </a:lnSpc>
              <a:buNone/>
            </a:pPr>
            <a:endParaRPr lang="en-US" sz="2200" dirty="0" smtClean="0"/>
          </a:p>
          <a:p>
            <a:pPr algn="l" rtl="0">
              <a:lnSpc>
                <a:spcPct val="90000"/>
              </a:lnSpc>
              <a:buNone/>
            </a:pPr>
            <a:r>
              <a:rPr lang="en-US" sz="2400" dirty="0" smtClean="0"/>
              <a:t>Convergence?</a:t>
            </a:r>
            <a:endParaRPr lang="en-US" sz="2400" dirty="0"/>
          </a:p>
          <a:p>
            <a:pPr marL="342900" lvl="1" indent="-342900" algn="l" rtl="0">
              <a:lnSpc>
                <a:spcPct val="90000"/>
              </a:lnSpc>
              <a:buNone/>
            </a:pPr>
            <a:r>
              <a:rPr lang="en-US" sz="2400" dirty="0" smtClean="0"/>
              <a:t>   </a:t>
            </a:r>
            <a:r>
              <a:rPr lang="en-US" sz="2200" dirty="0" smtClean="0"/>
              <a:t>Guaranteed to converge to absolute (±</a:t>
            </a:r>
            <a:r>
              <a:rPr lang="el-GR" sz="2200" dirty="0" smtClean="0"/>
              <a:t>ε</a:t>
            </a:r>
            <a:r>
              <a:rPr lang="en-US" sz="2200" dirty="0" smtClean="0"/>
              <a:t>) approximation</a:t>
            </a:r>
          </a:p>
          <a:p>
            <a:pPr marL="342900" lvl="1" indent="-342900" algn="l" rtl="0">
              <a:lnSpc>
                <a:spcPct val="90000"/>
              </a:lnSpc>
              <a:buNone/>
            </a:pPr>
            <a:r>
              <a:rPr lang="en-US" sz="2200" dirty="0"/>
              <a:t> </a:t>
            </a:r>
            <a:r>
              <a:rPr lang="en-US" sz="2200" dirty="0" smtClean="0"/>
              <a:t>  However the time until convergence depends on the MC structure</a:t>
            </a:r>
          </a:p>
          <a:p>
            <a:pPr marL="342900" lvl="1" indent="-342900" algn="l" rtl="0">
              <a:lnSpc>
                <a:spcPct val="90000"/>
              </a:lnSpc>
              <a:buNone/>
            </a:pPr>
            <a:r>
              <a:rPr lang="en-US" sz="2200" dirty="0"/>
              <a:t> </a:t>
            </a:r>
            <a:r>
              <a:rPr lang="en-US" sz="2200" dirty="0" smtClean="0"/>
              <a:t>        Polynomial in the database size and </a:t>
            </a:r>
            <a:r>
              <a:rPr lang="en-US" sz="2200" dirty="0" smtClean="0">
                <a:solidFill>
                  <a:srgbClr val="FF0000"/>
                </a:solidFill>
              </a:rPr>
              <a:t>MC mixing time</a:t>
            </a:r>
          </a:p>
          <a:p>
            <a:pPr algn="l" rtl="0">
              <a:lnSpc>
                <a:spcPct val="90000"/>
              </a:lnSpc>
              <a:buNone/>
            </a:pPr>
            <a:endParaRPr lang="en-US" sz="2400" dirty="0" smtClean="0">
              <a:solidFill>
                <a:srgbClr val="0070C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800" y="260648"/>
            <a:ext cx="66865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Sampling</a:t>
            </a:r>
            <a:endParaRPr lang="he-IL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255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697858"/>
            <a:ext cx="8892480" cy="504351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How (and when) can we evaluate things fast enough?</a:t>
            </a:r>
          </a:p>
          <a:p>
            <a:pPr lvl="1">
              <a:buNone/>
            </a:pPr>
            <a:endParaRPr lang="en-US" sz="2400" dirty="0" smtClean="0"/>
          </a:p>
          <a:p>
            <a:r>
              <a:rPr lang="en-US" sz="2800" dirty="0" smtClean="0"/>
              <a:t>How to store the vast amount of data?</a:t>
            </a:r>
          </a:p>
          <a:p>
            <a:pPr lvl="2"/>
            <a:r>
              <a:rPr lang="en-US" sz="2000" dirty="0" smtClean="0"/>
              <a:t>Distributed Databases? Map-reduce?</a:t>
            </a:r>
          </a:p>
          <a:p>
            <a:endParaRPr lang="en-US" sz="2400" dirty="0" smtClean="0"/>
          </a:p>
          <a:p>
            <a:r>
              <a:rPr lang="en-US" sz="2800" dirty="0" smtClean="0"/>
              <a:t>The data keeps changing.  How to handle updates?</a:t>
            </a:r>
          </a:p>
          <a:p>
            <a:endParaRPr lang="en-US" sz="2800" dirty="0" smtClean="0"/>
          </a:p>
          <a:p>
            <a:r>
              <a:rPr lang="en-US" sz="2800" dirty="0" smtClean="0"/>
              <a:t>…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Still Lots of Open Questions</a:t>
            </a:r>
            <a:endParaRPr lang="he-IL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80" y="0"/>
            <a:ext cx="1485900" cy="1487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444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65212"/>
            <a:ext cx="6686568" cy="1143000"/>
          </a:xfrm>
        </p:spPr>
        <p:txBody>
          <a:bodyPr/>
          <a:lstStyle/>
          <a:p>
            <a:r>
              <a:rPr lang="en-US" dirty="0" smtClean="0"/>
              <a:t>The classical example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25" y="1556792"/>
            <a:ext cx="8386763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383" y="83671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07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1479" y="76470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375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43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340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51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311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71439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2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5455" y="62068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2227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437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How Well are We Doing?</a:t>
            </a:r>
            <a:endParaRPr lang="he-IL" dirty="0"/>
          </a:p>
        </p:txBody>
      </p:sp>
      <p:sp>
        <p:nvSpPr>
          <p:cNvPr id="34" name="Content Placeholder 5"/>
          <p:cNvSpPr txBox="1">
            <a:spLocks/>
          </p:cNvSpPr>
          <p:nvPr/>
        </p:nvSpPr>
        <p:spPr>
          <a:xfrm>
            <a:off x="323528" y="1625850"/>
            <a:ext cx="8686800" cy="504351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>
              <a:solidFill>
                <a:srgbClr val="0070C0"/>
              </a:solidFill>
            </a:endParaRPr>
          </a:p>
        </p:txBody>
      </p:sp>
      <p:sp>
        <p:nvSpPr>
          <p:cNvPr id="19" name="Content Placeholder 5"/>
          <p:cNvSpPr txBox="1">
            <a:spLocks/>
          </p:cNvSpPr>
          <p:nvPr/>
        </p:nvSpPr>
        <p:spPr>
          <a:xfrm>
            <a:off x="251520" y="1628800"/>
            <a:ext cx="8892480" cy="504351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What questions to ask? 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600" dirty="0" smtClean="0">
                <a:solidFill>
                  <a:prstClr val="black"/>
                </a:solidFill>
              </a:rPr>
              <a:t>How to define correctness of answers?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None/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How to clean the data?  </a:t>
            </a:r>
          </a:p>
          <a:p>
            <a:pPr marL="342900" indent="-342900" algn="l" rtl="0">
              <a:spcBef>
                <a:spcPct val="20000"/>
              </a:spcBef>
              <a:defRPr/>
            </a:pPr>
            <a:endParaRPr lang="en-US" sz="2800" dirty="0" smtClean="0">
              <a:solidFill>
                <a:prstClr val="black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W</a:t>
            </a:r>
            <a:r>
              <a:rPr lang="en-US" sz="2800" dirty="0" smtClean="0">
                <a:solidFill>
                  <a:prstClr val="black"/>
                </a:solidFill>
              </a:rPr>
              <a:t>ho to ask? how many people?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srgbClr val="0070C0"/>
              </a:solidFill>
            </a:endParaRP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prstClr val="black"/>
                </a:solidFill>
              </a:rPr>
              <a:t>How to best use resources? </a:t>
            </a:r>
          </a:p>
          <a:p>
            <a:pPr marL="342900" indent="-342900" algn="l" rt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800" dirty="0" smtClean="0">
              <a:solidFill>
                <a:srgbClr val="0070C0"/>
              </a:solidFill>
            </a:endParaRP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372200" y="1628800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Declarative Framework!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72200" y="3645024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Data Cleaning!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72200" y="2636912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Probabilistic Data!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72200" y="4941168"/>
            <a:ext cx="2736304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Optimizations and Incremental Computation</a:t>
            </a:r>
            <a:endParaRPr lang="he-IL" sz="28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63888" y="1558533"/>
            <a:ext cx="862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√</a:t>
            </a:r>
            <a:endParaRPr lang="he-IL" sz="3600" dirty="0"/>
          </a:p>
        </p:txBody>
      </p:sp>
      <p:sp>
        <p:nvSpPr>
          <p:cNvPr id="11" name="Rectangle 10"/>
          <p:cNvSpPr/>
          <p:nvPr/>
        </p:nvSpPr>
        <p:spPr>
          <a:xfrm>
            <a:off x="5437694" y="2564904"/>
            <a:ext cx="862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√</a:t>
            </a:r>
            <a:endParaRPr lang="he-IL" sz="3600" dirty="0"/>
          </a:p>
        </p:txBody>
      </p:sp>
      <p:sp>
        <p:nvSpPr>
          <p:cNvPr id="12" name="Rectangle 11"/>
          <p:cNvSpPr/>
          <p:nvPr/>
        </p:nvSpPr>
        <p:spPr>
          <a:xfrm>
            <a:off x="3565486" y="3573016"/>
            <a:ext cx="862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√</a:t>
            </a:r>
            <a:endParaRPr lang="he-IL" sz="3600" dirty="0"/>
          </a:p>
        </p:txBody>
      </p:sp>
    </p:spTree>
    <p:extLst>
      <p:ext uri="{BB962C8B-B14F-4D97-AF65-F5344CB8AC3E}">
        <p14:creationId xmlns="" xmlns:p14="http://schemas.microsoft.com/office/powerpoint/2010/main" val="394574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 Knowledge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507288" cy="5043510"/>
          </a:xfrm>
        </p:spPr>
        <p:txBody>
          <a:bodyPr>
            <a:normAutofit fontScale="77500" lnSpcReduction="20000"/>
          </a:bodyPr>
          <a:lstStyle/>
          <a:p>
            <a:pPr algn="l" rtl="0"/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rtl="0"/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rtl="0"/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rtl="0"/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rtl="0"/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>
              <a:solidFill>
                <a:srgbClr val="FF0000"/>
              </a:solidFill>
            </a:endParaRPr>
          </a:p>
          <a:p>
            <a:pPr algn="l" rtl="0"/>
            <a:endParaRPr lang="en-US" dirty="0" smtClean="0">
              <a:solidFill>
                <a:srgbClr val="FF0000"/>
              </a:solidFill>
            </a:endParaRPr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Goal</a:t>
            </a:r>
            <a:r>
              <a:rPr lang="en-US" dirty="0" smtClean="0"/>
              <a:t>: Compute an aggregate function </a:t>
            </a:r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for each query, e.g.</a:t>
            </a:r>
          </a:p>
          <a:p>
            <a:pPr lvl="1" algn="l" rtl="0"/>
            <a:r>
              <a:rPr lang="en-US" dirty="0" smtClean="0"/>
              <a:t>Some metric of the distribution  (e.g. entropy)</a:t>
            </a:r>
          </a:p>
          <a:p>
            <a:pPr lvl="1" algn="l" rtl="0"/>
            <a:r>
              <a:rPr lang="en-US" dirty="0" smtClean="0"/>
              <a:t>Most frequent answer</a:t>
            </a:r>
          </a:p>
          <a:p>
            <a:pPr lvl="1" algn="l" rtl="0"/>
            <a:r>
              <a:rPr lang="en-US" dirty="0" smtClean="0"/>
              <a:t>Aggregated value (e.g. average)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19122377"/>
              </p:ext>
            </p:extLst>
          </p:nvPr>
        </p:nvGraphicFramePr>
        <p:xfrm>
          <a:off x="1619672" y="1902440"/>
          <a:ext cx="6096000" cy="2926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43837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…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q6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q5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q4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q3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q2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q1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343837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b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5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a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u1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43837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3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a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u2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43837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b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3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5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u3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43837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3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b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u4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43837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a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3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u5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43837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…</a:t>
                      </a:r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43837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6386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Increasing Knowledge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3076"/>
            <a:ext cx="8435280" cy="5043510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Limited overall resources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Limited user availability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Bounded resources per question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                                    </a:t>
            </a:r>
            <a:r>
              <a:rPr lang="en-US" sz="3600" b="1" dirty="0" smtClean="0">
                <a:solidFill>
                  <a:srgbClr val="0070C0"/>
                </a:solidFill>
              </a:rPr>
              <a:t>Which cells to resolve?</a:t>
            </a:r>
            <a:endParaRPr lang="en-US" b="1" dirty="0" smtClean="0">
              <a:solidFill>
                <a:srgbClr val="0070C0"/>
              </a:solidFill>
            </a:endParaRPr>
          </a:p>
          <a:p>
            <a:pPr algn="l" rtl="0"/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339752" y="5949280"/>
            <a:ext cx="65527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b="1" dirty="0" smtClean="0"/>
              <a:t>[</a:t>
            </a:r>
            <a:r>
              <a:rPr lang="en-US" b="1" dirty="0" err="1" smtClean="0"/>
              <a:t>Boim</a:t>
            </a:r>
            <a:r>
              <a:rPr lang="en-US" b="1" dirty="0" smtClean="0"/>
              <a:t>, </a:t>
            </a:r>
            <a:r>
              <a:rPr lang="en-US" b="1" dirty="0" err="1" smtClean="0"/>
              <a:t>Greenshpan</a:t>
            </a:r>
            <a:r>
              <a:rPr lang="en-US" b="1" dirty="0" smtClean="0"/>
              <a:t>, M., </a:t>
            </a:r>
            <a:r>
              <a:rPr lang="en-US" b="1" dirty="0" err="1" smtClean="0"/>
              <a:t>Novgorodov</a:t>
            </a:r>
            <a:r>
              <a:rPr lang="en-US" b="1" dirty="0" smtClean="0"/>
              <a:t>, </a:t>
            </a:r>
            <a:r>
              <a:rPr lang="en-US" b="1" dirty="0" err="1" smtClean="0"/>
              <a:t>Polyzotis</a:t>
            </a:r>
            <a:r>
              <a:rPr lang="en-US" b="1" dirty="0" smtClean="0"/>
              <a:t>, Tan. ICDE’12,…</a:t>
            </a:r>
            <a:r>
              <a:rPr lang="en-US" sz="1600" b="1" dirty="0" smtClean="0"/>
              <a:t>]</a:t>
            </a:r>
          </a:p>
        </p:txBody>
      </p:sp>
    </p:spTree>
    <p:extLst>
      <p:ext uri="{BB962C8B-B14F-4D97-AF65-F5344CB8AC3E}">
        <p14:creationId xmlns="" xmlns:p14="http://schemas.microsoft.com/office/powerpoint/2010/main" val="188783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Quantifying Uncertainty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686800" cy="5043510"/>
          </a:xfrm>
        </p:spPr>
        <p:txBody>
          <a:bodyPr>
            <a:normAutofit fontScale="92500"/>
          </a:bodyPr>
          <a:lstStyle/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Assume </a:t>
            </a:r>
            <a:r>
              <a:rPr lang="en-US" dirty="0" smtClean="0">
                <a:solidFill>
                  <a:srgbClr val="FF0000"/>
                </a:solidFill>
              </a:rPr>
              <a:t>t</a:t>
            </a:r>
            <a:r>
              <a:rPr lang="en-US" dirty="0" smtClean="0"/>
              <a:t> answers suffice for computing </a:t>
            </a:r>
            <a:r>
              <a:rPr lang="en-US" dirty="0" smtClean="0">
                <a:solidFill>
                  <a:srgbClr val="FF0000"/>
                </a:solidFill>
              </a:rPr>
              <a:t>f </a:t>
            </a:r>
            <a:r>
              <a:rPr lang="en-US" dirty="0" smtClean="0"/>
              <a:t>for </a:t>
            </a:r>
            <a:r>
              <a:rPr lang="en-US" dirty="0" smtClean="0">
                <a:solidFill>
                  <a:srgbClr val="FF0000"/>
                </a:solidFill>
              </a:rPr>
              <a:t>q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Comp(q)</a:t>
            </a:r>
            <a:r>
              <a:rPr lang="en-US" dirty="0" smtClean="0"/>
              <a:t>: all possible completions of </a:t>
            </a:r>
            <a:r>
              <a:rPr lang="en-US" dirty="0" err="1" smtClean="0"/>
              <a:t>q’s</a:t>
            </a:r>
            <a:r>
              <a:rPr lang="en-US" dirty="0" smtClean="0"/>
              <a:t> column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Dist(r – r’)</a:t>
            </a:r>
            <a:r>
              <a:rPr lang="en-US" dirty="0" smtClean="0"/>
              <a:t>: distance between two results of  f</a:t>
            </a:r>
          </a:p>
          <a:p>
            <a:pPr algn="l" rtl="0"/>
            <a:endParaRPr lang="en-US" dirty="0" smtClean="0"/>
          </a:p>
          <a:p>
            <a:pPr algn="l" rtl="0"/>
            <a:r>
              <a:rPr lang="fr-FR" dirty="0" err="1" smtClean="0">
                <a:solidFill>
                  <a:srgbClr val="FF0000"/>
                </a:solidFill>
              </a:rPr>
              <a:t>Uncertainty</a:t>
            </a:r>
            <a:r>
              <a:rPr lang="fr-FR" dirty="0" smtClean="0">
                <a:solidFill>
                  <a:srgbClr val="FF0000"/>
                </a:solidFill>
              </a:rPr>
              <a:t>(q)</a:t>
            </a:r>
            <a:r>
              <a:rPr lang="fr-FR" dirty="0" smtClean="0"/>
              <a:t>: </a:t>
            </a:r>
            <a:r>
              <a:rPr lang="fr-FR" sz="3000" dirty="0" smtClean="0"/>
              <a:t>max{ </a:t>
            </a:r>
            <a:r>
              <a:rPr lang="fr-FR" sz="3000" dirty="0" err="1" smtClean="0">
                <a:solidFill>
                  <a:schemeClr val="accent1"/>
                </a:solidFill>
              </a:rPr>
              <a:t>Dist</a:t>
            </a:r>
            <a:r>
              <a:rPr lang="fr-FR" sz="3000" dirty="0" smtClean="0">
                <a:solidFill>
                  <a:schemeClr val="accent1"/>
                </a:solidFill>
              </a:rPr>
              <a:t>(f(X) - f(Y )) </a:t>
            </a:r>
            <a:r>
              <a:rPr lang="fr-FR" sz="3000" dirty="0" smtClean="0"/>
              <a:t>| X,Y in </a:t>
            </a:r>
            <a:r>
              <a:rPr lang="en-US" sz="3000" dirty="0" smtClean="0"/>
              <a:t>Comp(q) }</a:t>
            </a:r>
            <a:endParaRPr lang="en-US" dirty="0" smtClean="0"/>
          </a:p>
          <a:p>
            <a:pPr lvl="1" algn="l" rtl="0">
              <a:buNone/>
            </a:pPr>
            <a:r>
              <a:rPr lang="en-US" dirty="0" smtClean="0"/>
              <a:t>i.e. the largest distance between possibly completions</a:t>
            </a:r>
          </a:p>
          <a:p>
            <a:pPr algn="l" rtl="0"/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4527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7143768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Quantifying Uncertainty (cont.)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5043510"/>
          </a:xfrm>
        </p:spPr>
        <p:txBody>
          <a:bodyPr>
            <a:normAutofit fontScale="70000" lnSpcReduction="20000"/>
          </a:bodyPr>
          <a:lstStyle/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Uncertainty measures for a Users-Answer matrix M</a:t>
            </a:r>
          </a:p>
          <a:p>
            <a:pPr lvl="1" algn="l" rtl="0"/>
            <a:r>
              <a:rPr lang="en-US" b="1" dirty="0" smtClean="0">
                <a:solidFill>
                  <a:srgbClr val="0070C0"/>
                </a:solidFill>
              </a:rPr>
              <a:t>Max-uncertainty(M)</a:t>
            </a:r>
          </a:p>
          <a:p>
            <a:pPr lvl="1" algn="l" rtl="0"/>
            <a:r>
              <a:rPr lang="en-US" b="1" dirty="0" smtClean="0">
                <a:solidFill>
                  <a:srgbClr val="0070C0"/>
                </a:solidFill>
              </a:rPr>
              <a:t>Sum-uncertainty(M)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b="1" dirty="0" smtClean="0">
                <a:solidFill>
                  <a:srgbClr val="FF0000"/>
                </a:solidFill>
              </a:rPr>
              <a:t>Problem statement (X-uncertainty Reduction)</a:t>
            </a:r>
            <a:r>
              <a:rPr lang="en-US" dirty="0" smtClean="0"/>
              <a:t>     </a:t>
            </a:r>
          </a:p>
          <a:p>
            <a:pPr algn="l" rtl="0">
              <a:buNone/>
            </a:pPr>
            <a:r>
              <a:rPr lang="en-US" dirty="0" smtClean="0"/>
              <a:t>     Given a matrix M, a choice x </a:t>
            </a:r>
            <a:r>
              <a:rPr lang="el-GR" dirty="0" smtClean="0"/>
              <a:t>ϵ</a:t>
            </a:r>
            <a:r>
              <a:rPr lang="en-US" dirty="0" smtClean="0"/>
              <a:t> {</a:t>
            </a:r>
            <a:r>
              <a:rPr lang="en-US" dirty="0" err="1" smtClean="0"/>
              <a:t>max,sum</a:t>
            </a:r>
            <a:r>
              <a:rPr lang="en-US" dirty="0" smtClean="0"/>
              <a:t>}, and a set of constraints,</a:t>
            </a:r>
          </a:p>
          <a:p>
            <a:pPr algn="l" rtl="0">
              <a:buNone/>
            </a:pPr>
            <a:r>
              <a:rPr lang="en-US" dirty="0" smtClean="0"/>
              <a:t>     identify a set C of empty cells that satisfy the constraints and where 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     Max </a:t>
            </a:r>
            <a:r>
              <a:rPr lang="en-US" b="1" baseline="-25000" dirty="0" smtClean="0">
                <a:solidFill>
                  <a:srgbClr val="0070C0"/>
                </a:solidFill>
              </a:rPr>
              <a:t>M’ </a:t>
            </a:r>
            <a:r>
              <a:rPr lang="el-GR" b="1" baseline="-25000" dirty="0" smtClean="0">
                <a:solidFill>
                  <a:srgbClr val="0070C0"/>
                </a:solidFill>
              </a:rPr>
              <a:t>ϵ </a:t>
            </a:r>
            <a:r>
              <a:rPr lang="en-US" b="1" baseline="-25000" dirty="0" smtClean="0">
                <a:solidFill>
                  <a:srgbClr val="0070C0"/>
                </a:solidFill>
              </a:rPr>
              <a:t>M</a:t>
            </a:r>
            <a:r>
              <a:rPr lang="en-US" b="1" baseline="-50000" dirty="0" smtClean="0">
                <a:solidFill>
                  <a:srgbClr val="0070C0"/>
                </a:solidFill>
              </a:rPr>
              <a:t>C</a:t>
            </a:r>
            <a:r>
              <a:rPr lang="en-US" b="1" baseline="-25000" dirty="0" smtClean="0">
                <a:solidFill>
                  <a:srgbClr val="0070C0"/>
                </a:solidFill>
              </a:rPr>
              <a:t>   </a:t>
            </a:r>
            <a:r>
              <a:rPr lang="en-US" b="1" dirty="0" smtClean="0">
                <a:solidFill>
                  <a:srgbClr val="0070C0"/>
                </a:solidFill>
              </a:rPr>
              <a:t>X-uncertainty(M’) </a:t>
            </a:r>
            <a:r>
              <a:rPr lang="en-US" dirty="0" smtClean="0"/>
              <a:t>is minimized.</a:t>
            </a:r>
          </a:p>
          <a:p>
            <a:pPr algn="l" rtl="0">
              <a:buNone/>
            </a:pPr>
            <a:r>
              <a:rPr lang="en-US" dirty="0" smtClean="0"/>
              <a:t>    </a:t>
            </a:r>
          </a:p>
          <a:p>
            <a:pPr algn="l" rtl="0">
              <a:buNone/>
            </a:pPr>
            <a:r>
              <a:rPr lang="en-US" dirty="0" smtClean="0"/>
              <a:t>     Where M</a:t>
            </a:r>
            <a:r>
              <a:rPr lang="en-US" baseline="-25000" dirty="0" smtClean="0"/>
              <a:t>C</a:t>
            </a:r>
            <a:r>
              <a:rPr lang="en-US" dirty="0" smtClean="0"/>
              <a:t> contains all possible matrices that we can derive from M by resolving solely the cells in C. 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902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71437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Examples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834"/>
            <a:ext cx="8507288" cy="5043510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Target function f</a:t>
            </a:r>
          </a:p>
          <a:p>
            <a:pPr lvl="1" algn="l" rtl="0"/>
            <a:r>
              <a:rPr lang="en-US" dirty="0" smtClean="0"/>
              <a:t>Entropy, majority-vote, average,…</a:t>
            </a:r>
          </a:p>
          <a:p>
            <a:pPr lvl="1" algn="l" rtl="0"/>
            <a:endParaRPr lang="en-US" dirty="0" smtClean="0"/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Constraints</a:t>
            </a:r>
          </a:p>
          <a:p>
            <a:pPr lvl="1" algn="l" rtl="0"/>
            <a:r>
              <a:rPr lang="en-US" dirty="0" smtClean="0">
                <a:solidFill>
                  <a:srgbClr val="0070C0"/>
                </a:solidFill>
              </a:rPr>
              <a:t>A</a:t>
            </a:r>
            <a:r>
              <a:rPr lang="en-US" dirty="0" smtClean="0"/>
              <a:t>: bound k on the over number of cells</a:t>
            </a:r>
          </a:p>
          <a:p>
            <a:pPr lvl="1" algn="l" rtl="0"/>
            <a:r>
              <a:rPr lang="en-US" dirty="0" smtClean="0">
                <a:solidFill>
                  <a:srgbClr val="0070C0"/>
                </a:solidFill>
              </a:rPr>
              <a:t>B</a:t>
            </a:r>
            <a:r>
              <a:rPr lang="en-US" dirty="0" smtClean="0"/>
              <a:t>: also a bound k’ on questions per users</a:t>
            </a:r>
          </a:p>
          <a:p>
            <a:pPr lvl="1" algn="l" rtl="0"/>
            <a:r>
              <a:rPr lang="en-US" dirty="0" smtClean="0">
                <a:solidFill>
                  <a:srgbClr val="0070C0"/>
                </a:solidFill>
              </a:rPr>
              <a:t>C</a:t>
            </a:r>
            <a:r>
              <a:rPr lang="en-US" dirty="0" smtClean="0"/>
              <a:t>: here k’ is a bound on users per question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5816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71437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Some Complexity Results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507288" cy="5043510"/>
          </a:xfrm>
        </p:spPr>
        <p:txBody>
          <a:bodyPr>
            <a:normAutofit fontScale="70000" lnSpcReduction="20000"/>
          </a:bodyPr>
          <a:lstStyle/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b="1" dirty="0" smtClean="0">
                <a:solidFill>
                  <a:srgbClr val="FF0000"/>
                </a:solidFill>
              </a:rPr>
              <a:t>max-Uncertainty Reduction</a:t>
            </a:r>
          </a:p>
          <a:p>
            <a:pPr algn="l" rtl="0"/>
            <a:endParaRPr lang="en-US" b="1" dirty="0" smtClean="0">
              <a:solidFill>
                <a:srgbClr val="FF0000"/>
              </a:solidFill>
            </a:endParaRPr>
          </a:p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        in PTIME for all constraints classes</a:t>
            </a:r>
            <a:endParaRPr lang="fr-FR" dirty="0" smtClean="0">
              <a:solidFill>
                <a:srgbClr val="0070C0"/>
              </a:solidFill>
            </a:endParaRPr>
          </a:p>
          <a:p>
            <a:pPr lvl="1" algn="l" rtl="0"/>
            <a:r>
              <a:rPr lang="en-US" dirty="0" smtClean="0"/>
              <a:t>Greedy </a:t>
            </a:r>
            <a:r>
              <a:rPr lang="en-US" dirty="0" err="1" smtClean="0"/>
              <a:t>algo</a:t>
            </a:r>
            <a:r>
              <a:rPr lang="en-US" dirty="0" smtClean="0"/>
              <a:t> for constraints class A (and C)</a:t>
            </a:r>
          </a:p>
          <a:p>
            <a:pPr lvl="1" algn="l" rtl="0"/>
            <a:r>
              <a:rPr lang="en-US" dirty="0" smtClean="0"/>
              <a:t>Using Max-flow for constraints class B</a:t>
            </a:r>
          </a:p>
          <a:p>
            <a:pPr algn="l" rtl="0"/>
            <a:endParaRPr lang="en-US" dirty="0" smtClean="0">
              <a:solidFill>
                <a:srgbClr val="FF0000"/>
              </a:solidFill>
            </a:endParaRPr>
          </a:p>
          <a:p>
            <a:pPr algn="l" rtl="0"/>
            <a:r>
              <a:rPr lang="en-US" b="1" dirty="0" smtClean="0">
                <a:solidFill>
                  <a:srgbClr val="FF0000"/>
                </a:solidFill>
              </a:rPr>
              <a:t>sum-Uncertainty Reduction </a:t>
            </a:r>
          </a:p>
          <a:p>
            <a:pPr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 </a:t>
            </a:r>
          </a:p>
          <a:p>
            <a:pPr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  </a:t>
            </a:r>
            <a:r>
              <a:rPr lang="en-US" b="1" dirty="0" smtClean="0">
                <a:solidFill>
                  <a:srgbClr val="0070C0"/>
                </a:solidFill>
              </a:rPr>
              <a:t>in PTIME for constraint classes A and C</a:t>
            </a:r>
          </a:p>
          <a:p>
            <a:pPr lvl="1" algn="l" rtl="0"/>
            <a:r>
              <a:rPr lang="en-US" dirty="0" smtClean="0"/>
              <a:t>Dynamic programming</a:t>
            </a:r>
          </a:p>
          <a:p>
            <a:pPr algn="l" rtl="0"/>
            <a:endParaRPr lang="en-US" b="1" dirty="0" smtClean="0">
              <a:solidFill>
                <a:srgbClr val="FF0000"/>
              </a:solidFill>
            </a:endParaRPr>
          </a:p>
          <a:p>
            <a:pPr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  </a:t>
            </a:r>
            <a:r>
              <a:rPr lang="en-US" b="1" dirty="0" smtClean="0">
                <a:solidFill>
                  <a:srgbClr val="0070C0"/>
                </a:solidFill>
              </a:rPr>
              <a:t>NP-COMPLETE for constraints class B</a:t>
            </a:r>
            <a:endParaRPr lang="fr-FR" dirty="0" smtClean="0">
              <a:solidFill>
                <a:srgbClr val="0070C0"/>
              </a:solidFill>
            </a:endParaRPr>
          </a:p>
          <a:p>
            <a:pPr lvl="1" algn="l" rtl="0"/>
            <a:r>
              <a:rPr lang="en-US" dirty="0" smtClean="0"/>
              <a:t>Reduction for perfect 3 set cover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0067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7143768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AskIt</a:t>
            </a:r>
            <a:r>
              <a:rPr lang="en-US" dirty="0" smtClean="0"/>
              <a:t>   (ICDE’12 demo)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507288" cy="5043510"/>
          </a:xfrm>
        </p:spPr>
        <p:txBody>
          <a:bodyPr>
            <a:normAutofit/>
          </a:bodyPr>
          <a:lstStyle/>
          <a:p>
            <a:pPr algn="l" rtl="0"/>
            <a:r>
              <a:rPr lang="en-US" sz="2400" dirty="0" smtClean="0"/>
              <a:t>Gather information (scientific as well as fun) 				   on ICDE’12 authors, participants, papers, presentations,…</a:t>
            </a:r>
          </a:p>
          <a:p>
            <a:pPr algn="l" rtl="0"/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ui-quest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780928"/>
            <a:ext cx="6239452" cy="331236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Picture 5" descr="ui-sta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5100" y="3212976"/>
            <a:ext cx="5948868" cy="324036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41293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999" y="193204"/>
            <a:ext cx="8229600" cy="1143000"/>
          </a:xfrm>
        </p:spPr>
        <p:txBody>
          <a:bodyPr/>
          <a:lstStyle/>
          <a:p>
            <a:r>
              <a:rPr lang="en-US" dirty="0" smtClean="0"/>
              <a:t>Lots of Open Questions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3076"/>
            <a:ext cx="8435280" cy="5043510"/>
          </a:xfrm>
        </p:spPr>
        <p:txBody>
          <a:bodyPr>
            <a:noAutofit/>
          </a:bodyPr>
          <a:lstStyle/>
          <a:p>
            <a:pPr algn="l" rtl="0"/>
            <a:r>
              <a:rPr lang="en-US" sz="2400" dirty="0" smtClean="0"/>
              <a:t>Use prior knowledge about users/answers</a:t>
            </a:r>
          </a:p>
          <a:p>
            <a:pPr lvl="2" algn="l" rtl="0"/>
            <a:r>
              <a:rPr lang="en-US" sz="2200" dirty="0" smtClean="0"/>
              <a:t>Predict answers</a:t>
            </a:r>
          </a:p>
          <a:p>
            <a:pPr lvl="2" algn="l" rtl="0"/>
            <a:r>
              <a:rPr lang="en-US" sz="2200" dirty="0" smtClean="0"/>
              <a:t>Predict who can/will answer what</a:t>
            </a:r>
          </a:p>
          <a:p>
            <a:pPr lvl="1" algn="l" rtl="0">
              <a:buNone/>
            </a:pPr>
            <a:r>
              <a:rPr lang="en-US" sz="2400" dirty="0" smtClean="0"/>
              <a:t>[Collaborative Filtering-style analysis is useful here]</a:t>
            </a:r>
          </a:p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/>
              <a:t>Worse-case analysis vs. expected error</a:t>
            </a:r>
          </a:p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/>
              <a:t>Incremental computation &amp; optimization</a:t>
            </a:r>
          </a:p>
          <a:p>
            <a:pPr algn="l" rtl="0">
              <a:buNone/>
            </a:pPr>
            <a:r>
              <a:rPr lang="en-US" sz="2400" dirty="0" smtClean="0"/>
              <a:t>…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3123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Given a DAG and some unknown target(s)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We can ask </a:t>
            </a:r>
            <a:r>
              <a:rPr lang="en-US" b="1" dirty="0" smtClean="0"/>
              <a:t>YES/NO</a:t>
            </a:r>
            <a:r>
              <a:rPr lang="en-US" dirty="0" smtClean="0"/>
              <a:t> questions </a:t>
            </a:r>
          </a:p>
          <a:p>
            <a:pPr lvl="1"/>
            <a:r>
              <a:rPr lang="en-US" dirty="0" smtClean="0"/>
              <a:t>E.g. reachability</a:t>
            </a:r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803385" y="2131476"/>
            <a:ext cx="3521635" cy="2426732"/>
            <a:chOff x="1285547" y="2525603"/>
            <a:chExt cx="3521635" cy="2426732"/>
          </a:xfrm>
        </p:grpSpPr>
        <p:sp>
          <p:nvSpPr>
            <p:cNvPr id="31" name="TextBox 30"/>
            <p:cNvSpPr txBox="1"/>
            <p:nvPr/>
          </p:nvSpPr>
          <p:spPr>
            <a:xfrm>
              <a:off x="2737788" y="3973403"/>
              <a:ext cx="1104900" cy="369332"/>
            </a:xfrm>
            <a:prstGeom prst="rect">
              <a:avLst/>
            </a:prstGeom>
            <a:solidFill>
              <a:srgbClr val="D4FC9E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Chinese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871138" y="2525603"/>
              <a:ext cx="838200" cy="369332"/>
            </a:xfrm>
            <a:prstGeom prst="rect">
              <a:avLst/>
            </a:prstGeom>
            <a:solidFill>
              <a:srgbClr val="D4FC9E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Asian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680638" y="3211403"/>
              <a:ext cx="1219200" cy="369332"/>
            </a:xfrm>
            <a:prstGeom prst="rect">
              <a:avLst/>
            </a:prstGeom>
            <a:solidFill>
              <a:srgbClr val="D4FC9E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East Asian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461924" y="3973403"/>
              <a:ext cx="1149569" cy="369332"/>
            </a:xfrm>
            <a:prstGeom prst="rect">
              <a:avLst/>
            </a:prstGeom>
            <a:solidFill>
              <a:srgbClr val="D4FC9E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Japanese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968982" y="3973403"/>
              <a:ext cx="838200" cy="369332"/>
            </a:xfrm>
            <a:prstGeom prst="rect">
              <a:avLst/>
            </a:prstGeom>
            <a:solidFill>
              <a:srgbClr val="D4FC9E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Thai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38" name="Straight Arrow Connector 37"/>
            <p:cNvCxnSpPr>
              <a:stCxn id="33" idx="2"/>
              <a:endCxn id="35" idx="0"/>
            </p:cNvCxnSpPr>
            <p:nvPr/>
          </p:nvCxnSpPr>
          <p:spPr>
            <a:xfrm>
              <a:off x="3290238" y="2894935"/>
              <a:ext cx="0" cy="31646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35" idx="2"/>
              <a:endCxn id="36" idx="0"/>
            </p:cNvCxnSpPr>
            <p:nvPr/>
          </p:nvCxnSpPr>
          <p:spPr>
            <a:xfrm flipH="1">
              <a:off x="2036709" y="3580735"/>
              <a:ext cx="1253529" cy="39266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5" idx="2"/>
              <a:endCxn id="31" idx="0"/>
            </p:cNvCxnSpPr>
            <p:nvPr/>
          </p:nvCxnSpPr>
          <p:spPr>
            <a:xfrm>
              <a:off x="3290238" y="3580735"/>
              <a:ext cx="0" cy="39266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stCxn id="35" idx="2"/>
              <a:endCxn id="37" idx="0"/>
            </p:cNvCxnSpPr>
            <p:nvPr/>
          </p:nvCxnSpPr>
          <p:spPr>
            <a:xfrm>
              <a:off x="3290238" y="3580735"/>
              <a:ext cx="1097844" cy="39266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1285547" y="4583003"/>
              <a:ext cx="692369" cy="369332"/>
            </a:xfrm>
            <a:prstGeom prst="rect">
              <a:avLst/>
            </a:prstGeom>
            <a:solidFill>
              <a:srgbClr val="D4FC9E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Sushi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095500" y="4583003"/>
              <a:ext cx="838200" cy="369332"/>
            </a:xfrm>
            <a:prstGeom prst="rect">
              <a:avLst/>
            </a:prstGeom>
            <a:solidFill>
              <a:srgbClr val="D4FC9E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2">
                      <a:lumMod val="75000"/>
                    </a:schemeClr>
                  </a:solidFill>
                </a:rPr>
                <a:t>Ramen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44" name="Straight Arrow Connector 43"/>
            <p:cNvCxnSpPr>
              <a:stCxn id="36" idx="2"/>
              <a:endCxn id="42" idx="0"/>
            </p:cNvCxnSpPr>
            <p:nvPr/>
          </p:nvCxnSpPr>
          <p:spPr>
            <a:xfrm flipH="1">
              <a:off x="1631732" y="4342735"/>
              <a:ext cx="404977" cy="24026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36" idx="2"/>
              <a:endCxn id="43" idx="0"/>
            </p:cNvCxnSpPr>
            <p:nvPr/>
          </p:nvCxnSpPr>
          <p:spPr>
            <a:xfrm>
              <a:off x="2036709" y="4342735"/>
              <a:ext cx="477891" cy="24026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45" descr="chinatown-olympiades-entre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728" y="2133901"/>
            <a:ext cx="1654068" cy="1210294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" name="Oval Callout 46"/>
          <p:cNvSpPr/>
          <p:nvPr/>
        </p:nvSpPr>
        <p:spPr>
          <a:xfrm>
            <a:off x="4342437" y="2083607"/>
            <a:ext cx="1933074" cy="344490"/>
          </a:xfrm>
          <a:prstGeom prst="wedgeEllipseCallout">
            <a:avLst>
              <a:gd name="adj1" fmla="val -114472"/>
              <a:gd name="adj2" fmla="val 49955"/>
            </a:avLst>
          </a:prstGeom>
          <a:solidFill>
            <a:srgbClr val="C9E9F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Is it Asian?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255626" y="3557515"/>
            <a:ext cx="1104900" cy="369332"/>
          </a:xfrm>
          <a:prstGeom prst="roundRect">
            <a:avLst/>
          </a:prstGeom>
          <a:noFill/>
          <a:ln w="76200">
            <a:solidFill>
              <a:srgbClr val="0D9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3197" y="2563524"/>
            <a:ext cx="838200" cy="630037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5631397" y="2677923"/>
            <a:ext cx="741459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: YES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2" name="Oval Callout 51"/>
          <p:cNvSpPr/>
          <p:nvPr/>
        </p:nvSpPr>
        <p:spPr>
          <a:xfrm>
            <a:off x="4793197" y="3237867"/>
            <a:ext cx="1926023" cy="688980"/>
          </a:xfrm>
          <a:prstGeom prst="wedgeEllipseCallout">
            <a:avLst>
              <a:gd name="adj1" fmla="val -81407"/>
              <a:gd name="adj2" fmla="val 31650"/>
            </a:avLst>
          </a:prstGeom>
          <a:solidFill>
            <a:srgbClr val="C9E9F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Is it Thai?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9064" y="3210803"/>
            <a:ext cx="838200" cy="630037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7677264" y="3267432"/>
            <a:ext cx="69602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: No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5" name="Oval Callout 54"/>
          <p:cNvSpPr/>
          <p:nvPr/>
        </p:nvSpPr>
        <p:spPr>
          <a:xfrm>
            <a:off x="3360526" y="4100651"/>
            <a:ext cx="2270871" cy="688980"/>
          </a:xfrm>
          <a:prstGeom prst="wedgeEllipseCallout">
            <a:avLst>
              <a:gd name="adj1" fmla="val -56809"/>
              <a:gd name="adj2" fmla="val -96492"/>
            </a:avLst>
          </a:prstGeom>
          <a:solidFill>
            <a:srgbClr val="C9E9F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Is it Chinese?</a:t>
            </a: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25364" y="4167115"/>
            <a:ext cx="838200" cy="630037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663564" y="4081108"/>
            <a:ext cx="77476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: YES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1820720" y="188640"/>
            <a:ext cx="7143768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Best use of resources: </a:t>
            </a:r>
            <a:br>
              <a:rPr lang="en-US" dirty="0" smtClean="0"/>
            </a:br>
            <a:r>
              <a:rPr lang="en-US" dirty="0" smtClean="0"/>
              <a:t>Human Assisted Graph Search</a:t>
            </a:r>
            <a:endParaRPr lang="he-IL" dirty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02235" y="5589240"/>
            <a:ext cx="4062253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b="1" dirty="0" err="1" smtClean="0"/>
              <a:t>HumanAssisted</a:t>
            </a:r>
            <a:r>
              <a:rPr lang="en-US" b="1" dirty="0"/>
              <a:t> </a:t>
            </a:r>
            <a:r>
              <a:rPr lang="en-US" b="1" dirty="0" smtClean="0"/>
              <a:t>Graph </a:t>
            </a:r>
            <a:r>
              <a:rPr lang="en-US" b="1" dirty="0"/>
              <a:t>Search: </a:t>
            </a:r>
            <a:endParaRPr lang="en-US" b="1" dirty="0" smtClean="0"/>
          </a:p>
          <a:p>
            <a:pPr algn="l" rtl="0"/>
            <a:r>
              <a:rPr lang="en-US" b="1" dirty="0" smtClean="0"/>
              <a:t>It’s </a:t>
            </a:r>
            <a:r>
              <a:rPr lang="en-US" b="1" dirty="0"/>
              <a:t>Okay to Ask </a:t>
            </a:r>
            <a:r>
              <a:rPr lang="en-US" b="1" dirty="0" smtClean="0"/>
              <a:t>Questions, </a:t>
            </a:r>
            <a:r>
              <a:rPr lang="pt-BR" dirty="0" smtClean="0"/>
              <a:t>A. Parameswaran, A. D. Sarma,  H. G. Molina, N. Polyzotis, j. Widom, VLDB ‘11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2259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0" grpId="0"/>
      <p:bldP spid="52" grpId="0" animBg="1"/>
      <p:bldP spid="54" grpId="0"/>
      <p:bldP spid="55" grpId="0" animBg="1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686568" cy="1143000"/>
          </a:xfrm>
        </p:spPr>
        <p:txBody>
          <a:bodyPr/>
          <a:lstStyle/>
          <a:p>
            <a:r>
              <a:rPr lang="en-US" dirty="0" smtClean="0"/>
              <a:t>Galaxy Zoo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383" y="83671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07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479" y="76470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75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43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0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51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311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439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2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455" y="62068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4" y="1628800"/>
            <a:ext cx="884872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5899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04351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dirty="0" smtClean="0"/>
              <a:t>Find an optimal set of questions to find the target nodes</a:t>
            </a:r>
          </a:p>
          <a:p>
            <a:pPr lvl="1" algn="l" rtl="0"/>
            <a:r>
              <a:rPr lang="en-US" b="1" dirty="0" smtClean="0"/>
              <a:t>Optimize cost: </a:t>
            </a:r>
            <a:r>
              <a:rPr lang="en-US" dirty="0" smtClean="0"/>
              <a:t>Minimal # of questions</a:t>
            </a:r>
          </a:p>
          <a:p>
            <a:pPr lvl="1" algn="l" rtl="0"/>
            <a:r>
              <a:rPr lang="en-US" b="1" dirty="0" smtClean="0"/>
              <a:t>Optimize accuracy: </a:t>
            </a:r>
            <a:r>
              <a:rPr lang="en-US" dirty="0" smtClean="0"/>
              <a:t>Minimal # of possible targets</a:t>
            </a:r>
          </a:p>
          <a:p>
            <a:pPr algn="l" rtl="0"/>
            <a:endParaRPr lang="en-US" b="1" dirty="0" smtClean="0"/>
          </a:p>
          <a:p>
            <a:pPr algn="l" rtl="0"/>
            <a:r>
              <a:rPr lang="en-US" b="1" dirty="0" smtClean="0"/>
              <a:t>Challenges</a:t>
            </a:r>
          </a:p>
          <a:p>
            <a:pPr lvl="1" algn="l" rtl="0"/>
            <a:r>
              <a:rPr lang="en-US" dirty="0" smtClean="0"/>
              <a:t>Answer correlations	   </a:t>
            </a:r>
            <a:r>
              <a:rPr lang="en-US" dirty="0" smtClean="0">
                <a:solidFill>
                  <a:srgbClr val="305202"/>
                </a:solidFill>
              </a:rPr>
              <a:t>(Falafel </a:t>
            </a:r>
            <a:r>
              <a:rPr lang="en-US" dirty="0" smtClean="0">
                <a:solidFill>
                  <a:srgbClr val="305202"/>
                </a:solidFill>
                <a:sym typeface="Wingdings" pitchFamily="2" charset="2"/>
              </a:rPr>
              <a:t> Middle Eastern)</a:t>
            </a:r>
          </a:p>
          <a:p>
            <a:pPr lvl="1" algn="l" rtl="0"/>
            <a:r>
              <a:rPr lang="en-US" dirty="0" smtClean="0">
                <a:sym typeface="Wingdings" pitchFamily="2" charset="2"/>
              </a:rPr>
              <a:t>Location in the graph affects information gain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				   </a:t>
            </a:r>
            <a:r>
              <a:rPr lang="en-US" dirty="0" smtClean="0">
                <a:solidFill>
                  <a:srgbClr val="305202"/>
                </a:solidFill>
                <a:sym typeface="Wingdings" pitchFamily="2" charset="2"/>
              </a:rPr>
              <a:t>(leaves are likely to get a NO)</a:t>
            </a:r>
          </a:p>
          <a:p>
            <a:pPr lvl="1" algn="l" rtl="0"/>
            <a:r>
              <a:rPr lang="en-US" dirty="0" smtClean="0">
                <a:sym typeface="Wingdings" pitchFamily="2" charset="2"/>
              </a:rPr>
              <a:t>Asking several questions in parallel to reduce latency </a:t>
            </a:r>
            <a:endParaRPr lang="en-US" dirty="0" smtClean="0"/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Objective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7372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Single target/Multiple targets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Online/Offline</a:t>
            </a:r>
          </a:p>
          <a:p>
            <a:pPr lvl="1" algn="l" rtl="0"/>
            <a:r>
              <a:rPr lang="en-US" dirty="0" smtClean="0"/>
              <a:t>Online: one question at a time</a:t>
            </a:r>
          </a:p>
          <a:p>
            <a:pPr lvl="1" algn="l" rtl="0"/>
            <a:r>
              <a:rPr lang="en-US" dirty="0" smtClean="0"/>
              <a:t>Offline: pre-compute all questions</a:t>
            </a:r>
          </a:p>
          <a:p>
            <a:pPr lvl="1" algn="l" rtl="0"/>
            <a:r>
              <a:rPr lang="en-US" dirty="0" smtClean="0"/>
              <a:t>Hybrid approach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Graph structure</a:t>
            </a:r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Problem Dimensions</a:t>
            </a:r>
            <a:endParaRPr lang="en-US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04654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1599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Crowdsourcing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Crowd </a:t>
            </a:r>
            <a:r>
              <a:rPr lang="en-US" dirty="0" err="1" smtClean="0"/>
              <a:t>datasourcing</a:t>
            </a: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Towards a principled solution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Conclusions and challenges</a:t>
            </a:r>
            <a:endParaRPr lang="he-IL" dirty="0">
              <a:solidFill>
                <a:srgbClr val="FF000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404" y="3861048"/>
            <a:ext cx="14668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36912"/>
            <a:ext cx="1620391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157192"/>
            <a:ext cx="1575396" cy="95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8103" y="206084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27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2199" y="19888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76095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88063" y="141277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412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60071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0031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52159" y="162880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4047" y="191683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96175" y="184482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4902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686568" cy="114300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2800" dirty="0"/>
              <a:t>All classical issues:</a:t>
            </a:r>
          </a:p>
          <a:p>
            <a:pPr marL="457200" lvl="1" indent="0">
              <a:buNone/>
              <a:defRPr/>
            </a:pPr>
            <a:r>
              <a:rPr lang="en-US" dirty="0" smtClean="0"/>
              <a:t>Data </a:t>
            </a:r>
            <a:r>
              <a:rPr lang="en-US" dirty="0"/>
              <a:t>models, query languages, query processing, optimization, </a:t>
            </a:r>
            <a:r>
              <a:rPr lang="en-US" dirty="0" smtClean="0"/>
              <a:t>HCI</a:t>
            </a:r>
            <a:endParaRPr lang="en-US" dirty="0"/>
          </a:p>
          <a:p>
            <a:pPr>
              <a:defRPr/>
            </a:pPr>
            <a:r>
              <a:rPr lang="en-US" sz="2800" dirty="0" smtClean="0"/>
              <a:t>Database techniques are very useful</a:t>
            </a:r>
          </a:p>
          <a:p>
            <a:pPr lvl="1">
              <a:defRPr/>
            </a:pPr>
            <a:r>
              <a:rPr lang="en-US" sz="2600" dirty="0" smtClean="0"/>
              <a:t>“Classical” as well as new</a:t>
            </a:r>
          </a:p>
          <a:p>
            <a:pPr>
              <a:defRPr/>
            </a:pPr>
            <a:r>
              <a:rPr lang="en-US" dirty="0" smtClean="0"/>
              <a:t>BUT</a:t>
            </a:r>
            <a:endParaRPr lang="en-US" dirty="0"/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dirty="0"/>
              <a:t>(Very) interactive computation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dirty="0"/>
              <a:t>(Very) large scale data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dirty="0"/>
              <a:t>(Very) little control on quality/reliability</a:t>
            </a:r>
          </a:p>
          <a:p>
            <a:endParaRPr lang="he-IL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1575396" cy="95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9879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848" y="260648"/>
            <a:ext cx="6686568" cy="1143000"/>
          </a:xfrm>
        </p:spPr>
        <p:txBody>
          <a:bodyPr/>
          <a:lstStyle/>
          <a:p>
            <a:r>
              <a:rPr lang="en-US" dirty="0" smtClean="0"/>
              <a:t>Challenges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vs. closed world assumption </a:t>
            </a:r>
          </a:p>
          <a:p>
            <a:endParaRPr lang="en-US" dirty="0" smtClean="0"/>
          </a:p>
          <a:p>
            <a:r>
              <a:rPr lang="en-US" dirty="0" smtClean="0"/>
              <a:t>Asking </a:t>
            </a:r>
            <a:r>
              <a:rPr lang="en-US" dirty="0"/>
              <a:t>the right </a:t>
            </a:r>
            <a:r>
              <a:rPr lang="en-US" dirty="0" smtClean="0"/>
              <a:t>questions</a:t>
            </a:r>
          </a:p>
          <a:p>
            <a:endParaRPr lang="en-US" dirty="0"/>
          </a:p>
          <a:p>
            <a:r>
              <a:rPr lang="en-US" dirty="0" smtClean="0"/>
              <a:t>Estimating the quality of answers</a:t>
            </a:r>
          </a:p>
          <a:p>
            <a:endParaRPr lang="en-US" dirty="0" smtClean="0"/>
          </a:p>
          <a:p>
            <a:r>
              <a:rPr lang="en-US" dirty="0" smtClean="0"/>
              <a:t>Incremental processing of updates</a:t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he-IL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75396" cy="95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6866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848" y="260648"/>
            <a:ext cx="6686568" cy="1143000"/>
          </a:xfrm>
        </p:spPr>
        <p:txBody>
          <a:bodyPr/>
          <a:lstStyle/>
          <a:p>
            <a:pPr rtl="0"/>
            <a:r>
              <a:rPr lang="en-US" dirty="0" smtClean="0"/>
              <a:t>More Challenges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Distributed management of huge data</a:t>
            </a:r>
          </a:p>
          <a:p>
            <a:endParaRPr lang="en-US" dirty="0" smtClean="0"/>
          </a:p>
          <a:p>
            <a:r>
              <a:rPr lang="en-US" dirty="0" smtClean="0"/>
              <a:t>Processing of textual answers</a:t>
            </a:r>
          </a:p>
          <a:p>
            <a:endParaRPr lang="en-US" dirty="0" smtClean="0"/>
          </a:p>
          <a:p>
            <a:r>
              <a:rPr lang="en-US" dirty="0" smtClean="0"/>
              <a:t>Semantics</a:t>
            </a:r>
          </a:p>
          <a:p>
            <a:endParaRPr lang="en-US" dirty="0"/>
          </a:p>
          <a:p>
            <a:r>
              <a:rPr lang="en-US" dirty="0" smtClean="0"/>
              <a:t>More ideas?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he-IL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75396" cy="957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6331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390424" cy="11430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7" y="1556792"/>
            <a:ext cx="4162425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816424" y="260648"/>
            <a:ext cx="4067944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lang="he-IL" sz="4400" i="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he-IL" dirty="0" smtClean="0"/>
              <a:t>תודה!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873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686568" cy="1143000"/>
          </a:xfrm>
        </p:spPr>
        <p:txBody>
          <a:bodyPr/>
          <a:lstStyle/>
          <a:p>
            <a:r>
              <a:rPr lang="en-US" dirty="0" smtClean="0"/>
              <a:t>Playing Trivia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4" name="Picture 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1484784"/>
            <a:ext cx="5256584" cy="403244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5" name="Picture 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1310" y="2060848"/>
            <a:ext cx="5305186" cy="432048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383" y="83671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3407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1479" y="76470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5375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343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340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351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9311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71439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2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15455" y="62068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6846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66865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Collaborative Testing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e-I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7"/>
            <a:ext cx="8496944" cy="503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383" y="83671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07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1479" y="76470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375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43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340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51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311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71439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2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5455" y="62068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0041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97768"/>
            <a:ext cx="6686568" cy="1143000"/>
          </a:xfrm>
        </p:spPr>
        <p:txBody>
          <a:bodyPr/>
          <a:lstStyle/>
          <a:p>
            <a:r>
              <a:rPr lang="en-US" dirty="0" smtClean="0"/>
              <a:t>Curing Together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8676456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383" y="836712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3407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1479" y="76470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5375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343" y="188640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340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351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9311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71439" y="404664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27" y="692696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15455" y="620688"/>
            <a:ext cx="276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2044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36771</TotalTime>
  <Words>2864</Words>
  <Application>Microsoft Office PowerPoint</Application>
  <PresentationFormat>On-screen Show (4:3)</PresentationFormat>
  <Paragraphs>807</Paragraphs>
  <Slides>66</Slides>
  <Notes>9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Office Theme</vt:lpstr>
      <vt:lpstr> Mob Data Sourcing</vt:lpstr>
      <vt:lpstr>Outline</vt:lpstr>
      <vt:lpstr>Outline</vt:lpstr>
      <vt:lpstr>CrowdSourcing</vt:lpstr>
      <vt:lpstr>The classical example</vt:lpstr>
      <vt:lpstr>Galaxy Zoo</vt:lpstr>
      <vt:lpstr>Playing Trivia</vt:lpstr>
      <vt:lpstr>Collaborative Testing</vt:lpstr>
      <vt:lpstr>Curing Together</vt:lpstr>
      <vt:lpstr>CrowdSourcing:  Unifying Principles</vt:lpstr>
      <vt:lpstr>Motivating the Crowd</vt:lpstr>
      <vt:lpstr>Outline</vt:lpstr>
      <vt:lpstr>Crowd Data Sourcing</vt:lpstr>
      <vt:lpstr>Data-related Tasks  (that can be) Performed by Crowds</vt:lpstr>
      <vt:lpstr>Slide 15</vt:lpstr>
      <vt:lpstr>Database Approach for Developing Crowd Data Sourcing Apps</vt:lpstr>
      <vt:lpstr>Main Tasks in  Crowd Data Sourcing</vt:lpstr>
      <vt:lpstr>Outline</vt:lpstr>
      <vt:lpstr>Platforms for Crowdsourcing </vt:lpstr>
      <vt:lpstr>Qurk</vt:lpstr>
      <vt:lpstr>         Qurk Example</vt:lpstr>
      <vt:lpstr>      The magic is in the templates</vt:lpstr>
      <vt:lpstr>Contradictions?</vt:lpstr>
      <vt:lpstr> Optimization Issues</vt:lpstr>
      <vt:lpstr>CrowdDB</vt:lpstr>
      <vt:lpstr>CrowdForge</vt:lpstr>
      <vt:lpstr>How Well are We Doing?</vt:lpstr>
      <vt:lpstr>?The Naked Truth</vt:lpstr>
      <vt:lpstr>Errors, Contradictions and Motivation</vt:lpstr>
      <vt:lpstr>  Deco (sCOOP project)</vt:lpstr>
      <vt:lpstr>Fetch Rules</vt:lpstr>
      <vt:lpstr>Resolution Rules</vt:lpstr>
      <vt:lpstr>Designing Resolution Rules</vt:lpstr>
      <vt:lpstr>MoDaS</vt:lpstr>
      <vt:lpstr>Example</vt:lpstr>
      <vt:lpstr>Declarative Approach</vt:lpstr>
      <vt:lpstr>Slide 37</vt:lpstr>
      <vt:lpstr>Block-Independent Disjoint (BID) Tables</vt:lpstr>
      <vt:lpstr>Repair-Key</vt:lpstr>
      <vt:lpstr>Proposed Language</vt:lpstr>
      <vt:lpstr>Recursion on Prob. Data!</vt:lpstr>
      <vt:lpstr>Example</vt:lpstr>
      <vt:lpstr>Example (cont.)</vt:lpstr>
      <vt:lpstr>Example: Update Rules</vt:lpstr>
      <vt:lpstr>TriviaMasster</vt:lpstr>
      <vt:lpstr>Some Complexity Results</vt:lpstr>
      <vt:lpstr>Some Complexity (cont.)</vt:lpstr>
      <vt:lpstr>Sampling</vt:lpstr>
      <vt:lpstr>Still Lots of Open Questions</vt:lpstr>
      <vt:lpstr>How Well are We Doing?</vt:lpstr>
      <vt:lpstr>Partial Knowledge</vt:lpstr>
      <vt:lpstr>Increasing Knowledge</vt:lpstr>
      <vt:lpstr>Quantifying Uncertainty</vt:lpstr>
      <vt:lpstr> Quantifying Uncertainty (cont.)</vt:lpstr>
      <vt:lpstr> Examples</vt:lpstr>
      <vt:lpstr> Some Complexity Results</vt:lpstr>
      <vt:lpstr>AskIt   (ICDE’12 demo)</vt:lpstr>
      <vt:lpstr>Lots of Open Questions</vt:lpstr>
      <vt:lpstr>Best use of resources:  Human Assisted Graph Search</vt:lpstr>
      <vt:lpstr>The Objective</vt:lpstr>
      <vt:lpstr>Problem Dimensions</vt:lpstr>
      <vt:lpstr>Outline</vt:lpstr>
      <vt:lpstr>Conclusions</vt:lpstr>
      <vt:lpstr>Challenges</vt:lpstr>
      <vt:lpstr>More Challenges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Rubi Boim</dc:creator>
  <cp:lastModifiedBy>milo</cp:lastModifiedBy>
  <cp:revision>1019</cp:revision>
  <dcterms:created xsi:type="dcterms:W3CDTF">2011-05-21T06:02:05Z</dcterms:created>
  <dcterms:modified xsi:type="dcterms:W3CDTF">2012-06-10T14:09:41Z</dcterms:modified>
</cp:coreProperties>
</file>