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30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31" r:id="rId20"/>
    <p:sldId id="421" r:id="rId21"/>
    <p:sldId id="422" r:id="rId22"/>
    <p:sldId id="423" r:id="rId23"/>
    <p:sldId id="424" r:id="rId24"/>
    <p:sldId id="425" r:id="rId25"/>
    <p:sldId id="426" r:id="rId26"/>
    <p:sldId id="427" r:id="rId27"/>
    <p:sldId id="428" r:id="rId28"/>
    <p:sldId id="429" r:id="rId2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64" autoAdjust="0"/>
    <p:restoredTop sz="77399" autoAdjust="0"/>
  </p:normalViewPr>
  <p:slideViewPr>
    <p:cSldViewPr>
      <p:cViewPr varScale="1">
        <p:scale>
          <a:sx n="129" d="100"/>
          <a:sy n="129" d="100"/>
        </p:scale>
        <p:origin x="-3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1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158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DB45DF66-E3EA-40EC-AF33-0E51D902AF7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5791"/>
            <a:ext cx="5142244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158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00A5A4B1-0192-4FB2-96A7-C4D73E5BA65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14D59A-8316-4FED-9D0B-7B13EA0A0DFF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5A4B1-0192-4FB2-96A7-C4D73E5BA651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C5B6-AF03-42E7-BDB9-47D67E8697A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128F1-9321-49BD-AD40-0CA9C04A656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81845-DCA1-4A79-A378-E1027CCC3A6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09C79-8AD7-4D96-B40F-E9525E0B256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52229-1B22-49F2-A476-EEDE8CEFE74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E86FD-AB0E-489E-9EE3-A1F44911CA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B484-B0E9-4741-9BE6-FDA084EA98E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906E9-6B6B-4FC0-8E23-DC934649111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2CEF0-4E49-41B1-B527-626832BA31B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C7162-4E17-4E12-86B7-1BBC09EC4F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6CC09-EF2A-4B93-928D-661F7940940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F4DE59B4-773B-46EB-A504-5634B6FED4E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AB46EB-E384-445B-BF69-94B8114F0BA3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Lecture 5: </a:t>
            </a:r>
            <a:r>
              <a:rPr lang="en-US" b="1" dirty="0" smtClean="0"/>
              <a:t>SQL Schema &amp; Views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49C81B-2892-4671-8EBB-01D4A3367EAC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Indexes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6319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Indexes can be created on more than one attribute: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2514600" y="2438400"/>
            <a:ext cx="4695825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CREATE INDEX</a:t>
            </a:r>
            <a:r>
              <a:rPr lang="en-US"/>
              <a:t> doubleindex </a:t>
            </a:r>
            <a:r>
              <a:rPr lang="en-US">
                <a:solidFill>
                  <a:schemeClr val="accent2"/>
                </a:solidFill>
              </a:rPr>
              <a:t>ON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/>
              <a:t>                               Person (age, city)</a:t>
            </a: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2514600" y="3810000"/>
            <a:ext cx="509428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* 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Person 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age = 55 AND city = “Seattle”</a:t>
            </a:r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2514600" y="5181600"/>
            <a:ext cx="322897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* 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Person 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city = “Seattle”</a:t>
            </a: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762000" y="42672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Helps in:</a:t>
            </a:r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685800" y="5638800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But not in: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822325" y="2708275"/>
            <a:ext cx="134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C18BC5-9FFB-4332-879B-B48082923238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Indexes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54356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Indexes can be useful in range queries too: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B+ trees help in: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 b="1">
                <a:solidFill>
                  <a:srgbClr val="FF0000"/>
                </a:solidFill>
              </a:rPr>
              <a:t>Why not create indexes on everything?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1677988" y="3200400"/>
            <a:ext cx="579755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CREATE INDEX</a:t>
            </a:r>
            <a:r>
              <a:rPr lang="en-US"/>
              <a:t> ageIndex </a:t>
            </a:r>
            <a:r>
              <a:rPr lang="en-US">
                <a:solidFill>
                  <a:schemeClr val="accent2"/>
                </a:solidFill>
              </a:rPr>
              <a:t>ON</a:t>
            </a:r>
            <a:r>
              <a:rPr lang="en-US"/>
              <a:t>  Person (age)</a:t>
            </a: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971800" y="4267200"/>
            <a:ext cx="426878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* 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Person 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age &gt; 25 AND age &lt; 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D08AB-BFB5-4EE8-B937-361DA7411A10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Defining Views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65125" y="1793875"/>
            <a:ext cx="77501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Views are relations, except that they are not physically stored.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For presenting different information to different users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Employee</a:t>
            </a:r>
            <a:r>
              <a:rPr lang="en-US"/>
              <a:t>(ssn, name, department, project, salary)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Payroll has access to </a:t>
            </a:r>
            <a:r>
              <a:rPr lang="en-US">
                <a:solidFill>
                  <a:schemeClr val="accent2"/>
                </a:solidFill>
              </a:rPr>
              <a:t>Employee</a:t>
            </a:r>
            <a:r>
              <a:rPr lang="en-US"/>
              <a:t>, others only to </a:t>
            </a:r>
            <a:r>
              <a:rPr lang="en-US">
                <a:solidFill>
                  <a:schemeClr val="accent2"/>
                </a:solidFill>
              </a:rPr>
              <a:t>Developers</a:t>
            </a: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1676400" y="3962400"/>
            <a:ext cx="518318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CREATE VIEW</a:t>
            </a:r>
            <a:r>
              <a:rPr lang="en-US"/>
              <a:t>  Developers </a:t>
            </a:r>
            <a:r>
              <a:rPr lang="en-US">
                <a:solidFill>
                  <a:schemeClr val="accent2"/>
                </a:solidFill>
              </a:rPr>
              <a:t>AS</a:t>
            </a:r>
            <a:endParaRPr lang="en-US"/>
          </a:p>
          <a:p>
            <a:pPr eaLnBrk="0" hangingPunct="0">
              <a:defRPr/>
            </a:pPr>
            <a:r>
              <a:rPr lang="en-US"/>
              <a:t>  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name, project</a:t>
            </a:r>
          </a:p>
          <a:p>
            <a:pPr eaLnBrk="0" hangingPunct="0">
              <a:defRPr/>
            </a:pPr>
            <a:r>
              <a:rPr lang="en-US"/>
              <a:t>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Employee</a:t>
            </a:r>
          </a:p>
          <a:p>
            <a:pPr eaLnBrk="0" hangingPunct="0">
              <a:defRPr/>
            </a:pPr>
            <a:r>
              <a:rPr lang="en-US"/>
              <a:t>   </a:t>
            </a:r>
            <a:r>
              <a:rPr lang="en-US">
                <a:solidFill>
                  <a:schemeClr val="accent2"/>
                </a:solidFill>
              </a:rPr>
              <a:t>WHERE </a:t>
            </a:r>
            <a:r>
              <a:rPr lang="en-US"/>
              <a:t>department = “Development”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13DFF-6E45-411C-A734-BB6D043C2DDC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 Different View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524033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Person(name, city)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Purchase(buyer, seller, product, store)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Product(name, maker, category)</a:t>
            </a: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We have a new virtual table: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Seattle-view(buyer, seller, product, store)</a:t>
            </a:r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1143000" y="2667000"/>
            <a:ext cx="5940425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CREATE VIEW</a:t>
            </a:r>
            <a:r>
              <a:rPr lang="en-US" dirty="0"/>
              <a:t>  Seattle-view  AS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         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buyer, seller, product, store</a:t>
            </a:r>
          </a:p>
          <a:p>
            <a:pPr eaLnBrk="0" hangingPunct="0">
              <a:defRPr/>
            </a:pPr>
            <a:r>
              <a:rPr lang="en-US" dirty="0"/>
              <a:t>        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Person, Purchase</a:t>
            </a:r>
          </a:p>
          <a:p>
            <a:pPr eaLnBrk="0" hangingPunct="0">
              <a:defRPr/>
            </a:pPr>
            <a:r>
              <a:rPr lang="en-US" dirty="0"/>
              <a:t>        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</a:t>
            </a:r>
            <a:r>
              <a:rPr lang="en-US" dirty="0" err="1"/>
              <a:t>Person.city</a:t>
            </a:r>
            <a:r>
              <a:rPr lang="en-US" dirty="0"/>
              <a:t> = “Seattle”    AND</a:t>
            </a:r>
          </a:p>
          <a:p>
            <a:pPr eaLnBrk="0" hangingPunct="0">
              <a:defRPr/>
            </a:pPr>
            <a:r>
              <a:rPr lang="en-US" dirty="0"/>
              <a:t>                          Person.name = </a:t>
            </a:r>
            <a:r>
              <a:rPr lang="en-US" dirty="0" err="1"/>
              <a:t>Purchase.buyer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FEEDA7-D29A-4411-A021-6542CFA895CD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 Different View</a:t>
            </a:r>
          </a:p>
        </p:txBody>
      </p:sp>
      <p:sp>
        <p:nvSpPr>
          <p:cNvPr id="231427" name="Text Box 3"/>
          <p:cNvSpPr txBox="1">
            <a:spLocks noChangeArrowheads="1"/>
          </p:cNvSpPr>
          <p:nvPr/>
        </p:nvSpPr>
        <p:spPr bwMode="auto">
          <a:xfrm>
            <a:off x="914400" y="3200400"/>
            <a:ext cx="685323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name, store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Seattle-view, Product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Seattle-</a:t>
            </a:r>
            <a:r>
              <a:rPr lang="en-US" dirty="0" err="1"/>
              <a:t>view.product</a:t>
            </a:r>
            <a:r>
              <a:rPr lang="en-US" dirty="0"/>
              <a:t> = Product.name  AND</a:t>
            </a:r>
          </a:p>
          <a:p>
            <a:pPr eaLnBrk="0" hangingPunct="0">
              <a:defRPr/>
            </a:pPr>
            <a:r>
              <a:rPr lang="en-US" dirty="0"/>
              <a:t>                 </a:t>
            </a:r>
            <a:r>
              <a:rPr lang="en-US" dirty="0" err="1"/>
              <a:t>Product.category</a:t>
            </a:r>
            <a:r>
              <a:rPr lang="en-US" dirty="0"/>
              <a:t> = “shoes”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990600" y="21336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We can later use the view: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69AABF-6F9B-4C15-BE66-744082C8F04A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Happens When We Query a View ?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6885" y="1905000"/>
            <a:ext cx="5290231" cy="1200329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accent2"/>
                </a:solidFill>
              </a:rPr>
              <a:t>SELECT</a:t>
            </a:r>
            <a:r>
              <a:rPr lang="en-US" sz="1800" dirty="0" smtClean="0"/>
              <a:t>   name, </a:t>
            </a:r>
            <a:r>
              <a:rPr lang="en-US" sz="1800" dirty="0" smtClean="0">
                <a:solidFill>
                  <a:srgbClr val="FF5050"/>
                </a:solidFill>
              </a:rPr>
              <a:t>Seattle-</a:t>
            </a:r>
            <a:r>
              <a:rPr lang="en-US" sz="1800" dirty="0" err="1" smtClean="0">
                <a:solidFill>
                  <a:srgbClr val="FF5050"/>
                </a:solidFill>
              </a:rPr>
              <a:t>view</a:t>
            </a:r>
            <a:r>
              <a:rPr lang="en-US" sz="1800" dirty="0" err="1" smtClean="0"/>
              <a:t>.store</a:t>
            </a:r>
            <a:endParaRPr lang="en-US" sz="1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accent2"/>
                </a:solidFill>
              </a:rPr>
              <a:t>FROM</a:t>
            </a:r>
            <a:r>
              <a:rPr lang="en-US" sz="1800" dirty="0" smtClean="0"/>
              <a:t>      Product,</a:t>
            </a:r>
            <a:r>
              <a:rPr lang="en-US" sz="1800" dirty="0" smtClean="0">
                <a:solidFill>
                  <a:srgbClr val="FF5050"/>
                </a:solidFill>
              </a:rPr>
              <a:t> Seattle-view</a:t>
            </a:r>
            <a:endParaRPr lang="en-US" sz="1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accent2"/>
                </a:solidFill>
              </a:rPr>
              <a:t>WHERE</a:t>
            </a:r>
            <a:r>
              <a:rPr lang="en-US" sz="1800" dirty="0" smtClean="0"/>
              <a:t>   </a:t>
            </a:r>
            <a:r>
              <a:rPr lang="en-US" sz="1800" dirty="0" smtClean="0">
                <a:solidFill>
                  <a:srgbClr val="FF5050"/>
                </a:solidFill>
              </a:rPr>
              <a:t>Seattle-</a:t>
            </a:r>
            <a:r>
              <a:rPr lang="en-US" sz="1800" dirty="0" err="1" smtClean="0">
                <a:solidFill>
                  <a:srgbClr val="FF5050"/>
                </a:solidFill>
              </a:rPr>
              <a:t>view</a:t>
            </a:r>
            <a:r>
              <a:rPr lang="en-US" sz="1800" dirty="0" err="1" smtClean="0"/>
              <a:t>.product</a:t>
            </a:r>
            <a:r>
              <a:rPr lang="en-US" sz="1800" dirty="0" smtClean="0"/>
              <a:t> = Product.name  AND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1800" dirty="0" smtClean="0"/>
              <a:t>                  </a:t>
            </a:r>
            <a:r>
              <a:rPr lang="en-US" sz="1800" dirty="0" err="1" smtClean="0"/>
              <a:t>Product.category</a:t>
            </a:r>
            <a:r>
              <a:rPr lang="en-US" sz="1800" dirty="0" smtClean="0"/>
              <a:t> = “shoes”</a:t>
            </a:r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>
            <a:off x="4572000" y="3254588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1970262" y="3861048"/>
            <a:ext cx="5203476" cy="25853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tabLst>
                <a:tab pos="982663" algn="l"/>
                <a:tab pos="2062163" algn="l"/>
              </a:tabLst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SELECT</a:t>
            </a:r>
            <a:r>
              <a:rPr lang="en-US" sz="1800" dirty="0"/>
              <a:t>	</a:t>
            </a:r>
            <a:r>
              <a:rPr lang="en-US" sz="1800" dirty="0" smtClean="0"/>
              <a:t>name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5050"/>
                </a:solidFill>
              </a:rPr>
              <a:t>Seattle-</a:t>
            </a:r>
            <a:r>
              <a:rPr lang="en-US" sz="1800" dirty="0" err="1">
                <a:solidFill>
                  <a:srgbClr val="FF5050"/>
                </a:solidFill>
              </a:rPr>
              <a:t>view</a:t>
            </a:r>
            <a:r>
              <a:rPr lang="en-US" sz="1800" dirty="0" err="1" smtClean="0"/>
              <a:t>.store</a:t>
            </a:r>
            <a:endParaRPr lang="en-US" sz="1800" dirty="0"/>
          </a:p>
          <a:p>
            <a:pPr>
              <a:tabLst>
                <a:tab pos="982663" algn="l"/>
                <a:tab pos="2062163" algn="l"/>
              </a:tabLst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FROM</a:t>
            </a:r>
            <a:r>
              <a:rPr lang="en-US" sz="1800" dirty="0"/>
              <a:t>	</a:t>
            </a:r>
            <a:r>
              <a:rPr lang="en-US" sz="1800" dirty="0" smtClean="0"/>
              <a:t>Product,</a:t>
            </a:r>
          </a:p>
          <a:p>
            <a:pPr eaLnBrk="0" hangingPunct="0">
              <a:tabLst>
                <a:tab pos="982663" algn="l"/>
                <a:tab pos="2062163" algn="l"/>
              </a:tabLst>
              <a:defRPr/>
            </a:pPr>
            <a:r>
              <a:rPr lang="en-US" sz="1800" dirty="0" smtClean="0"/>
              <a:t>	(</a:t>
            </a:r>
            <a:r>
              <a:rPr lang="en-US" sz="1800" dirty="0" smtClean="0">
                <a:solidFill>
                  <a:schemeClr val="accent2"/>
                </a:solidFill>
              </a:rPr>
              <a:t>SELECT</a:t>
            </a:r>
            <a:r>
              <a:rPr lang="en-US" sz="1800" dirty="0"/>
              <a:t>	</a:t>
            </a:r>
            <a:r>
              <a:rPr lang="en-US" sz="1800" dirty="0" smtClean="0"/>
              <a:t>buyer</a:t>
            </a:r>
            <a:r>
              <a:rPr lang="en-US" sz="1800" dirty="0"/>
              <a:t>, seller, product, store</a:t>
            </a:r>
          </a:p>
          <a:p>
            <a:pPr eaLnBrk="0" hangingPunct="0">
              <a:tabLst>
                <a:tab pos="982663" algn="l"/>
                <a:tab pos="2062163" algn="l"/>
              </a:tabLst>
              <a:defRPr/>
            </a:pPr>
            <a:r>
              <a:rPr lang="en-US" sz="1800" dirty="0"/>
              <a:t>	</a:t>
            </a:r>
            <a:r>
              <a:rPr lang="en-US" sz="1800" dirty="0" smtClean="0">
                <a:solidFill>
                  <a:schemeClr val="accent2"/>
                </a:solidFill>
              </a:rPr>
              <a:t>FROM</a:t>
            </a:r>
            <a:r>
              <a:rPr lang="en-US" sz="1800" dirty="0"/>
              <a:t>	</a:t>
            </a:r>
            <a:r>
              <a:rPr lang="en-US" sz="1800" dirty="0" smtClean="0"/>
              <a:t>Person</a:t>
            </a:r>
            <a:r>
              <a:rPr lang="en-US" sz="1800" dirty="0"/>
              <a:t>, Purchase</a:t>
            </a:r>
          </a:p>
          <a:p>
            <a:pPr eaLnBrk="0" hangingPunct="0">
              <a:tabLst>
                <a:tab pos="982663" algn="l"/>
                <a:tab pos="2062163" algn="l"/>
              </a:tabLst>
              <a:defRPr/>
            </a:pPr>
            <a:r>
              <a:rPr lang="en-US" sz="1800" dirty="0"/>
              <a:t>	</a:t>
            </a:r>
            <a:r>
              <a:rPr lang="en-US" sz="1800" dirty="0" smtClean="0">
                <a:solidFill>
                  <a:schemeClr val="accent2"/>
                </a:solidFill>
              </a:rPr>
              <a:t>WHERE</a:t>
            </a:r>
            <a:r>
              <a:rPr lang="en-US" sz="1800" dirty="0"/>
              <a:t>	</a:t>
            </a:r>
            <a:r>
              <a:rPr lang="en-US" sz="1800" dirty="0" err="1" smtClean="0"/>
              <a:t>Person.city</a:t>
            </a:r>
            <a:r>
              <a:rPr lang="en-US" sz="1800" dirty="0" smtClean="0"/>
              <a:t> </a:t>
            </a:r>
            <a:r>
              <a:rPr lang="en-US" sz="1800" dirty="0"/>
              <a:t>= “Seattle”    AND</a:t>
            </a:r>
          </a:p>
          <a:p>
            <a:pPr eaLnBrk="0" hangingPunct="0">
              <a:tabLst>
                <a:tab pos="982663" algn="l"/>
                <a:tab pos="2062163" algn="l"/>
              </a:tabLst>
              <a:defRPr/>
            </a:pPr>
            <a:r>
              <a:rPr lang="en-US" sz="1800" dirty="0"/>
              <a:t>		</a:t>
            </a:r>
            <a:r>
              <a:rPr lang="en-US" sz="1800" dirty="0" smtClean="0"/>
              <a:t>Person.name </a:t>
            </a:r>
            <a:r>
              <a:rPr lang="en-US" sz="1800" dirty="0"/>
              <a:t>= </a:t>
            </a:r>
            <a:r>
              <a:rPr lang="en-US" sz="1800" dirty="0" err="1" smtClean="0"/>
              <a:t>Purchase.buyer</a:t>
            </a:r>
            <a:r>
              <a:rPr lang="en-US" sz="1800" dirty="0" smtClean="0"/>
              <a:t>)</a:t>
            </a:r>
          </a:p>
          <a:p>
            <a:pPr eaLnBrk="0" hangingPunct="0">
              <a:tabLst>
                <a:tab pos="982663" algn="l"/>
                <a:tab pos="2062163" algn="l"/>
              </a:tabLst>
              <a:defRPr/>
            </a:pPr>
            <a:r>
              <a:rPr lang="en-US" sz="1800" dirty="0"/>
              <a:t>	</a:t>
            </a:r>
            <a:r>
              <a:rPr lang="en-US" sz="1800" dirty="0" smtClean="0"/>
              <a:t>AS </a:t>
            </a:r>
            <a:r>
              <a:rPr lang="en-US" sz="1800" dirty="0">
                <a:solidFill>
                  <a:srgbClr val="FF5050"/>
                </a:solidFill>
              </a:rPr>
              <a:t>Seattle-view</a:t>
            </a:r>
            <a:endParaRPr lang="en-US" sz="1800" dirty="0"/>
          </a:p>
          <a:p>
            <a:pPr>
              <a:tabLst>
                <a:tab pos="982663" algn="l"/>
                <a:tab pos="2062163" algn="l"/>
              </a:tabLst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WHERE</a:t>
            </a:r>
            <a:r>
              <a:rPr lang="en-US" sz="1800" dirty="0"/>
              <a:t>	</a:t>
            </a:r>
            <a:r>
              <a:rPr lang="en-US" sz="1800" dirty="0" smtClean="0">
                <a:solidFill>
                  <a:srgbClr val="FF5050"/>
                </a:solidFill>
              </a:rPr>
              <a:t>Seattle-</a:t>
            </a:r>
            <a:r>
              <a:rPr lang="en-US" sz="1800" dirty="0" err="1" smtClean="0">
                <a:solidFill>
                  <a:srgbClr val="FF5050"/>
                </a:solidFill>
              </a:rPr>
              <a:t>view</a:t>
            </a:r>
            <a:r>
              <a:rPr lang="en-US" sz="1800" dirty="0" err="1" smtClean="0"/>
              <a:t>.product</a:t>
            </a:r>
            <a:r>
              <a:rPr lang="en-US" sz="1800" dirty="0" smtClean="0"/>
              <a:t> </a:t>
            </a:r>
            <a:r>
              <a:rPr lang="en-US" sz="1800" dirty="0"/>
              <a:t>= Product.name  AND</a:t>
            </a:r>
          </a:p>
          <a:p>
            <a:pPr eaLnBrk="0" hangingPunct="0">
              <a:tabLst>
                <a:tab pos="982663" algn="l"/>
                <a:tab pos="2062163" algn="l"/>
              </a:tabLst>
              <a:defRPr/>
            </a:pPr>
            <a:r>
              <a:rPr lang="en-US" sz="1800" dirty="0"/>
              <a:t>	</a:t>
            </a:r>
            <a:r>
              <a:rPr lang="en-US" sz="1800" dirty="0" err="1" smtClean="0"/>
              <a:t>Product.category</a:t>
            </a:r>
            <a:r>
              <a:rPr lang="en-US" sz="1800" dirty="0" smtClean="0"/>
              <a:t> </a:t>
            </a:r>
            <a:r>
              <a:rPr lang="en-US" sz="1800" dirty="0"/>
              <a:t>= “shoes”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F79906-6FA2-4AFD-A473-468A00697A81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Views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Virtual views: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Used in databases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Computed only on-demand – slow at runtime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Always up to date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Materialized views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Used in data warehouses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Precomputed offline – fast at runtime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May have stale (old)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84E9D4-D661-445C-B135-6548A1682AEA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Updating Views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457200" y="1192213"/>
            <a:ext cx="5710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How can I insert a tuple into a table that doesn’t exist?</a:t>
            </a:r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>
                <a:solidFill>
                  <a:schemeClr val="accent2"/>
                </a:solidFill>
              </a:rPr>
              <a:t>Employee</a:t>
            </a:r>
            <a:r>
              <a:rPr lang="en-US" sz="2000"/>
              <a:t>(ssn, name, department, project, salary)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1828800" y="2362200"/>
            <a:ext cx="4354513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chemeClr val="accent2"/>
                </a:solidFill>
              </a:rPr>
              <a:t>CREATE VIEW</a:t>
            </a:r>
            <a:r>
              <a:rPr lang="en-US" sz="2000"/>
              <a:t>  Developers </a:t>
            </a:r>
            <a:r>
              <a:rPr lang="en-US" sz="2000">
                <a:solidFill>
                  <a:schemeClr val="accent2"/>
                </a:solidFill>
              </a:rPr>
              <a:t>AS</a:t>
            </a:r>
            <a:endParaRPr lang="en-US" sz="2000"/>
          </a:p>
          <a:p>
            <a:pPr eaLnBrk="0" hangingPunct="0">
              <a:defRPr/>
            </a:pPr>
            <a:r>
              <a:rPr lang="en-US" sz="2000"/>
              <a:t>   </a:t>
            </a: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name, project</a:t>
            </a:r>
          </a:p>
          <a:p>
            <a:pPr eaLnBrk="0" hangingPunct="0">
              <a:defRPr/>
            </a:pPr>
            <a:r>
              <a:rPr lang="en-US" sz="2000"/>
              <a:t>   </a:t>
            </a: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Employee</a:t>
            </a:r>
          </a:p>
          <a:p>
            <a:pPr eaLnBrk="0" hangingPunct="0">
              <a:defRPr/>
            </a:pPr>
            <a:r>
              <a:rPr lang="en-US" sz="2000"/>
              <a:t>   </a:t>
            </a:r>
            <a:r>
              <a:rPr lang="en-US" sz="2000">
                <a:solidFill>
                  <a:schemeClr val="accent2"/>
                </a:solidFill>
              </a:rPr>
              <a:t>WHERE </a:t>
            </a:r>
            <a:r>
              <a:rPr lang="en-US" sz="2000"/>
              <a:t>department = “Development”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3352800" y="4114800"/>
            <a:ext cx="3309938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chemeClr val="accent2"/>
                </a:solidFill>
              </a:rPr>
              <a:t>INSERT INTO</a:t>
            </a:r>
            <a:r>
              <a:rPr lang="en-US" sz="2000"/>
              <a:t>  Developers   </a:t>
            </a:r>
            <a:br>
              <a:rPr lang="en-US" sz="2000"/>
            </a:br>
            <a:r>
              <a:rPr lang="en-US" sz="2000">
                <a:solidFill>
                  <a:schemeClr val="accent2"/>
                </a:solidFill>
              </a:rPr>
              <a:t>VALUES</a:t>
            </a:r>
            <a:r>
              <a:rPr lang="en-US" sz="2000"/>
              <a:t>(“Joe”, “Optimizer”)</a:t>
            </a: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2057400" y="5257800"/>
            <a:ext cx="5729288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chemeClr val="accent2"/>
                </a:solidFill>
              </a:rPr>
              <a:t>INSERT INTO</a:t>
            </a:r>
            <a:r>
              <a:rPr lang="en-US" sz="2000"/>
              <a:t>  Employee </a:t>
            </a:r>
            <a:br>
              <a:rPr lang="en-US" sz="2000"/>
            </a:br>
            <a:r>
              <a:rPr lang="en-US" sz="2000">
                <a:solidFill>
                  <a:schemeClr val="accent2"/>
                </a:solidFill>
              </a:rPr>
              <a:t>VALUES</a:t>
            </a:r>
            <a:r>
              <a:rPr lang="en-US" sz="2000"/>
              <a:t>(NULL, “Joe”, NULL, “Optimizer”, NULL)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381000" y="4038600"/>
            <a:ext cx="22526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If we make the</a:t>
            </a:r>
          </a:p>
          <a:p>
            <a:pPr eaLnBrk="0" hangingPunct="0"/>
            <a:r>
              <a:rPr lang="en-US" sz="2000"/>
              <a:t>following insertion: </a:t>
            </a:r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381000" y="5334000"/>
            <a:ext cx="1358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It becomes: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7092280" y="3429000"/>
            <a:ext cx="1944216" cy="1687890"/>
          </a:xfrm>
          <a:prstGeom prst="wedgeEllipseCallout">
            <a:avLst>
              <a:gd name="adj1" fmla="val -67241"/>
              <a:gd name="adj2" fmla="val 58471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Is there anything missing?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014AE-7308-4C2C-8EAE-303BC2BCC00D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Non-Updatable Views</a:t>
            </a:r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1524000" y="1905000"/>
            <a:ext cx="5940425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CREATE VIEW</a:t>
            </a:r>
            <a:r>
              <a:rPr lang="en-US"/>
              <a:t>  Seattle-view  AS</a:t>
            </a:r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r>
              <a:rPr lang="en-US"/>
              <a:t>        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seller, product, store</a:t>
            </a:r>
          </a:p>
          <a:p>
            <a:pPr eaLnBrk="0" hangingPunct="0">
              <a:defRPr/>
            </a:pPr>
            <a:r>
              <a:rPr lang="en-US"/>
              <a:t>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Person, Purchase</a:t>
            </a:r>
          </a:p>
          <a:p>
            <a:pPr eaLnBrk="0" hangingPunct="0">
              <a:defRPr/>
            </a:pPr>
            <a:r>
              <a:rPr lang="en-US"/>
              <a:t>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Person.city = “Seattle”    AND</a:t>
            </a:r>
          </a:p>
          <a:p>
            <a:pPr eaLnBrk="0" hangingPunct="0">
              <a:defRPr/>
            </a:pPr>
            <a:r>
              <a:rPr lang="en-US"/>
              <a:t>                          Person.name = Purchase.buyer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225425" y="4697413"/>
            <a:ext cx="672523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accent2"/>
                </a:solidFill>
              </a:rPr>
              <a:t>How can we add the following </a:t>
            </a:r>
            <a:r>
              <a:rPr lang="en-US" sz="2000" dirty="0" err="1">
                <a:solidFill>
                  <a:schemeClr val="accent2"/>
                </a:solidFill>
              </a:rPr>
              <a:t>tuple</a:t>
            </a:r>
            <a:r>
              <a:rPr lang="en-US" sz="2000" dirty="0">
                <a:solidFill>
                  <a:schemeClr val="accent2"/>
                </a:solidFill>
              </a:rPr>
              <a:t> to the view?</a:t>
            </a:r>
            <a:endParaRPr lang="en-US" sz="2000" dirty="0"/>
          </a:p>
          <a:p>
            <a:pPr eaLnBrk="0" hangingPunct="0"/>
            <a:endParaRPr lang="en-US" sz="2000" dirty="0"/>
          </a:p>
          <a:p>
            <a:pPr eaLnBrk="0" hangingPunct="0"/>
            <a:r>
              <a:rPr lang="en-US" sz="2000" dirty="0"/>
              <a:t>     (“Joe”,  “Shoe Model 12345”,  “Nine West”)</a:t>
            </a:r>
          </a:p>
          <a:p>
            <a:pPr eaLnBrk="0" hangingPunct="0"/>
            <a:endParaRPr lang="en-US" sz="2000" dirty="0"/>
          </a:p>
          <a:p>
            <a:pPr eaLnBrk="0" hangingPunct="0"/>
            <a:r>
              <a:rPr lang="en-US" sz="2000" dirty="0"/>
              <a:t>We need to add “Joe” to Person first, but </a:t>
            </a:r>
            <a:r>
              <a:rPr lang="en-US" sz="2000" dirty="0" smtClean="0"/>
              <a:t>how do we know this?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014AE-7308-4C2C-8EAE-303BC2BCC00D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Non-Updatable Views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we</a:t>
            </a:r>
            <a:r>
              <a:rPr kumimoji="0" lang="en-US" sz="32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need to update </a:t>
            </a:r>
            <a:r>
              <a:rPr kumimoji="0" lang="en-US" sz="3200" b="0" u="none" strike="noStrike" kern="0" cap="none" spc="0" normalizeH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several tables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baseline="0" dirty="0" smtClean="0">
                <a:latin typeface="+mn-lt"/>
              </a:rPr>
              <a:t>When</a:t>
            </a:r>
            <a:r>
              <a:rPr lang="en-US" sz="3200" kern="0" dirty="0" smtClean="0">
                <a:latin typeface="+mn-lt"/>
              </a:rPr>
              <a:t> the SELECT uses a column </a:t>
            </a:r>
            <a:r>
              <a:rPr lang="en-US" sz="3200" kern="0" dirty="0" smtClean="0">
                <a:solidFill>
                  <a:srgbClr val="FF5050"/>
                </a:solidFill>
                <a:latin typeface="+mn-lt"/>
              </a:rPr>
              <a:t>more than once</a:t>
            </a:r>
            <a:endParaRPr kumimoji="0" lang="en-US" sz="3200" b="0" u="none" strike="noStrike" kern="0" cap="none" spc="0" normalizeH="0" baseline="0" noProof="0" dirty="0" smtClean="0">
              <a:ln>
                <a:noFill/>
              </a:ln>
              <a:solidFill>
                <a:srgbClr val="FF5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</a:t>
            </a: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DISTINCT</a:t>
            </a: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used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When there is an </a:t>
            </a:r>
            <a:r>
              <a:rPr lang="en-US" sz="3200" kern="0" dirty="0" smtClean="0">
                <a:solidFill>
                  <a:srgbClr val="FF5050"/>
                </a:solidFill>
                <a:latin typeface="+mn-lt"/>
              </a:rPr>
              <a:t>Aggregate</a:t>
            </a:r>
            <a:r>
              <a:rPr lang="en-US" sz="3200" kern="0" dirty="0" smtClean="0">
                <a:latin typeface="+mn-lt"/>
              </a:rPr>
              <a:t>, </a:t>
            </a:r>
            <a:r>
              <a:rPr lang="en-US" sz="3200" kern="0" dirty="0" smtClean="0">
                <a:solidFill>
                  <a:srgbClr val="FF5050"/>
                </a:solidFill>
                <a:latin typeface="+mn-lt"/>
              </a:rPr>
              <a:t>GROUP</a:t>
            </a:r>
            <a:r>
              <a:rPr lang="en-US" sz="3200" kern="0" dirty="0" smtClean="0">
                <a:latin typeface="+mn-lt"/>
              </a:rPr>
              <a:t> BY, </a:t>
            </a:r>
            <a:r>
              <a:rPr lang="en-US" sz="3200" kern="0" dirty="0" smtClean="0">
                <a:solidFill>
                  <a:srgbClr val="FF5050"/>
                </a:solidFill>
                <a:latin typeface="+mn-lt"/>
              </a:rPr>
              <a:t>HAVING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</a:t>
            </a:r>
            <a:r>
              <a:rPr kumimoji="0" lang="en-US" sz="32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there is </a:t>
            </a:r>
            <a:r>
              <a:rPr kumimoji="0" lang="en-US" sz="3200" b="0" u="none" strike="noStrike" kern="0" cap="none" spc="0" normalizeH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UNION (ALL)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3200" kern="0" baseline="0" dirty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u="none" strike="noStrike" kern="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Discussion: are they </a:t>
            </a:r>
            <a:r>
              <a:rPr kumimoji="0" lang="en-US" sz="3200" u="none" strike="noStrike" kern="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really</a:t>
            </a:r>
            <a:r>
              <a:rPr kumimoji="0" lang="en-US" sz="3200" b="0" u="none" strike="noStrike" kern="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updatable?</a:t>
            </a:r>
            <a:endParaRPr kumimoji="0" lang="en-US" sz="3200" b="0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5926D0-82AA-4DED-8A99-C3B7EB0B6A7A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Definition in SQL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75819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So far we have see the </a:t>
            </a:r>
            <a:r>
              <a:rPr lang="en-US" b="1" i="1"/>
              <a:t>Data Manipulation Language</a:t>
            </a:r>
            <a:r>
              <a:rPr lang="en-US"/>
              <a:t>, DML</a:t>
            </a:r>
          </a:p>
          <a:p>
            <a:pPr eaLnBrk="0" hangingPunct="0"/>
            <a:r>
              <a:rPr lang="en-US"/>
              <a:t>Next: </a:t>
            </a:r>
            <a:r>
              <a:rPr lang="en-US" b="1" i="1"/>
              <a:t>Data Definition Language</a:t>
            </a:r>
            <a:r>
              <a:rPr lang="en-US"/>
              <a:t> (DDL)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Data types:</a:t>
            </a:r>
            <a:endParaRPr lang="en-US"/>
          </a:p>
          <a:p>
            <a:pPr eaLnBrk="0" hangingPunct="0"/>
            <a:r>
              <a:rPr lang="en-US"/>
              <a:t>                Defines the types.</a:t>
            </a: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Data definition:</a:t>
            </a:r>
            <a:r>
              <a:rPr lang="en-US"/>
              <a:t>  defining the schema.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  Create tables</a:t>
            </a:r>
          </a:p>
          <a:p>
            <a:pPr eaLnBrk="0" hangingPunct="0">
              <a:buFontTx/>
              <a:buChar char="•"/>
            </a:pPr>
            <a:r>
              <a:rPr lang="en-US"/>
              <a:t>    Delete tables</a:t>
            </a:r>
          </a:p>
          <a:p>
            <a:pPr eaLnBrk="0" hangingPunct="0">
              <a:buFontTx/>
              <a:buChar char="•"/>
            </a:pPr>
            <a:r>
              <a:rPr lang="en-US"/>
              <a:t>    Modify table schema</a:t>
            </a:r>
          </a:p>
          <a:p>
            <a:pPr eaLnBrk="0" hangingPunct="0">
              <a:buFontTx/>
              <a:buChar char="•"/>
            </a:pPr>
            <a:endParaRPr lang="en-US"/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Indexes:</a:t>
            </a:r>
            <a:r>
              <a:rPr lang="en-US"/>
              <a:t>  to improve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6EE3D1-6715-47D4-BD0B-E3437C0A082F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Answering Queries Using Views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if we want to </a:t>
            </a:r>
            <a:r>
              <a:rPr lang="en-US" i="1" dirty="0" smtClean="0"/>
              <a:t>use </a:t>
            </a:r>
            <a:r>
              <a:rPr lang="en-US" dirty="0" smtClean="0"/>
              <a:t>a set of views to answer a query.</a:t>
            </a:r>
          </a:p>
          <a:p>
            <a:pPr eaLnBrk="1" hangingPunct="1"/>
            <a:r>
              <a:rPr lang="en-US" dirty="0" smtClean="0"/>
              <a:t>Why?</a:t>
            </a:r>
          </a:p>
          <a:p>
            <a:pPr lvl="1" eaLnBrk="1" hangingPunct="1"/>
            <a:r>
              <a:rPr lang="en-US" dirty="0" smtClean="0"/>
              <a:t>The obvious reason…</a:t>
            </a:r>
          </a:p>
          <a:p>
            <a:pPr lvl="1" eaLnBrk="1" hangingPunct="1"/>
            <a:r>
              <a:rPr lang="en-US" dirty="0" smtClean="0"/>
              <a:t>Answering queries over web data sources.</a:t>
            </a:r>
          </a:p>
          <a:p>
            <a:pPr eaLnBrk="1" hangingPunct="1"/>
            <a:r>
              <a:rPr lang="en-US" i="1" dirty="0" smtClean="0"/>
              <a:t>Very </a:t>
            </a:r>
            <a:r>
              <a:rPr lang="en-US" dirty="0" smtClean="0"/>
              <a:t>cool stuff! (i.e., lots of research on this).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8B80E9-031A-48DD-B9B8-DDFE08A6491E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Reusing a Materialized View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6962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Suppose I have </a:t>
            </a:r>
            <a:r>
              <a:rPr lang="en-US" sz="2800" b="1" smtClean="0">
                <a:solidFill>
                  <a:srgbClr val="FF5050"/>
                </a:solidFill>
              </a:rPr>
              <a:t>only</a:t>
            </a:r>
            <a:r>
              <a:rPr lang="en-US" sz="2800" smtClean="0">
                <a:solidFill>
                  <a:srgbClr val="008000"/>
                </a:solidFill>
              </a:rPr>
              <a:t> the result of SeattleView:</a:t>
            </a: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buyer, seller, product, store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Person,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Person.city = ‘Seattle’   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Person.name = Purchase.buyer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and I want to answer the query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buyer, seller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Person,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Person.city = ‘Seattle’   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Person.name = Purchase.buyer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Purchase.product=‘gizmo’.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FF5050"/>
                </a:solidFill>
              </a:rPr>
              <a:t>Then, I can rewrite the query using the view.</a:t>
            </a:r>
            <a:r>
              <a:rPr lang="en-US" sz="2400" smtClean="0"/>
              <a:t>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C04C64-12BF-4630-83C8-C01A7823AC76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Query Rewriting Using Views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08000"/>
                </a:solidFill>
              </a:rPr>
              <a:t>Rewritten query:</a:t>
            </a:r>
            <a:endParaRPr lang="en-US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buyer, seller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      </a:t>
            </a:r>
            <a:r>
              <a:rPr lang="en-US" sz="2400" smtClean="0">
                <a:solidFill>
                  <a:srgbClr val="FF5050"/>
                </a:solidFill>
              </a:rPr>
              <a:t>SeattleView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product= ‘gizmo’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08000"/>
                </a:solidFill>
              </a:rPr>
              <a:t>Original query:</a:t>
            </a: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buyer, seller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Person,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Person.city = ‘Seattle’   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Person.name = Purchase.buyer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Purchase.product=‘gizmo’.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34F15A-EDE8-4DC9-B37E-F3F8598E86D9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Another Example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I still have </a:t>
            </a:r>
            <a:r>
              <a:rPr lang="en-US" sz="2800" b="1" smtClean="0">
                <a:solidFill>
                  <a:srgbClr val="FF5050"/>
                </a:solidFill>
              </a:rPr>
              <a:t>only</a:t>
            </a:r>
            <a:r>
              <a:rPr lang="en-US" sz="2800" smtClean="0">
                <a:solidFill>
                  <a:srgbClr val="008000"/>
                </a:solidFill>
              </a:rPr>
              <a:t> the result of SeattleView:</a:t>
            </a: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buyer, seller, product, store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Person,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Person.city = ‘Seattle’   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Person.name = Purchase.buyer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but I want to answer the query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buyer, seller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Person,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Person.city = ‘Seattle’   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Person.name = Purchase.buyer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Person.Phone  LIKE ‘206 543 %’.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9E595A-A6E7-44E4-B707-1A8B08D333E7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And Now?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I still have </a:t>
            </a:r>
            <a:r>
              <a:rPr lang="en-US" sz="2800" b="1" smtClean="0">
                <a:solidFill>
                  <a:srgbClr val="FF5050"/>
                </a:solidFill>
              </a:rPr>
              <a:t>only</a:t>
            </a:r>
            <a:r>
              <a:rPr lang="en-US" sz="2800" smtClean="0">
                <a:solidFill>
                  <a:srgbClr val="008000"/>
                </a:solidFill>
              </a:rPr>
              <a:t> the result of:</a:t>
            </a: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buyer, seller, product, store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Person, Purchase, Product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Person.city = ‘Seattle’   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Person.name = Purchase.buyer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Purchase.product = Product.name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but I want to answer the query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buyer, seller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Person,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Person.city = ‘Seattle’   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Person.name = Purchase.buyer.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662B1E-2EED-4202-A409-2981A86DF40A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And Now?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8000"/>
                </a:solidFill>
              </a:rPr>
              <a:t>I still have </a:t>
            </a:r>
            <a:r>
              <a:rPr lang="en-US" sz="2800" b="1" dirty="0" smtClean="0">
                <a:solidFill>
                  <a:srgbClr val="FF5050"/>
                </a:solidFill>
              </a:rPr>
              <a:t>only</a:t>
            </a:r>
            <a:r>
              <a:rPr lang="en-US" sz="2800" dirty="0" smtClean="0">
                <a:solidFill>
                  <a:srgbClr val="008000"/>
                </a:solidFill>
              </a:rPr>
              <a:t> the result of: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         SELECT</a:t>
            </a:r>
            <a:r>
              <a:rPr lang="en-US" sz="2400" dirty="0" smtClean="0"/>
              <a:t>  seller, buyer, Sum(Price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chemeClr val="accent2"/>
                </a:solidFill>
              </a:rPr>
              <a:t>FROM</a:t>
            </a:r>
            <a:r>
              <a:rPr lang="en-US" sz="2400" dirty="0" smtClean="0"/>
              <a:t>    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chemeClr val="accent2"/>
                </a:solidFill>
              </a:rPr>
              <a:t>WHERE</a:t>
            </a:r>
            <a:r>
              <a:rPr lang="en-US" sz="2400" dirty="0" smtClean="0"/>
              <a:t>   </a:t>
            </a:r>
            <a:r>
              <a:rPr lang="en-US" sz="2400" dirty="0" err="1" smtClean="0"/>
              <a:t>Purchase.store</a:t>
            </a:r>
            <a:r>
              <a:rPr lang="en-US" sz="2400" dirty="0" smtClean="0"/>
              <a:t> = ‘The Bon’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chemeClr val="accent2"/>
                </a:solidFill>
              </a:rPr>
              <a:t>Group By</a:t>
            </a:r>
            <a:r>
              <a:rPr lang="en-US" sz="2400" dirty="0" smtClean="0"/>
              <a:t> seller, buyer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8000"/>
                </a:solidFill>
              </a:rPr>
              <a:t>but I want to answer the query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         SELECT</a:t>
            </a:r>
            <a:r>
              <a:rPr lang="en-US" sz="2400" dirty="0" smtClean="0"/>
              <a:t>  seller, Sum(Price)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chemeClr val="accent2"/>
                </a:solidFill>
              </a:rPr>
              <a:t>FROM</a:t>
            </a:r>
            <a:r>
              <a:rPr lang="en-US" sz="2400" dirty="0" smtClean="0"/>
              <a:t>    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chemeClr val="accent2"/>
                </a:solidFill>
              </a:rPr>
              <a:t>WHERE</a:t>
            </a:r>
            <a:r>
              <a:rPr lang="en-US" sz="2400" dirty="0" smtClean="0"/>
              <a:t>   </a:t>
            </a:r>
            <a:r>
              <a:rPr lang="en-US" sz="2400" dirty="0" err="1" smtClean="0"/>
              <a:t>Person.store</a:t>
            </a:r>
            <a:r>
              <a:rPr lang="en-US" sz="2400" dirty="0" smtClean="0"/>
              <a:t> = ‘The Bon’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</a:t>
            </a:r>
            <a:r>
              <a:rPr lang="en-US" sz="2400" dirty="0" smtClean="0">
                <a:solidFill>
                  <a:schemeClr val="accent2"/>
                </a:solidFill>
              </a:rPr>
              <a:t>Group By</a:t>
            </a:r>
            <a:r>
              <a:rPr lang="en-US" sz="2400" dirty="0" smtClean="0"/>
              <a:t> seller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And what if it’s the other way around?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DEFAC0-B301-4D43-8228-6A065D8C391B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Finally…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I still have </a:t>
            </a:r>
            <a:r>
              <a:rPr lang="en-US" sz="2800" b="1" smtClean="0">
                <a:solidFill>
                  <a:srgbClr val="FF5050"/>
                </a:solidFill>
              </a:rPr>
              <a:t>only</a:t>
            </a:r>
            <a:r>
              <a:rPr lang="en-US" sz="2800" smtClean="0">
                <a:solidFill>
                  <a:srgbClr val="008000"/>
                </a:solidFill>
              </a:rPr>
              <a:t> the result of:</a:t>
            </a: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seller, buyer, Count(*)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Purchase.store = ‘The Bon’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Group By</a:t>
            </a:r>
            <a:r>
              <a:rPr lang="en-US" sz="2400" smtClean="0"/>
              <a:t> seller, buyer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but I want to answer the query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  SELECT</a:t>
            </a:r>
            <a:r>
              <a:rPr lang="en-US" sz="2400" smtClean="0"/>
              <a:t>  seller, Count(*)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Purchase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Person.store = ‘The Bon’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chemeClr val="accent2"/>
                </a:solidFill>
              </a:rPr>
              <a:t>Group By</a:t>
            </a:r>
            <a:r>
              <a:rPr lang="en-US" sz="2400" smtClean="0"/>
              <a:t> seller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ED57D0-B114-4DDE-BC8C-7659D307C0D4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The General Problem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077200" cy="5334000"/>
          </a:xfrm>
        </p:spPr>
        <p:txBody>
          <a:bodyPr/>
          <a:lstStyle/>
          <a:p>
            <a:pPr eaLnBrk="1" hangingPunct="1"/>
            <a:r>
              <a:rPr lang="en-US" smtClean="0"/>
              <a:t>Given a set of views V1,…,Vn, and a query Q, can we answer Q using only the answers to V1,…,Vn?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Why do we care?</a:t>
            </a:r>
            <a:endParaRPr lang="en-US" smtClean="0"/>
          </a:p>
          <a:p>
            <a:pPr lvl="1" eaLnBrk="1" hangingPunct="1"/>
            <a:r>
              <a:rPr lang="en-US" smtClean="0"/>
              <a:t>We can answer queries more efficiently. </a:t>
            </a:r>
          </a:p>
          <a:p>
            <a:pPr lvl="1" eaLnBrk="1" hangingPunct="1"/>
            <a:r>
              <a:rPr lang="en-US" smtClean="0"/>
              <a:t>We can query data sources on the WWW in a principled manner.</a:t>
            </a:r>
          </a:p>
          <a:p>
            <a:pPr eaLnBrk="1" hangingPunct="1"/>
            <a:r>
              <a:rPr lang="en-US" smtClean="0">
                <a:solidFill>
                  <a:srgbClr val="FF5050"/>
                </a:solidFill>
              </a:rPr>
              <a:t>Many, many papers</a:t>
            </a:r>
            <a:r>
              <a:rPr lang="en-US" smtClean="0"/>
              <a:t> on this problem.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092DD1-3354-4CD8-8DCC-27193635B03E}" type="slidenum">
              <a:rPr lang="he-IL" smtClean="0"/>
              <a:pPr/>
              <a:t>28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Querying the WWW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Assume a virtual schema of the WWW, e.g.,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Course(number, university, title, prof, quarter)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Every data source on the web contains the answer to a view over the virtual schema: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8000"/>
                </a:solidFill>
              </a:rPr>
              <a:t>TAU database:</a:t>
            </a:r>
            <a:r>
              <a:rPr lang="en-US" sz="2400" smtClean="0">
                <a:solidFill>
                  <a:schemeClr val="accent2"/>
                </a:solidFill>
              </a:rPr>
              <a:t> SELECT</a:t>
            </a:r>
            <a:r>
              <a:rPr lang="en-US" sz="2400" smtClean="0"/>
              <a:t>  number, title, prof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Course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univ=‘TAU’ AND quarter=‘2/02’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08000"/>
                </a:solidFill>
              </a:rPr>
              <a:t>Stanford database:</a:t>
            </a:r>
            <a:r>
              <a:rPr lang="en-US" sz="2400" smtClean="0">
                <a:solidFill>
                  <a:schemeClr val="accent2"/>
                </a:solidFill>
              </a:rPr>
              <a:t> SELECT</a:t>
            </a:r>
            <a:r>
              <a:rPr lang="en-US" sz="2400" smtClean="0"/>
              <a:t>  number, title, prof, quarter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   Course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             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  univ=‘Stanford’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FF5050"/>
                </a:solidFill>
              </a:rPr>
              <a:t>User query: find all professors who teach “database systems”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70241E-00B2-4116-9E73-07C6C02EB766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 in SQL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Characters: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CHAR(20)		-- fixed length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VARCHAR(40)	-- variable length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Numbers: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INT, REAL plus variations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Times and dates: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DATE, DATETIME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Reusing domains: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CREATE  DOMAIN</a:t>
            </a:r>
            <a:r>
              <a:rPr lang="en-US" sz="2800" dirty="0" smtClean="0"/>
              <a:t> address </a:t>
            </a:r>
            <a:r>
              <a:rPr lang="en-US" sz="2800" dirty="0" smtClean="0">
                <a:solidFill>
                  <a:schemeClr val="accent6"/>
                </a:solidFill>
              </a:rPr>
              <a:t>AS </a:t>
            </a:r>
            <a:r>
              <a:rPr lang="en-US" sz="2800" dirty="0" smtClean="0"/>
              <a:t>VARCHAR(55)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8789D0-CF71-4C92-9F5C-02C39A7989EB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Tables</a:t>
            </a:r>
          </a:p>
        </p:txBody>
      </p:sp>
      <p:sp>
        <p:nvSpPr>
          <p:cNvPr id="221187" name="Text Box 3"/>
          <p:cNvSpPr txBox="1">
            <a:spLocks noChangeArrowheads="1"/>
          </p:cNvSpPr>
          <p:nvPr/>
        </p:nvSpPr>
        <p:spPr bwMode="auto">
          <a:xfrm>
            <a:off x="1600200" y="2362200"/>
            <a:ext cx="6459538" cy="3752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CREATE  </a:t>
            </a:r>
            <a:r>
              <a:rPr lang="en-US" dirty="0" smtClean="0">
                <a:solidFill>
                  <a:schemeClr val="accent2"/>
                </a:solidFill>
              </a:rPr>
              <a:t>TABLE</a:t>
            </a:r>
            <a:r>
              <a:rPr lang="en-US" dirty="0" smtClean="0"/>
              <a:t> </a:t>
            </a:r>
            <a:r>
              <a:rPr lang="en-US" dirty="0"/>
              <a:t>Person(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              name                                VARCHAR(30),</a:t>
            </a:r>
          </a:p>
          <a:p>
            <a:pPr eaLnBrk="0" hangingPunct="0">
              <a:defRPr/>
            </a:pPr>
            <a:r>
              <a:rPr lang="en-US" dirty="0"/>
              <a:t>              social-security-number    INT,</a:t>
            </a:r>
          </a:p>
          <a:p>
            <a:pPr eaLnBrk="0" hangingPunct="0">
              <a:defRPr/>
            </a:pPr>
            <a:r>
              <a:rPr lang="en-US" dirty="0"/>
              <a:t>              age                                   SHORTINT,</a:t>
            </a:r>
          </a:p>
          <a:p>
            <a:pPr eaLnBrk="0" hangingPunct="0">
              <a:defRPr/>
            </a:pPr>
            <a:r>
              <a:rPr lang="en-US" dirty="0"/>
              <a:t>              city                                   VARCHAR(30),</a:t>
            </a:r>
          </a:p>
          <a:p>
            <a:pPr eaLnBrk="0" hangingPunct="0">
              <a:defRPr/>
            </a:pPr>
            <a:r>
              <a:rPr lang="en-US" dirty="0"/>
              <a:t>              gender                              BIT(1),</a:t>
            </a:r>
          </a:p>
          <a:p>
            <a:pPr eaLnBrk="0" hangingPunct="0">
              <a:defRPr/>
            </a:pPr>
            <a:r>
              <a:rPr lang="en-US" dirty="0"/>
              <a:t>              </a:t>
            </a:r>
            <a:r>
              <a:rPr lang="en-US" dirty="0" err="1"/>
              <a:t>Birthdate</a:t>
            </a:r>
            <a:r>
              <a:rPr lang="en-US" dirty="0"/>
              <a:t>                          DATE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  );         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746125" y="1641475"/>
            <a:ext cx="134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641B5-9C9B-4939-99A9-B1D59D74814A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Deleting  or Modifying a Table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1316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8000"/>
                </a:solidFill>
              </a:rPr>
              <a:t>Deleting:</a:t>
            </a:r>
            <a:endParaRPr lang="en-US"/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2971800" y="3505200"/>
            <a:ext cx="4564063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/>
              <a:t>     </a:t>
            </a:r>
            <a:r>
              <a:rPr lang="en-US" dirty="0">
                <a:solidFill>
                  <a:schemeClr val="accent2"/>
                </a:solidFill>
              </a:rPr>
              <a:t>ALTER TABLE</a:t>
            </a:r>
            <a:r>
              <a:rPr lang="en-US" dirty="0"/>
              <a:t>   Person</a:t>
            </a:r>
          </a:p>
          <a:p>
            <a:pPr eaLnBrk="0" hangingPunct="0">
              <a:defRPr/>
            </a:pPr>
            <a:r>
              <a:rPr lang="en-US" dirty="0"/>
              <a:t>               </a:t>
            </a:r>
            <a:r>
              <a:rPr lang="en-US" dirty="0">
                <a:solidFill>
                  <a:srgbClr val="FF0066"/>
                </a:solidFill>
              </a:rPr>
              <a:t>ADD </a:t>
            </a:r>
            <a:r>
              <a:rPr lang="en-US" dirty="0"/>
              <a:t>  phone  </a:t>
            </a:r>
            <a:r>
              <a:rPr lang="en-US" dirty="0">
                <a:solidFill>
                  <a:schemeClr val="accent2"/>
                </a:solidFill>
              </a:rPr>
              <a:t>CHAR</a:t>
            </a:r>
            <a:r>
              <a:rPr lang="en-US" dirty="0"/>
              <a:t>(16);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     </a:t>
            </a:r>
            <a:r>
              <a:rPr lang="en-US" dirty="0">
                <a:solidFill>
                  <a:schemeClr val="accent2"/>
                </a:solidFill>
              </a:rPr>
              <a:t>ALTER  TABLE</a:t>
            </a:r>
            <a:r>
              <a:rPr lang="en-US" dirty="0"/>
              <a:t>   Person</a:t>
            </a:r>
          </a:p>
          <a:p>
            <a:pPr eaLnBrk="0" hangingPunct="0">
              <a:defRPr/>
            </a:pPr>
            <a:r>
              <a:rPr lang="en-US" dirty="0"/>
              <a:t>               </a:t>
            </a:r>
            <a:r>
              <a:rPr lang="en-US" dirty="0">
                <a:solidFill>
                  <a:srgbClr val="FF0066"/>
                </a:solidFill>
              </a:rPr>
              <a:t>DROP</a:t>
            </a:r>
            <a:r>
              <a:rPr lang="en-US" dirty="0"/>
              <a:t>  age;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304800" y="2895600"/>
            <a:ext cx="549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8000"/>
                </a:solidFill>
              </a:rPr>
              <a:t>Altering: </a:t>
            </a:r>
            <a:r>
              <a:rPr lang="en-US"/>
              <a:t>(adding or removing an attribute).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1066800" y="5791200"/>
            <a:ext cx="7370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FF0000"/>
                </a:solidFill>
              </a:rPr>
              <a:t>What happens when you make changes to the schema?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1600200" y="4114800"/>
            <a:ext cx="134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</p:txBody>
      </p:sp>
      <p:sp>
        <p:nvSpPr>
          <p:cNvPr id="222216" name="Rectangle 8"/>
          <p:cNvSpPr>
            <a:spLocks noChangeArrowheads="1"/>
          </p:cNvSpPr>
          <p:nvPr/>
        </p:nvSpPr>
        <p:spPr bwMode="auto">
          <a:xfrm>
            <a:off x="3259138" y="2209800"/>
            <a:ext cx="2074862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DROP</a:t>
            </a:r>
            <a:r>
              <a:rPr lang="en-US" dirty="0"/>
              <a:t> Person; </a:t>
            </a: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735138" y="2209800"/>
            <a:ext cx="134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6003925" y="2174875"/>
            <a:ext cx="271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Exercise with care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421174-FE9E-4A1C-914E-C8D3BF116A90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Default Values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93725" y="1946275"/>
            <a:ext cx="3362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Specifying default values: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1295400" y="2590800"/>
            <a:ext cx="7361311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tabLst>
                <a:tab pos="1079500" algn="l"/>
                <a:tab pos="2335213" algn="l"/>
                <a:tab pos="4397375" algn="l"/>
                <a:tab pos="5826125" algn="l"/>
              </a:tabLst>
              <a:defRPr/>
            </a:pPr>
            <a:r>
              <a:rPr lang="en-US" dirty="0">
                <a:solidFill>
                  <a:schemeClr val="accent2"/>
                </a:solidFill>
              </a:rPr>
              <a:t>CREATE  TABLE</a:t>
            </a:r>
            <a:r>
              <a:rPr lang="en-US" dirty="0"/>
              <a:t> Person(</a:t>
            </a:r>
          </a:p>
          <a:p>
            <a:pPr eaLnBrk="0" hangingPunct="0">
              <a:tabLst>
                <a:tab pos="1079500" algn="l"/>
                <a:tab pos="2335213" algn="l"/>
                <a:tab pos="4397375" algn="l"/>
                <a:tab pos="5826125" algn="l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name	VARCHAR(30</a:t>
            </a:r>
            <a:r>
              <a:rPr lang="en-US" dirty="0"/>
              <a:t>),</a:t>
            </a:r>
          </a:p>
          <a:p>
            <a:pPr eaLnBrk="0" hangingPunct="0">
              <a:tabLst>
                <a:tab pos="1079500" algn="l"/>
                <a:tab pos="2335213" algn="l"/>
                <a:tab pos="4397375" algn="l"/>
                <a:tab pos="5826125" algn="l"/>
              </a:tabLst>
              <a:defRPr/>
            </a:pPr>
            <a:r>
              <a:rPr lang="en-US" dirty="0"/>
              <a:t>	</a:t>
            </a:r>
            <a:r>
              <a:rPr lang="en-US" dirty="0" err="1" smtClean="0"/>
              <a:t>ssn</a:t>
            </a:r>
            <a:r>
              <a:rPr lang="en-US" dirty="0"/>
              <a:t>	</a:t>
            </a:r>
            <a:r>
              <a:rPr lang="en-US" dirty="0" smtClean="0"/>
              <a:t>INT</a:t>
            </a:r>
            <a:r>
              <a:rPr lang="en-US" dirty="0"/>
              <a:t>,</a:t>
            </a:r>
          </a:p>
          <a:p>
            <a:pPr eaLnBrk="0" hangingPunct="0">
              <a:tabLst>
                <a:tab pos="1079500" algn="l"/>
                <a:tab pos="2335213" algn="l"/>
                <a:tab pos="4397375" algn="l"/>
                <a:tab pos="5826125" algn="l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age</a:t>
            </a:r>
            <a:r>
              <a:rPr lang="en-US" dirty="0"/>
              <a:t>	</a:t>
            </a:r>
            <a:r>
              <a:rPr lang="en-US" dirty="0" smtClean="0"/>
              <a:t>SHORTINT</a:t>
            </a:r>
            <a:r>
              <a:rPr lang="en-US" dirty="0"/>
              <a:t>	</a:t>
            </a:r>
            <a:r>
              <a:rPr lang="en-US" dirty="0" smtClean="0">
                <a:solidFill>
                  <a:srgbClr val="FF0066"/>
                </a:solidFill>
              </a:rPr>
              <a:t>DEFAULT</a:t>
            </a:r>
            <a:r>
              <a:rPr lang="en-US" dirty="0"/>
              <a:t>	</a:t>
            </a:r>
            <a:r>
              <a:rPr lang="en-US" dirty="0" smtClean="0"/>
              <a:t>100</a:t>
            </a:r>
            <a:r>
              <a:rPr lang="en-US" dirty="0"/>
              <a:t>,</a:t>
            </a:r>
          </a:p>
          <a:p>
            <a:pPr eaLnBrk="0" hangingPunct="0">
              <a:tabLst>
                <a:tab pos="1079500" algn="l"/>
                <a:tab pos="2335213" algn="l"/>
                <a:tab pos="4397375" algn="l"/>
                <a:tab pos="5826125" algn="l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city</a:t>
            </a:r>
            <a:r>
              <a:rPr lang="en-US" dirty="0"/>
              <a:t>	</a:t>
            </a:r>
            <a:r>
              <a:rPr lang="en-US" dirty="0" smtClean="0"/>
              <a:t>VARCHAR(30)</a:t>
            </a:r>
            <a:r>
              <a:rPr lang="en-US" dirty="0"/>
              <a:t> 	</a:t>
            </a:r>
            <a:r>
              <a:rPr lang="en-US" dirty="0" smtClean="0">
                <a:solidFill>
                  <a:srgbClr val="FF0066"/>
                </a:solidFill>
              </a:rPr>
              <a:t>DEFAULT</a:t>
            </a:r>
            <a:r>
              <a:rPr lang="en-US" dirty="0"/>
              <a:t>	 </a:t>
            </a:r>
            <a:r>
              <a:rPr lang="en-US" dirty="0" smtClean="0"/>
              <a:t>‘</a:t>
            </a:r>
            <a:r>
              <a:rPr lang="en-US" dirty="0"/>
              <a:t>Seattle’,</a:t>
            </a:r>
          </a:p>
          <a:p>
            <a:pPr eaLnBrk="0" hangingPunct="0">
              <a:tabLst>
                <a:tab pos="1079500" algn="l"/>
                <a:tab pos="2335213" algn="l"/>
                <a:tab pos="4397375" algn="l"/>
                <a:tab pos="5826125" algn="l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gender</a:t>
            </a:r>
            <a:r>
              <a:rPr lang="en-US" dirty="0"/>
              <a:t>	</a:t>
            </a:r>
            <a:r>
              <a:rPr lang="en-US" dirty="0" smtClean="0"/>
              <a:t>CHAR(1)</a:t>
            </a:r>
            <a:r>
              <a:rPr lang="en-US" dirty="0"/>
              <a:t> 	</a:t>
            </a:r>
            <a:r>
              <a:rPr lang="en-US" dirty="0" smtClean="0">
                <a:solidFill>
                  <a:srgbClr val="FF0066"/>
                </a:solidFill>
              </a:rPr>
              <a:t>DEFAULT</a:t>
            </a:r>
            <a:r>
              <a:rPr lang="en-US" dirty="0"/>
              <a:t>	 </a:t>
            </a:r>
            <a:r>
              <a:rPr lang="en-US" dirty="0" smtClean="0"/>
              <a:t>‘?’,</a:t>
            </a:r>
            <a:endParaRPr lang="en-US" dirty="0"/>
          </a:p>
          <a:p>
            <a:pPr eaLnBrk="0" hangingPunct="0">
              <a:tabLst>
                <a:tab pos="1079500" algn="l"/>
                <a:tab pos="2335213" algn="l"/>
                <a:tab pos="4397375" algn="l"/>
                <a:tab pos="5826125" algn="l"/>
              </a:tabLst>
              <a:defRPr/>
            </a:pPr>
            <a:r>
              <a:rPr lang="en-US" dirty="0"/>
              <a:t>	</a:t>
            </a:r>
            <a:r>
              <a:rPr lang="en-US" dirty="0" err="1" smtClean="0"/>
              <a:t>Birthdate</a:t>
            </a:r>
            <a:r>
              <a:rPr lang="en-US" dirty="0"/>
              <a:t>	</a:t>
            </a: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381000" y="60960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The default of defaults:    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02DD49-6806-4EBB-89AA-1396534DF4C2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Indexes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78486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 dirty="0"/>
              <a:t>REALLY</a:t>
            </a:r>
            <a:r>
              <a:rPr lang="en-US" b="1" dirty="0">
                <a:solidFill>
                  <a:srgbClr val="FF0066"/>
                </a:solidFill>
              </a:rPr>
              <a:t> </a:t>
            </a:r>
            <a:r>
              <a:rPr lang="en-US" dirty="0"/>
              <a:t>important </a:t>
            </a:r>
            <a:r>
              <a:rPr lang="en-US" dirty="0" smtClean="0"/>
              <a:t>for speeding </a:t>
            </a:r>
            <a:r>
              <a:rPr lang="en-US" dirty="0"/>
              <a:t>up query processing time.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Suppose we have a relation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               </a:t>
            </a:r>
            <a:r>
              <a:rPr lang="en-US" dirty="0">
                <a:solidFill>
                  <a:schemeClr val="accent2"/>
                </a:solidFill>
              </a:rPr>
              <a:t>Person (name, age, city)</a:t>
            </a:r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Sequential scan of the file Person may take </a:t>
            </a:r>
            <a:r>
              <a:rPr lang="en-US" dirty="0" smtClean="0"/>
              <a:t>a long time</a:t>
            </a:r>
            <a:endParaRPr lang="en-US" dirty="0"/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1828800" y="4114800"/>
            <a:ext cx="348456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*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Person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name = “Smith”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1E706-1666-4B2A-B988-DEB8E3023626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Create an index on name: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B+ trees have fan-out of 100s: max 4 levels !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Indexes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/>
        </p:nvGraphicFramePr>
        <p:xfrm>
          <a:off x="990600" y="4800600"/>
          <a:ext cx="7162800" cy="584200"/>
        </p:xfrm>
        <a:graphic>
          <a:graphicData uri="http://schemas.openxmlformats.org/drawingml/2006/table">
            <a:tbl>
              <a:tblPr/>
              <a:tblGrid>
                <a:gridCol w="1193800"/>
                <a:gridCol w="1193800"/>
                <a:gridCol w="1193800"/>
                <a:gridCol w="1193800"/>
                <a:gridCol w="1193800"/>
                <a:gridCol w="11938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Adam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Betty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Charles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Smith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213" name="Group 20"/>
          <p:cNvGrpSpPr>
            <a:grpSpLocks/>
          </p:cNvGrpSpPr>
          <p:nvPr/>
        </p:nvGrpSpPr>
        <p:grpSpPr bwMode="auto">
          <a:xfrm>
            <a:off x="3200400" y="2743200"/>
            <a:ext cx="1982788" cy="1373188"/>
            <a:chOff x="2016" y="1728"/>
            <a:chExt cx="1249" cy="865"/>
          </a:xfrm>
        </p:grpSpPr>
        <p:sp>
          <p:nvSpPr>
            <p:cNvPr id="8223" name="Oval 21"/>
            <p:cNvSpPr>
              <a:spLocks noChangeAspect="1" noChangeArrowheads="1"/>
            </p:cNvSpPr>
            <p:nvPr/>
          </p:nvSpPr>
          <p:spPr bwMode="auto">
            <a:xfrm>
              <a:off x="2688" y="1728"/>
              <a:ext cx="97" cy="9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224" name="Oval 22"/>
            <p:cNvSpPr>
              <a:spLocks noChangeAspect="1" noChangeArrowheads="1"/>
            </p:cNvSpPr>
            <p:nvPr/>
          </p:nvSpPr>
          <p:spPr bwMode="auto">
            <a:xfrm>
              <a:off x="2400" y="1968"/>
              <a:ext cx="97" cy="9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225" name="Oval 23"/>
            <p:cNvSpPr>
              <a:spLocks noChangeAspect="1" noChangeArrowheads="1"/>
            </p:cNvSpPr>
            <p:nvPr/>
          </p:nvSpPr>
          <p:spPr bwMode="auto">
            <a:xfrm>
              <a:off x="2928" y="1968"/>
              <a:ext cx="97" cy="9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226" name="Oval 24"/>
            <p:cNvSpPr>
              <a:spLocks noChangeAspect="1" noChangeArrowheads="1"/>
            </p:cNvSpPr>
            <p:nvPr/>
          </p:nvSpPr>
          <p:spPr bwMode="auto">
            <a:xfrm>
              <a:off x="2016" y="2208"/>
              <a:ext cx="97" cy="9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227" name="Oval 25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97" cy="9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228" name="Oval 26"/>
            <p:cNvSpPr>
              <a:spLocks noChangeAspect="1" noChangeArrowheads="1"/>
            </p:cNvSpPr>
            <p:nvPr/>
          </p:nvSpPr>
          <p:spPr bwMode="auto">
            <a:xfrm>
              <a:off x="2784" y="2208"/>
              <a:ext cx="97" cy="9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229" name="Oval 27"/>
            <p:cNvSpPr>
              <a:spLocks noChangeAspect="1" noChangeArrowheads="1"/>
            </p:cNvSpPr>
            <p:nvPr/>
          </p:nvSpPr>
          <p:spPr bwMode="auto">
            <a:xfrm>
              <a:off x="3168" y="2208"/>
              <a:ext cx="97" cy="9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230" name="Oval 28"/>
            <p:cNvSpPr>
              <a:spLocks noChangeAspect="1" noChangeArrowheads="1"/>
            </p:cNvSpPr>
            <p:nvPr/>
          </p:nvSpPr>
          <p:spPr bwMode="auto">
            <a:xfrm>
              <a:off x="2784" y="2496"/>
              <a:ext cx="97" cy="9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8231" name="Oval 29"/>
            <p:cNvSpPr>
              <a:spLocks noChangeAspect="1" noChangeArrowheads="1"/>
            </p:cNvSpPr>
            <p:nvPr/>
          </p:nvSpPr>
          <p:spPr bwMode="auto">
            <a:xfrm>
              <a:off x="3168" y="2496"/>
              <a:ext cx="97" cy="9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8214" name="Line 30"/>
          <p:cNvSpPr>
            <a:spLocks noChangeShapeType="1"/>
          </p:cNvSpPr>
          <p:nvPr/>
        </p:nvSpPr>
        <p:spPr bwMode="auto">
          <a:xfrm flipH="1">
            <a:off x="3962400" y="2895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31"/>
          <p:cNvSpPr>
            <a:spLocks noChangeShapeType="1"/>
          </p:cNvSpPr>
          <p:nvPr/>
        </p:nvSpPr>
        <p:spPr bwMode="auto">
          <a:xfrm>
            <a:off x="4419600" y="2895600"/>
            <a:ext cx="228600" cy="2286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32"/>
          <p:cNvSpPr>
            <a:spLocks noChangeShapeType="1"/>
          </p:cNvSpPr>
          <p:nvPr/>
        </p:nvSpPr>
        <p:spPr bwMode="auto">
          <a:xfrm flipH="1">
            <a:off x="3276600" y="3200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33"/>
          <p:cNvSpPr>
            <a:spLocks noChangeShapeType="1"/>
          </p:cNvSpPr>
          <p:nvPr/>
        </p:nvSpPr>
        <p:spPr bwMode="auto">
          <a:xfrm flipH="1">
            <a:off x="3810000" y="3276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34"/>
          <p:cNvSpPr>
            <a:spLocks noChangeShapeType="1"/>
          </p:cNvSpPr>
          <p:nvPr/>
        </p:nvSpPr>
        <p:spPr bwMode="auto">
          <a:xfrm flipH="1">
            <a:off x="4572000" y="3276600"/>
            <a:ext cx="152400" cy="2286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35"/>
          <p:cNvSpPr>
            <a:spLocks noChangeShapeType="1"/>
          </p:cNvSpPr>
          <p:nvPr/>
        </p:nvSpPr>
        <p:spPr bwMode="auto">
          <a:xfrm>
            <a:off x="4800600" y="3276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36"/>
          <p:cNvSpPr>
            <a:spLocks noChangeShapeType="1"/>
          </p:cNvSpPr>
          <p:nvPr/>
        </p:nvSpPr>
        <p:spPr bwMode="auto">
          <a:xfrm>
            <a:off x="4495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37"/>
          <p:cNvSpPr>
            <a:spLocks noChangeShapeType="1"/>
          </p:cNvSpPr>
          <p:nvPr/>
        </p:nvSpPr>
        <p:spPr bwMode="auto">
          <a:xfrm>
            <a:off x="4572000" y="3657600"/>
            <a:ext cx="457200" cy="3048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38"/>
          <p:cNvSpPr>
            <a:spLocks noChangeShapeType="1"/>
          </p:cNvSpPr>
          <p:nvPr/>
        </p:nvSpPr>
        <p:spPr bwMode="auto">
          <a:xfrm>
            <a:off x="5181600" y="4114800"/>
            <a:ext cx="914400" cy="6858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F2607-45D8-4E75-878E-38AC66869104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Indexes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1371600" y="3276600"/>
            <a:ext cx="61944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CREATE INDEX</a:t>
            </a:r>
            <a:r>
              <a:rPr lang="en-US"/>
              <a:t>  nameIndex </a:t>
            </a:r>
            <a:r>
              <a:rPr lang="en-US">
                <a:solidFill>
                  <a:schemeClr val="accent2"/>
                </a:solidFill>
              </a:rPr>
              <a:t>ON</a:t>
            </a:r>
            <a:r>
              <a:rPr lang="en-US"/>
              <a:t> Person(name)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838200" y="23622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Syntax: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1407</Words>
  <Application>Microsoft Office PowerPoint</Application>
  <PresentationFormat>On-screen Show (4:3)</PresentationFormat>
  <Paragraphs>371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Lecture 5: SQL Schema &amp; Views</vt:lpstr>
      <vt:lpstr>Data Definition in SQL</vt:lpstr>
      <vt:lpstr>Data Types in SQL</vt:lpstr>
      <vt:lpstr>Creating Tables</vt:lpstr>
      <vt:lpstr>Deleting  or Modifying a Table</vt:lpstr>
      <vt:lpstr>Default Values</vt:lpstr>
      <vt:lpstr>Indexes</vt:lpstr>
      <vt:lpstr>Indexes</vt:lpstr>
      <vt:lpstr>Creating Indexes</vt:lpstr>
      <vt:lpstr>Creating Indexes</vt:lpstr>
      <vt:lpstr>Creating Indexes</vt:lpstr>
      <vt:lpstr>Defining Views</vt:lpstr>
      <vt:lpstr>A Different View</vt:lpstr>
      <vt:lpstr>A Different View</vt:lpstr>
      <vt:lpstr>What Happens When We Query a View ?</vt:lpstr>
      <vt:lpstr>Types of Views</vt:lpstr>
      <vt:lpstr>Updating Views</vt:lpstr>
      <vt:lpstr>Non-Updatable Views</vt:lpstr>
      <vt:lpstr>Non-Updatable Views</vt:lpstr>
      <vt:lpstr>Answering Queries Using Views</vt:lpstr>
      <vt:lpstr>Reusing a Materialized View</vt:lpstr>
      <vt:lpstr>Query Rewriting Using Views</vt:lpstr>
      <vt:lpstr>Another Example</vt:lpstr>
      <vt:lpstr>And Now?</vt:lpstr>
      <vt:lpstr>And Now?</vt:lpstr>
      <vt:lpstr>Finally…</vt:lpstr>
      <vt:lpstr>The General Problem</vt:lpstr>
      <vt:lpstr>Querying the WWW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2013-03-03T09:26:00Z</dcterms:created>
  <dcterms:modified xsi:type="dcterms:W3CDTF">2013-03-12T07:24:25Z</dcterms:modified>
</cp:coreProperties>
</file>