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328" r:id="rId2"/>
    <p:sldId id="447" r:id="rId3"/>
    <p:sldId id="388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383" r:id="rId22"/>
    <p:sldId id="408" r:id="rId23"/>
    <p:sldId id="409" r:id="rId24"/>
    <p:sldId id="410" r:id="rId25"/>
    <p:sldId id="411" r:id="rId26"/>
    <p:sldId id="412" r:id="rId27"/>
    <p:sldId id="413" r:id="rId28"/>
    <p:sldId id="414" r:id="rId29"/>
    <p:sldId id="415" r:id="rId30"/>
    <p:sldId id="424" r:id="rId31"/>
    <p:sldId id="425" r:id="rId32"/>
    <p:sldId id="426" r:id="rId33"/>
    <p:sldId id="427" r:id="rId34"/>
    <p:sldId id="428" r:id="rId35"/>
    <p:sldId id="429" r:id="rId36"/>
    <p:sldId id="449" r:id="rId37"/>
    <p:sldId id="448" r:id="rId38"/>
    <p:sldId id="450" r:id="rId39"/>
    <p:sldId id="451" r:id="rId40"/>
    <p:sldId id="430" r:id="rId41"/>
    <p:sldId id="431" r:id="rId42"/>
    <p:sldId id="432" r:id="rId43"/>
    <p:sldId id="433" r:id="rId44"/>
    <p:sldId id="434" r:id="rId45"/>
    <p:sldId id="435" r:id="rId46"/>
    <p:sldId id="436" r:id="rId47"/>
    <p:sldId id="437" r:id="rId48"/>
    <p:sldId id="438" r:id="rId49"/>
    <p:sldId id="439" r:id="rId50"/>
    <p:sldId id="440" r:id="rId51"/>
    <p:sldId id="441" r:id="rId52"/>
    <p:sldId id="442" r:id="rId53"/>
    <p:sldId id="446" r:id="rId54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3A99D"/>
    <a:srgbClr val="C0FEF9"/>
    <a:srgbClr val="FF6600"/>
    <a:srgbClr val="FFFF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90929"/>
  </p:normalViewPr>
  <p:slideViewPr>
    <p:cSldViewPr snapToGrid="0">
      <p:cViewPr varScale="1">
        <p:scale>
          <a:sx n="88" d="100"/>
          <a:sy n="88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89125D1-2CAC-4C02-824D-3C039DA18AA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96E56F7-98D1-4E53-BF93-71D9705E7F9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8DAD3-DF75-4315-B3A3-34ADB551A44F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73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73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AA440E-E479-4051-B6B1-665A9CE69E61}" type="slidenum">
              <a:rPr lang="he-IL" smtClean="0"/>
              <a:pPr/>
              <a:t>29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8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83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59C67A-0CBF-47BF-B08B-C56DCD474EAE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9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3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94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26DDF5-90A8-4871-825A-4BB8BB58D7D9}" type="slidenum">
              <a:rPr lang="he-IL" smtClean="0"/>
              <a:pPr/>
              <a:t>36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3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63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563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FEA3A0-5031-4308-9F46-85FB28196A6A}" type="slidenum">
              <a:rPr lang="he-IL" smtClean="0"/>
              <a:pPr/>
              <a:t>40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12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04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99E90-5388-44A1-ADF7-B8C5210421CD}" type="slidenum">
              <a:rPr lang="he-IL" smtClean="0"/>
              <a:pPr/>
              <a:t>41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>
                <a:latin typeface="Times New Roman" pitchFamily="18" charset="0"/>
              </a:rPr>
              <a:t>14</a:t>
            </a:r>
          </a:p>
        </p:txBody>
      </p:sp>
      <p:sp>
        <p:nvSpPr>
          <p:cNvPr id="614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614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6E56F7-98D1-4E53-BF93-71D9705E7F90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F9D6A-D794-4448-8E28-22456F95380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4A15-8673-4EE7-BD82-C3F7862D94E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1488-2E9D-4625-95F6-CEC06DB6176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27C32-5FD3-41E8-8F61-3CEE303D5E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DC5B7-FAD7-49A7-BABB-FA5C94D52A8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A24F-5932-4678-93EC-A1D01E94412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83632-45AF-4E13-9D71-C679B859BB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6A354-4C44-41E4-8C28-30266C2FC1C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13221-7F84-461C-8ADD-AE51F714081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C7CA-733C-4040-B676-68CDC3A851E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5A315-D768-4B12-BD71-AECFA046A9C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2C141DDD-694C-43FA-A59E-88E9C3458E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>Lecture 14: </a:t>
            </a:r>
            <a:r>
              <a:rPr lang="en-US" b="1" dirty="0" smtClean="0"/>
              <a:t>Query Optimization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The Un-Nested Query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SELECT Emp.Name</a:t>
            </a:r>
          </a:p>
          <a:p>
            <a:pPr>
              <a:buFontTx/>
              <a:buNone/>
            </a:pPr>
            <a:r>
              <a:rPr lang="en-US" smtClean="0"/>
              <a:t>FROM Emp, Dept</a:t>
            </a:r>
          </a:p>
          <a:p>
            <a:pPr>
              <a:buFontTx/>
              <a:buNone/>
            </a:pPr>
            <a:r>
              <a:rPr lang="en-US" smtClean="0"/>
              <a:t>WHERE      Emp.Age &lt; 30</a:t>
            </a:r>
          </a:p>
          <a:p>
            <a:pPr>
              <a:buFontTx/>
              <a:buNone/>
            </a:pPr>
            <a:r>
              <a:rPr lang="en-US" smtClean="0"/>
              <a:t>         AND   </a:t>
            </a:r>
            <a:r>
              <a:rPr lang="en-US" smtClean="0">
                <a:solidFill>
                  <a:srgbClr val="FF0000"/>
                </a:solidFill>
              </a:rPr>
              <a:t>Emp.Dept#=Dept.Dept#</a:t>
            </a:r>
          </a:p>
          <a:p>
            <a:pPr>
              <a:buFontTx/>
              <a:buNone/>
            </a:pPr>
            <a:r>
              <a:rPr lang="en-US" smtClean="0"/>
              <a:t>         </a:t>
            </a:r>
            <a:r>
              <a:rPr lang="en-US" smtClean="0">
                <a:solidFill>
                  <a:srgbClr val="000099"/>
                </a:solidFill>
              </a:rPr>
              <a:t>AND   Dept.Loc = “Seattle”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      AND    Emp.Emp#=Dept.Mgr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70775" cy="309086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/>
                </a:solidFill>
              </a:rPr>
              <a:t>distinct</a:t>
            </a:r>
            <a:r>
              <a:rPr lang="en-US" sz="2800" dirty="0" smtClean="0"/>
              <a:t> x.name, </a:t>
            </a:r>
            <a:r>
              <a:rPr lang="en-US" sz="2800" dirty="0" err="1" smtClean="0"/>
              <a:t>x.maker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x.color</a:t>
            </a:r>
            <a:r>
              <a:rPr lang="en-US" sz="2800" dirty="0" smtClean="0"/>
              <a:t>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AND </a:t>
            </a:r>
            <a:r>
              <a:rPr lang="en-US" sz="2800" dirty="0" err="1" smtClean="0"/>
              <a:t>x.price</a:t>
            </a:r>
            <a:r>
              <a:rPr lang="en-US" sz="2800" dirty="0" smtClean="0"/>
              <a:t> &gt;= ALL (</a:t>
            </a:r>
            <a:r>
              <a:rPr lang="en-US" sz="2800" dirty="0" smtClean="0">
                <a:solidFill>
                  <a:schemeClr val="accent2"/>
                </a:solidFill>
              </a:rPr>
              <a:t>Select</a:t>
            </a:r>
            <a:r>
              <a:rPr lang="en-US" sz="2800" dirty="0" smtClean="0"/>
              <a:t> </a:t>
            </a:r>
            <a:r>
              <a:rPr lang="en-US" sz="2800" dirty="0" err="1" smtClean="0"/>
              <a:t>y.price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From</a:t>
            </a:r>
            <a:r>
              <a:rPr lang="en-US" sz="2800" dirty="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</a:t>
            </a:r>
            <a:r>
              <a:rPr lang="en-US" sz="2800" dirty="0" smtClean="0">
                <a:solidFill>
                  <a:schemeClr val="accent2"/>
                </a:solidFill>
              </a:rPr>
              <a:t>Where</a:t>
            </a:r>
            <a:r>
              <a:rPr lang="en-US" sz="2800" dirty="0" smtClean="0"/>
              <a:t> </a:t>
            </a:r>
            <a:r>
              <a:rPr lang="en-US" sz="2800" dirty="0" err="1" smtClean="0"/>
              <a:t>x.maker</a:t>
            </a:r>
            <a:r>
              <a:rPr lang="en-US" sz="2800" dirty="0" smtClean="0"/>
              <a:t> = </a:t>
            </a:r>
            <a:r>
              <a:rPr lang="en-US" sz="2800" dirty="0" err="1" smtClean="0"/>
              <a:t>y.maker</a:t>
            </a:r>
            <a:endParaRPr lang="en-US" sz="2800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dirty="0" smtClean="0"/>
              <a:t>                                           AND </a:t>
            </a:r>
            <a:r>
              <a:rPr lang="en-US" sz="2800" dirty="0" err="1" smtClean="0"/>
              <a:t>y.color</a:t>
            </a:r>
            <a:r>
              <a:rPr lang="en-US" sz="2800" dirty="0" smtClean="0"/>
              <a:t>=“blue”)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81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2590800"/>
            <a:ext cx="6430963" cy="26574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accent2"/>
                </a:solidFill>
              </a:rPr>
              <a:t>distinct</a:t>
            </a:r>
            <a:r>
              <a:rPr lang="en-US" sz="24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x.color= “blue”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AND x.price &lt; SOME (</a:t>
            </a:r>
            <a:r>
              <a:rPr lang="en-US" sz="2400" smtClean="0">
                <a:solidFill>
                  <a:schemeClr val="accent2"/>
                </a:solidFill>
              </a:rPr>
              <a:t>Select</a:t>
            </a:r>
            <a:r>
              <a:rPr lang="en-US" sz="2400" smtClean="0"/>
              <a:t> y.price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From</a:t>
            </a:r>
            <a:r>
              <a:rPr lang="en-US" sz="2400" smtClean="0"/>
              <a:t> 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</a:t>
            </a:r>
            <a:r>
              <a:rPr lang="en-US" sz="2400" smtClean="0">
                <a:solidFill>
                  <a:schemeClr val="accent2"/>
                </a:solidFill>
              </a:rPr>
              <a:t>Where</a:t>
            </a:r>
            <a:r>
              <a:rPr lang="en-US" sz="2400" smtClean="0"/>
              <a:t>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400" smtClean="0"/>
              <a:t>                                           AND y.color=“blue”)</a:t>
            </a:r>
          </a:p>
        </p:txBody>
      </p:sp>
      <p:sp>
        <p:nvSpPr>
          <p:cNvPr id="14340" name="Rectangle 1028"/>
          <p:cNvSpPr>
            <a:spLocks noChangeArrowheads="1"/>
          </p:cNvSpPr>
          <p:nvPr/>
        </p:nvSpPr>
        <p:spPr bwMode="auto">
          <a:xfrm>
            <a:off x="533400" y="1676400"/>
            <a:ext cx="5351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Let’s compute the complement first: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8069263" cy="205105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Select distinct</a:t>
            </a:r>
            <a:r>
              <a:rPr lang="en-US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From</a:t>
            </a:r>
            <a:r>
              <a:rPr lang="en-US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Where</a:t>
            </a:r>
            <a:r>
              <a:rPr lang="en-US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mtClean="0"/>
              <a:t>  AND y.color=“blue”  AND x.price &lt; y.price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09600" y="1828800"/>
            <a:ext cx="4811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latin typeface="Times New Roman" pitchFamily="18" charset="0"/>
              </a:rPr>
              <a:t>This one becomes a SFW query: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04800" y="5257800"/>
            <a:ext cx="80772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This returns exactly the products we DON’T want, so…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Converting Nested Queries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164388" cy="437197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 = “blue”)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>
                <a:solidFill>
                  <a:schemeClr val="accent2"/>
                </a:solidFill>
              </a:rPr>
              <a:t>EXCEPT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sz="2800" smtClean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(</a:t>
            </a:r>
            <a:r>
              <a:rPr lang="en-US" sz="2800" smtClean="0">
                <a:solidFill>
                  <a:schemeClr val="accent2"/>
                </a:solidFill>
              </a:rPr>
              <a:t>Select</a:t>
            </a:r>
            <a:r>
              <a:rPr lang="en-US" sz="2800" smtClean="0"/>
              <a:t> x.name, x.maker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From</a:t>
            </a:r>
            <a:r>
              <a:rPr lang="en-US" sz="2800" smtClean="0"/>
              <a:t> product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</a:t>
            </a:r>
            <a:r>
              <a:rPr lang="en-US" sz="2800" smtClean="0">
                <a:solidFill>
                  <a:schemeClr val="accent2"/>
                </a:solidFill>
              </a:rPr>
              <a:t>Where</a:t>
            </a:r>
            <a:r>
              <a:rPr lang="en-US" sz="2800" smtClean="0"/>
              <a:t> x.color= “blue” AND x.maker = y.maker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  AND y.color=“blue”  AND x.price &lt; y.price)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Semi-Joins, Magic Sets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You can’t always un-nest sub-queries (it’s tricky).</a:t>
            </a:r>
          </a:p>
          <a:p>
            <a:r>
              <a:rPr lang="en-US" sz="2800" smtClean="0"/>
              <a:t>But you can often use a semi-join to reduce the computation cost of the inner query.</a:t>
            </a:r>
          </a:p>
          <a:p>
            <a:r>
              <a:rPr lang="en-US" sz="2800" smtClean="0"/>
              <a:t>A magic set is a superset of the possible bindings in the result of the sub-query.</a:t>
            </a:r>
          </a:p>
          <a:p>
            <a:r>
              <a:rPr lang="en-US" sz="2800" smtClean="0"/>
              <a:t>Also called “sideways information passing”.</a:t>
            </a:r>
          </a:p>
          <a:p>
            <a:r>
              <a:rPr lang="en-US" sz="2800" b="1" i="1" smtClean="0"/>
              <a:t>Great idea; reinvented every few years on a regular basis.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Rewrites: Magic Sets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Create View</a:t>
            </a:r>
            <a:r>
              <a:rPr lang="en-US" sz="2800" smtClean="0"/>
              <a:t> DepAvgSal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(</a:t>
            </a: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 E.did, Avg(E.sal) as avgsal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  Emp 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</a:t>
            </a:r>
            <a:r>
              <a:rPr lang="en-US" sz="2800" smtClean="0">
                <a:solidFill>
                  <a:srgbClr val="000099"/>
                </a:solidFill>
              </a:rPr>
              <a:t>Group By</a:t>
            </a:r>
            <a:r>
              <a:rPr lang="en-US" sz="2800" smtClean="0"/>
              <a:t> E.did)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E.eid, E.sal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Emp E, Dept D, DepAvgSal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E.did=D.did AND D.did=V.did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E.age &lt; 30 and D.budget &gt; 100k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E.sal &gt; V.avgsal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smtClean="0"/>
              <a:t>Rewrites: SIPs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7772400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E.eid, E.sal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Emp E, Dept D, DepAvgSal 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E.did=D.did AND D.did=V.did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E.age &lt; 30 and D.budget &gt; 100k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And  E.sal &gt; V.avgsal</a:t>
            </a:r>
          </a:p>
          <a:p>
            <a:pPr>
              <a:lnSpc>
                <a:spcPct val="90000"/>
              </a:lnSpc>
            </a:pPr>
            <a:r>
              <a:rPr lang="en-US" sz="2800" smtClean="0">
                <a:solidFill>
                  <a:srgbClr val="FF0000"/>
                </a:solidFill>
              </a:rPr>
              <a:t>DepAvgsal needs to be evaluated only for departments where V.did 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Select</a:t>
            </a:r>
            <a:r>
              <a:rPr lang="en-US" sz="2800" smtClean="0"/>
              <a:t> E.did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From</a:t>
            </a:r>
            <a:r>
              <a:rPr lang="en-US" sz="2800" smtClean="0"/>
              <a:t>   Emp E, Dept 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</a:t>
            </a:r>
            <a:r>
              <a:rPr lang="en-US" sz="2800" smtClean="0">
                <a:solidFill>
                  <a:srgbClr val="000099"/>
                </a:solidFill>
              </a:rPr>
              <a:t>Where</a:t>
            </a:r>
            <a:r>
              <a:rPr lang="en-US" sz="2800" smtClean="0"/>
              <a:t>  E.did=D.did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      And   E.age &lt; 30  and D.budget &gt; 100K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Supporting Views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1.  </a:t>
            </a:r>
            <a:r>
              <a:rPr lang="en-US" sz="2800" dirty="0" smtClean="0"/>
              <a:t>Create View </a:t>
            </a:r>
            <a:r>
              <a:rPr lang="en-US" sz="2800" dirty="0" err="1" smtClean="0"/>
              <a:t>PartialResult</a:t>
            </a:r>
            <a:r>
              <a:rPr lang="en-US" sz="2800" dirty="0" smtClean="0"/>
              <a:t>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(Select E.eid, E.sal, </a:t>
            </a:r>
            <a:r>
              <a:rPr lang="en-US" sz="2800" dirty="0" err="1" smtClean="0"/>
              <a:t>E.did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From   </a:t>
            </a:r>
            <a:r>
              <a:rPr lang="en-US" sz="2800" dirty="0" err="1" smtClean="0"/>
              <a:t>Emp</a:t>
            </a:r>
            <a:r>
              <a:rPr lang="en-US" sz="2800" dirty="0" smtClean="0"/>
              <a:t> E, Dept D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Where  </a:t>
            </a:r>
            <a:r>
              <a:rPr lang="en-US" sz="2800" dirty="0" err="1" smtClean="0"/>
              <a:t>E.did</a:t>
            </a:r>
            <a:r>
              <a:rPr lang="en-US" sz="2800" dirty="0" smtClean="0"/>
              <a:t>=</a:t>
            </a:r>
            <a:r>
              <a:rPr lang="en-US" sz="2800" dirty="0" err="1" smtClean="0"/>
              <a:t>D.did</a:t>
            </a:r>
            <a:endParaRPr lang="en-US" sz="2800" dirty="0" smtClean="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/>
              <a:t>         And   </a:t>
            </a:r>
            <a:r>
              <a:rPr lang="en-US" sz="2800" dirty="0" err="1" smtClean="0"/>
              <a:t>E.age</a:t>
            </a:r>
            <a:r>
              <a:rPr lang="en-US" sz="2800" dirty="0" smtClean="0"/>
              <a:t> &lt; 30  and </a:t>
            </a:r>
            <a:r>
              <a:rPr lang="en-US" sz="2800" dirty="0" err="1" smtClean="0"/>
              <a:t>D.budget</a:t>
            </a:r>
            <a:r>
              <a:rPr lang="en-US" sz="2800" dirty="0" smtClean="0"/>
              <a:t> &gt; 100K)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sz="2800" dirty="0" smtClean="0">
                <a:solidFill>
                  <a:srgbClr val="FF0000"/>
                </a:solidFill>
              </a:rPr>
              <a:t>Create View Filter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Select DISTINCT </a:t>
            </a:r>
            <a:r>
              <a:rPr lang="en-US" sz="2800" dirty="0" err="1" smtClean="0">
                <a:solidFill>
                  <a:srgbClr val="FF0000"/>
                </a:solidFill>
              </a:rPr>
              <a:t>P.did</a:t>
            </a:r>
            <a:r>
              <a:rPr lang="en-US" sz="2800" dirty="0" smtClean="0">
                <a:solidFill>
                  <a:srgbClr val="FF0000"/>
                </a:solidFill>
              </a:rPr>
              <a:t> FROM </a:t>
            </a:r>
            <a:r>
              <a:rPr lang="en-US" sz="2800" dirty="0" err="1" smtClean="0">
                <a:solidFill>
                  <a:srgbClr val="FF0000"/>
                </a:solidFill>
              </a:rPr>
              <a:t>PartialResult</a:t>
            </a:r>
            <a:r>
              <a:rPr lang="en-US" sz="2800" dirty="0" smtClean="0">
                <a:solidFill>
                  <a:srgbClr val="FF0000"/>
                </a:solidFill>
              </a:rPr>
              <a:t> P.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sz="2800" dirty="0" smtClean="0">
                <a:solidFill>
                  <a:srgbClr val="000099"/>
                </a:solidFill>
              </a:rPr>
              <a:t>Create View </a:t>
            </a:r>
            <a:r>
              <a:rPr lang="en-US" sz="2800" dirty="0" err="1" smtClean="0">
                <a:solidFill>
                  <a:srgbClr val="000099"/>
                </a:solidFill>
              </a:rPr>
              <a:t>LimitedAvgSal</a:t>
            </a:r>
            <a:r>
              <a:rPr lang="en-US" sz="2800" dirty="0" smtClean="0">
                <a:solidFill>
                  <a:srgbClr val="000099"/>
                </a:solidFill>
              </a:rPr>
              <a:t> as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(Select 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r>
              <a:rPr lang="en-US" sz="2800" dirty="0" smtClean="0">
                <a:solidFill>
                  <a:srgbClr val="000099"/>
                </a:solidFill>
              </a:rPr>
              <a:t>, </a:t>
            </a:r>
            <a:r>
              <a:rPr lang="en-US" sz="2800" dirty="0" err="1" smtClean="0">
                <a:solidFill>
                  <a:srgbClr val="000099"/>
                </a:solidFill>
              </a:rPr>
              <a:t>Avg</a:t>
            </a:r>
            <a:r>
              <a:rPr lang="en-US" sz="2800" dirty="0" smtClean="0">
                <a:solidFill>
                  <a:srgbClr val="000099"/>
                </a:solidFill>
              </a:rPr>
              <a:t>(</a:t>
            </a:r>
            <a:r>
              <a:rPr lang="en-US" sz="2800" dirty="0" err="1" smtClean="0">
                <a:solidFill>
                  <a:srgbClr val="000099"/>
                </a:solidFill>
              </a:rPr>
              <a:t>E.Sal</a:t>
            </a:r>
            <a:r>
              <a:rPr lang="en-US" sz="2800" dirty="0" smtClean="0">
                <a:solidFill>
                  <a:srgbClr val="000099"/>
                </a:solidFill>
              </a:rPr>
              <a:t>) as </a:t>
            </a:r>
            <a:r>
              <a:rPr lang="en-US" sz="2800" dirty="0" err="1" smtClean="0">
                <a:solidFill>
                  <a:srgbClr val="000099"/>
                </a:solidFill>
              </a:rPr>
              <a:t>avgSal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From </a:t>
            </a:r>
            <a:r>
              <a:rPr lang="en-US" sz="2800" dirty="0" err="1" smtClean="0">
                <a:solidFill>
                  <a:srgbClr val="000099"/>
                </a:solidFill>
              </a:rPr>
              <a:t>Emp</a:t>
            </a:r>
            <a:r>
              <a:rPr lang="en-US" sz="2800" dirty="0" smtClean="0">
                <a:solidFill>
                  <a:srgbClr val="000099"/>
                </a:solidFill>
              </a:rPr>
              <a:t> E, Filter F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Where </a:t>
            </a:r>
            <a:r>
              <a:rPr lang="en-US" sz="2800" dirty="0" err="1" smtClean="0">
                <a:solidFill>
                  <a:srgbClr val="000099"/>
                </a:solidFill>
              </a:rPr>
              <a:t>E.did</a:t>
            </a:r>
            <a:r>
              <a:rPr lang="en-US" sz="2800" dirty="0" smtClean="0">
                <a:solidFill>
                  <a:srgbClr val="000099"/>
                </a:solidFill>
              </a:rPr>
              <a:t>=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endParaRPr lang="en-US" sz="2800" dirty="0" smtClean="0">
              <a:solidFill>
                <a:srgbClr val="000099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99"/>
                </a:solidFill>
              </a:rPr>
              <a:t>        Group By </a:t>
            </a:r>
            <a:r>
              <a:rPr lang="en-US" sz="2800" dirty="0" err="1" smtClean="0">
                <a:solidFill>
                  <a:srgbClr val="000099"/>
                </a:solidFill>
              </a:rPr>
              <a:t>F.did</a:t>
            </a:r>
            <a:r>
              <a:rPr lang="en-US" sz="2800" dirty="0" smtClean="0">
                <a:solidFill>
                  <a:srgbClr val="000099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 Finally…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Transformed query:</a:t>
            </a:r>
          </a:p>
          <a:p>
            <a:pPr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Select</a:t>
            </a:r>
            <a:r>
              <a:rPr lang="en-US" smtClean="0"/>
              <a:t>  P.eid, P.sal</a:t>
            </a: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From  </a:t>
            </a:r>
            <a:r>
              <a:rPr lang="en-US" smtClean="0"/>
              <a:t>PartialResult P,  LimitedAvgSal V</a:t>
            </a:r>
          </a:p>
          <a:p>
            <a:pPr>
              <a:buFontTx/>
              <a:buNone/>
            </a:pPr>
            <a:r>
              <a:rPr lang="en-US" smtClean="0"/>
              <a:t>  </a:t>
            </a:r>
            <a:r>
              <a:rPr lang="en-US" smtClean="0">
                <a:solidFill>
                  <a:srgbClr val="000099"/>
                </a:solidFill>
              </a:rPr>
              <a:t>Where</a:t>
            </a:r>
            <a:r>
              <a:rPr lang="en-US" smtClean="0"/>
              <a:t> P.did=V.did</a:t>
            </a:r>
          </a:p>
          <a:p>
            <a:pPr>
              <a:buFontTx/>
              <a:buNone/>
            </a:pPr>
            <a:r>
              <a:rPr lang="en-US" smtClean="0"/>
              <a:t>      And  P.sal &gt; V.avgsal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Query rewriting</a:t>
            </a:r>
          </a:p>
          <a:p>
            <a:r>
              <a:rPr lang="en-US" dirty="0" smtClean="0"/>
              <a:t>Cost estimation</a:t>
            </a:r>
          </a:p>
          <a:p>
            <a:pPr lvl="1"/>
            <a:r>
              <a:rPr lang="en-US" dirty="0" smtClean="0"/>
              <a:t>We have learned how atomic operations are implemented and their cost</a:t>
            </a:r>
          </a:p>
          <a:p>
            <a:pPr lvl="1"/>
            <a:r>
              <a:rPr lang="en-US" dirty="0" smtClean="0"/>
              <a:t>We’ll complete the picture by estimating the cost query plans</a:t>
            </a:r>
          </a:p>
          <a:p>
            <a:pPr lvl="1"/>
            <a:r>
              <a:rPr lang="en-US" dirty="0" smtClean="0"/>
              <a:t>Including computing the size of the output (reduction factors)</a:t>
            </a:r>
          </a:p>
          <a:p>
            <a:r>
              <a:rPr lang="en-US" dirty="0" smtClean="0"/>
              <a:t>Join ordering - optimization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r>
              <a:rPr lang="en-US" smtClean="0"/>
              <a:t>Rewrites: Group By and Join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7772400" cy="4114800"/>
          </a:xfrm>
        </p:spPr>
        <p:txBody>
          <a:bodyPr/>
          <a:lstStyle/>
          <a:p>
            <a:r>
              <a:rPr lang="en-US" smtClean="0">
                <a:solidFill>
                  <a:schemeClr val="accent2"/>
                </a:solidFill>
              </a:rPr>
              <a:t>Schema:</a:t>
            </a:r>
          </a:p>
          <a:p>
            <a:pPr lvl="1"/>
            <a:r>
              <a:rPr lang="en-US" smtClean="0"/>
              <a:t>Product (</a:t>
            </a:r>
            <a:r>
              <a:rPr lang="en-US" b="1" smtClean="0"/>
              <a:t>pid</a:t>
            </a:r>
            <a:r>
              <a:rPr lang="en-US" smtClean="0"/>
              <a:t>, unitprice,…)</a:t>
            </a:r>
          </a:p>
          <a:p>
            <a:pPr lvl="1"/>
            <a:r>
              <a:rPr lang="en-US" smtClean="0"/>
              <a:t>Sales(tid, date, store, </a:t>
            </a:r>
            <a:r>
              <a:rPr lang="en-US" b="1" smtClean="0"/>
              <a:t>pid</a:t>
            </a:r>
            <a:r>
              <a:rPr lang="en-US" smtClean="0"/>
              <a:t>, units)</a:t>
            </a:r>
          </a:p>
          <a:p>
            <a:r>
              <a:rPr lang="en-US" smtClean="0">
                <a:solidFill>
                  <a:schemeClr val="accent2"/>
                </a:solidFill>
              </a:rPr>
              <a:t>Trees: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92275" y="45720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8875" y="3200400"/>
            <a:ext cx="1843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5919788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051050" y="5157788"/>
            <a:ext cx="2833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84213" y="4953000"/>
            <a:ext cx="1008062" cy="99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225675" y="4953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997075" y="4038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248400" y="24384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Join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716463" y="3573463"/>
            <a:ext cx="184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400">
                <a:latin typeface="Times New Roman" pitchFamily="18" charset="0"/>
              </a:rPr>
              <a:t>groupBy(pid)</a:t>
            </a:r>
          </a:p>
          <a:p>
            <a:pPr algn="ctr" eaLnBrk="1" hangingPunct="1"/>
            <a:r>
              <a:rPr lang="en-US" sz="2400">
                <a:latin typeface="Times New Roman" pitchFamily="18" charset="0"/>
              </a:rPr>
              <a:t>Sum(units)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500563" y="5876925"/>
            <a:ext cx="30283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</a:rPr>
              <a:t>Scan(Sales)</a:t>
            </a:r>
          </a:p>
          <a:p>
            <a:pPr eaLnBrk="1" hangingPunct="1"/>
            <a:r>
              <a:rPr lang="en-US" sz="2400" dirty="0">
                <a:latin typeface="Times New Roman" pitchFamily="18" charset="0"/>
              </a:rPr>
              <a:t>Filter(date in </a:t>
            </a:r>
            <a:r>
              <a:rPr lang="en-US" sz="2400" dirty="0" smtClean="0">
                <a:latin typeface="Times New Roman" pitchFamily="18" charset="0"/>
              </a:rPr>
              <a:t>Q2,2013)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732588" y="4724400"/>
            <a:ext cx="24114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Products</a:t>
            </a:r>
          </a:p>
          <a:p>
            <a:pPr eaLnBrk="1" hangingPunct="1"/>
            <a:r>
              <a:rPr lang="en-US" sz="2400">
                <a:latin typeface="Times New Roman" pitchFamily="18" charset="0"/>
              </a:rPr>
              <a:t>Filter (price&gt;100)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435600" y="4365625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5508625" y="2895600"/>
            <a:ext cx="968375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477000" y="2895600"/>
            <a:ext cx="974725" cy="1901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356100" y="2743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Query Rewriting: Predicate Pushdown</a:t>
            </a:r>
          </a:p>
        </p:txBody>
      </p:sp>
      <p:grpSp>
        <p:nvGrpSpPr>
          <p:cNvPr id="26627" name="Group 65"/>
          <p:cNvGrpSpPr>
            <a:grpSpLocks/>
          </p:cNvGrpSpPr>
          <p:nvPr/>
        </p:nvGrpSpPr>
        <p:grpSpPr bwMode="auto">
          <a:xfrm>
            <a:off x="685800" y="1916113"/>
            <a:ext cx="2692400" cy="3284537"/>
            <a:chOff x="685800" y="1916832"/>
            <a:chExt cx="2692401" cy="3283819"/>
          </a:xfrm>
        </p:grpSpPr>
        <p:grpSp>
          <p:nvGrpSpPr>
            <p:cNvPr id="26650" name="Group 62"/>
            <p:cNvGrpSpPr>
              <a:grpSpLocks/>
            </p:cNvGrpSpPr>
            <p:nvPr/>
          </p:nvGrpSpPr>
          <p:grpSpPr bwMode="auto">
            <a:xfrm>
              <a:off x="1857375" y="3914775"/>
              <a:ext cx="349251" cy="123825"/>
              <a:chOff x="1838325" y="3914775"/>
              <a:chExt cx="349251" cy="123825"/>
            </a:xfrm>
          </p:grpSpPr>
          <p:sp>
            <p:nvSpPr>
              <p:cNvPr id="26662" name="Freeform 9"/>
              <p:cNvSpPr>
                <a:spLocks/>
              </p:cNvSpPr>
              <p:nvPr/>
            </p:nvSpPr>
            <p:spPr bwMode="auto">
              <a:xfrm>
                <a:off x="1838325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3" name="Freeform 10"/>
              <p:cNvSpPr>
                <a:spLocks/>
              </p:cNvSpPr>
              <p:nvPr/>
            </p:nvSpPr>
            <p:spPr bwMode="auto">
              <a:xfrm>
                <a:off x="2185988" y="3914775"/>
                <a:ext cx="1588" cy="123825"/>
              </a:xfrm>
              <a:custGeom>
                <a:avLst/>
                <a:gdLst>
                  <a:gd name="T0" fmla="*/ 0 w 1"/>
                  <a:gd name="T1" fmla="*/ 0 h 78"/>
                  <a:gd name="T2" fmla="*/ 0 w 1"/>
                  <a:gd name="T3" fmla="*/ 122238 h 78"/>
                  <a:gd name="T4" fmla="*/ 0 w 1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78"/>
                  <a:gd name="T11" fmla="*/ 1 w 1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78">
                    <a:moveTo>
                      <a:pt x="0" y="0"/>
                    </a:moveTo>
                    <a:lnTo>
                      <a:pt x="0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4" name="Freeform 11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0 h 78"/>
                  <a:gd name="T2" fmla="*/ 347663 w 220"/>
                  <a:gd name="T3" fmla="*/ 122238 h 78"/>
                  <a:gd name="T4" fmla="*/ 0 w 220"/>
                  <a:gd name="T5" fmla="*/ 0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0"/>
                    </a:moveTo>
                    <a:lnTo>
                      <a:pt x="219" y="77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Freeform 12"/>
              <p:cNvSpPr>
                <a:spLocks/>
              </p:cNvSpPr>
              <p:nvPr/>
            </p:nvSpPr>
            <p:spPr bwMode="auto">
              <a:xfrm>
                <a:off x="1838325" y="3914775"/>
                <a:ext cx="349250" cy="123825"/>
              </a:xfrm>
              <a:custGeom>
                <a:avLst/>
                <a:gdLst>
                  <a:gd name="T0" fmla="*/ 0 w 220"/>
                  <a:gd name="T1" fmla="*/ 122238 h 78"/>
                  <a:gd name="T2" fmla="*/ 347663 w 220"/>
                  <a:gd name="T3" fmla="*/ 0 h 78"/>
                  <a:gd name="T4" fmla="*/ 0 w 220"/>
                  <a:gd name="T5" fmla="*/ 122238 h 78"/>
                  <a:gd name="T6" fmla="*/ 0 60000 65536"/>
                  <a:gd name="T7" fmla="*/ 0 60000 65536"/>
                  <a:gd name="T8" fmla="*/ 0 60000 65536"/>
                  <a:gd name="T9" fmla="*/ 0 w 220"/>
                  <a:gd name="T10" fmla="*/ 0 h 78"/>
                  <a:gd name="T11" fmla="*/ 220 w 220"/>
                  <a:gd name="T12" fmla="*/ 78 h 7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" h="78">
                    <a:moveTo>
                      <a:pt x="0" y="77"/>
                    </a:moveTo>
                    <a:lnTo>
                      <a:pt x="219" y="0"/>
                    </a:lnTo>
                    <a:lnTo>
                      <a:pt x="0" y="7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51" name="Freeform 15"/>
            <p:cNvSpPr>
              <a:spLocks/>
            </p:cNvSpPr>
            <p:nvPr/>
          </p:nvSpPr>
          <p:spPr bwMode="auto">
            <a:xfrm>
              <a:off x="2031206" y="3201988"/>
              <a:ext cx="1588" cy="560388"/>
            </a:xfrm>
            <a:custGeom>
              <a:avLst/>
              <a:gdLst>
                <a:gd name="T0" fmla="*/ 0 w 1"/>
                <a:gd name="T1" fmla="*/ 0 h 353"/>
                <a:gd name="T2" fmla="*/ 0 w 1"/>
                <a:gd name="T3" fmla="*/ 558800 h 353"/>
                <a:gd name="T4" fmla="*/ 0 w 1"/>
                <a:gd name="T5" fmla="*/ 0 h 353"/>
                <a:gd name="T6" fmla="*/ 0 60000 65536"/>
                <a:gd name="T7" fmla="*/ 0 60000 65536"/>
                <a:gd name="T8" fmla="*/ 0 60000 65536"/>
                <a:gd name="T9" fmla="*/ 0 w 1"/>
                <a:gd name="T10" fmla="*/ 0 h 353"/>
                <a:gd name="T11" fmla="*/ 1 w 1"/>
                <a:gd name="T12" fmla="*/ 353 h 3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53">
                  <a:moveTo>
                    <a:pt x="0" y="0"/>
                  </a:moveTo>
                  <a:lnTo>
                    <a:pt x="0" y="35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Freeform 16"/>
            <p:cNvSpPr>
              <a:spLocks/>
            </p:cNvSpPr>
            <p:nvPr/>
          </p:nvSpPr>
          <p:spPr bwMode="auto">
            <a:xfrm>
              <a:off x="2031206" y="2274888"/>
              <a:ext cx="1588" cy="512763"/>
            </a:xfrm>
            <a:custGeom>
              <a:avLst/>
              <a:gdLst>
                <a:gd name="T0" fmla="*/ 0 w 1"/>
                <a:gd name="T1" fmla="*/ 0 h 323"/>
                <a:gd name="T2" fmla="*/ 0 w 1"/>
                <a:gd name="T3" fmla="*/ 511175 h 323"/>
                <a:gd name="T4" fmla="*/ 0 w 1"/>
                <a:gd name="T5" fmla="*/ 0 h 323"/>
                <a:gd name="T6" fmla="*/ 0 60000 65536"/>
                <a:gd name="T7" fmla="*/ 0 60000 65536"/>
                <a:gd name="T8" fmla="*/ 0 60000 65536"/>
                <a:gd name="T9" fmla="*/ 0 w 1"/>
                <a:gd name="T10" fmla="*/ 0 h 323"/>
                <a:gd name="T11" fmla="*/ 1 w 1"/>
                <a:gd name="T12" fmla="*/ 323 h 3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323">
                  <a:moveTo>
                    <a:pt x="0" y="0"/>
                  </a:moveTo>
                  <a:lnTo>
                    <a:pt x="0" y="32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Group 60"/>
            <p:cNvGrpSpPr>
              <a:grpSpLocks/>
            </p:cNvGrpSpPr>
            <p:nvPr/>
          </p:nvGrpSpPr>
          <p:grpSpPr bwMode="auto">
            <a:xfrm>
              <a:off x="685800" y="4425950"/>
              <a:ext cx="2692401" cy="774701"/>
              <a:chOff x="685800" y="4425950"/>
              <a:chExt cx="2692401" cy="774701"/>
            </a:xfrm>
          </p:grpSpPr>
          <p:sp>
            <p:nvSpPr>
              <p:cNvPr id="26658" name="Freeform 13"/>
              <p:cNvSpPr>
                <a:spLocks/>
              </p:cNvSpPr>
              <p:nvPr/>
            </p:nvSpPr>
            <p:spPr bwMode="auto">
              <a:xfrm>
                <a:off x="1243013" y="4425950"/>
                <a:ext cx="669925" cy="357188"/>
              </a:xfrm>
              <a:custGeom>
                <a:avLst/>
                <a:gdLst>
                  <a:gd name="T0" fmla="*/ 0 w 422"/>
                  <a:gd name="T1" fmla="*/ 355600 h 225"/>
                  <a:gd name="T2" fmla="*/ 668338 w 422"/>
                  <a:gd name="T3" fmla="*/ 0 h 225"/>
                  <a:gd name="T4" fmla="*/ 0 w 422"/>
                  <a:gd name="T5" fmla="*/ 355600 h 225"/>
                  <a:gd name="T6" fmla="*/ 0 60000 65536"/>
                  <a:gd name="T7" fmla="*/ 0 60000 65536"/>
                  <a:gd name="T8" fmla="*/ 0 60000 65536"/>
                  <a:gd name="T9" fmla="*/ 0 w 422"/>
                  <a:gd name="T10" fmla="*/ 0 h 225"/>
                  <a:gd name="T11" fmla="*/ 422 w 422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2" h="225">
                    <a:moveTo>
                      <a:pt x="0" y="224"/>
                    </a:moveTo>
                    <a:lnTo>
                      <a:pt x="421" y="0"/>
                    </a:lnTo>
                    <a:lnTo>
                      <a:pt x="0" y="22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9" name="Freeform 14"/>
              <p:cNvSpPr>
                <a:spLocks/>
              </p:cNvSpPr>
              <p:nvPr/>
            </p:nvSpPr>
            <p:spPr bwMode="auto">
              <a:xfrm>
                <a:off x="2159000" y="4425950"/>
                <a:ext cx="684213" cy="357188"/>
              </a:xfrm>
              <a:custGeom>
                <a:avLst/>
                <a:gdLst>
                  <a:gd name="T0" fmla="*/ 0 w 431"/>
                  <a:gd name="T1" fmla="*/ 0 h 225"/>
                  <a:gd name="T2" fmla="*/ 682625 w 431"/>
                  <a:gd name="T3" fmla="*/ 355600 h 225"/>
                  <a:gd name="T4" fmla="*/ 0 w 431"/>
                  <a:gd name="T5" fmla="*/ 0 h 225"/>
                  <a:gd name="T6" fmla="*/ 0 60000 65536"/>
                  <a:gd name="T7" fmla="*/ 0 60000 65536"/>
                  <a:gd name="T8" fmla="*/ 0 60000 65536"/>
                  <a:gd name="T9" fmla="*/ 0 w 431"/>
                  <a:gd name="T10" fmla="*/ 0 h 225"/>
                  <a:gd name="T11" fmla="*/ 431 w 431"/>
                  <a:gd name="T12" fmla="*/ 225 h 22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" h="225">
                    <a:moveTo>
                      <a:pt x="0" y="0"/>
                    </a:moveTo>
                    <a:lnTo>
                      <a:pt x="430" y="22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0" name="Rectangle 19"/>
              <p:cNvSpPr>
                <a:spLocks noChangeArrowheads="1"/>
              </p:cNvSpPr>
              <p:nvPr/>
            </p:nvSpPr>
            <p:spPr bwMode="auto">
              <a:xfrm>
                <a:off x="685800" y="484981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61" name="Rectangle 20"/>
              <p:cNvSpPr>
                <a:spLocks noChangeArrowheads="1"/>
              </p:cNvSpPr>
              <p:nvPr/>
            </p:nvSpPr>
            <p:spPr bwMode="auto">
              <a:xfrm>
                <a:off x="2471738" y="484981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</p:grpSp>
        <p:sp>
          <p:nvSpPr>
            <p:cNvPr id="26654" name="Rectangle 21"/>
            <p:cNvSpPr>
              <a:spLocks noChangeArrowheads="1"/>
            </p:cNvSpPr>
            <p:nvPr/>
          </p:nvSpPr>
          <p:spPr bwMode="auto">
            <a:xfrm>
              <a:off x="1632744" y="412432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55" name="Rectangle 22"/>
            <p:cNvSpPr>
              <a:spLocks noChangeArrowheads="1"/>
            </p:cNvSpPr>
            <p:nvPr/>
          </p:nvSpPr>
          <p:spPr bwMode="auto">
            <a:xfrm>
              <a:off x="942728" y="2708920"/>
              <a:ext cx="2178545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l-GR" sz="2000" b="1">
                  <a:solidFill>
                    <a:srgbClr val="000000"/>
                  </a:solidFill>
                  <a:latin typeface="Arial" charset="0"/>
                </a:rPr>
                <a:t>σ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bid=100 AND rating &gt;5</a:t>
              </a:r>
            </a:p>
          </p:txBody>
        </p:sp>
        <p:sp>
          <p:nvSpPr>
            <p:cNvPr id="26656" name="Rectangle 24"/>
            <p:cNvSpPr>
              <a:spLocks noChangeArrowheads="1"/>
            </p:cNvSpPr>
            <p:nvPr/>
          </p:nvSpPr>
          <p:spPr bwMode="auto">
            <a:xfrm>
              <a:off x="1570335" y="1916832"/>
              <a:ext cx="923330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sp>
          <p:nvSpPr>
            <p:cNvPr id="26657" name="Rectangle 25"/>
            <p:cNvSpPr>
              <a:spLocks noChangeArrowheads="1"/>
            </p:cNvSpPr>
            <p:nvPr/>
          </p:nvSpPr>
          <p:spPr bwMode="auto">
            <a:xfrm>
              <a:off x="1939925" y="3810000"/>
              <a:ext cx="184150" cy="350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endParaRPr lang="he-IL" sz="1700" b="1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6628" name="Group 69"/>
          <p:cNvGrpSpPr>
            <a:grpSpLocks/>
          </p:cNvGrpSpPr>
          <p:nvPr/>
        </p:nvGrpSpPr>
        <p:grpSpPr bwMode="auto">
          <a:xfrm>
            <a:off x="5484813" y="2184400"/>
            <a:ext cx="2524125" cy="2747963"/>
            <a:chOff x="5484813" y="2420888"/>
            <a:chExt cx="2524649" cy="2747393"/>
          </a:xfrm>
        </p:grpSpPr>
        <p:grpSp>
          <p:nvGrpSpPr>
            <p:cNvPr id="26632" name="Group 64"/>
            <p:cNvGrpSpPr>
              <a:grpSpLocks/>
            </p:cNvGrpSpPr>
            <p:nvPr/>
          </p:nvGrpSpPr>
          <p:grpSpPr bwMode="auto">
            <a:xfrm>
              <a:off x="6598706" y="3387105"/>
              <a:ext cx="296863" cy="98425"/>
              <a:chOff x="6469063" y="3387105"/>
              <a:chExt cx="296863" cy="98425"/>
            </a:xfrm>
          </p:grpSpPr>
          <p:sp>
            <p:nvSpPr>
              <p:cNvPr id="26646" name="Freeform 34"/>
              <p:cNvSpPr>
                <a:spLocks/>
              </p:cNvSpPr>
              <p:nvPr/>
            </p:nvSpPr>
            <p:spPr bwMode="auto">
              <a:xfrm>
                <a:off x="6469063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Freeform 35"/>
              <p:cNvSpPr>
                <a:spLocks/>
              </p:cNvSpPr>
              <p:nvPr/>
            </p:nvSpPr>
            <p:spPr bwMode="auto">
              <a:xfrm>
                <a:off x="6764338" y="3387105"/>
                <a:ext cx="1588" cy="98425"/>
              </a:xfrm>
              <a:custGeom>
                <a:avLst/>
                <a:gdLst>
                  <a:gd name="T0" fmla="*/ 0 w 1"/>
                  <a:gd name="T1" fmla="*/ 0 h 62"/>
                  <a:gd name="T2" fmla="*/ 0 w 1"/>
                  <a:gd name="T3" fmla="*/ 96838 h 62"/>
                  <a:gd name="T4" fmla="*/ 0 w 1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62"/>
                  <a:gd name="T11" fmla="*/ 1 w 1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62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8" name="Freeform 36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0 h 62"/>
                  <a:gd name="T2" fmla="*/ 295275 w 187"/>
                  <a:gd name="T3" fmla="*/ 96838 h 62"/>
                  <a:gd name="T4" fmla="*/ 0 w 187"/>
                  <a:gd name="T5" fmla="*/ 0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0"/>
                    </a:moveTo>
                    <a:lnTo>
                      <a:pt x="186" y="6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9" name="Freeform 37"/>
              <p:cNvSpPr>
                <a:spLocks/>
              </p:cNvSpPr>
              <p:nvPr/>
            </p:nvSpPr>
            <p:spPr bwMode="auto">
              <a:xfrm>
                <a:off x="6469063" y="3387105"/>
                <a:ext cx="296863" cy="98425"/>
              </a:xfrm>
              <a:custGeom>
                <a:avLst/>
                <a:gdLst>
                  <a:gd name="T0" fmla="*/ 0 w 187"/>
                  <a:gd name="T1" fmla="*/ 96838 h 62"/>
                  <a:gd name="T2" fmla="*/ 295275 w 187"/>
                  <a:gd name="T3" fmla="*/ 0 h 62"/>
                  <a:gd name="T4" fmla="*/ 0 w 187"/>
                  <a:gd name="T5" fmla="*/ 96838 h 62"/>
                  <a:gd name="T6" fmla="*/ 0 60000 65536"/>
                  <a:gd name="T7" fmla="*/ 0 60000 65536"/>
                  <a:gd name="T8" fmla="*/ 0 60000 65536"/>
                  <a:gd name="T9" fmla="*/ 0 w 187"/>
                  <a:gd name="T10" fmla="*/ 0 h 62"/>
                  <a:gd name="T11" fmla="*/ 187 w 187"/>
                  <a:gd name="T12" fmla="*/ 62 h 6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7" h="62">
                    <a:moveTo>
                      <a:pt x="0" y="61"/>
                    </a:moveTo>
                    <a:lnTo>
                      <a:pt x="186" y="0"/>
                    </a:lnTo>
                    <a:lnTo>
                      <a:pt x="0" y="6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3" name="Group 68"/>
            <p:cNvGrpSpPr>
              <a:grpSpLocks/>
            </p:cNvGrpSpPr>
            <p:nvPr/>
          </p:nvGrpSpPr>
          <p:grpSpPr bwMode="auto">
            <a:xfrm>
              <a:off x="6067687" y="3780805"/>
              <a:ext cx="1358900" cy="274638"/>
              <a:chOff x="5961063" y="3780805"/>
              <a:chExt cx="1358900" cy="274638"/>
            </a:xfrm>
          </p:grpSpPr>
          <p:sp>
            <p:nvSpPr>
              <p:cNvPr id="26644" name="Freeform 38"/>
              <p:cNvSpPr>
                <a:spLocks/>
              </p:cNvSpPr>
              <p:nvPr/>
            </p:nvSpPr>
            <p:spPr bwMode="auto">
              <a:xfrm>
                <a:off x="5961063" y="3780805"/>
                <a:ext cx="569913" cy="274638"/>
              </a:xfrm>
              <a:custGeom>
                <a:avLst/>
                <a:gdLst>
                  <a:gd name="T0" fmla="*/ 0 w 359"/>
                  <a:gd name="T1" fmla="*/ 273050 h 173"/>
                  <a:gd name="T2" fmla="*/ 568325 w 359"/>
                  <a:gd name="T3" fmla="*/ 0 h 173"/>
                  <a:gd name="T4" fmla="*/ 0 w 359"/>
                  <a:gd name="T5" fmla="*/ 273050 h 173"/>
                  <a:gd name="T6" fmla="*/ 0 60000 65536"/>
                  <a:gd name="T7" fmla="*/ 0 60000 65536"/>
                  <a:gd name="T8" fmla="*/ 0 60000 65536"/>
                  <a:gd name="T9" fmla="*/ 0 w 359"/>
                  <a:gd name="T10" fmla="*/ 0 h 173"/>
                  <a:gd name="T11" fmla="*/ 359 w 359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59" h="173">
                    <a:moveTo>
                      <a:pt x="0" y="172"/>
                    </a:moveTo>
                    <a:lnTo>
                      <a:pt x="358" y="0"/>
                    </a:lnTo>
                    <a:lnTo>
                      <a:pt x="0" y="17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Freeform 39"/>
              <p:cNvSpPr>
                <a:spLocks/>
              </p:cNvSpPr>
              <p:nvPr/>
            </p:nvSpPr>
            <p:spPr bwMode="auto">
              <a:xfrm>
                <a:off x="6738938" y="3780805"/>
                <a:ext cx="581025" cy="274638"/>
              </a:xfrm>
              <a:custGeom>
                <a:avLst/>
                <a:gdLst>
                  <a:gd name="T0" fmla="*/ 0 w 366"/>
                  <a:gd name="T1" fmla="*/ 0 h 173"/>
                  <a:gd name="T2" fmla="*/ 579438 w 366"/>
                  <a:gd name="T3" fmla="*/ 273050 h 173"/>
                  <a:gd name="T4" fmla="*/ 0 w 366"/>
                  <a:gd name="T5" fmla="*/ 0 h 173"/>
                  <a:gd name="T6" fmla="*/ 0 60000 65536"/>
                  <a:gd name="T7" fmla="*/ 0 60000 65536"/>
                  <a:gd name="T8" fmla="*/ 0 60000 65536"/>
                  <a:gd name="T9" fmla="*/ 0 w 366"/>
                  <a:gd name="T10" fmla="*/ 0 h 173"/>
                  <a:gd name="T11" fmla="*/ 366 w 366"/>
                  <a:gd name="T12" fmla="*/ 173 h 1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66" h="173">
                    <a:moveTo>
                      <a:pt x="0" y="0"/>
                    </a:moveTo>
                    <a:lnTo>
                      <a:pt x="365" y="17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4" name="Freeform 41"/>
            <p:cNvSpPr>
              <a:spLocks/>
            </p:cNvSpPr>
            <p:nvPr/>
          </p:nvSpPr>
          <p:spPr bwMode="auto">
            <a:xfrm>
              <a:off x="6746343" y="2841005"/>
              <a:ext cx="1588" cy="392113"/>
            </a:xfrm>
            <a:custGeom>
              <a:avLst/>
              <a:gdLst>
                <a:gd name="T0" fmla="*/ 0 w 1"/>
                <a:gd name="T1" fmla="*/ 0 h 247"/>
                <a:gd name="T2" fmla="*/ 0 w 1"/>
                <a:gd name="T3" fmla="*/ 390525 h 247"/>
                <a:gd name="T4" fmla="*/ 0 w 1"/>
                <a:gd name="T5" fmla="*/ 0 h 247"/>
                <a:gd name="T6" fmla="*/ 0 60000 65536"/>
                <a:gd name="T7" fmla="*/ 0 60000 65536"/>
                <a:gd name="T8" fmla="*/ 0 60000 65536"/>
                <a:gd name="T9" fmla="*/ 0 w 1"/>
                <a:gd name="T10" fmla="*/ 0 h 247"/>
                <a:gd name="T11" fmla="*/ 1 w 1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47">
                  <a:moveTo>
                    <a:pt x="0" y="0"/>
                  </a:moveTo>
                  <a:lnTo>
                    <a:pt x="0" y="24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Rectangle 47"/>
            <p:cNvSpPr>
              <a:spLocks noChangeArrowheads="1"/>
            </p:cNvSpPr>
            <p:nvPr/>
          </p:nvSpPr>
          <p:spPr bwMode="auto">
            <a:xfrm>
              <a:off x="6347881" y="3533155"/>
              <a:ext cx="7985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  <a:latin typeface="Arial" charset="0"/>
                </a:rPr>
                <a:t>sid=sid</a:t>
              </a:r>
            </a:p>
          </p:txBody>
        </p:sp>
        <p:sp>
          <p:nvSpPr>
            <p:cNvPr id="26636" name="Rectangle 49"/>
            <p:cNvSpPr>
              <a:spLocks noChangeArrowheads="1"/>
            </p:cNvSpPr>
            <p:nvPr/>
          </p:nvSpPr>
          <p:spPr bwMode="auto">
            <a:xfrm>
              <a:off x="6285175" y="2420888"/>
              <a:ext cx="9239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>
                  <a:latin typeface="Symbol" pitchFamily="18" charset="2"/>
                </a:rPr>
                <a:t>P</a:t>
              </a:r>
              <a:r>
                <a:rPr lang="en-US" sz="2000" b="1" baseline="-25000">
                  <a:solidFill>
                    <a:srgbClr val="000000"/>
                  </a:solidFill>
                  <a:latin typeface="Arial" charset="0"/>
                </a:rPr>
                <a:t>sname</a:t>
              </a:r>
            </a:p>
          </p:txBody>
        </p:sp>
        <p:grpSp>
          <p:nvGrpSpPr>
            <p:cNvPr id="26637" name="Group 67"/>
            <p:cNvGrpSpPr>
              <a:grpSpLocks/>
            </p:cNvGrpSpPr>
            <p:nvPr/>
          </p:nvGrpSpPr>
          <p:grpSpPr bwMode="auto">
            <a:xfrm>
              <a:off x="5484813" y="4005064"/>
              <a:ext cx="2524649" cy="1163217"/>
              <a:chOff x="5484813" y="4005064"/>
              <a:chExt cx="2524649" cy="1163217"/>
            </a:xfrm>
          </p:grpSpPr>
          <p:sp>
            <p:nvSpPr>
              <p:cNvPr id="26638" name="Freeform 40"/>
              <p:cNvSpPr>
                <a:spLocks/>
              </p:cNvSpPr>
              <p:nvPr/>
            </p:nvSpPr>
            <p:spPr bwMode="auto">
              <a:xfrm>
                <a:off x="7491699" y="4412630"/>
                <a:ext cx="1588" cy="431800"/>
              </a:xfrm>
              <a:custGeom>
                <a:avLst/>
                <a:gdLst>
                  <a:gd name="T0" fmla="*/ 0 w 1"/>
                  <a:gd name="T1" fmla="*/ 0 h 272"/>
                  <a:gd name="T2" fmla="*/ 0 w 1"/>
                  <a:gd name="T3" fmla="*/ 430213 h 272"/>
                  <a:gd name="T4" fmla="*/ 0 w 1"/>
                  <a:gd name="T5" fmla="*/ 0 h 272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2"/>
                  <a:gd name="T11" fmla="*/ 1 w 1"/>
                  <a:gd name="T12" fmla="*/ 272 h 2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2">
                    <a:moveTo>
                      <a:pt x="0" y="0"/>
                    </a:moveTo>
                    <a:lnTo>
                      <a:pt x="0" y="271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9" name="Freeform 44"/>
              <p:cNvSpPr>
                <a:spLocks/>
              </p:cNvSpPr>
              <p:nvPr/>
            </p:nvSpPr>
            <p:spPr bwMode="auto">
              <a:xfrm>
                <a:off x="6057900" y="4423743"/>
                <a:ext cx="1588" cy="430213"/>
              </a:xfrm>
              <a:custGeom>
                <a:avLst/>
                <a:gdLst>
                  <a:gd name="T0" fmla="*/ 0 w 1"/>
                  <a:gd name="T1" fmla="*/ 0 h 271"/>
                  <a:gd name="T2" fmla="*/ 0 w 1"/>
                  <a:gd name="T3" fmla="*/ 428625 h 271"/>
                  <a:gd name="T4" fmla="*/ 0 w 1"/>
                  <a:gd name="T5" fmla="*/ 0 h 271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71"/>
                  <a:gd name="T11" fmla="*/ 1 w 1"/>
                  <a:gd name="T12" fmla="*/ 271 h 2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71">
                    <a:moveTo>
                      <a:pt x="0" y="0"/>
                    </a:moveTo>
                    <a:lnTo>
                      <a:pt x="0" y="27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0" name="Rectangle 45"/>
              <p:cNvSpPr>
                <a:spLocks noChangeArrowheads="1"/>
              </p:cNvSpPr>
              <p:nvPr/>
            </p:nvSpPr>
            <p:spPr bwMode="auto">
              <a:xfrm>
                <a:off x="5484813" y="4804743"/>
                <a:ext cx="11477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Reserves</a:t>
                </a:r>
              </a:p>
            </p:txBody>
          </p:sp>
          <p:sp>
            <p:nvSpPr>
              <p:cNvPr id="26641" name="Rectangle 46"/>
              <p:cNvSpPr>
                <a:spLocks noChangeArrowheads="1"/>
              </p:cNvSpPr>
              <p:nvPr/>
            </p:nvSpPr>
            <p:spPr bwMode="auto">
              <a:xfrm>
                <a:off x="7039262" y="4817443"/>
                <a:ext cx="906463" cy="3508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700" b="1">
                    <a:solidFill>
                      <a:srgbClr val="000000"/>
                    </a:solidFill>
                    <a:latin typeface="Arial" charset="0"/>
                  </a:rPr>
                  <a:t>Sailors</a:t>
                </a:r>
              </a:p>
            </p:txBody>
          </p:sp>
          <p:sp>
            <p:nvSpPr>
              <p:cNvPr id="26642" name="Rectangle 48"/>
              <p:cNvSpPr>
                <a:spLocks noChangeArrowheads="1"/>
              </p:cNvSpPr>
              <p:nvPr/>
            </p:nvSpPr>
            <p:spPr bwMode="auto">
              <a:xfrm>
                <a:off x="5565771" y="4005064"/>
                <a:ext cx="98584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bid=100</a:t>
                </a:r>
                <a:r>
                  <a:rPr lang="en-US" sz="1800" b="1">
                    <a:solidFill>
                      <a:srgbClr val="000000"/>
                    </a:solidFill>
                    <a:latin typeface="Arial" charset="0"/>
                  </a:rPr>
                  <a:t> </a:t>
                </a:r>
              </a:p>
            </p:txBody>
          </p:sp>
          <p:sp>
            <p:nvSpPr>
              <p:cNvPr id="26643" name="Rectangle 51"/>
              <p:cNvSpPr>
                <a:spLocks noChangeArrowheads="1"/>
              </p:cNvSpPr>
              <p:nvPr/>
            </p:nvSpPr>
            <p:spPr bwMode="auto">
              <a:xfrm>
                <a:off x="6975525" y="4005064"/>
                <a:ext cx="1033937" cy="3699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l-GR" sz="1800" b="1">
                    <a:solidFill>
                      <a:srgbClr val="000000"/>
                    </a:solidFill>
                    <a:latin typeface="Arial" charset="0"/>
                  </a:rPr>
                  <a:t>σ</a:t>
                </a:r>
                <a:r>
                  <a:rPr lang="en-US" sz="1800" b="1" baseline="-25000">
                    <a:solidFill>
                      <a:srgbClr val="000000"/>
                    </a:solidFill>
                    <a:latin typeface="Arial" charset="0"/>
                  </a:rPr>
                  <a:t>rating &gt; 5</a:t>
                </a:r>
              </a:p>
            </p:txBody>
          </p:sp>
        </p:grpSp>
      </p:grpSp>
      <p:sp>
        <p:nvSpPr>
          <p:cNvPr id="26653" name="Rectangle 52"/>
          <p:cNvSpPr>
            <a:spLocks noChangeArrowheads="1"/>
          </p:cNvSpPr>
          <p:nvPr/>
        </p:nvSpPr>
        <p:spPr bwMode="auto">
          <a:xfrm>
            <a:off x="471646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T1)</a:t>
            </a:r>
          </a:p>
        </p:txBody>
      </p:sp>
      <p:sp>
        <p:nvSpPr>
          <p:cNvPr id="26630" name="Text Box 59"/>
          <p:cNvSpPr txBox="1">
            <a:spLocks noChangeArrowheads="1"/>
          </p:cNvSpPr>
          <p:nvPr/>
        </p:nvSpPr>
        <p:spPr bwMode="auto">
          <a:xfrm>
            <a:off x="212725" y="5222875"/>
            <a:ext cx="89001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The earlier we process selections,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the less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tuples we need to manipulate</a:t>
            </a:r>
          </a:p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higher up in the tree.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</a:rPr>
              <a:t>Disadvantages?</a:t>
            </a:r>
          </a:p>
        </p:txBody>
      </p:sp>
      <p:sp>
        <p:nvSpPr>
          <p:cNvPr id="67" name="Rectangle 52"/>
          <p:cNvSpPr>
            <a:spLocks noChangeArrowheads="1"/>
          </p:cNvSpPr>
          <p:nvPr/>
        </p:nvSpPr>
        <p:spPr bwMode="auto">
          <a:xfrm>
            <a:off x="7885113" y="3500438"/>
            <a:ext cx="1150937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b="1">
                <a:solidFill>
                  <a:srgbClr val="FF0000"/>
                </a:solidFill>
                <a:latin typeface="Arial" charset="0"/>
              </a:rPr>
              <a:t>(Scan; write to temp T2)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3" grpId="0"/>
      <p:bldP spid="6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en-US" smtClean="0"/>
              <a:t>Query Rewrites: Predicate Pushdown (through grouping)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  <a:p>
            <a:r>
              <a:rPr lang="en-US" sz="2400">
                <a:latin typeface="Times New Roman" pitchFamily="18" charset="0"/>
              </a:rPr>
              <a:t>Having Max(age) &gt; 40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953000" y="21336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bid, Max(age)</a:t>
            </a:r>
          </a:p>
          <a:p>
            <a:r>
              <a:rPr lang="en-US" sz="2400">
                <a:latin typeface="Times New Roman" pitchFamily="18" charset="0"/>
              </a:rPr>
              <a:t>From    Reserves R, Sailors S</a:t>
            </a:r>
          </a:p>
          <a:p>
            <a:r>
              <a:rPr lang="en-US" sz="2400">
                <a:latin typeface="Times New Roman" pitchFamily="18" charset="0"/>
              </a:rPr>
              <a:t>Where  R.sid=S.sid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</a:p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             S.age &gt; 40</a:t>
            </a:r>
          </a:p>
          <a:p>
            <a:r>
              <a:rPr lang="en-US" sz="2400">
                <a:latin typeface="Times New Roman" pitchFamily="18" charset="0"/>
              </a:rPr>
              <a:t>GroupBy  bid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2725" y="4765675"/>
            <a:ext cx="85471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For each boat, find the maximal age of sailors who’ve reserved it.</a:t>
            </a:r>
            <a:endParaRPr lang="en-US" sz="240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Advantage: the size of the join will be smaller.</a:t>
            </a:r>
          </a:p>
          <a:p>
            <a:pPr>
              <a:buFontTx/>
              <a:buChar char="•"/>
            </a:pPr>
            <a:r>
              <a:rPr lang="en-US" sz="2400">
                <a:latin typeface="Times New Roman" pitchFamily="18" charset="0"/>
              </a:rPr>
              <a:t> Requires transformation rules specific to the grouping/aggregation</a:t>
            </a:r>
          </a:p>
          <a:p>
            <a:r>
              <a:rPr lang="en-US" sz="2400">
                <a:latin typeface="Times New Roman" pitchFamily="18" charset="0"/>
              </a:rPr>
              <a:t>   operators.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</a:rPr>
              <a:t>Will it work work if we replace Max by Min?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</a:t>
            </a:r>
            <a:br>
              <a:rPr lang="en-US" smtClean="0"/>
            </a:br>
            <a:r>
              <a:rPr lang="en-US" smtClean="0"/>
              <a:t>Predicate Movearound</a:t>
            </a:r>
          </a:p>
        </p:txBody>
      </p:sp>
      <p:sp>
        <p:nvSpPr>
          <p:cNvPr id="28675" name="Line 6"/>
          <p:cNvSpPr>
            <a:spLocks noChangeShapeType="1"/>
          </p:cNvSpPr>
          <p:nvPr/>
        </p:nvSpPr>
        <p:spPr bwMode="auto">
          <a:xfrm flipH="1">
            <a:off x="1938338" y="3573463"/>
            <a:ext cx="1697037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7"/>
          <p:cNvSpPr>
            <a:spLocks noChangeShapeType="1"/>
          </p:cNvSpPr>
          <p:nvPr/>
        </p:nvSpPr>
        <p:spPr bwMode="auto">
          <a:xfrm>
            <a:off x="4932363" y="3573463"/>
            <a:ext cx="1665287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grpSp>
        <p:nvGrpSpPr>
          <p:cNvPr id="28678" name="Group 12"/>
          <p:cNvGrpSpPr>
            <a:grpSpLocks/>
          </p:cNvGrpSpPr>
          <p:nvPr/>
        </p:nvGrpSpPr>
        <p:grpSpPr bwMode="auto">
          <a:xfrm>
            <a:off x="304800" y="4572000"/>
            <a:ext cx="3227388" cy="1981200"/>
            <a:chOff x="304800" y="4572000"/>
            <a:chExt cx="3227388" cy="1981200"/>
          </a:xfrm>
        </p:grpSpPr>
        <p:sp>
          <p:nvSpPr>
            <p:cNvPr id="28685" name="Rectangle 3"/>
            <p:cNvSpPr>
              <a:spLocks noChangeArrowheads="1"/>
            </p:cNvSpPr>
            <p:nvPr/>
          </p:nvSpPr>
          <p:spPr bwMode="auto">
            <a:xfrm>
              <a:off x="381000" y="4572000"/>
              <a:ext cx="3151188" cy="191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Create View V1 AS</a:t>
              </a:r>
            </a:p>
            <a:p>
              <a:r>
                <a:rPr lang="en-US" sz="2400">
                  <a:latin typeface="Times New Roman" pitchFamily="18" charset="0"/>
                </a:rPr>
                <a:t>Select   rating, Min(age)</a:t>
              </a:r>
            </a:p>
            <a:p>
              <a:r>
                <a:rPr lang="en-US" sz="2400">
                  <a:latin typeface="Times New Roman" pitchFamily="18" charset="0"/>
                </a:rPr>
                <a:t>From    Sailors S</a:t>
              </a:r>
            </a:p>
            <a:p>
              <a:r>
                <a:rPr lang="en-US" sz="2400">
                  <a:latin typeface="Times New Roman" pitchFamily="18" charset="0"/>
                </a:rPr>
                <a:t>Where  S.age &lt; 20</a:t>
              </a:r>
            </a:p>
            <a:p>
              <a:r>
                <a:rPr lang="en-US" sz="2400">
                  <a:latin typeface="Times New Roman" pitchFamily="18" charset="0"/>
                </a:rPr>
                <a:t>Group By  rating</a:t>
              </a:r>
            </a:p>
          </p:txBody>
        </p:sp>
        <p:sp>
          <p:nvSpPr>
            <p:cNvPr id="28686" name="Rectangle 9"/>
            <p:cNvSpPr>
              <a:spLocks noChangeArrowheads="1"/>
            </p:cNvSpPr>
            <p:nvPr/>
          </p:nvSpPr>
          <p:spPr bwMode="auto">
            <a:xfrm>
              <a:off x="304800" y="4572000"/>
              <a:ext cx="3200400" cy="198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28679" name="Group 11"/>
          <p:cNvGrpSpPr>
            <a:grpSpLocks/>
          </p:cNvGrpSpPr>
          <p:nvPr/>
        </p:nvGrpSpPr>
        <p:grpSpPr bwMode="auto">
          <a:xfrm>
            <a:off x="5003800" y="4581525"/>
            <a:ext cx="3886200" cy="1600200"/>
            <a:chOff x="4724400" y="4572000"/>
            <a:chExt cx="3886200" cy="1600200"/>
          </a:xfrm>
        </p:grpSpPr>
        <p:sp>
          <p:nvSpPr>
            <p:cNvPr id="28683" name="Rectangle 4"/>
            <p:cNvSpPr>
              <a:spLocks noChangeArrowheads="1"/>
            </p:cNvSpPr>
            <p:nvPr/>
          </p:nvSpPr>
          <p:spPr bwMode="auto">
            <a:xfrm>
              <a:off x="4800600" y="4572000"/>
              <a:ext cx="3773488" cy="155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Create View V2 AS</a:t>
              </a:r>
            </a:p>
            <a:p>
              <a:r>
                <a:rPr lang="en-US" sz="2400">
                  <a:latin typeface="Times New Roman" pitchFamily="18" charset="0"/>
                </a:rPr>
                <a:t>Select   sid, rating, age, date</a:t>
              </a:r>
            </a:p>
            <a:p>
              <a:r>
                <a:rPr lang="en-US" sz="2400">
                  <a:latin typeface="Times New Roman" pitchFamily="18" charset="0"/>
                </a:rPr>
                <a:t>From    Sailors S, Reserves R</a:t>
              </a:r>
            </a:p>
            <a:p>
              <a:r>
                <a:rPr lang="en-US" sz="2400">
                  <a:latin typeface="Times New Roman" pitchFamily="18" charset="0"/>
                </a:rPr>
                <a:t>Where  R.sid=S.sid</a:t>
              </a:r>
            </a:p>
          </p:txBody>
        </p:sp>
        <p:sp>
          <p:nvSpPr>
            <p:cNvPr id="28684" name="Rectangle 10"/>
            <p:cNvSpPr>
              <a:spLocks noChangeArrowheads="1"/>
            </p:cNvSpPr>
            <p:nvPr/>
          </p:nvSpPr>
          <p:spPr bwMode="auto">
            <a:xfrm>
              <a:off x="4724400" y="4572000"/>
              <a:ext cx="38862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grpSp>
        <p:nvGrpSpPr>
          <p:cNvPr id="28680" name="Group 13"/>
          <p:cNvGrpSpPr>
            <a:grpSpLocks/>
          </p:cNvGrpSpPr>
          <p:nvPr/>
        </p:nvGrpSpPr>
        <p:grpSpPr bwMode="auto">
          <a:xfrm>
            <a:off x="2020888" y="1981200"/>
            <a:ext cx="4572000" cy="1600200"/>
            <a:chOff x="2667000" y="1981200"/>
            <a:chExt cx="4572000" cy="1600200"/>
          </a:xfrm>
        </p:grpSpPr>
        <p:sp>
          <p:nvSpPr>
            <p:cNvPr id="28681" name="Rectangle 11"/>
            <p:cNvSpPr>
              <a:spLocks noChangeArrowheads="1"/>
            </p:cNvSpPr>
            <p:nvPr/>
          </p:nvSpPr>
          <p:spPr bwMode="auto">
            <a:xfrm>
              <a:off x="2667000" y="2057400"/>
              <a:ext cx="4572000" cy="1524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28682" name="Rectangle 5"/>
            <p:cNvSpPr>
              <a:spLocks noChangeArrowheads="1"/>
            </p:cNvSpPr>
            <p:nvPr/>
          </p:nvSpPr>
          <p:spPr bwMode="auto">
            <a:xfrm>
              <a:off x="2743200" y="1981200"/>
              <a:ext cx="4457700" cy="1552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Select   sid, date</a:t>
              </a:r>
            </a:p>
            <a:p>
              <a:r>
                <a:rPr lang="en-US" sz="2400">
                  <a:latin typeface="Times New Roman" pitchFamily="18" charset="0"/>
                </a:rPr>
                <a:t>From    V1, V2</a:t>
              </a:r>
            </a:p>
            <a:p>
              <a:r>
                <a:rPr lang="en-US" sz="2400">
                  <a:latin typeface="Times New Roman" pitchFamily="18" charset="0"/>
                </a:rPr>
                <a:t>Where   V1.rating = V2.rating  and</a:t>
              </a:r>
            </a:p>
            <a:p>
              <a:r>
                <a:rPr lang="en-US" sz="2400">
                  <a:latin typeface="Times New Roman" pitchFamily="18" charset="0"/>
                </a:rPr>
                <a:t>              V1.age = V2.age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 Predicate Movearound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1000" y="4572000"/>
            <a:ext cx="3151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V1 AS</a:t>
            </a:r>
          </a:p>
          <a:p>
            <a:r>
              <a:rPr lang="en-US" sz="2400">
                <a:latin typeface="Times New Roman" pitchFamily="18" charset="0"/>
              </a:rPr>
              <a:t>Select   rating, Min(age)</a:t>
            </a:r>
          </a:p>
          <a:p>
            <a:r>
              <a:rPr lang="en-US" sz="2400">
                <a:latin typeface="Times New Roman" pitchFamily="18" charset="0"/>
              </a:rPr>
              <a:t>From    Sailors S</a:t>
            </a:r>
          </a:p>
          <a:p>
            <a:r>
              <a:rPr lang="en-US" sz="2400">
                <a:latin typeface="Times New Roman" pitchFamily="18" charset="0"/>
              </a:rPr>
              <a:t>Where 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S.age &lt; 20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Group By  rating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800600" y="4572000"/>
            <a:ext cx="3773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V2 AS</a:t>
            </a:r>
          </a:p>
          <a:p>
            <a:r>
              <a:rPr lang="en-US" sz="2400">
                <a:latin typeface="Times New Roman" pitchFamily="18" charset="0"/>
              </a:rPr>
              <a:t>Select   sid, rating, age, date</a:t>
            </a:r>
          </a:p>
          <a:p>
            <a:r>
              <a:rPr lang="en-US" sz="2400">
                <a:latin typeface="Times New Roman" pitchFamily="18" charset="0"/>
              </a:rPr>
              <a:t>From    Sailors S, Reserves R</a:t>
            </a:r>
          </a:p>
          <a:p>
            <a:r>
              <a:rPr lang="en-US" sz="2400">
                <a:latin typeface="Times New Roman" pitchFamily="18" charset="0"/>
              </a:rPr>
              <a:t>Where  R.sid=S.sid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743200" y="1981200"/>
            <a:ext cx="452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sid, date</a:t>
            </a:r>
          </a:p>
          <a:p>
            <a:r>
              <a:rPr lang="en-US" sz="2400">
                <a:latin typeface="Times New Roman" pitchFamily="18" charset="0"/>
              </a:rPr>
              <a:t>From    V1, V2</a:t>
            </a:r>
          </a:p>
          <a:p>
            <a:r>
              <a:rPr lang="en-US" sz="2400">
                <a:latin typeface="Times New Roman" pitchFamily="18" charset="0"/>
              </a:rPr>
              <a:t>Where   V1.rating = V2.rating  and</a:t>
            </a:r>
          </a:p>
          <a:p>
            <a:r>
              <a:rPr lang="en-US" sz="2400">
                <a:latin typeface="Times New Roman" pitchFamily="18" charset="0"/>
              </a:rPr>
              <a:t>              V1.age = V2.age,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age &lt; 20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1676400" y="36576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724400" y="3657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304800" y="4572000"/>
            <a:ext cx="3200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724400" y="4572000"/>
            <a:ext cx="3886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667000" y="2057400"/>
            <a:ext cx="4572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136525" y="2251075"/>
            <a:ext cx="2606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First, move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predicates up the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tree.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5715000" cy="1143000"/>
          </a:xfrm>
        </p:spPr>
        <p:txBody>
          <a:bodyPr/>
          <a:lstStyle/>
          <a:p>
            <a:r>
              <a:rPr lang="en-US" smtClean="0"/>
              <a:t>Query Rewrite: Predicate Movearound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1000" y="4572000"/>
            <a:ext cx="3151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V1 AS</a:t>
            </a:r>
          </a:p>
          <a:p>
            <a:r>
              <a:rPr lang="en-US" sz="2400">
                <a:latin typeface="Times New Roman" pitchFamily="18" charset="0"/>
              </a:rPr>
              <a:t>Select   rating, Min(age)</a:t>
            </a:r>
          </a:p>
          <a:p>
            <a:r>
              <a:rPr lang="en-US" sz="2400">
                <a:latin typeface="Times New Roman" pitchFamily="18" charset="0"/>
              </a:rPr>
              <a:t>From    Sailors S</a:t>
            </a:r>
          </a:p>
          <a:p>
            <a:r>
              <a:rPr lang="en-US" sz="2400">
                <a:latin typeface="Times New Roman" pitchFamily="18" charset="0"/>
              </a:rPr>
              <a:t>Where 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</a:rPr>
              <a:t>S.age &lt; 20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Group By  rating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4800600" y="4572000"/>
            <a:ext cx="37734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Create View V2 AS</a:t>
            </a:r>
          </a:p>
          <a:p>
            <a:r>
              <a:rPr lang="en-US" sz="2400">
                <a:latin typeface="Times New Roman" pitchFamily="18" charset="0"/>
              </a:rPr>
              <a:t>Select   sid, rating, age, date</a:t>
            </a:r>
          </a:p>
          <a:p>
            <a:r>
              <a:rPr lang="en-US" sz="2400">
                <a:latin typeface="Times New Roman" pitchFamily="18" charset="0"/>
              </a:rPr>
              <a:t>From    Sailors S, Reserves R</a:t>
            </a:r>
          </a:p>
          <a:p>
            <a:r>
              <a:rPr lang="en-US" sz="2400">
                <a:latin typeface="Times New Roman" pitchFamily="18" charset="0"/>
              </a:rPr>
              <a:t>Where  R.sid=S.sid,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  <a:endParaRPr lang="en-US" sz="2400">
              <a:latin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</a:rPr>
              <a:t>            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S.age &lt; 20.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743200" y="1981200"/>
            <a:ext cx="5037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Select   sid, date</a:t>
            </a:r>
          </a:p>
          <a:p>
            <a:r>
              <a:rPr lang="en-US" sz="2400">
                <a:latin typeface="Times New Roman" pitchFamily="18" charset="0"/>
              </a:rPr>
              <a:t>From    V1, V2</a:t>
            </a:r>
          </a:p>
          <a:p>
            <a:r>
              <a:rPr lang="en-US" sz="2400">
                <a:latin typeface="Times New Roman" pitchFamily="18" charset="0"/>
              </a:rPr>
              <a:t>Where   V1.rating = V2.rating  and</a:t>
            </a:r>
          </a:p>
          <a:p>
            <a:r>
              <a:rPr lang="en-US" sz="2400">
                <a:latin typeface="Times New Roman" pitchFamily="18" charset="0"/>
              </a:rPr>
              <a:t>              V1.age = V2.age,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and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age &lt; 20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1828800" y="3581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648200" y="35814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0325" y="1412875"/>
            <a:ext cx="8525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Sailing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dates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</a:rPr>
              <a:t>: when did the youngest of each sailor level rent boats?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304800" y="4572000"/>
            <a:ext cx="3200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724400" y="4572000"/>
            <a:ext cx="3886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743200" y="2057400"/>
            <a:ext cx="49530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136525" y="2251075"/>
            <a:ext cx="26066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First, move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predicates up the 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tree.</a:t>
            </a:r>
          </a:p>
          <a:p>
            <a:endParaRPr lang="en-US" sz="2400" i="1">
              <a:solidFill>
                <a:srgbClr val="008000"/>
              </a:solidFill>
              <a:latin typeface="Times New Roman" pitchFamily="18" charset="0"/>
            </a:endParaRP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Then, move them</a:t>
            </a:r>
          </a:p>
          <a:p>
            <a:r>
              <a:rPr lang="en-US" sz="2400" i="1">
                <a:solidFill>
                  <a:srgbClr val="008000"/>
                </a:solidFill>
                <a:latin typeface="Times New Roman" pitchFamily="18" charset="0"/>
              </a:rPr>
              <a:t>down.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Query Rewrite 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optimizer can use any </a:t>
            </a:r>
            <a:r>
              <a:rPr lang="en-US" sz="2800" i="1" dirty="0" smtClean="0"/>
              <a:t>semantically correct</a:t>
            </a:r>
            <a:r>
              <a:rPr lang="en-US" sz="2800" dirty="0" smtClean="0"/>
              <a:t> rule to transform one query to another.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Rules are used for: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moving constraints between blocks (because each will be optimized separately)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Un-nesting blocks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 a few minutes of thought, you’ll come up with your own rewrite. Some query, somewhere, will benefit from it.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Theorems?</a:t>
            </a: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Estimation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mtClean="0"/>
              <a:t>For each plan considered, must estimate cost: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cost</a:t>
            </a:r>
            <a:r>
              <a:rPr lang="en-US" smtClean="0">
                <a:solidFill>
                  <a:schemeClr val="accent2"/>
                </a:solidFill>
              </a:rPr>
              <a:t> </a:t>
            </a:r>
            <a:r>
              <a:rPr lang="en-US" smtClean="0"/>
              <a:t>of each operation in plan tree.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Depends on input cardinalities.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Must </a:t>
            </a:r>
            <a:r>
              <a:rPr lang="en-US" smtClean="0">
                <a:solidFill>
                  <a:schemeClr val="accent2"/>
                </a:solidFill>
              </a:rPr>
              <a:t>estimate </a:t>
            </a:r>
            <a:r>
              <a:rPr lang="en-US" i="1" smtClean="0">
                <a:solidFill>
                  <a:schemeClr val="accent2"/>
                </a:solidFill>
              </a:rPr>
              <a:t>size of result </a:t>
            </a:r>
            <a:r>
              <a:rPr lang="en-US" smtClean="0"/>
              <a:t>for each operation in tree!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Use information about the input relations.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For selections and joins, assume independence of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We’ll discuss the </a:t>
            </a:r>
            <a:r>
              <a:rPr lang="en-US" smtClean="0">
                <a:solidFill>
                  <a:schemeClr val="accent2"/>
                </a:solidFill>
              </a:rPr>
              <a:t>System R </a:t>
            </a:r>
            <a:r>
              <a:rPr lang="en-US" smtClean="0"/>
              <a:t>cost estimation approach.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Very inexact, but works ok in practice.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More sophisticated techniques known now.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Statistics and Catalogs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Need information about the relations and indexes involved.  </a:t>
            </a:r>
            <a:r>
              <a:rPr lang="en-US" sz="2800" b="1" i="1" dirty="0" smtClean="0">
                <a:solidFill>
                  <a:schemeClr val="accent2"/>
                </a:solidFill>
              </a:rPr>
              <a:t>Catalogs</a:t>
            </a:r>
            <a:r>
              <a:rPr lang="en-US" sz="2800" b="1" dirty="0" smtClean="0"/>
              <a:t> </a:t>
            </a:r>
            <a:r>
              <a:rPr lang="en-US" sz="2800" dirty="0" smtClean="0"/>
              <a:t>typically contain at least: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tuples (T)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2"/>
                </a:solidFill>
              </a:rPr>
              <a:t># pages (B) </a:t>
            </a:r>
            <a:r>
              <a:rPr lang="en-US" sz="2400" dirty="0" smtClean="0"/>
              <a:t>for each relation.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# distinct key values (K) </a:t>
            </a:r>
            <a:r>
              <a:rPr lang="en-US" sz="2400" dirty="0" smtClean="0"/>
              <a:t>and #pages for each index.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Index height, low/high key values (Low/High) </a:t>
            </a:r>
            <a:r>
              <a:rPr lang="en-US" sz="2400" dirty="0" smtClean="0"/>
              <a:t>for each tree index.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Alternatively </a:t>
            </a:r>
            <a:r>
              <a:rPr lang="en-US" sz="2400" dirty="0" smtClean="0">
                <a:solidFill>
                  <a:schemeClr val="accent2"/>
                </a:solidFill>
              </a:rPr>
              <a:t>V(R, F) </a:t>
            </a:r>
            <a:r>
              <a:rPr lang="en-US" sz="2400" dirty="0" smtClean="0"/>
              <a:t>– #distinct values in field F of relation R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Catalogs updated periodically.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Updating whenever data changes is too expensive; lots of approximation anyway, so slight inconsistency ok.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More detailed information (e.g., histograms of the values in some field) are sometimes stored.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Query Optimization Process</a:t>
            </a:r>
            <a:br>
              <a:rPr lang="en-US" smtClean="0"/>
            </a:br>
            <a:r>
              <a:rPr lang="en-US" smtClean="0"/>
              <a:t>(simplified a bit)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sz="2800" dirty="0" smtClean="0"/>
              <a:t>Parse the SQL query into a logical tree:</a:t>
            </a:r>
          </a:p>
          <a:p>
            <a:pPr lvl="1"/>
            <a:r>
              <a:rPr lang="en-US" sz="2400" dirty="0" smtClean="0"/>
              <a:t>identify distinct blocks (corresponding to nested sub-queries or views). </a:t>
            </a:r>
          </a:p>
          <a:p>
            <a:r>
              <a:rPr lang="en-US" sz="2800" dirty="0" smtClean="0"/>
              <a:t>Query rewrite phase: </a:t>
            </a:r>
            <a:r>
              <a:rPr lang="en-US" sz="2800" dirty="0" smtClean="0">
                <a:solidFill>
                  <a:srgbClr val="FF0000"/>
                </a:solidFill>
              </a:rPr>
              <a:t>SQL-to-SQL transforms</a:t>
            </a:r>
            <a:endParaRPr lang="en-US" sz="2800" dirty="0" smtClean="0"/>
          </a:p>
          <a:p>
            <a:pPr lvl="1"/>
            <a:r>
              <a:rPr lang="en-US" sz="2400" dirty="0" smtClean="0"/>
              <a:t>apply </a:t>
            </a:r>
            <a:r>
              <a:rPr lang="en-US" sz="2400" dirty="0" smtClean="0">
                <a:solidFill>
                  <a:srgbClr val="FF0000"/>
                </a:solidFill>
              </a:rPr>
              <a:t>algebraic transformations</a:t>
            </a:r>
            <a:r>
              <a:rPr lang="en-US" sz="2400" dirty="0" smtClean="0"/>
              <a:t> to yield a cheaper plan.</a:t>
            </a:r>
          </a:p>
          <a:p>
            <a:pPr lvl="1"/>
            <a:r>
              <a:rPr lang="en-US" sz="2400" dirty="0" smtClean="0"/>
              <a:t>Merge blocks and move predicates between blocks. </a:t>
            </a:r>
          </a:p>
          <a:p>
            <a:r>
              <a:rPr lang="en-US" sz="2800" dirty="0" smtClean="0"/>
              <a:t>Optimize each block: </a:t>
            </a:r>
            <a:r>
              <a:rPr lang="en-US" sz="2800" dirty="0" smtClean="0">
                <a:solidFill>
                  <a:srgbClr val="FF0000"/>
                </a:solidFill>
              </a:rPr>
              <a:t>join ordering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Complete the optimization: select scheduling (pipelining strategy).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458200" cy="11049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Size Estimation and Reduction Factors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8991600" cy="48006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Consider a query block:</a:t>
            </a:r>
          </a:p>
          <a:p>
            <a:r>
              <a:rPr lang="en-US" sz="2800" dirty="0" smtClean="0"/>
              <a:t>Maximum # tuples in result is the product of the cardinalities of relations in the FROM clause.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Reduction factor (RF) </a:t>
            </a:r>
            <a:r>
              <a:rPr lang="en-US" sz="2800" dirty="0" smtClean="0"/>
              <a:t>associated with each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term</a:t>
            </a:r>
            <a:r>
              <a:rPr lang="en-US" sz="2800" dirty="0" smtClean="0">
                <a:solidFill>
                  <a:srgbClr val="3365FB"/>
                </a:solidFill>
              </a:rPr>
              <a:t> </a:t>
            </a:r>
            <a:r>
              <a:rPr lang="en-US" sz="2800" dirty="0" smtClean="0"/>
              <a:t>reflects the impact of the </a:t>
            </a:r>
            <a:r>
              <a:rPr lang="en-US" sz="2800" i="1" dirty="0" smtClean="0"/>
              <a:t>term</a:t>
            </a:r>
            <a:r>
              <a:rPr lang="en-US" sz="2800" dirty="0" smtClean="0"/>
              <a:t> in reducing result size.  </a:t>
            </a:r>
            <a:r>
              <a:rPr lang="en-US" sz="2800" i="1" dirty="0" smtClean="0">
                <a:solidFill>
                  <a:schemeClr val="accent2"/>
                </a:solidFill>
              </a:rPr>
              <a:t>Result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cardinality</a:t>
            </a:r>
            <a:r>
              <a:rPr lang="en-US" sz="2800" dirty="0" smtClean="0">
                <a:solidFill>
                  <a:schemeClr val="accent2"/>
                </a:solidFill>
              </a:rPr>
              <a:t> = Max # tuples  ·  product of all RF’s.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Implicit assumption</a:t>
            </a:r>
            <a:r>
              <a:rPr lang="en-US" sz="2400" dirty="0" smtClean="0"/>
              <a:t> that </a:t>
            </a:r>
            <a:r>
              <a:rPr lang="en-US" sz="2400" i="1" dirty="0" smtClean="0">
                <a:solidFill>
                  <a:schemeClr val="accent2"/>
                </a:solidFill>
              </a:rPr>
              <a:t>terms</a:t>
            </a:r>
            <a:r>
              <a:rPr lang="en-US" sz="2400" dirty="0" smtClean="0">
                <a:solidFill>
                  <a:schemeClr val="accent2"/>
                </a:solidFill>
              </a:rPr>
              <a:t> are independent!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=value </a:t>
            </a:r>
            <a:r>
              <a:rPr lang="en-US" sz="2400" dirty="0" smtClean="0"/>
              <a:t>has RF 1/K(I), given index I on </a:t>
            </a:r>
            <a:r>
              <a:rPr lang="en-US" sz="2400" dirty="0" err="1" smtClean="0"/>
              <a:t>col</a:t>
            </a:r>
            <a:endParaRPr lang="en-US" sz="2400" dirty="0" smtClean="0"/>
          </a:p>
          <a:p>
            <a:pPr lvl="1"/>
            <a:r>
              <a:rPr lang="en-US" sz="2400" dirty="0" smtClean="0"/>
              <a:t>Term </a:t>
            </a:r>
            <a:r>
              <a:rPr lang="en-US" sz="2400" i="1" dirty="0" smtClean="0"/>
              <a:t>col1=col2 </a:t>
            </a:r>
            <a:r>
              <a:rPr lang="en-US" sz="2400" dirty="0" smtClean="0"/>
              <a:t>has RF 1/MAX(K(I1), K(I2))</a:t>
            </a:r>
          </a:p>
          <a:p>
            <a:pPr lvl="1"/>
            <a:r>
              <a:rPr lang="en-US" sz="2400" dirty="0" smtClean="0"/>
              <a:t>Term </a:t>
            </a:r>
            <a:r>
              <a:rPr lang="en-US" sz="2400" i="1" dirty="0" err="1" smtClean="0"/>
              <a:t>col</a:t>
            </a:r>
            <a:r>
              <a:rPr lang="en-US" sz="2400" i="1" dirty="0" smtClean="0"/>
              <a:t>&gt;value</a:t>
            </a:r>
            <a:r>
              <a:rPr lang="en-US" sz="2400" dirty="0" smtClean="0"/>
              <a:t> has RF (High(I)-value)/(High(I)-Low(I))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114800" y="1447800"/>
            <a:ext cx="48625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>
                <a:latin typeface="Book Antiqua" pitchFamily="18" charset="0"/>
              </a:rPr>
              <a:t>SELECT</a:t>
            </a:r>
            <a:r>
              <a:rPr lang="en-US" sz="2400">
                <a:latin typeface="Book Antiqua" pitchFamily="18" charset="0"/>
              </a:rPr>
              <a:t>  attribute list</a:t>
            </a:r>
          </a:p>
          <a:p>
            <a:r>
              <a:rPr lang="en-US" sz="2000">
                <a:latin typeface="Book Antiqua" pitchFamily="18" charset="0"/>
              </a:rPr>
              <a:t>FROM</a:t>
            </a:r>
            <a:r>
              <a:rPr lang="en-US" sz="2400">
                <a:latin typeface="Book Antiqua" pitchFamily="18" charset="0"/>
              </a:rPr>
              <a:t>  relation list</a:t>
            </a:r>
          </a:p>
          <a:p>
            <a:r>
              <a:rPr lang="en-US" sz="2000">
                <a:latin typeface="Book Antiqua" pitchFamily="18" charset="0"/>
              </a:rPr>
              <a:t>WHERE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1</a:t>
            </a:r>
            <a:r>
              <a:rPr lang="en-US" sz="2400">
                <a:solidFill>
                  <a:srgbClr val="3365FB"/>
                </a:solidFill>
                <a:latin typeface="Book Antiqua" pitchFamily="18" charset="0"/>
              </a:rPr>
              <a:t>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... </a:t>
            </a:r>
            <a:r>
              <a:rPr lang="en-US" sz="2000">
                <a:latin typeface="Book Antiqua" pitchFamily="18" charset="0"/>
              </a:rPr>
              <a:t>AND</a:t>
            </a:r>
            <a:r>
              <a:rPr lang="en-US" sz="2400">
                <a:latin typeface="Book Antiqua" pitchFamily="18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Book Antiqua" pitchFamily="18" charset="0"/>
              </a:rPr>
              <a:t>term</a:t>
            </a:r>
            <a:r>
              <a:rPr lang="en-US" sz="2400" baseline="-25000">
                <a:solidFill>
                  <a:schemeClr val="accent2"/>
                </a:solidFill>
                <a:latin typeface="Book Antiqua" pitchFamily="18" charset="0"/>
              </a:rPr>
              <a:t>k</a:t>
            </a:r>
            <a:endParaRPr lang="en-US" sz="2400">
              <a:solidFill>
                <a:srgbClr val="3365FB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Key to obtaining good cost and size estimates.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Come in several flavors: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Equi-depth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Equi-width</a:t>
            </a:r>
          </a:p>
          <a:p>
            <a:pPr>
              <a:lnSpc>
                <a:spcPct val="90000"/>
              </a:lnSpc>
            </a:pPr>
            <a:r>
              <a:rPr lang="en-US" smtClean="0"/>
              <a:t>Which is better?</a:t>
            </a:r>
          </a:p>
          <a:p>
            <a:pPr>
              <a:lnSpc>
                <a:spcPct val="90000"/>
              </a:lnSpc>
            </a:pPr>
            <a:r>
              <a:rPr lang="en-US" smtClean="0"/>
              <a:t>Compressed histograms: special treatment of frequent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Statistics on data maintained by the RDBMS</a:t>
            </a:r>
          </a:p>
          <a:p>
            <a:r>
              <a:rPr lang="en-US" dirty="0" smtClean="0"/>
              <a:t>Makes size estimation much more accurate (hence, cost estimations are more accurate)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V(R,F)</a:t>
            </a:r>
            <a:r>
              <a:rPr lang="en-US" dirty="0" smtClean="0"/>
              <a:t> – number of distinct values in field F of relation 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accent2"/>
                </a:solidFill>
              </a:rPr>
              <a:t>Employee(</a:t>
            </a:r>
            <a:r>
              <a:rPr lang="en-US" sz="2800" u="sng" smtClean="0">
                <a:solidFill>
                  <a:schemeClr val="accent2"/>
                </a:solidFill>
              </a:rPr>
              <a:t>ssn</a:t>
            </a:r>
            <a:r>
              <a:rPr lang="en-US" sz="2800" smtClean="0">
                <a:solidFill>
                  <a:schemeClr val="accent2"/>
                </a:solidFill>
              </a:rPr>
              <a:t>, name, salary, phone)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Maintain a histogram on salary: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T(Employee) = 25000, but now we know the distribution</a:t>
            </a:r>
          </a:p>
          <a:p>
            <a:pPr>
              <a:lnSpc>
                <a:spcPct val="90000"/>
              </a:lnSpc>
            </a:pPr>
            <a:endParaRPr lang="en-US" sz="2800" smtClean="0"/>
          </a:p>
        </p:txBody>
      </p:sp>
      <p:graphicFrame>
        <p:nvGraphicFramePr>
          <p:cNvPr id="258052" name="Group 4"/>
          <p:cNvGraphicFramePr>
            <a:graphicFrameLocks noGrp="1"/>
          </p:cNvGraphicFramePr>
          <p:nvPr/>
        </p:nvGraphicFramePr>
        <p:xfrm>
          <a:off x="838200" y="3429000"/>
          <a:ext cx="7848600" cy="1270000"/>
        </p:xfrm>
        <a:graphic>
          <a:graphicData uri="http://schemas.openxmlformats.org/drawingml/2006/table">
            <a:tbl>
              <a:tblPr/>
              <a:tblGrid>
                <a:gridCol w="1120775"/>
                <a:gridCol w="1120775"/>
                <a:gridCol w="1122363"/>
                <a:gridCol w="1122362"/>
                <a:gridCol w="1120775"/>
                <a:gridCol w="1120775"/>
                <a:gridCol w="1120775"/>
              </a:tblGrid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Salary: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Tuples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accent2"/>
                </a:solidFill>
              </a:rPr>
              <a:t>Ranks(</a:t>
            </a:r>
            <a:r>
              <a:rPr lang="en-US" dirty="0" err="1" smtClean="0">
                <a:solidFill>
                  <a:schemeClr val="accent2"/>
                </a:solidFill>
              </a:rPr>
              <a:t>rankName</a:t>
            </a:r>
            <a:r>
              <a:rPr lang="en-US" dirty="0" smtClean="0">
                <a:solidFill>
                  <a:schemeClr val="accent2"/>
                </a:solidFill>
              </a:rPr>
              <a:t>, salary)</a:t>
            </a:r>
            <a:endParaRPr lang="en-US" dirty="0" smtClean="0"/>
          </a:p>
          <a:p>
            <a:r>
              <a:rPr lang="en-US" dirty="0" smtClean="0"/>
              <a:t>Estimate the size of 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259076" name="Group 4"/>
          <p:cNvGraphicFramePr>
            <a:graphicFrameLocks noGrp="1"/>
          </p:cNvGraphicFramePr>
          <p:nvPr/>
        </p:nvGraphicFramePr>
        <p:xfrm>
          <a:off x="838200" y="32766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/>
                <a:gridCol w="1020762"/>
                <a:gridCol w="1025525"/>
                <a:gridCol w="1023938"/>
                <a:gridCol w="1023937"/>
                <a:gridCol w="1020763"/>
                <a:gridCol w="10239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Employee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9102" name="Group 30"/>
          <p:cNvGraphicFramePr>
            <a:graphicFrameLocks noGrp="1"/>
          </p:cNvGraphicFramePr>
          <p:nvPr/>
        </p:nvGraphicFramePr>
        <p:xfrm>
          <a:off x="838200" y="4343400"/>
          <a:ext cx="7162800" cy="762000"/>
        </p:xfrm>
        <a:graphic>
          <a:graphicData uri="http://schemas.openxmlformats.org/drawingml/2006/table">
            <a:tbl>
              <a:tblPr/>
              <a:tblGrid>
                <a:gridCol w="1023938"/>
                <a:gridCol w="1020762"/>
                <a:gridCol w="1025525"/>
                <a:gridCol w="1023938"/>
                <a:gridCol w="1023937"/>
                <a:gridCol w="1020763"/>
                <a:gridCol w="1023937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Ranks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0..20k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20k..40k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40k..60k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60k..80k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80k..100k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100k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70" name="Text Box 62"/>
          <p:cNvSpPr txBox="1">
            <a:spLocks noChangeAspect="1" noChangeArrowheads="1"/>
          </p:cNvSpPr>
          <p:nvPr/>
        </p:nvSpPr>
        <p:spPr bwMode="auto">
          <a:xfrm>
            <a:off x="5980804" y="2899070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Histograms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Assume: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V(Employee, Salary) = 200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V(Ranks, Salary) = 250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Then T(Employee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Ranks) =</a:t>
            </a:r>
            <a:br>
              <a:rPr lang="en-US" dirty="0" smtClean="0"/>
            </a:br>
            <a:r>
              <a:rPr lang="en-US" dirty="0" smtClean="0"/>
              <a:t>	= 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/>
              <a:t>i=1,6</a:t>
            </a:r>
            <a:r>
              <a:rPr lang="en-US" dirty="0" smtClean="0"/>
              <a:t> T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T’</a:t>
            </a:r>
            <a:r>
              <a:rPr lang="en-US" baseline="-25000" dirty="0" err="1" smtClean="0"/>
              <a:t>i</a:t>
            </a:r>
            <a:r>
              <a:rPr lang="en-US" dirty="0" smtClean="0"/>
              <a:t>)/ 250</a:t>
            </a:r>
            <a:br>
              <a:rPr lang="en-US" dirty="0" smtClean="0"/>
            </a:br>
            <a:r>
              <a:rPr lang="en-US" dirty="0" smtClean="0"/>
              <a:t>	= (200x8 + 800x20 + 5000x40 +</a:t>
            </a:r>
            <a:br>
              <a:rPr lang="en-US" dirty="0" smtClean="0"/>
            </a:br>
            <a:r>
              <a:rPr lang="en-US" dirty="0" smtClean="0"/>
              <a:t>	     12000x80 + 6500x100 + 500x2)/250</a:t>
            </a:r>
            <a:br>
              <a:rPr lang="en-US" dirty="0" smtClean="0"/>
            </a:br>
            <a:r>
              <a:rPr lang="en-US" dirty="0" smtClean="0"/>
              <a:t>	= ….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1" name="Text Box 62"/>
          <p:cNvSpPr txBox="1">
            <a:spLocks noChangeAspect="1" noChangeArrowheads="1"/>
          </p:cNvSpPr>
          <p:nvPr/>
        </p:nvSpPr>
        <p:spPr bwMode="auto">
          <a:xfrm>
            <a:off x="4021375" y="3731827"/>
            <a:ext cx="705307" cy="336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dirty="0">
                <a:latin typeface="Times New Roman" pitchFamily="18" charset="0"/>
              </a:rPr>
              <a:t>Salary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Schema for Some Examples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Reserves:</a:t>
            </a:r>
          </a:p>
          <a:p>
            <a:pPr lvl="1"/>
            <a:r>
              <a:rPr lang="en-US" smtClean="0"/>
              <a:t>Each tuple is 40 bytes long,  100 tuples per page, 1000 pages</a:t>
            </a:r>
          </a:p>
          <a:p>
            <a:r>
              <a:rPr lang="en-US" smtClean="0"/>
              <a:t>Sailors:</a:t>
            </a:r>
          </a:p>
          <a:p>
            <a:pPr lvl="1"/>
            <a:r>
              <a:rPr lang="en-US" smtClean="0"/>
              <a:t>Each tuple is 50 bytes long,  80 tuples per page, 500 pages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44538" y="1814513"/>
            <a:ext cx="8019824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Sailors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</a:t>
            </a:r>
            <a:r>
              <a:rPr lang="en-US" sz="2400" dirty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sname</a:t>
            </a:r>
            <a:r>
              <a:rPr lang="en-US" sz="2400" dirty="0">
                <a:latin typeface="Book Antiqua" pitchFamily="18" charset="0"/>
              </a:rPr>
              <a:t>: string, </a:t>
            </a:r>
            <a:r>
              <a:rPr lang="en-US" sz="2400" i="1" dirty="0">
                <a:latin typeface="Book Antiqua" pitchFamily="18" charset="0"/>
              </a:rPr>
              <a:t>rating</a:t>
            </a:r>
            <a:r>
              <a:rPr lang="en-US" sz="2400" dirty="0">
                <a:latin typeface="Book Antiqua" pitchFamily="18" charset="0"/>
              </a:rPr>
              <a:t>: integer, </a:t>
            </a:r>
            <a:r>
              <a:rPr lang="en-US" sz="2400" i="1" dirty="0">
                <a:latin typeface="Book Antiqua" pitchFamily="18" charset="0"/>
              </a:rPr>
              <a:t>age</a:t>
            </a:r>
            <a:r>
              <a:rPr lang="en-US" sz="2400" dirty="0">
                <a:latin typeface="Book Antiqua" pitchFamily="18" charset="0"/>
              </a:rPr>
              <a:t>: real)</a:t>
            </a:r>
          </a:p>
          <a:p>
            <a:r>
              <a:rPr lang="en-US" sz="2400" dirty="0">
                <a:latin typeface="Book Antiqua" pitchFamily="18" charset="0"/>
              </a:rPr>
              <a:t>Reserves (</a:t>
            </a:r>
            <a:r>
              <a:rPr lang="en-US" sz="2400" i="1" u="sng" dirty="0" err="1">
                <a:latin typeface="Book Antiqua" pitchFamily="18" charset="0"/>
              </a:rPr>
              <a:t>sid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bid</a:t>
            </a:r>
            <a:r>
              <a:rPr lang="en-US" sz="2400" u="sng" dirty="0">
                <a:latin typeface="Book Antiqua" pitchFamily="18" charset="0"/>
              </a:rPr>
              <a:t>: integer, </a:t>
            </a:r>
            <a:r>
              <a:rPr lang="en-US" sz="2400" i="1" u="sng" dirty="0">
                <a:latin typeface="Book Antiqua" pitchFamily="18" charset="0"/>
              </a:rPr>
              <a:t>day</a:t>
            </a:r>
            <a:r>
              <a:rPr lang="en-US" sz="2400" u="sng" dirty="0">
                <a:latin typeface="Book Antiqua" pitchFamily="18" charset="0"/>
              </a:rPr>
              <a:t>: </a:t>
            </a:r>
            <a:r>
              <a:rPr lang="en-US" sz="2400" u="sng" dirty="0" smtClean="0">
                <a:latin typeface="Book Antiqua" pitchFamily="18" charset="0"/>
              </a:rPr>
              <a:t>date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i="1" dirty="0" err="1">
                <a:latin typeface="Book Antiqua" pitchFamily="18" charset="0"/>
              </a:rPr>
              <a:t>rname</a:t>
            </a:r>
            <a:r>
              <a:rPr lang="en-US" sz="2400" dirty="0">
                <a:latin typeface="Book Antiqua" pitchFamily="18" charset="0"/>
              </a:rPr>
              <a:t>: string)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Assume that we want to find all the boats ever reserved by sailors with rank 8.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SELECT	R.bid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FROM	Sailors S, Reserves R</a:t>
            </a:r>
            <a:br>
              <a:rPr lang="en-US" sz="2800" dirty="0" smtClean="0">
                <a:solidFill>
                  <a:schemeClr val="accent2"/>
                </a:solidFill>
                <a:latin typeface="+mj-lt"/>
              </a:rPr>
            </a:b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WHERE	</a:t>
            </a:r>
            <a:r>
              <a:rPr lang="en-US" sz="2800" dirty="0" err="1" smtClean="0">
                <a:solidFill>
                  <a:schemeClr val="accent2"/>
                </a:solidFill>
                <a:latin typeface="+mj-lt"/>
              </a:rPr>
              <a:t>S.rating</a:t>
            </a: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=8 AND S.sid=R.sid</a:t>
            </a:r>
          </a:p>
          <a:p>
            <a:pPr marL="358775" indent="-358775"/>
            <a:r>
              <a:rPr lang="en-US" dirty="0" smtClean="0">
                <a:latin typeface="+mj-lt"/>
              </a:rPr>
              <a:t>Consider a plan that performs selection, hash join, and projection in this order</a:t>
            </a:r>
          </a:p>
          <a:p>
            <a:pPr marL="358775" indent="-358775"/>
            <a:r>
              <a:rPr lang="en-US" dirty="0" smtClean="0">
                <a:latin typeface="+mj-lt"/>
              </a:rPr>
              <a:t>Writing the result of each operation to the disk is redundant!</a:t>
            </a:r>
          </a:p>
          <a:p>
            <a:pPr marL="358775" indent="-358775"/>
            <a:r>
              <a:rPr lang="en-US" dirty="0" smtClean="0">
                <a:latin typeface="+mj-lt"/>
              </a:rPr>
              <a:t>In the best case, there is enough memory to perform all the operations simultaneously in memory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665019" y="2443942"/>
            <a:ext cx="7813963" cy="4172990"/>
            <a:chOff x="706582" y="1945178"/>
            <a:chExt cx="7813963" cy="4172990"/>
          </a:xfrm>
        </p:grpSpPr>
        <p:sp>
          <p:nvSpPr>
            <p:cNvPr id="58" name="Rectangle 57"/>
            <p:cNvSpPr/>
            <p:nvPr/>
          </p:nvSpPr>
          <p:spPr bwMode="auto">
            <a:xfrm>
              <a:off x="822960" y="1945178"/>
              <a:ext cx="7581207" cy="196180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0" name="Can 59"/>
            <p:cNvSpPr/>
            <p:nvPr/>
          </p:nvSpPr>
          <p:spPr bwMode="auto">
            <a:xfrm>
              <a:off x="706582" y="4422372"/>
              <a:ext cx="7813963" cy="1695796"/>
            </a:xfrm>
            <a:prstGeom prst="can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man" pitchFamily="18"/>
              </a:endParaRPr>
            </a:p>
          </p:txBody>
        </p:sp>
        <p:sp>
          <p:nvSpPr>
            <p:cNvPr id="61" name="Rectangle 99"/>
            <p:cNvSpPr>
              <a:spLocks noChangeArrowheads="1"/>
            </p:cNvSpPr>
            <p:nvPr/>
          </p:nvSpPr>
          <p:spPr bwMode="auto">
            <a:xfrm>
              <a:off x="873919" y="5129890"/>
              <a:ext cx="939265" cy="471878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800" dirty="0" smtClean="0"/>
                <a:t>Sailors</a:t>
              </a:r>
              <a:endParaRPr lang="he-IL" sz="1800" dirty="0"/>
            </a:p>
          </p:txBody>
        </p:sp>
        <p:sp>
          <p:nvSpPr>
            <p:cNvPr id="62" name="Rectangle 99"/>
            <p:cNvSpPr>
              <a:spLocks noChangeArrowheads="1"/>
            </p:cNvSpPr>
            <p:nvPr/>
          </p:nvSpPr>
          <p:spPr bwMode="auto">
            <a:xfrm>
              <a:off x="3799999" y="5129890"/>
              <a:ext cx="939265" cy="471878"/>
            </a:xfrm>
            <a:prstGeom prst="rect">
              <a:avLst/>
            </a:prstGeom>
            <a:solidFill>
              <a:srgbClr val="C0FEF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400" dirty="0" smtClean="0"/>
                <a:t>Reserves</a:t>
              </a:r>
              <a:endParaRPr lang="he-IL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39587" y="2884517"/>
              <a:ext cx="13632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>
                  <a:latin typeface="+mj-lt"/>
                </a:rPr>
                <a:t>σ</a:t>
              </a:r>
              <a:r>
                <a:rPr lang="en-US" sz="2400" baseline="-25000" dirty="0" smtClean="0">
                  <a:latin typeface="+mj-lt"/>
                </a:rPr>
                <a:t>rating=8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2644704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294453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Freeform 76"/>
            <p:cNvSpPr>
              <a:spLocks/>
            </p:cNvSpPr>
            <p:nvPr/>
          </p:nvSpPr>
          <p:spPr bwMode="auto">
            <a:xfrm>
              <a:off x="3242787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Freeform 75"/>
            <p:cNvSpPr>
              <a:spLocks/>
            </p:cNvSpPr>
            <p:nvPr/>
          </p:nvSpPr>
          <p:spPr bwMode="auto">
            <a:xfrm>
              <a:off x="2644704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Freeform 76"/>
            <p:cNvSpPr>
              <a:spLocks/>
            </p:cNvSpPr>
            <p:nvPr/>
          </p:nvSpPr>
          <p:spPr bwMode="auto">
            <a:xfrm>
              <a:off x="2944539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2975955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Freeform 75"/>
            <p:cNvSpPr>
              <a:spLocks/>
            </p:cNvSpPr>
            <p:nvPr/>
          </p:nvSpPr>
          <p:spPr bwMode="auto">
            <a:xfrm>
              <a:off x="2644704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3" name="Freeform 76"/>
            <p:cNvSpPr>
              <a:spLocks/>
            </p:cNvSpPr>
            <p:nvPr/>
          </p:nvSpPr>
          <p:spPr bwMode="auto">
            <a:xfrm>
              <a:off x="294453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Freeform 76"/>
            <p:cNvSpPr>
              <a:spLocks/>
            </p:cNvSpPr>
            <p:nvPr/>
          </p:nvSpPr>
          <p:spPr bwMode="auto">
            <a:xfrm>
              <a:off x="3242787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Freeform 12"/>
            <p:cNvSpPr>
              <a:spLocks/>
            </p:cNvSpPr>
            <p:nvPr/>
          </p:nvSpPr>
          <p:spPr bwMode="auto">
            <a:xfrm>
              <a:off x="57139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Freeform 23"/>
            <p:cNvSpPr>
              <a:spLocks/>
            </p:cNvSpPr>
            <p:nvPr/>
          </p:nvSpPr>
          <p:spPr bwMode="auto">
            <a:xfrm>
              <a:off x="5921862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" name="Freeform 24"/>
            <p:cNvSpPr>
              <a:spLocks/>
            </p:cNvSpPr>
            <p:nvPr/>
          </p:nvSpPr>
          <p:spPr bwMode="auto">
            <a:xfrm>
              <a:off x="6974375" y="2241311"/>
              <a:ext cx="228600" cy="247650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7" name="Freeform 28"/>
            <p:cNvSpPr>
              <a:spLocks/>
            </p:cNvSpPr>
            <p:nvPr/>
          </p:nvSpPr>
          <p:spPr bwMode="auto">
            <a:xfrm>
              <a:off x="5547212" y="2187336"/>
              <a:ext cx="1749425" cy="366712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Freeform 29"/>
            <p:cNvSpPr>
              <a:spLocks/>
            </p:cNvSpPr>
            <p:nvPr/>
          </p:nvSpPr>
          <p:spPr bwMode="auto">
            <a:xfrm>
              <a:off x="6907700" y="29588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Rectangle 46"/>
            <p:cNvSpPr>
              <a:spLocks noChangeArrowheads="1"/>
            </p:cNvSpPr>
            <p:nvPr/>
          </p:nvSpPr>
          <p:spPr bwMode="auto">
            <a:xfrm>
              <a:off x="6090137" y="2725499"/>
              <a:ext cx="398463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5852012" y="2568336"/>
              <a:ext cx="306388" cy="458787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>
              <a:off x="7147412" y="3101736"/>
              <a:ext cx="50861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381712" y="2884517"/>
              <a:ext cx="10307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z-Cyrl-AZ" sz="2400" dirty="0" smtClean="0">
                  <a:latin typeface="+mj-lt"/>
                </a:rPr>
                <a:t>П</a:t>
              </a:r>
              <a:r>
                <a:rPr lang="en-US" sz="2400" baseline="-25000" dirty="0" smtClean="0">
                  <a:latin typeface="+mj-lt"/>
                </a:rPr>
                <a:t>bid</a:t>
              </a:r>
              <a:endParaRPr lang="en-US" sz="2400" baseline="-25000" dirty="0">
                <a:latin typeface="+mj-lt"/>
              </a:endParaRPr>
            </a:p>
          </p:txBody>
        </p:sp>
        <p:sp>
          <p:nvSpPr>
            <p:cNvPr id="131" name="Freeform 23"/>
            <p:cNvSpPr>
              <a:spLocks/>
            </p:cNvSpPr>
            <p:nvPr/>
          </p:nvSpPr>
          <p:spPr bwMode="auto">
            <a:xfrm>
              <a:off x="5614291" y="224131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32" name="Straight Connector 131"/>
            <p:cNvCxnSpPr/>
            <p:nvPr/>
          </p:nvCxnSpPr>
          <p:spPr bwMode="auto">
            <a:xfrm>
              <a:off x="6451764" y="2369128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Arrow Connector 137"/>
            <p:cNvCxnSpPr>
              <a:stCxn id="61" idx="0"/>
            </p:cNvCxnSpPr>
            <p:nvPr/>
          </p:nvCxnSpPr>
          <p:spPr bwMode="auto">
            <a:xfrm flipH="1" flipV="1">
              <a:off x="1330036" y="3358342"/>
              <a:ext cx="13516" cy="177154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0" name="Straight Arrow Connector 139"/>
            <p:cNvCxnSpPr>
              <a:stCxn id="62" idx="0"/>
              <a:endCxn id="173" idx="2"/>
            </p:cNvCxnSpPr>
            <p:nvPr/>
          </p:nvCxnSpPr>
          <p:spPr bwMode="auto">
            <a:xfrm flipH="1" flipV="1">
              <a:off x="4232752" y="3323439"/>
              <a:ext cx="36880" cy="1806451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46" name="Straight Arrow Connector 145"/>
            <p:cNvCxnSpPr>
              <a:stCxn id="134" idx="3"/>
              <a:endCxn id="64" idx="1"/>
            </p:cNvCxnSpPr>
            <p:nvPr/>
          </p:nvCxnSpPr>
          <p:spPr bwMode="auto">
            <a:xfrm>
              <a:off x="3041502" y="2961200"/>
              <a:ext cx="201285" cy="1975418"/>
            </a:xfrm>
            <a:prstGeom prst="straightConnector1">
              <a:avLst/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53" name="Straight Arrow Connector 152"/>
            <p:cNvCxnSpPr>
              <a:stCxn id="64" idx="2"/>
              <a:endCxn id="131" idx="0"/>
            </p:cNvCxnSpPr>
            <p:nvPr/>
          </p:nvCxnSpPr>
          <p:spPr bwMode="auto">
            <a:xfrm flipV="1">
              <a:off x="3490437" y="2487374"/>
              <a:ext cx="2123854" cy="2449244"/>
            </a:xfrm>
            <a:prstGeom prst="curvedConnector3">
              <a:avLst>
                <a:gd name="adj1" fmla="val 88725"/>
              </a:avLst>
            </a:prstGeom>
            <a:noFill/>
            <a:ln w="28575">
              <a:solidFill>
                <a:srgbClr val="FF66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55" name="Rectangle 99"/>
            <p:cNvSpPr>
              <a:spLocks noChangeArrowheads="1"/>
            </p:cNvSpPr>
            <p:nvPr/>
          </p:nvSpPr>
          <p:spPr bwMode="auto">
            <a:xfrm>
              <a:off x="7427469" y="5138203"/>
              <a:ext cx="939265" cy="471878"/>
            </a:xfrm>
            <a:prstGeom prst="rect">
              <a:avLst/>
            </a:pr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anchor="ctr" anchorCtr="0"/>
            <a:lstStyle/>
            <a:p>
              <a:pPr algn="ctr"/>
              <a:r>
                <a:rPr lang="en-US" sz="1800" dirty="0" smtClean="0"/>
                <a:t>Output</a:t>
              </a:r>
              <a:endParaRPr lang="he-IL" sz="1800" dirty="0"/>
            </a:p>
          </p:txBody>
        </p:sp>
        <p:cxnSp>
          <p:nvCxnSpPr>
            <p:cNvPr id="156" name="Straight Arrow Connector 155"/>
            <p:cNvCxnSpPr>
              <a:stCxn id="130" idx="2"/>
              <a:endCxn id="155" idx="0"/>
            </p:cNvCxnSpPr>
            <p:nvPr/>
          </p:nvCxnSpPr>
          <p:spPr bwMode="auto">
            <a:xfrm>
              <a:off x="7897101" y="3346182"/>
              <a:ext cx="1" cy="1792021"/>
            </a:xfrm>
            <a:prstGeom prst="straightConnector1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161" name="Rectangle 81"/>
            <p:cNvSpPr>
              <a:spLocks noChangeArrowheads="1"/>
            </p:cNvSpPr>
            <p:nvPr/>
          </p:nvSpPr>
          <p:spPr bwMode="auto">
            <a:xfrm>
              <a:off x="489243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89243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63" name="Rectangle 87"/>
            <p:cNvSpPr>
              <a:spLocks noChangeArrowheads="1"/>
            </p:cNvSpPr>
            <p:nvPr/>
          </p:nvSpPr>
          <p:spPr bwMode="auto">
            <a:xfrm>
              <a:off x="487239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64" name="Line 107"/>
            <p:cNvSpPr>
              <a:spLocks noChangeShapeType="1"/>
            </p:cNvSpPr>
            <p:nvPr/>
          </p:nvSpPr>
          <p:spPr bwMode="auto">
            <a:xfrm flipV="1">
              <a:off x="437239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37239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6" name="Line 109"/>
            <p:cNvSpPr>
              <a:spLocks noChangeShapeType="1"/>
            </p:cNvSpPr>
            <p:nvPr/>
          </p:nvSpPr>
          <p:spPr bwMode="auto">
            <a:xfrm>
              <a:off x="437239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167" name="Straight Connector 166"/>
            <p:cNvCxnSpPr/>
            <p:nvPr/>
          </p:nvCxnSpPr>
          <p:spPr bwMode="auto">
            <a:xfrm>
              <a:off x="492222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8" name="Freeform 23"/>
            <p:cNvSpPr>
              <a:spLocks/>
            </p:cNvSpPr>
            <p:nvPr/>
          </p:nvSpPr>
          <p:spPr bwMode="auto">
            <a:xfrm>
              <a:off x="491602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9" name="Freeform 23"/>
            <p:cNvSpPr>
              <a:spLocks/>
            </p:cNvSpPr>
            <p:nvPr/>
          </p:nvSpPr>
          <p:spPr bwMode="auto">
            <a:xfrm>
              <a:off x="491602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auto">
            <a:xfrm>
              <a:off x="491602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3" name="Rectangle 86"/>
            <p:cNvSpPr>
              <a:spLocks noChangeArrowheads="1"/>
            </p:cNvSpPr>
            <p:nvPr/>
          </p:nvSpPr>
          <p:spPr bwMode="auto">
            <a:xfrm>
              <a:off x="4068444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178" name="Freeform 75"/>
            <p:cNvSpPr>
              <a:spLocks/>
            </p:cNvSpPr>
            <p:nvPr/>
          </p:nvSpPr>
          <p:spPr bwMode="auto">
            <a:xfrm>
              <a:off x="5304776" y="4936618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Freeform 76"/>
            <p:cNvSpPr>
              <a:spLocks/>
            </p:cNvSpPr>
            <p:nvPr/>
          </p:nvSpPr>
          <p:spPr bwMode="auto">
            <a:xfrm>
              <a:off x="5604611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0" name="Freeform 76"/>
            <p:cNvSpPr>
              <a:spLocks/>
            </p:cNvSpPr>
            <p:nvPr/>
          </p:nvSpPr>
          <p:spPr bwMode="auto">
            <a:xfrm>
              <a:off x="5902859" y="4936618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1" name="Freeform 75"/>
            <p:cNvSpPr>
              <a:spLocks/>
            </p:cNvSpPr>
            <p:nvPr/>
          </p:nvSpPr>
          <p:spPr bwMode="auto">
            <a:xfrm>
              <a:off x="5304776" y="5252501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" name="Freeform 76"/>
            <p:cNvSpPr>
              <a:spLocks/>
            </p:cNvSpPr>
            <p:nvPr/>
          </p:nvSpPr>
          <p:spPr bwMode="auto">
            <a:xfrm>
              <a:off x="5604611" y="5252501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3" name="Straight Connector 182"/>
            <p:cNvCxnSpPr/>
            <p:nvPr/>
          </p:nvCxnSpPr>
          <p:spPr bwMode="auto">
            <a:xfrm>
              <a:off x="5636027" y="565265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4" name="Freeform 75"/>
            <p:cNvSpPr>
              <a:spLocks/>
            </p:cNvSpPr>
            <p:nvPr/>
          </p:nvSpPr>
          <p:spPr bwMode="auto">
            <a:xfrm>
              <a:off x="5304776" y="5718015"/>
              <a:ext cx="250825" cy="269875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5" name="Freeform 76"/>
            <p:cNvSpPr>
              <a:spLocks/>
            </p:cNvSpPr>
            <p:nvPr/>
          </p:nvSpPr>
          <p:spPr bwMode="auto">
            <a:xfrm>
              <a:off x="5604611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6" name="Freeform 76"/>
            <p:cNvSpPr>
              <a:spLocks/>
            </p:cNvSpPr>
            <p:nvPr/>
          </p:nvSpPr>
          <p:spPr bwMode="auto">
            <a:xfrm>
              <a:off x="5902859" y="5718015"/>
              <a:ext cx="249238" cy="269875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cxnSp>
          <p:nvCxnSpPr>
            <p:cNvPr id="187" name="Straight Arrow Connector 186"/>
            <p:cNvCxnSpPr>
              <a:stCxn id="169" idx="3"/>
              <a:endCxn id="178" idx="1"/>
            </p:cNvCxnSpPr>
            <p:nvPr/>
          </p:nvCxnSpPr>
          <p:spPr bwMode="auto">
            <a:xfrm>
              <a:off x="5144622" y="2961200"/>
              <a:ext cx="160154" cy="1975418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190" name="Straight Arrow Connector 189"/>
            <p:cNvCxnSpPr>
              <a:stCxn id="178" idx="2"/>
              <a:endCxn id="81" idx="0"/>
            </p:cNvCxnSpPr>
            <p:nvPr/>
          </p:nvCxnSpPr>
          <p:spPr bwMode="auto">
            <a:xfrm flipV="1">
              <a:off x="5554014" y="3204924"/>
              <a:ext cx="159886" cy="1731694"/>
            </a:xfrm>
            <a:prstGeom prst="straightConnector1">
              <a:avLst/>
            </a:prstGeom>
            <a:noFill/>
            <a:ln w="28575">
              <a:solidFill>
                <a:srgbClr val="03A99D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1" name="Rectangle 81"/>
            <p:cNvSpPr>
              <a:spLocks noChangeArrowheads="1"/>
            </p:cNvSpPr>
            <p:nvPr/>
          </p:nvSpPr>
          <p:spPr bwMode="auto">
            <a:xfrm>
              <a:off x="2789310" y="2473770"/>
              <a:ext cx="275717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 useBgFill="1">
          <p:nvSpPr>
            <p:cNvPr id="25" name="Rectangle 85"/>
            <p:cNvSpPr>
              <a:spLocks noChangeArrowheads="1"/>
            </p:cNvSpPr>
            <p:nvPr/>
          </p:nvSpPr>
          <p:spPr bwMode="auto">
            <a:xfrm>
              <a:off x="2789310" y="1951021"/>
              <a:ext cx="275717" cy="308419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" name="Rectangle 86"/>
            <p:cNvSpPr>
              <a:spLocks noChangeArrowheads="1"/>
            </p:cNvSpPr>
            <p:nvPr/>
          </p:nvSpPr>
          <p:spPr bwMode="auto">
            <a:xfrm>
              <a:off x="2023513" y="2922687"/>
              <a:ext cx="328616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  <a:endParaRPr lang="en-US" sz="2000" b="1" dirty="0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  <p:sp>
          <p:nvSpPr>
            <p:cNvPr id="27" name="Rectangle 87"/>
            <p:cNvSpPr>
              <a:spLocks noChangeArrowheads="1"/>
            </p:cNvSpPr>
            <p:nvPr/>
          </p:nvSpPr>
          <p:spPr bwMode="auto">
            <a:xfrm>
              <a:off x="2769272" y="3301147"/>
              <a:ext cx="315792" cy="3084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N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9" name="Line 107"/>
            <p:cNvSpPr>
              <a:spLocks noChangeShapeType="1"/>
            </p:cNvSpPr>
            <p:nvPr/>
          </p:nvSpPr>
          <p:spPr bwMode="auto">
            <a:xfrm flipV="1">
              <a:off x="2269276" y="2360815"/>
              <a:ext cx="540426" cy="750669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0" name="Line 108"/>
            <p:cNvSpPr>
              <a:spLocks noChangeShapeType="1"/>
            </p:cNvSpPr>
            <p:nvPr/>
          </p:nvSpPr>
          <p:spPr bwMode="auto">
            <a:xfrm flipV="1">
              <a:off x="2269276" y="2859578"/>
              <a:ext cx="557052" cy="25190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1" name="Line 109"/>
            <p:cNvSpPr>
              <a:spLocks noChangeShapeType="1"/>
            </p:cNvSpPr>
            <p:nvPr/>
          </p:nvSpPr>
          <p:spPr bwMode="auto">
            <a:xfrm>
              <a:off x="2269276" y="3111484"/>
              <a:ext cx="533400" cy="60960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cxnSp>
          <p:nvCxnSpPr>
            <p:cNvPr id="75" name="Straight Connector 74"/>
            <p:cNvCxnSpPr/>
            <p:nvPr/>
          </p:nvCxnSpPr>
          <p:spPr bwMode="auto">
            <a:xfrm>
              <a:off x="2819103" y="3183775"/>
              <a:ext cx="216131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Line 106"/>
            <p:cNvSpPr>
              <a:spLocks noChangeShapeType="1"/>
            </p:cNvSpPr>
            <p:nvPr/>
          </p:nvSpPr>
          <p:spPr bwMode="auto">
            <a:xfrm>
              <a:off x="1857794" y="3128110"/>
              <a:ext cx="22038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" name="Freeform 23"/>
            <p:cNvSpPr>
              <a:spLocks/>
            </p:cNvSpPr>
            <p:nvPr/>
          </p:nvSpPr>
          <p:spPr bwMode="auto">
            <a:xfrm>
              <a:off x="2812902" y="2191435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Freeform 23"/>
            <p:cNvSpPr>
              <a:spLocks/>
            </p:cNvSpPr>
            <p:nvPr/>
          </p:nvSpPr>
          <p:spPr bwMode="auto">
            <a:xfrm>
              <a:off x="2812902" y="2715137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Freeform 23"/>
            <p:cNvSpPr>
              <a:spLocks/>
            </p:cNvSpPr>
            <p:nvPr/>
          </p:nvSpPr>
          <p:spPr bwMode="auto">
            <a:xfrm>
              <a:off x="2812902" y="3579661"/>
              <a:ext cx="230188" cy="247650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17" name="TextBox 216"/>
          <p:cNvSpPr txBox="1"/>
          <p:nvPr/>
        </p:nvSpPr>
        <p:spPr>
          <a:xfrm>
            <a:off x="756458" y="1978429"/>
            <a:ext cx="142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Selection</a:t>
            </a:r>
            <a:endParaRPr lang="en-US" sz="2400" dirty="0">
              <a:latin typeface="+mn-lt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2078182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Sailors</a:t>
            </a:r>
            <a:endParaRPr lang="en-US" sz="1600" dirty="0">
              <a:latin typeface="+mn-lt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3798917" y="1845421"/>
            <a:ext cx="1429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1 for Reserves</a:t>
            </a:r>
            <a:endParaRPr lang="en-US" sz="1600" dirty="0">
              <a:latin typeface="+mn-lt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5428212" y="2103115"/>
            <a:ext cx="1546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Hash join step 2 </a:t>
            </a:r>
            <a:endParaRPr lang="en-US" sz="1600" dirty="0">
              <a:latin typeface="+mn-lt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6891251" y="1978429"/>
            <a:ext cx="150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+mn-lt"/>
              </a:rPr>
              <a:t>Projection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ignored output cost for single operations</a:t>
            </a:r>
          </a:p>
          <a:p>
            <a:r>
              <a:rPr lang="en-US" dirty="0" smtClean="0"/>
              <a:t>For operations that get their input in a pipeline, we </a:t>
            </a:r>
            <a:r>
              <a:rPr lang="en-US" dirty="0" smtClean="0">
                <a:solidFill>
                  <a:srgbClr val="FF0000"/>
                </a:solidFill>
              </a:rPr>
              <a:t>reduce the first read cost</a:t>
            </a:r>
          </a:p>
          <a:p>
            <a:pPr lvl="1"/>
            <a:r>
              <a:rPr lang="en-US" dirty="0" smtClean="0"/>
              <a:t>E.g., selection is for free!</a:t>
            </a:r>
          </a:p>
          <a:p>
            <a:pPr lvl="1"/>
            <a:r>
              <a:rPr lang="en-US" dirty="0" smtClean="0"/>
              <a:t>In the previous example – we “saved” the full read in the first stage of hash join for sailor, and the full read for the projection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sufficient memory</a:t>
            </a:r>
          </a:p>
          <a:p>
            <a:pPr lvl="1"/>
            <a:r>
              <a:rPr lang="en-US" dirty="0" smtClean="0"/>
              <a:t>To perform succeeding operations in parallel</a:t>
            </a:r>
          </a:p>
          <a:p>
            <a:pPr lvl="1"/>
            <a:r>
              <a:rPr lang="en-US" dirty="0" smtClean="0"/>
              <a:t>We will usually assume that this is the case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mtClean="0"/>
              <a:t>Operations (revisited)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Scan ([index], table, predicate):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Either index scan or table scan.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Try to push down </a:t>
            </a:r>
            <a:r>
              <a:rPr lang="en-US" b="1" smtClean="0">
                <a:solidFill>
                  <a:srgbClr val="FF0000"/>
                </a:solidFill>
              </a:rPr>
              <a:t>sargable</a:t>
            </a:r>
            <a:r>
              <a:rPr lang="en-US" smtClean="0"/>
              <a:t> predicates.</a:t>
            </a:r>
          </a:p>
          <a:p>
            <a:pPr>
              <a:lnSpc>
                <a:spcPct val="90000"/>
              </a:lnSpc>
            </a:pPr>
            <a:r>
              <a:rPr lang="en-US" smtClean="0"/>
              <a:t>Selection (filter)</a:t>
            </a:r>
          </a:p>
          <a:p>
            <a:pPr>
              <a:lnSpc>
                <a:spcPct val="90000"/>
              </a:lnSpc>
            </a:pPr>
            <a:r>
              <a:rPr lang="en-US" smtClean="0"/>
              <a:t>Projection (always need to go to the data?)</a:t>
            </a:r>
          </a:p>
          <a:p>
            <a:pPr>
              <a:lnSpc>
                <a:spcPct val="90000"/>
              </a:lnSpc>
            </a:pPr>
            <a:r>
              <a:rPr lang="en-US" smtClean="0"/>
              <a:t>Joins: nested loop (indexed), sort-merge, hash, outer join.</a:t>
            </a:r>
          </a:p>
          <a:p>
            <a:pPr>
              <a:lnSpc>
                <a:spcPct val="90000"/>
              </a:lnSpc>
            </a:pPr>
            <a:r>
              <a:rPr lang="en-US" smtClean="0"/>
              <a:t>Grouping and aggregation (usually the last).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Plan </a:t>
            </a:r>
            <a:r>
              <a:rPr lang="en-US" dirty="0" err="1" smtClean="0"/>
              <a:t>Optimimization</a:t>
            </a:r>
            <a:endParaRPr lang="en-US" dirty="0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915400" cy="4800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8000"/>
                </a:solidFill>
              </a:rPr>
              <a:t>Task:</a:t>
            </a:r>
            <a:r>
              <a:rPr lang="en-US" dirty="0" smtClean="0"/>
              <a:t> create a query execution plan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Key idea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perform an estimation of the possible query plan costs and choose the cheapest one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query plan operations are carried out in some order, where the results of one operation are pipelined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-381000" y="1524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Example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9067800" cy="47244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we have an </a:t>
            </a:r>
            <a:r>
              <a:rPr lang="en-US" sz="2800" dirty="0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chemeClr val="accent2"/>
                </a:solidFill>
              </a:rPr>
              <a:t>ndex on </a:t>
            </a:r>
            <a:r>
              <a:rPr lang="en-US" sz="2800" i="1" dirty="0" smtClean="0">
                <a:solidFill>
                  <a:schemeClr val="accent2"/>
                </a:solidFill>
              </a:rPr>
              <a:t>rating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(1/K(I)) · T(R) = (1/10) · 40000 tuples retrieved.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</a:t>
            </a:r>
            <a:r>
              <a:rPr lang="en-US" sz="2400" dirty="0" smtClean="0"/>
              <a:t>(1/K(I)) · (B(I)+B(R)) = </a:t>
            </a:r>
            <a:r>
              <a:rPr lang="en-US" sz="2400" dirty="0" smtClean="0">
                <a:solidFill>
                  <a:schemeClr val="accent2"/>
                </a:solidFill>
              </a:rPr>
              <a:t>search cost + (1/10) · (500) pages are read </a:t>
            </a:r>
            <a:r>
              <a:rPr lang="en-US" sz="2400" dirty="0" smtClean="0">
                <a:solidFill>
                  <a:srgbClr val="FF0000"/>
                </a:solidFill>
              </a:rPr>
              <a:t>(= 51.2-54</a:t>
            </a:r>
            <a:r>
              <a:rPr lang="en-US" sz="2400" dirty="0" smtClean="0">
                <a:solidFill>
                  <a:schemeClr val="accent2"/>
                </a:solidFill>
              </a:rPr>
              <a:t>).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Unclustered index: </a:t>
            </a:r>
            <a:r>
              <a:rPr lang="en-US" sz="2400" dirty="0" smtClean="0"/>
              <a:t>(1/K(I)) · (B(I)+T(R)) = </a:t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accent2"/>
                </a:solidFill>
              </a:rPr>
              <a:t>search cost + (1/10) · (50+40000) pages are read.  </a:t>
            </a:r>
            <a:endParaRPr lang="en-US" sz="2400" dirty="0" smtClean="0"/>
          </a:p>
          <a:p>
            <a:r>
              <a:rPr lang="en-US" sz="2800" dirty="0" smtClean="0"/>
              <a:t>Doing a </a:t>
            </a:r>
            <a:r>
              <a:rPr lang="en-US" sz="2800" dirty="0" smtClean="0">
                <a:solidFill>
                  <a:schemeClr val="accent2"/>
                </a:solidFill>
              </a:rPr>
              <a:t>file scan</a:t>
            </a:r>
            <a:r>
              <a:rPr lang="en-US" sz="2800" dirty="0" smtClean="0"/>
              <a:t>: we retrieve all the pages</a:t>
            </a:r>
            <a:r>
              <a:rPr lang="en-US" sz="2800" dirty="0" smtClean="0">
                <a:solidFill>
                  <a:schemeClr val="accent2"/>
                </a:solidFill>
              </a:rPr>
              <a:t> (500)</a:t>
            </a:r>
            <a:r>
              <a:rPr lang="en-US" sz="2800" dirty="0" smtClean="0"/>
              <a:t>.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6019800" y="304800"/>
            <a:ext cx="2678113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sz="2400" dirty="0">
                <a:latin typeface="Book Antiqua" pitchFamily="18" charset="0"/>
              </a:rPr>
              <a:t> S.sid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sz="2400" dirty="0">
                <a:latin typeface="Book Antiqua" pitchFamily="18" charset="0"/>
              </a:rPr>
              <a:t> Sailors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</a:t>
            </a:r>
            <a:r>
              <a:rPr lang="en-US" sz="2400" dirty="0" err="1">
                <a:latin typeface="Book Antiqua" pitchFamily="18" charset="0"/>
              </a:rPr>
              <a:t>S.rating</a:t>
            </a:r>
            <a:r>
              <a:rPr lang="en-US" sz="2400" dirty="0">
                <a:latin typeface="Book Antiqua" pitchFamily="18" charset="0"/>
              </a:rPr>
              <a:t>=8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Determining Join Ordering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R1       R2        ….       Rn</a:t>
            </a:r>
          </a:p>
          <a:p>
            <a:r>
              <a:rPr lang="en-US" sz="2800" smtClean="0"/>
              <a:t>Join tree:</a:t>
            </a:r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/>
              <a:t>A join tree represents a plan. An optimizer needs to inspect many (all ?) join trees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1939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6417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895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6461125" y="46132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4040" name="Group 8"/>
          <p:cNvGrpSpPr>
            <a:grpSpLocks noChangeAspect="1"/>
          </p:cNvGrpSpPr>
          <p:nvPr/>
        </p:nvGrpSpPr>
        <p:grpSpPr bwMode="auto">
          <a:xfrm>
            <a:off x="2971800" y="3733800"/>
            <a:ext cx="304800" cy="203200"/>
            <a:chOff x="1104" y="1344"/>
            <a:chExt cx="288" cy="192"/>
          </a:xfrm>
        </p:grpSpPr>
        <p:sp>
          <p:nvSpPr>
            <p:cNvPr id="44072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4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5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1" name="Group 13"/>
          <p:cNvGrpSpPr>
            <a:grpSpLocks noChangeAspect="1"/>
          </p:cNvGrpSpPr>
          <p:nvPr/>
        </p:nvGrpSpPr>
        <p:grpSpPr bwMode="auto">
          <a:xfrm>
            <a:off x="5867400" y="3810000"/>
            <a:ext cx="304800" cy="203200"/>
            <a:chOff x="1104" y="1344"/>
            <a:chExt cx="288" cy="192"/>
          </a:xfrm>
        </p:grpSpPr>
        <p:sp>
          <p:nvSpPr>
            <p:cNvPr id="44068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0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42" name="Group 18"/>
          <p:cNvGrpSpPr>
            <a:grpSpLocks noChangeAspect="1"/>
          </p:cNvGrpSpPr>
          <p:nvPr/>
        </p:nvGrpSpPr>
        <p:grpSpPr bwMode="auto">
          <a:xfrm>
            <a:off x="4572000" y="3048000"/>
            <a:ext cx="304800" cy="203200"/>
            <a:chOff x="1104" y="1344"/>
            <a:chExt cx="288" cy="192"/>
          </a:xfrm>
        </p:grpSpPr>
        <p:sp>
          <p:nvSpPr>
            <p:cNvPr id="44064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7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43" name="Line 23"/>
          <p:cNvSpPr>
            <a:spLocks noChangeShapeType="1"/>
          </p:cNvSpPr>
          <p:nvPr/>
        </p:nvSpPr>
        <p:spPr bwMode="auto">
          <a:xfrm flipH="1">
            <a:off x="25146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Line 24"/>
          <p:cNvSpPr>
            <a:spLocks noChangeShapeType="1"/>
          </p:cNvSpPr>
          <p:nvPr/>
        </p:nvSpPr>
        <p:spPr bwMode="auto">
          <a:xfrm>
            <a:off x="32766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54102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26"/>
          <p:cNvSpPr>
            <a:spLocks noChangeShapeType="1"/>
          </p:cNvSpPr>
          <p:nvPr/>
        </p:nvSpPr>
        <p:spPr bwMode="auto">
          <a:xfrm>
            <a:off x="6248400" y="4038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Line 27"/>
          <p:cNvSpPr>
            <a:spLocks noChangeShapeType="1"/>
          </p:cNvSpPr>
          <p:nvPr/>
        </p:nvSpPr>
        <p:spPr bwMode="auto">
          <a:xfrm flipH="1">
            <a:off x="3352800" y="3200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Line 28"/>
          <p:cNvSpPr>
            <a:spLocks noChangeShapeType="1"/>
          </p:cNvSpPr>
          <p:nvPr/>
        </p:nvSpPr>
        <p:spPr bwMode="auto">
          <a:xfrm>
            <a:off x="5029200" y="3276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049" name="Group 29"/>
          <p:cNvGrpSpPr>
            <a:grpSpLocks noChangeAspect="1"/>
          </p:cNvGrpSpPr>
          <p:nvPr/>
        </p:nvGrpSpPr>
        <p:grpSpPr bwMode="auto">
          <a:xfrm>
            <a:off x="1676400" y="2133600"/>
            <a:ext cx="304800" cy="203200"/>
            <a:chOff x="1104" y="1344"/>
            <a:chExt cx="288" cy="192"/>
          </a:xfrm>
        </p:grpSpPr>
        <p:sp>
          <p:nvSpPr>
            <p:cNvPr id="44060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1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2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63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0" name="Group 34"/>
          <p:cNvGrpSpPr>
            <a:grpSpLocks noChangeAspect="1"/>
          </p:cNvGrpSpPr>
          <p:nvPr/>
        </p:nvGrpSpPr>
        <p:grpSpPr bwMode="auto">
          <a:xfrm>
            <a:off x="2667000" y="2133600"/>
            <a:ext cx="304800" cy="203200"/>
            <a:chOff x="1104" y="1344"/>
            <a:chExt cx="288" cy="192"/>
          </a:xfrm>
        </p:grpSpPr>
        <p:sp>
          <p:nvSpPr>
            <p:cNvPr id="44056" name="Line 3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7" name="Line 3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8" name="Line 3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9" name="Line 3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51" name="Group 39"/>
          <p:cNvGrpSpPr>
            <a:grpSpLocks noChangeAspect="1"/>
          </p:cNvGrpSpPr>
          <p:nvPr/>
        </p:nvGrpSpPr>
        <p:grpSpPr bwMode="auto">
          <a:xfrm>
            <a:off x="3886200" y="2133600"/>
            <a:ext cx="304800" cy="203200"/>
            <a:chOff x="1104" y="1344"/>
            <a:chExt cx="288" cy="192"/>
          </a:xfrm>
        </p:grpSpPr>
        <p:sp>
          <p:nvSpPr>
            <p:cNvPr id="44052" name="Line 4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4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Line 4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5" name="Line 4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Left deep:</a:t>
            </a:r>
          </a:p>
        </p:txBody>
      </p:sp>
      <p:grpSp>
        <p:nvGrpSpPr>
          <p:cNvPr id="45060" name="Group 4"/>
          <p:cNvGrpSpPr>
            <a:grpSpLocks noChangeAspect="1"/>
          </p:cNvGrpSpPr>
          <p:nvPr/>
        </p:nvGrpSpPr>
        <p:grpSpPr bwMode="auto">
          <a:xfrm>
            <a:off x="4876800" y="3048000"/>
            <a:ext cx="304800" cy="203200"/>
            <a:chOff x="1104" y="1344"/>
            <a:chExt cx="288" cy="192"/>
          </a:xfrm>
        </p:grpSpPr>
        <p:sp>
          <p:nvSpPr>
            <p:cNvPr id="45089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0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2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1" name="Group 9"/>
          <p:cNvGrpSpPr>
            <a:grpSpLocks noChangeAspect="1"/>
          </p:cNvGrpSpPr>
          <p:nvPr/>
        </p:nvGrpSpPr>
        <p:grpSpPr bwMode="auto">
          <a:xfrm>
            <a:off x="4191000" y="3657600"/>
            <a:ext cx="304800" cy="203200"/>
            <a:chOff x="1104" y="1344"/>
            <a:chExt cx="288" cy="192"/>
          </a:xfrm>
        </p:grpSpPr>
        <p:sp>
          <p:nvSpPr>
            <p:cNvPr id="45085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2" name="Group 14"/>
          <p:cNvGrpSpPr>
            <a:grpSpLocks noChangeAspect="1"/>
          </p:cNvGrpSpPr>
          <p:nvPr/>
        </p:nvGrpSpPr>
        <p:grpSpPr bwMode="auto">
          <a:xfrm>
            <a:off x="3352800" y="4191000"/>
            <a:ext cx="304800" cy="203200"/>
            <a:chOff x="1104" y="1344"/>
            <a:chExt cx="288" cy="192"/>
          </a:xfrm>
        </p:grpSpPr>
        <p:sp>
          <p:nvSpPr>
            <p:cNvPr id="45081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3" name="Group 19"/>
          <p:cNvGrpSpPr>
            <a:grpSpLocks noChangeAspect="1"/>
          </p:cNvGrpSpPr>
          <p:nvPr/>
        </p:nvGrpSpPr>
        <p:grpSpPr bwMode="auto">
          <a:xfrm>
            <a:off x="2514600" y="4724400"/>
            <a:ext cx="304800" cy="203200"/>
            <a:chOff x="1104" y="1344"/>
            <a:chExt cx="288" cy="192"/>
          </a:xfrm>
        </p:grpSpPr>
        <p:sp>
          <p:nvSpPr>
            <p:cNvPr id="45077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0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4" name="Text Box 24"/>
          <p:cNvSpPr txBox="1">
            <a:spLocks noChangeArrowheads="1"/>
          </p:cNvSpPr>
          <p:nvPr/>
        </p:nvSpPr>
        <p:spPr bwMode="auto">
          <a:xfrm>
            <a:off x="1752600" y="5410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5065" name="Text Box 25"/>
          <p:cNvSpPr txBox="1">
            <a:spLocks noChangeArrowheads="1"/>
          </p:cNvSpPr>
          <p:nvPr/>
        </p:nvSpPr>
        <p:spPr bwMode="auto">
          <a:xfrm>
            <a:off x="2971800" y="54864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5066" name="Text Box 26"/>
          <p:cNvSpPr txBox="1">
            <a:spLocks noChangeArrowheads="1"/>
          </p:cNvSpPr>
          <p:nvPr/>
        </p:nvSpPr>
        <p:spPr bwMode="auto">
          <a:xfrm>
            <a:off x="3946525" y="46894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5067" name="Text Box 27"/>
          <p:cNvSpPr txBox="1">
            <a:spLocks noChangeArrowheads="1"/>
          </p:cNvSpPr>
          <p:nvPr/>
        </p:nvSpPr>
        <p:spPr bwMode="auto">
          <a:xfrm>
            <a:off x="4708525" y="40798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5068" name="Text Box 28"/>
          <p:cNvSpPr txBox="1">
            <a:spLocks noChangeArrowheads="1"/>
          </p:cNvSpPr>
          <p:nvPr/>
        </p:nvSpPr>
        <p:spPr bwMode="auto">
          <a:xfrm>
            <a:off x="5699125" y="33940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5069" name="Line 29"/>
          <p:cNvSpPr>
            <a:spLocks noChangeShapeType="1"/>
          </p:cNvSpPr>
          <p:nvPr/>
        </p:nvSpPr>
        <p:spPr bwMode="auto">
          <a:xfrm flipH="1">
            <a:off x="2133600" y="5029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Line 30"/>
          <p:cNvSpPr>
            <a:spLocks noChangeShapeType="1"/>
          </p:cNvSpPr>
          <p:nvPr/>
        </p:nvSpPr>
        <p:spPr bwMode="auto">
          <a:xfrm>
            <a:off x="2895600" y="5029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1" name="Line 31"/>
          <p:cNvSpPr>
            <a:spLocks noChangeShapeType="1"/>
          </p:cNvSpPr>
          <p:nvPr/>
        </p:nvSpPr>
        <p:spPr bwMode="auto">
          <a:xfrm flipH="1">
            <a:off x="2971800" y="4419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32"/>
          <p:cNvSpPr>
            <a:spLocks noChangeShapeType="1"/>
          </p:cNvSpPr>
          <p:nvPr/>
        </p:nvSpPr>
        <p:spPr bwMode="auto">
          <a:xfrm>
            <a:off x="3733800" y="4419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33"/>
          <p:cNvSpPr>
            <a:spLocks noChangeShapeType="1"/>
          </p:cNvSpPr>
          <p:nvPr/>
        </p:nvSpPr>
        <p:spPr bwMode="auto">
          <a:xfrm flipH="1">
            <a:off x="37338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34"/>
          <p:cNvSpPr>
            <a:spLocks noChangeShapeType="1"/>
          </p:cNvSpPr>
          <p:nvPr/>
        </p:nvSpPr>
        <p:spPr bwMode="auto">
          <a:xfrm>
            <a:off x="4572000" y="3886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5" name="Line 35"/>
          <p:cNvSpPr>
            <a:spLocks noChangeShapeType="1"/>
          </p:cNvSpPr>
          <p:nvPr/>
        </p:nvSpPr>
        <p:spPr bwMode="auto">
          <a:xfrm flipH="1">
            <a:off x="4572000" y="3276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6" name="Line 36"/>
          <p:cNvSpPr>
            <a:spLocks noChangeShapeType="1"/>
          </p:cNvSpPr>
          <p:nvPr/>
        </p:nvSpPr>
        <p:spPr bwMode="auto">
          <a:xfrm>
            <a:off x="52578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Bushy:</a:t>
            </a:r>
          </a:p>
          <a:p>
            <a:endParaRPr lang="en-US" smtClean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336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2971800" y="5562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50292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6400800" y="4572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grpSp>
        <p:nvGrpSpPr>
          <p:cNvPr id="46088" name="Group 8"/>
          <p:cNvGrpSpPr>
            <a:grpSpLocks noChangeAspect="1"/>
          </p:cNvGrpSpPr>
          <p:nvPr/>
        </p:nvGrpSpPr>
        <p:grpSpPr bwMode="auto">
          <a:xfrm>
            <a:off x="2911475" y="3692525"/>
            <a:ext cx="304800" cy="203200"/>
            <a:chOff x="1104" y="1344"/>
            <a:chExt cx="288" cy="192"/>
          </a:xfrm>
        </p:grpSpPr>
        <p:sp>
          <p:nvSpPr>
            <p:cNvPr id="46113" name="Line 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4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5" name="Line 1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6" name="Line 1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9" name="Group 13"/>
          <p:cNvGrpSpPr>
            <a:grpSpLocks noChangeAspect="1"/>
          </p:cNvGrpSpPr>
          <p:nvPr/>
        </p:nvGrpSpPr>
        <p:grpSpPr bwMode="auto">
          <a:xfrm>
            <a:off x="5807075" y="3768725"/>
            <a:ext cx="304800" cy="203200"/>
            <a:chOff x="1104" y="1344"/>
            <a:chExt cx="288" cy="192"/>
          </a:xfrm>
        </p:grpSpPr>
        <p:sp>
          <p:nvSpPr>
            <p:cNvPr id="46109" name="Line 14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0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1" name="Line 16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12" name="Line 17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90" name="Group 18"/>
          <p:cNvGrpSpPr>
            <a:grpSpLocks noChangeAspect="1"/>
          </p:cNvGrpSpPr>
          <p:nvPr/>
        </p:nvGrpSpPr>
        <p:grpSpPr bwMode="auto">
          <a:xfrm>
            <a:off x="4511675" y="3006725"/>
            <a:ext cx="304800" cy="203200"/>
            <a:chOff x="1104" y="1344"/>
            <a:chExt cx="288" cy="192"/>
          </a:xfrm>
        </p:grpSpPr>
        <p:sp>
          <p:nvSpPr>
            <p:cNvPr id="46105" name="Line 19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6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7" name="Line 21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8" name="Line 22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1" name="Line 23"/>
          <p:cNvSpPr>
            <a:spLocks noChangeShapeType="1"/>
          </p:cNvSpPr>
          <p:nvPr/>
        </p:nvSpPr>
        <p:spPr bwMode="auto">
          <a:xfrm flipH="1">
            <a:off x="24542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Line 24"/>
          <p:cNvSpPr>
            <a:spLocks noChangeShapeType="1"/>
          </p:cNvSpPr>
          <p:nvPr/>
        </p:nvSpPr>
        <p:spPr bwMode="auto">
          <a:xfrm>
            <a:off x="3216275" y="3997325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3" name="Line 25"/>
          <p:cNvSpPr>
            <a:spLocks noChangeShapeType="1"/>
          </p:cNvSpPr>
          <p:nvPr/>
        </p:nvSpPr>
        <p:spPr bwMode="auto">
          <a:xfrm flipH="1">
            <a:off x="5349875" y="3997325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26"/>
          <p:cNvSpPr>
            <a:spLocks noChangeShapeType="1"/>
          </p:cNvSpPr>
          <p:nvPr/>
        </p:nvSpPr>
        <p:spPr bwMode="auto">
          <a:xfrm>
            <a:off x="6188075" y="3997325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5" name="Line 27"/>
          <p:cNvSpPr>
            <a:spLocks noChangeShapeType="1"/>
          </p:cNvSpPr>
          <p:nvPr/>
        </p:nvSpPr>
        <p:spPr bwMode="auto">
          <a:xfrm flipH="1">
            <a:off x="3292475" y="3159125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6" name="Line 28"/>
          <p:cNvSpPr>
            <a:spLocks noChangeShapeType="1"/>
          </p:cNvSpPr>
          <p:nvPr/>
        </p:nvSpPr>
        <p:spPr bwMode="auto">
          <a:xfrm>
            <a:off x="4968875" y="3235325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6097" name="Group 29"/>
          <p:cNvGrpSpPr>
            <a:grpSpLocks noChangeAspect="1"/>
          </p:cNvGrpSpPr>
          <p:nvPr/>
        </p:nvGrpSpPr>
        <p:grpSpPr bwMode="auto">
          <a:xfrm>
            <a:off x="3657600" y="4724400"/>
            <a:ext cx="304800" cy="203200"/>
            <a:chOff x="1104" y="1344"/>
            <a:chExt cx="288" cy="192"/>
          </a:xfrm>
        </p:grpSpPr>
        <p:sp>
          <p:nvSpPr>
            <p:cNvPr id="46101" name="Line 3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2" name="Line 3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3" name="Line 3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04" name="Line 3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8" name="Text Box 34"/>
          <p:cNvSpPr txBox="1">
            <a:spLocks noChangeArrowheads="1"/>
          </p:cNvSpPr>
          <p:nvPr/>
        </p:nvSpPr>
        <p:spPr bwMode="auto">
          <a:xfrm>
            <a:off x="4175125" y="5527675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6099" name="Line 35"/>
          <p:cNvSpPr>
            <a:spLocks noChangeShapeType="1"/>
          </p:cNvSpPr>
          <p:nvPr/>
        </p:nvSpPr>
        <p:spPr bwMode="auto">
          <a:xfrm flipH="1">
            <a:off x="32766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100" name="Line 36"/>
          <p:cNvSpPr>
            <a:spLocks noChangeShapeType="1"/>
          </p:cNvSpPr>
          <p:nvPr/>
        </p:nvSpPr>
        <p:spPr bwMode="auto">
          <a:xfrm>
            <a:off x="3962400" y="50292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Join Trees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Right deep:</a:t>
            </a:r>
          </a:p>
          <a:p>
            <a:endParaRPr lang="en-US" smtClean="0"/>
          </a:p>
        </p:txBody>
      </p:sp>
      <p:grpSp>
        <p:nvGrpSpPr>
          <p:cNvPr id="47108" name="Group 4"/>
          <p:cNvGrpSpPr>
            <a:grpSpLocks noChangeAspect="1"/>
          </p:cNvGrpSpPr>
          <p:nvPr/>
        </p:nvGrpSpPr>
        <p:grpSpPr bwMode="auto">
          <a:xfrm>
            <a:off x="3352800" y="2667000"/>
            <a:ext cx="304800" cy="203200"/>
            <a:chOff x="1104" y="1344"/>
            <a:chExt cx="288" cy="192"/>
          </a:xfrm>
        </p:grpSpPr>
        <p:sp>
          <p:nvSpPr>
            <p:cNvPr id="47137" name="Line 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Line 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Line 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09" name="Group 9"/>
          <p:cNvGrpSpPr>
            <a:grpSpLocks noChangeAspect="1"/>
          </p:cNvGrpSpPr>
          <p:nvPr/>
        </p:nvGrpSpPr>
        <p:grpSpPr bwMode="auto">
          <a:xfrm>
            <a:off x="4283075" y="3006725"/>
            <a:ext cx="304800" cy="203200"/>
            <a:chOff x="1104" y="1344"/>
            <a:chExt cx="288" cy="192"/>
          </a:xfrm>
        </p:grpSpPr>
        <p:sp>
          <p:nvSpPr>
            <p:cNvPr id="47133" name="Line 1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4" name="Line 1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Line 1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Line 1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0" name="Group 14"/>
          <p:cNvGrpSpPr>
            <a:grpSpLocks noChangeAspect="1"/>
          </p:cNvGrpSpPr>
          <p:nvPr/>
        </p:nvGrpSpPr>
        <p:grpSpPr bwMode="auto">
          <a:xfrm>
            <a:off x="5105400" y="3581400"/>
            <a:ext cx="304800" cy="203200"/>
            <a:chOff x="1104" y="1344"/>
            <a:chExt cx="288" cy="192"/>
          </a:xfrm>
        </p:grpSpPr>
        <p:sp>
          <p:nvSpPr>
            <p:cNvPr id="47129" name="Line 15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16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17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Line 18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7111" name="Group 19"/>
          <p:cNvGrpSpPr>
            <a:grpSpLocks noChangeAspect="1"/>
          </p:cNvGrpSpPr>
          <p:nvPr/>
        </p:nvGrpSpPr>
        <p:grpSpPr bwMode="auto">
          <a:xfrm>
            <a:off x="5867400" y="4267200"/>
            <a:ext cx="304800" cy="203200"/>
            <a:chOff x="1104" y="1344"/>
            <a:chExt cx="288" cy="192"/>
          </a:xfrm>
        </p:grpSpPr>
        <p:sp>
          <p:nvSpPr>
            <p:cNvPr id="47125" name="Line 20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1"/>
            <p:cNvSpPr>
              <a:spLocks noChangeAspect="1" noChangeShapeType="1"/>
            </p:cNvSpPr>
            <p:nvPr/>
          </p:nvSpPr>
          <p:spPr bwMode="auto">
            <a:xfrm>
              <a:off x="1104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2"/>
            <p:cNvSpPr>
              <a:spLocks noChangeAspect="1" noChangeShapeType="1"/>
            </p:cNvSpPr>
            <p:nvPr/>
          </p:nvSpPr>
          <p:spPr bwMode="auto">
            <a:xfrm flipV="1">
              <a:off x="1392" y="13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3"/>
            <p:cNvSpPr>
              <a:spLocks noChangeAspect="1" noChangeShapeType="1"/>
            </p:cNvSpPr>
            <p:nvPr/>
          </p:nvSpPr>
          <p:spPr bwMode="auto">
            <a:xfrm flipH="1">
              <a:off x="1104" y="1344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2" name="Text Box 24"/>
          <p:cNvSpPr txBox="1">
            <a:spLocks noChangeArrowheads="1"/>
          </p:cNvSpPr>
          <p:nvPr/>
        </p:nvSpPr>
        <p:spPr bwMode="auto">
          <a:xfrm>
            <a:off x="2438400" y="3429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R3</a:t>
            </a:r>
          </a:p>
        </p:txBody>
      </p:sp>
      <p:sp>
        <p:nvSpPr>
          <p:cNvPr id="47113" name="Text Box 25"/>
          <p:cNvSpPr txBox="1">
            <a:spLocks noChangeArrowheads="1"/>
          </p:cNvSpPr>
          <p:nvPr/>
        </p:nvSpPr>
        <p:spPr bwMode="auto">
          <a:xfrm>
            <a:off x="3352800" y="4038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R1</a:t>
            </a:r>
          </a:p>
        </p:txBody>
      </p:sp>
      <p:sp>
        <p:nvSpPr>
          <p:cNvPr id="47114" name="Text Box 26"/>
          <p:cNvSpPr txBox="1">
            <a:spLocks noChangeArrowheads="1"/>
          </p:cNvSpPr>
          <p:nvPr/>
        </p:nvSpPr>
        <p:spPr bwMode="auto">
          <a:xfrm>
            <a:off x="4191000" y="4419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R5</a:t>
            </a:r>
          </a:p>
        </p:txBody>
      </p:sp>
      <p:sp>
        <p:nvSpPr>
          <p:cNvPr id="47115" name="Text Box 27"/>
          <p:cNvSpPr txBox="1">
            <a:spLocks noChangeArrowheads="1"/>
          </p:cNvSpPr>
          <p:nvPr/>
        </p:nvSpPr>
        <p:spPr bwMode="auto">
          <a:xfrm>
            <a:off x="52578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R2</a:t>
            </a:r>
          </a:p>
        </p:txBody>
      </p:sp>
      <p:sp>
        <p:nvSpPr>
          <p:cNvPr id="47116" name="Text Box 28"/>
          <p:cNvSpPr txBox="1">
            <a:spLocks noChangeArrowheads="1"/>
          </p:cNvSpPr>
          <p:nvPr/>
        </p:nvSpPr>
        <p:spPr bwMode="auto">
          <a:xfrm>
            <a:off x="63246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R4</a:t>
            </a:r>
          </a:p>
        </p:txBody>
      </p:sp>
      <p:sp>
        <p:nvSpPr>
          <p:cNvPr id="47117" name="Line 29"/>
          <p:cNvSpPr>
            <a:spLocks noChangeShapeType="1"/>
          </p:cNvSpPr>
          <p:nvPr/>
        </p:nvSpPr>
        <p:spPr bwMode="auto">
          <a:xfrm flipH="1">
            <a:off x="2895600" y="2971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Line 30"/>
          <p:cNvSpPr>
            <a:spLocks noChangeShapeType="1"/>
          </p:cNvSpPr>
          <p:nvPr/>
        </p:nvSpPr>
        <p:spPr bwMode="auto">
          <a:xfrm>
            <a:off x="3810000" y="2895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Line 31"/>
          <p:cNvSpPr>
            <a:spLocks noChangeShapeType="1"/>
          </p:cNvSpPr>
          <p:nvPr/>
        </p:nvSpPr>
        <p:spPr bwMode="auto">
          <a:xfrm flipH="1">
            <a:off x="3810000" y="3276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0" name="Line 32"/>
          <p:cNvSpPr>
            <a:spLocks noChangeShapeType="1"/>
          </p:cNvSpPr>
          <p:nvPr/>
        </p:nvSpPr>
        <p:spPr bwMode="auto">
          <a:xfrm>
            <a:off x="47244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33"/>
          <p:cNvSpPr>
            <a:spLocks noChangeShapeType="1"/>
          </p:cNvSpPr>
          <p:nvPr/>
        </p:nvSpPr>
        <p:spPr bwMode="auto">
          <a:xfrm flipH="1">
            <a:off x="47244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Line 34"/>
          <p:cNvSpPr>
            <a:spLocks noChangeShapeType="1"/>
          </p:cNvSpPr>
          <p:nvPr/>
        </p:nvSpPr>
        <p:spPr bwMode="auto">
          <a:xfrm>
            <a:off x="5486400" y="3886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Line 35"/>
          <p:cNvSpPr>
            <a:spLocks noChangeShapeType="1"/>
          </p:cNvSpPr>
          <p:nvPr/>
        </p:nvSpPr>
        <p:spPr bwMode="auto">
          <a:xfrm flipH="1">
            <a:off x="5562600" y="4572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36"/>
          <p:cNvSpPr>
            <a:spLocks noChangeShapeType="1"/>
          </p:cNvSpPr>
          <p:nvPr/>
        </p:nvSpPr>
        <p:spPr bwMode="auto">
          <a:xfrm>
            <a:off x="6248400" y="4495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Given: a query  R</a:t>
            </a:r>
            <a:r>
              <a:rPr lang="en-US" baseline="-25000" dirty="0" smtClean="0"/>
              <a:t>1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/>
              <a:t>…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r>
              <a:rPr lang="en-US" dirty="0" smtClean="0"/>
              <a:t>Assume we have a function cost() that gives us the cost of every join tree</a:t>
            </a:r>
          </a:p>
          <a:p>
            <a:r>
              <a:rPr lang="en-US" dirty="0" smtClean="0"/>
              <a:t>Find the best join tree for the query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Idea: for each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}, compute the best plan for that subset</a:t>
            </a:r>
          </a:p>
          <a:p>
            <a:r>
              <a:rPr lang="en-US" sz="2800" dirty="0" smtClean="0"/>
              <a:t>In increasing order of set cardinality:</a:t>
            </a:r>
          </a:p>
          <a:p>
            <a:pPr lvl="1"/>
            <a:r>
              <a:rPr lang="en-US" sz="2400" dirty="0" smtClean="0"/>
              <a:t>Step 1: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…, {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Step 2: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},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,R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}, …, {R</a:t>
            </a:r>
            <a:r>
              <a:rPr lang="en-US" sz="2400" baseline="-25000" dirty="0" smtClean="0"/>
              <a:t>n-1</a:t>
            </a:r>
            <a:r>
              <a:rPr lang="en-US" sz="2400" dirty="0" smtClean="0"/>
              <a:t>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…</a:t>
            </a:r>
          </a:p>
          <a:p>
            <a:pPr lvl="1"/>
            <a:r>
              <a:rPr lang="en-US" sz="2400" dirty="0" smtClean="0"/>
              <a:t>Step n: for {R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}</a:t>
            </a:r>
          </a:p>
          <a:p>
            <a:r>
              <a:rPr lang="en-US" sz="2800" dirty="0" smtClean="0"/>
              <a:t>A subset of {R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R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} is also called a </a:t>
            </a:r>
            <a:r>
              <a:rPr lang="en-US" sz="2800" i="1" dirty="0" err="1" smtClean="0"/>
              <a:t>subquery</a:t>
            </a: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each </a:t>
            </a:r>
            <a:r>
              <a:rPr lang="en-US" dirty="0" err="1" smtClean="0"/>
              <a:t>subquery</a:t>
            </a:r>
            <a:r>
              <a:rPr lang="en-US" dirty="0" smtClean="0"/>
              <a:t>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compute the following:</a:t>
            </a:r>
          </a:p>
          <a:p>
            <a:pPr lvl="1"/>
            <a:r>
              <a:rPr lang="en-US" dirty="0" smtClean="0"/>
              <a:t>Size(Q)</a:t>
            </a:r>
          </a:p>
          <a:p>
            <a:pPr lvl="1"/>
            <a:r>
              <a:rPr lang="en-US" dirty="0" smtClean="0"/>
              <a:t>A best plan for Q: Plan(Q)</a:t>
            </a:r>
          </a:p>
          <a:p>
            <a:pPr lvl="1"/>
            <a:r>
              <a:rPr lang="en-US" dirty="0" smtClean="0"/>
              <a:t>The cost of that plan: Cost(Q)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  <a:r>
              <a:rPr lang="en-US" dirty="0" smtClean="0"/>
              <a:t>: For each 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 do:</a:t>
            </a:r>
          </a:p>
          <a:p>
            <a:pPr lvl="1"/>
            <a:r>
              <a:rPr lang="en-US" dirty="0" smtClean="0"/>
              <a:t>Size({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B(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Plan({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r>
              <a:rPr lang="en-US" dirty="0" smtClean="0"/>
              <a:t>Cost({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}) = (cost of scanning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1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Commutative and Associative Laws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 = 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R,  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T) = 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T</a:t>
            </a:r>
          </a:p>
          <a:p>
            <a:pPr lvl="1"/>
            <a:r>
              <a:rPr lang="en-US" dirty="0" smtClean="0"/>
              <a:t>R </a:t>
            </a:r>
            <a:r>
              <a:rPr lang="en-US" dirty="0" smtClean="0">
                <a:cs typeface="Times New Roman" pitchFamily="18" charset="0"/>
              </a:rPr>
              <a:t>∩ S = S ∩ R,  R ∩ (S ∩ T) = (R ∩ S) ∩ 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 S = S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⋈ </a:t>
            </a:r>
            <a:r>
              <a:rPr lang="en-US" dirty="0" smtClean="0">
                <a:solidFill>
                  <a:srgbClr val="FF0000"/>
                </a:solidFill>
                <a:cs typeface="Times New Roman" pitchFamily="18" charset="0"/>
              </a:rPr>
              <a:t>R, 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(S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T) = (R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S)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T</a:t>
            </a:r>
          </a:p>
          <a:p>
            <a:r>
              <a:rPr lang="en-US" dirty="0" smtClean="0">
                <a:cs typeface="Times New Roman" pitchFamily="18" charset="0"/>
              </a:rPr>
              <a:t>Distributive Laws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(S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T)  =  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S)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 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cs typeface="Times New Roman" pitchFamily="18" charset="0"/>
              </a:rPr>
              <a:t>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Step </a:t>
            </a:r>
            <a:r>
              <a:rPr lang="en-US" b="1" dirty="0" err="1" smtClean="0"/>
              <a:t>i</a:t>
            </a:r>
            <a:r>
              <a:rPr lang="en-US" dirty="0" smtClean="0"/>
              <a:t>: For each Q </a:t>
            </a:r>
            <a:r>
              <a:rPr lang="en-US" dirty="0" smtClean="0">
                <a:ea typeface="Batang" pitchFamily="18" charset="-127"/>
              </a:rPr>
              <a:t>⊆</a:t>
            </a:r>
            <a:r>
              <a:rPr lang="en-US" dirty="0" smtClean="0"/>
              <a:t> 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 of cardinality </a:t>
            </a:r>
            <a:r>
              <a:rPr lang="en-US" dirty="0" err="1" smtClean="0"/>
              <a:t>i</a:t>
            </a:r>
            <a:r>
              <a:rPr lang="en-US" dirty="0" smtClean="0"/>
              <a:t> do:</a:t>
            </a:r>
          </a:p>
          <a:p>
            <a:pPr lvl="1"/>
            <a:r>
              <a:rPr lang="en-US" dirty="0" smtClean="0"/>
              <a:t>Compute Size(Q) </a:t>
            </a:r>
          </a:p>
          <a:p>
            <a:pPr lvl="1"/>
            <a:r>
              <a:rPr lang="en-US" dirty="0" smtClean="0"/>
              <a:t>For every pair of </a:t>
            </a:r>
            <a:r>
              <a:rPr lang="en-US" dirty="0" err="1" smtClean="0"/>
              <a:t>subqueries</a:t>
            </a:r>
            <a:r>
              <a:rPr lang="en-US" dirty="0" smtClean="0"/>
              <a:t> Q’, Q’’ </a:t>
            </a:r>
            <a:br>
              <a:rPr lang="en-US" dirty="0" smtClean="0"/>
            </a:br>
            <a:r>
              <a:rPr lang="en-US" dirty="0" smtClean="0"/>
              <a:t>s.t. Q = Q’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Q’’</a:t>
            </a:r>
            <a:br>
              <a:rPr lang="en-US" dirty="0" smtClean="0"/>
            </a:br>
            <a:r>
              <a:rPr lang="en-US" dirty="0" smtClean="0"/>
              <a:t>compute cost(Plan(Q’)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Plan(Q’’))</a:t>
            </a:r>
          </a:p>
          <a:p>
            <a:pPr lvl="1"/>
            <a:r>
              <a:rPr lang="en-US" dirty="0" smtClean="0"/>
              <a:t>Cost(Q) = the smallest such cost</a:t>
            </a:r>
          </a:p>
          <a:p>
            <a:pPr lvl="1"/>
            <a:r>
              <a:rPr lang="en-US" dirty="0" smtClean="0"/>
              <a:t>Plan(Q) = the corresponding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Return Plan({R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dirty="0" smtClean="0"/>
              <a:t>})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Programming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Summary: computes optimal plans for </a:t>
            </a:r>
            <a:r>
              <a:rPr lang="en-US" sz="2400" dirty="0" err="1" smtClean="0"/>
              <a:t>subqueries</a:t>
            </a:r>
            <a:r>
              <a:rPr lang="en-US" sz="2400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1: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},  {R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…, {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2: 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},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}, …, {R</a:t>
            </a:r>
            <a:r>
              <a:rPr lang="en-US" sz="2000" baseline="-25000" dirty="0" smtClean="0"/>
              <a:t>n-1</a:t>
            </a:r>
            <a:r>
              <a:rPr lang="en-US" sz="2000" dirty="0" smtClean="0"/>
              <a:t>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…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Step n: {R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We used naïve size/cost estimations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 practice: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more realistic size/cost estimations (next)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heuristics for Reducing the Search Space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left linear trees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Restrict to trees “without </a:t>
            </a:r>
            <a:r>
              <a:rPr lang="en-US" sz="1800" dirty="0" err="1" smtClean="0"/>
              <a:t>cartesian</a:t>
            </a:r>
            <a:r>
              <a:rPr lang="en-US" sz="1800" dirty="0" smtClean="0"/>
              <a:t> product”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need more than just one plan for each </a:t>
            </a:r>
            <a:r>
              <a:rPr lang="en-US" sz="2000" dirty="0" err="1" smtClean="0"/>
              <a:t>subquery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“interesting orders”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Course in Perspective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relational data model, SQL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Views, updates, transactions</a:t>
            </a:r>
          </a:p>
          <a:p>
            <a:pPr>
              <a:lnSpc>
                <a:spcPct val="90000"/>
              </a:lnSpc>
            </a:pPr>
            <a:r>
              <a:rPr lang="en-US" dirty="0"/>
              <a:t>Conceptual design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Expressing the constraints on the domain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Using them to get good schema designs</a:t>
            </a:r>
          </a:p>
          <a:p>
            <a:r>
              <a:rPr lang="en-US" dirty="0" smtClean="0"/>
              <a:t>Building a database system:</a:t>
            </a:r>
          </a:p>
          <a:p>
            <a:pPr lvl="1"/>
            <a:r>
              <a:rPr lang="en-US" dirty="0" smtClean="0"/>
              <a:t>Storage and indexing</a:t>
            </a:r>
          </a:p>
          <a:p>
            <a:pPr lvl="1"/>
            <a:r>
              <a:rPr lang="en-US" dirty="0" smtClean="0"/>
              <a:t>Query execution (join algorithms)</a:t>
            </a:r>
          </a:p>
          <a:p>
            <a:pPr lvl="1"/>
            <a:r>
              <a:rPr lang="en-US" dirty="0" smtClean="0"/>
              <a:t>Query optimization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selection: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AND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OR C’</a:t>
            </a:r>
            <a:r>
              <a:rPr lang="en-US" dirty="0" smtClean="0"/>
              <a:t>(R)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C’</a:t>
            </a:r>
            <a:r>
              <a:rPr lang="en-US" dirty="0" smtClean="0"/>
              <a:t>(R)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 </a:t>
            </a:r>
          </a:p>
          <a:p>
            <a:pPr lvl="2"/>
            <a:r>
              <a:rPr lang="en-US" dirty="0" smtClean="0"/>
              <a:t>When C involves only attributes of R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– 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– 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S)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(S)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 </a:t>
            </a:r>
            <a:r>
              <a:rPr lang="en-US" dirty="0" smtClean="0">
                <a:cs typeface="Times New Roman" pitchFamily="18" charset="0"/>
              </a:rPr>
              <a:t>∩</a:t>
            </a:r>
            <a:r>
              <a:rPr lang="en-US" dirty="0" smtClean="0"/>
              <a:t> S)  =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C </a:t>
            </a:r>
            <a:r>
              <a:rPr lang="en-US" dirty="0" smtClean="0"/>
              <a:t>(R) </a:t>
            </a:r>
            <a:r>
              <a:rPr lang="en-US" dirty="0" smtClean="0">
                <a:cs typeface="Times New Roman" pitchFamily="18" charset="0"/>
              </a:rPr>
              <a:t>∩ 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 R(A, B, C, 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F=3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                                    ?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baseline="-25000" dirty="0" smtClean="0"/>
              <a:t>A=5 AND G=9 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                        ?</a:t>
            </a: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2699792" y="28611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3779912" y="3381484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Algebraic Laws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Laws involving projections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P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Q</a:t>
            </a:r>
            <a:r>
              <a:rPr lang="en-US" dirty="0" smtClean="0"/>
              <a:t>(S))</a:t>
            </a:r>
          </a:p>
          <a:p>
            <a:pPr lvl="2"/>
            <a:r>
              <a:rPr lang="en-US" dirty="0" smtClean="0"/>
              <a:t>Where N, P, Q are appropriate subsets of attributes of M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(R))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M</a:t>
            </a:r>
            <a:r>
              <a:rPr lang="en-US" baseline="-25000" dirty="0" smtClean="0">
                <a:cs typeface="Times New Roman" pitchFamily="18" charset="0"/>
              </a:rPr>
              <a:t>∩N</a:t>
            </a:r>
            <a:r>
              <a:rPr lang="en-US" baseline="-25000" dirty="0" smtClean="0"/>
              <a:t> </a:t>
            </a:r>
            <a:r>
              <a:rPr lang="en-US" dirty="0" smtClean="0"/>
              <a:t>(R)</a:t>
            </a:r>
          </a:p>
          <a:p>
            <a:r>
              <a:rPr lang="en-US" dirty="0" smtClean="0"/>
              <a:t>Example: R(A,B,C,D), S(E, F, G)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A,B,G</a:t>
            </a:r>
            <a:r>
              <a:rPr lang="en-US" dirty="0" smtClean="0"/>
              <a:t>(R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/>
              <a:t>S)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 ? 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(R)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?</a:t>
            </a:r>
            <a:r>
              <a:rPr lang="en-US" dirty="0" smtClean="0"/>
              <a:t>(S))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819400" y="5257800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D=E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497288" y="5284788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Times New Roman" pitchFamily="18" charset="0"/>
              </a:rPr>
              <a:t>D=E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1143000"/>
          </a:xfrm>
        </p:spPr>
        <p:txBody>
          <a:bodyPr/>
          <a:lstStyle/>
          <a:p>
            <a:r>
              <a:rPr lang="en-US" smtClean="0"/>
              <a:t>Query Rewrites: Sub-queries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SELECT	</a:t>
            </a:r>
            <a:r>
              <a:rPr lang="en-US" sz="2800" dirty="0" err="1" smtClean="0"/>
              <a:t>Emp.Name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FROM	</a:t>
            </a:r>
            <a:r>
              <a:rPr lang="en-US" sz="2800" dirty="0" err="1" smtClean="0"/>
              <a:t>Emp</a:t>
            </a:r>
            <a:endParaRPr lang="en-US" sz="2800" dirty="0" smtClean="0"/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WHERE	</a:t>
            </a:r>
            <a:r>
              <a:rPr lang="en-US" sz="2800" dirty="0" err="1" smtClean="0"/>
              <a:t>Emp.Age</a:t>
            </a:r>
            <a:r>
              <a:rPr lang="en-US" sz="2800" dirty="0" smtClean="0"/>
              <a:t> &lt; 30 AND</a:t>
            </a:r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/>
              <a:t>Emp.Dept</a:t>
            </a:r>
            <a:r>
              <a:rPr lang="en-US" sz="2800" dirty="0" smtClean="0"/>
              <a:t># </a:t>
            </a:r>
            <a:r>
              <a:rPr lang="en-US" sz="2800" dirty="0" smtClean="0">
                <a:solidFill>
                  <a:srgbClr val="FF0000"/>
                </a:solidFill>
              </a:rPr>
              <a:t>IN</a:t>
            </a:r>
          </a:p>
          <a:p>
            <a:pPr marL="0" indent="0">
              <a:buFontTx/>
              <a:buNone/>
              <a:tabLst>
                <a:tab pos="1527175" algn="l"/>
                <a:tab pos="3135313" algn="l"/>
              </a:tabLst>
            </a:pPr>
            <a:r>
              <a:rPr lang="en-US" sz="2800" dirty="0" smtClean="0"/>
              <a:t>	(</a:t>
            </a:r>
            <a:r>
              <a:rPr lang="en-US" sz="2800" dirty="0" smtClean="0">
                <a:solidFill>
                  <a:schemeClr val="accent2"/>
                </a:solidFill>
              </a:rPr>
              <a:t>SELECT	</a:t>
            </a:r>
            <a:r>
              <a:rPr lang="en-US" sz="2800" dirty="0" err="1" smtClean="0">
                <a:solidFill>
                  <a:schemeClr val="accent2"/>
                </a:solidFill>
              </a:rPr>
              <a:t>Dept.Dept</a:t>
            </a:r>
            <a:r>
              <a:rPr lang="en-US" sz="2800" dirty="0" smtClean="0">
                <a:solidFill>
                  <a:schemeClr val="accent2"/>
                </a:solidFill>
              </a:rPr>
              <a:t>#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FROM	Dept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WHERE	</a:t>
            </a:r>
            <a:r>
              <a:rPr lang="en-US" sz="2800" dirty="0" err="1" smtClean="0">
                <a:solidFill>
                  <a:schemeClr val="accent2"/>
                </a:solidFill>
              </a:rPr>
              <a:t>Dept.Loc</a:t>
            </a:r>
            <a:r>
              <a:rPr lang="en-US" sz="2800" dirty="0" smtClean="0">
                <a:solidFill>
                  <a:schemeClr val="accent2"/>
                </a:solidFill>
              </a:rPr>
              <a:t> = “Seattle”</a:t>
            </a:r>
          </a:p>
          <a:p>
            <a:pPr marL="0" indent="0">
              <a:buFontTx/>
              <a:buNone/>
              <a:tabLst>
                <a:tab pos="1616075" algn="l"/>
                <a:tab pos="3135313" algn="l"/>
              </a:tabLst>
            </a:pPr>
            <a:r>
              <a:rPr lang="en-US" sz="2800" dirty="0" smtClean="0">
                <a:solidFill>
                  <a:schemeClr val="accent2"/>
                </a:solidFill>
              </a:rPr>
              <a:t>	AND	</a:t>
            </a:r>
            <a:r>
              <a:rPr lang="en-US" sz="2800" dirty="0" err="1" smtClean="0">
                <a:solidFill>
                  <a:schemeClr val="accent2"/>
                </a:solidFill>
              </a:rPr>
              <a:t>Emp.Emp</a:t>
            </a:r>
            <a:r>
              <a:rPr lang="en-US" sz="2800" dirty="0" smtClean="0">
                <a:solidFill>
                  <a:schemeClr val="accent2"/>
                </a:solidFill>
              </a:rPr>
              <a:t>#=</a:t>
            </a:r>
            <a:r>
              <a:rPr lang="en-US" sz="2800" dirty="0" err="1" smtClean="0">
                <a:solidFill>
                  <a:schemeClr val="accent2"/>
                </a:solidFill>
              </a:rPr>
              <a:t>Dept.Mgr</a:t>
            </a:r>
            <a:r>
              <a:rPr lang="en-US" sz="2800" dirty="0" smtClean="0">
                <a:solidFill>
                  <a:schemeClr val="accent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2972</Words>
  <Application>Microsoft Office PowerPoint</Application>
  <PresentationFormat>On-screen Show (4:3)</PresentationFormat>
  <Paragraphs>580</Paragraphs>
  <Slides>53</Slides>
  <Notes>53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Blank Presentation</vt:lpstr>
      <vt:lpstr>Lecture 14: Query Optimization</vt:lpstr>
      <vt:lpstr>This Lecture</vt:lpstr>
      <vt:lpstr>Query Optimization Process (simplified a bit)</vt:lpstr>
      <vt:lpstr>Operations (revisited)</vt:lpstr>
      <vt:lpstr>Algebraic Laws</vt:lpstr>
      <vt:lpstr>Algebraic Laws</vt:lpstr>
      <vt:lpstr>Algebraic Laws</vt:lpstr>
      <vt:lpstr>Algebraic Laws</vt:lpstr>
      <vt:lpstr>Query Rewrites: Sub-queries</vt:lpstr>
      <vt:lpstr>The Un-Nested Query</vt:lpstr>
      <vt:lpstr>Converting Nested Queries</vt:lpstr>
      <vt:lpstr>Converting Nested Queries</vt:lpstr>
      <vt:lpstr>Converting Nested Queries</vt:lpstr>
      <vt:lpstr>Converting Nested Queries</vt:lpstr>
      <vt:lpstr>Semi-Joins, Magic Sets</vt:lpstr>
      <vt:lpstr>Rewrites: Magic Sets</vt:lpstr>
      <vt:lpstr>Rewrites: SIPs</vt:lpstr>
      <vt:lpstr>Supporting Views</vt:lpstr>
      <vt:lpstr>And Finally…</vt:lpstr>
      <vt:lpstr>Rewrites: Group By and Join</vt:lpstr>
      <vt:lpstr>Schema for Some Examples</vt:lpstr>
      <vt:lpstr>Query Rewriting: Predicate Pushdown</vt:lpstr>
      <vt:lpstr>Query Rewrites: Predicate Pushdown (through grouping)</vt:lpstr>
      <vt:lpstr>Query Rewrite: Predicate Movearound</vt:lpstr>
      <vt:lpstr>Query Rewrite: Predicate Movearound</vt:lpstr>
      <vt:lpstr>Query Rewrite: Predicate Movearound</vt:lpstr>
      <vt:lpstr>Query Rewrite Summary</vt:lpstr>
      <vt:lpstr>Cost Estimation</vt:lpstr>
      <vt:lpstr>Statistics and Catalogs</vt:lpstr>
      <vt:lpstr>Size Estimation and Reduction Factors</vt:lpstr>
      <vt:lpstr>Histograms </vt:lpstr>
      <vt:lpstr>Histograms</vt:lpstr>
      <vt:lpstr>Histograms</vt:lpstr>
      <vt:lpstr>Histograms</vt:lpstr>
      <vt:lpstr>Histograms</vt:lpstr>
      <vt:lpstr>Schema for Some Examples</vt:lpstr>
      <vt:lpstr>Pipelining</vt:lpstr>
      <vt:lpstr>Pipelining</vt:lpstr>
      <vt:lpstr>Pipelining</vt:lpstr>
      <vt:lpstr>Plan Optimimization</vt:lpstr>
      <vt:lpstr>Example</vt:lpstr>
      <vt:lpstr>Determining Join Ordering</vt:lpstr>
      <vt:lpstr>Types of Join Trees</vt:lpstr>
      <vt:lpstr>Types of Join Trees</vt:lpstr>
      <vt:lpstr>Types of Join Trees</vt:lpstr>
      <vt:lpstr>Problem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The Course in Perspective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2013-06-03T14:40:15Z</dcterms:created>
  <dcterms:modified xsi:type="dcterms:W3CDTF">2013-06-11T12:10:28Z</dcterms:modified>
</cp:coreProperties>
</file>