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86" r:id="rId4"/>
    <p:sldId id="387" r:id="rId5"/>
    <p:sldId id="388" r:id="rId6"/>
    <p:sldId id="389" r:id="rId7"/>
    <p:sldId id="380" r:id="rId8"/>
    <p:sldId id="352" r:id="rId9"/>
    <p:sldId id="381" r:id="rId10"/>
    <p:sldId id="385" r:id="rId11"/>
    <p:sldId id="287" r:id="rId12"/>
    <p:sldId id="277" r:id="rId13"/>
    <p:sldId id="278" r:id="rId14"/>
    <p:sldId id="279" r:id="rId15"/>
    <p:sldId id="280" r:id="rId16"/>
    <p:sldId id="349" r:id="rId17"/>
    <p:sldId id="286" r:id="rId18"/>
    <p:sldId id="281" r:id="rId19"/>
    <p:sldId id="282" r:id="rId20"/>
    <p:sldId id="283" r:id="rId21"/>
    <p:sldId id="284" r:id="rId22"/>
    <p:sldId id="285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84" r:id="rId33"/>
    <p:sldId id="374" r:id="rId34"/>
    <p:sldId id="375" r:id="rId35"/>
    <p:sldId id="376" r:id="rId36"/>
    <p:sldId id="377" r:id="rId37"/>
    <p:sldId id="353" r:id="rId38"/>
    <p:sldId id="354" r:id="rId39"/>
    <p:sldId id="383" r:id="rId40"/>
    <p:sldId id="382" r:id="rId41"/>
  </p:sldIdLst>
  <p:sldSz cx="9144000" cy="6858000" type="screen4x3"/>
  <p:notesSz cx="69342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8" autoAdjust="0"/>
    <p:restoredTop sz="90929"/>
  </p:normalViewPr>
  <p:slideViewPr>
    <p:cSldViewPr>
      <p:cViewPr varScale="1">
        <p:scale>
          <a:sx n="129" d="100"/>
          <a:sy n="129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66170764-ED75-40E4-AAB8-E667EF7ECF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675FF70F-6142-40FD-8D70-19D7FBD570F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35CF-FE77-4B19-9F90-1682F0BF72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5626-1065-4261-979C-66BAFA805DF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9A238-EBC4-4440-97A5-5C4A2F1945B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6BDC-65F3-4B01-8C89-159CE89711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ACC7-7A99-4F31-99B5-DAD12C395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62CD3-7D54-4DBA-8CCA-A735156B169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678DF-5C29-4B21-B20B-140FA1E37F2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CBE9A-B118-4534-A534-4AA56CC008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2862D-A984-4FE0-B546-2AC071B36C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E2215-0E64-4F1E-96A5-2351DE60F23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6E985-A24B-405C-AE30-9D7B5EFB76D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30A6-A7E9-44C3-8112-1CEEBD1CF7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E397EDEF-E369-440B-8468-6515F0F3E1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B46EB-E384-445B-BF69-94B8114F0BA3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3: </a:t>
            </a:r>
            <a:r>
              <a:rPr lang="en-US" b="1" dirty="0" smtClean="0"/>
              <a:t>SQL cont.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A3838-0F1F-47F5-AED8-C6957E5B031C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97634" name="Text Box 1026"/>
          <p:cNvSpPr txBox="1">
            <a:spLocks noChangeArrowheads="1"/>
          </p:cNvSpPr>
          <p:nvPr/>
        </p:nvSpPr>
        <p:spPr bwMode="auto">
          <a:xfrm>
            <a:off x="517525" y="1717675"/>
            <a:ext cx="3703130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smtClean="0"/>
              <a:t>( </a:t>
            </a:r>
            <a:r>
              <a:rPr lang="en-US" smtClean="0">
                <a:solidFill>
                  <a:schemeClr val="accent2"/>
                </a:solidFill>
              </a:rPr>
              <a:t>SELECT </a:t>
            </a:r>
            <a:r>
              <a:rPr lang="en-US" smtClean="0"/>
              <a:t>R.A </a:t>
            </a:r>
            <a:r>
              <a:rPr lang="en-US" dirty="0" smtClean="0">
                <a:solidFill>
                  <a:schemeClr val="accent2"/>
                </a:solidFill>
              </a:rPr>
              <a:t>FROM</a:t>
            </a:r>
            <a:r>
              <a:rPr lang="en-US" dirty="0" smtClean="0"/>
              <a:t> R )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INTERSECT</a:t>
            </a:r>
            <a:r>
              <a:rPr lang="en-US" dirty="0"/>
              <a:t> </a:t>
            </a:r>
            <a:endParaRPr lang="en-US" dirty="0" smtClean="0"/>
          </a:p>
          <a:p>
            <a:pPr eaLnBrk="0" hangingPunct="0">
              <a:defRPr/>
            </a:pPr>
            <a:r>
              <a:rPr lang="en-US" dirty="0" smtClean="0"/>
              <a:t>(  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 smtClean="0"/>
              <a:t>   ( </a:t>
            </a:r>
            <a:r>
              <a:rPr lang="en-US" dirty="0" smtClean="0">
                <a:solidFill>
                  <a:schemeClr val="accent2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S.A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</a:t>
            </a:r>
            <a:r>
              <a:rPr lang="en-US" dirty="0" smtClean="0"/>
              <a:t>S 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UNION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>
              <a:defRPr/>
            </a:pPr>
            <a:r>
              <a:rPr lang="en-US" dirty="0"/>
              <a:t>    </a:t>
            </a:r>
            <a:r>
              <a:rPr lang="en-US" dirty="0" smtClean="0"/>
              <a:t>( </a:t>
            </a:r>
            <a:r>
              <a:rPr lang="en-US" dirty="0" smtClean="0">
                <a:solidFill>
                  <a:schemeClr val="accent2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T.A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</a:t>
            </a:r>
            <a:r>
              <a:rPr lang="en-US" dirty="0" smtClean="0"/>
              <a:t>T )</a:t>
            </a:r>
          </a:p>
          <a:p>
            <a:pPr eaLnBrk="0" hangingPunct="0">
              <a:defRPr/>
            </a:pP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B59027-0AE1-4382-BA1F-DAF670ABBE69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Conserving Duplicates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95400" y="2209800"/>
            <a:ext cx="6138091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City=“Seattle”)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chemeClr val="accent2"/>
                </a:solidFill>
              </a:rPr>
              <a:t>UNION</a:t>
            </a:r>
            <a:r>
              <a:rPr lang="en-US" dirty="0"/>
              <a:t>  </a:t>
            </a:r>
            <a:r>
              <a:rPr lang="en-US" dirty="0" smtClean="0">
                <a:solidFill>
                  <a:srgbClr val="FF0066"/>
                </a:solidFill>
              </a:rPr>
              <a:t>ALL</a:t>
            </a:r>
            <a:endParaRPr lang="en-US" dirty="0"/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Person, Purchase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buyer=name AND store=“The Bon”)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153093-0C0C-4396-B1BE-DC8FC55E696A}" type="slidenum">
              <a:rPr lang="he-IL" smtClean="0"/>
              <a:pPr/>
              <a:t>12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(Static..)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 smtClean="0"/>
              <a:t>A </a:t>
            </a:r>
            <a:r>
              <a:rPr lang="en-US" sz="2800" dirty="0" err="1" smtClean="0"/>
              <a:t>subquery</a:t>
            </a:r>
            <a:r>
              <a:rPr lang="en-US" sz="2800" dirty="0" smtClean="0"/>
              <a:t> producing a single value: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 smtClean="0"/>
              <a:t>In this case, the </a:t>
            </a:r>
            <a:r>
              <a:rPr lang="en-US" sz="2800" dirty="0" err="1" smtClean="0"/>
              <a:t>subquery</a:t>
            </a:r>
            <a:r>
              <a:rPr lang="en-US" sz="2800" dirty="0" smtClean="0"/>
              <a:t> returns one value.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 dirty="0" smtClean="0"/>
              <a:t>If it returns more, it’s a </a:t>
            </a:r>
            <a:r>
              <a:rPr lang="en-US" sz="2800" b="1" dirty="0" smtClean="0">
                <a:solidFill>
                  <a:srgbClr val="FF0000"/>
                </a:solidFill>
              </a:rPr>
              <a:t>run-time error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19200" y="2514600"/>
            <a:ext cx="5427663" cy="207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Purchase.product</a:t>
            </a:r>
            <a:endParaRPr lang="en-US" dirty="0"/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Purchase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buyer =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Person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</a:t>
            </a:r>
            <a:r>
              <a:rPr lang="en-US" dirty="0" err="1"/>
              <a:t>ssn</a:t>
            </a:r>
            <a:r>
              <a:rPr lang="en-US" dirty="0"/>
              <a:t> = ‘123456789‘);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E70669-C107-480B-871A-B5CABA72C865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Can say the same thing without a subquery: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This is equivalent to the previous one when the ssn is a key</a:t>
            </a:r>
            <a:br>
              <a:rPr lang="en-US" sz="2400" smtClean="0"/>
            </a:br>
            <a:r>
              <a:rPr lang="en-US" sz="2400" smtClean="0"/>
              <a:t>and ‘123456789’ exists in the database;</a:t>
            </a:r>
            <a:br>
              <a:rPr lang="en-US" sz="2400" smtClean="0"/>
            </a:br>
            <a:r>
              <a:rPr lang="en-US" sz="2400" smtClean="0"/>
              <a:t>otherwise they are different.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14400" y="2667000"/>
            <a:ext cx="62087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Purchase, Person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buyer = name AND ssn = ‘123456789‘</a:t>
            </a:r>
          </a:p>
        </p:txBody>
      </p:sp>
      <p:sp>
        <p:nvSpPr>
          <p:cNvPr id="7" name="Rounded Rectangular Callout 6"/>
          <p:cNvSpPr>
            <a:spLocks noChangeArrowheads="1"/>
          </p:cNvSpPr>
          <p:nvPr/>
        </p:nvSpPr>
        <p:spPr bwMode="auto">
          <a:xfrm>
            <a:off x="5072063" y="5786438"/>
            <a:ext cx="1095375" cy="511175"/>
          </a:xfrm>
          <a:prstGeom prst="wedgeRoundRectCallout">
            <a:avLst>
              <a:gd name="adj1" fmla="val -108037"/>
              <a:gd name="adj2" fmla="val -191343"/>
              <a:gd name="adj3" fmla="val 16667"/>
            </a:avLst>
          </a:prstGeom>
          <a:solidFill>
            <a:srgbClr val="C0C0C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Why??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987639-C7D7-433E-96EB-6C9C4584F9C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7212013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Company.name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Company, Product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Company.name=</a:t>
            </a:r>
            <a:r>
              <a:rPr lang="en-US" dirty="0" err="1"/>
              <a:t>Product.maker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AND  Product.name  </a:t>
            </a:r>
            <a:r>
              <a:rPr lang="en-US" dirty="0">
                <a:solidFill>
                  <a:srgbClr val="FF0066"/>
                </a:solidFill>
              </a:rPr>
              <a:t>IN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Purchase.product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Purchase</a:t>
            </a:r>
          </a:p>
          <a:p>
            <a:pPr eaLnBrk="0" hangingPunct="0">
              <a:defRPr/>
            </a:pPr>
            <a:r>
              <a:rPr lang="en-US" dirty="0"/>
              <a:t>        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 smtClean="0"/>
              <a:t>Purchase.buyer</a:t>
            </a:r>
            <a:r>
              <a:rPr lang="en-US" dirty="0" smtClean="0"/>
              <a:t> </a:t>
            </a:r>
            <a:r>
              <a:rPr lang="en-US" dirty="0"/>
              <a:t>= ‘Joe Blow‘);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17525" y="2022475"/>
            <a:ext cx="804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Find companies who manufacture products bought by Joe Blow.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838200" y="5715000"/>
            <a:ext cx="6440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Here the subquery returns a set of values: </a:t>
            </a:r>
            <a:r>
              <a:rPr lang="en-US" b="1"/>
              <a:t>no more</a:t>
            </a:r>
            <a:br>
              <a:rPr lang="en-US" b="1"/>
            </a:br>
            <a:r>
              <a:rPr lang="en-US" b="1"/>
              <a:t>runtime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DB4CBF-DA4A-4B56-9EE6-F4CFADF71EC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24000" y="25908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 Purchase.buyer = ‘Joe Blow’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17525" y="2022475"/>
            <a:ext cx="189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Equivalent to: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5646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5050"/>
                </a:solidFill>
              </a:rPr>
              <a:t>Is this query equivalent to the previous one ?</a:t>
            </a:r>
          </a:p>
          <a:p>
            <a:pPr eaLnBrk="0" hangingPunct="0"/>
            <a:endParaRPr lang="en-US">
              <a:solidFill>
                <a:srgbClr val="FF5050"/>
              </a:solidFill>
            </a:endParaRPr>
          </a:p>
          <a:p>
            <a:pPr eaLnBrk="0" hangingPunct="0"/>
            <a:r>
              <a:rPr lang="en-US">
                <a:solidFill>
                  <a:srgbClr val="FF5050"/>
                </a:solidFill>
              </a:rPr>
              <a:t>Beware of duplicates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CC4E6-4499-44B8-BF9B-EAF293B01E5F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Duplicates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Purchase.buyer = ‘Joe Blow’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41910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Purchase.buyer = ‘Joe Blow’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629400" y="1752600"/>
            <a:ext cx="238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Arial Unicode MS" pitchFamily="34" charset="-128"/>
              </a:rPr>
              <a:t></a:t>
            </a:r>
            <a:r>
              <a:rPr lang="en-US"/>
              <a:t>Multiple copies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781800" y="4191000"/>
            <a:ext cx="219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Arial Unicode MS" pitchFamily="34" charset="-128"/>
              </a:rPr>
              <a:t></a:t>
            </a:r>
            <a:r>
              <a:rPr lang="en-US"/>
              <a:t> Single copies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51F015-C40E-4444-9600-ADAEA09B7F41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Duplicates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85800" y="46482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 Purchase.buyer = ‘Joe Blow’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7051675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IN</a:t>
            </a:r>
          </a:p>
          <a:p>
            <a:pPr eaLnBrk="0" hangingPunct="0">
              <a:defRPr/>
            </a:pPr>
            <a:r>
              <a:rPr lang="en-US"/>
              <a:t>                        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Purchase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Purchase.buyer = ‘Joe Blow’)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7315200" y="4800600"/>
            <a:ext cx="1450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Now</a:t>
            </a:r>
          </a:p>
          <a:p>
            <a:r>
              <a:rPr lang="en-US"/>
              <a:t>they are </a:t>
            </a:r>
          </a:p>
          <a:p>
            <a:r>
              <a:rPr lang="en-US"/>
              <a:t>equivalent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61E9A-AE9E-4724-B27E-9495A1317F28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62000" y="4572000"/>
            <a:ext cx="7456488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price &gt;  </a:t>
            </a:r>
            <a:r>
              <a:rPr lang="en-US">
                <a:solidFill>
                  <a:srgbClr val="FF0066"/>
                </a:solidFill>
              </a:rPr>
              <a:t>ALL</a:t>
            </a:r>
            <a:r>
              <a:rPr lang="en-US"/>
              <a:t>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price</a:t>
            </a:r>
          </a:p>
          <a:p>
            <a:pPr eaLnBrk="0" hangingPunct="0">
              <a:defRPr/>
            </a:pPr>
            <a:r>
              <a:rPr lang="en-US"/>
              <a:t>       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</a:t>
            </a:r>
          </a:p>
          <a:p>
            <a:pPr eaLnBrk="0" hangingPunct="0">
              <a:defRPr/>
            </a:pPr>
            <a:r>
              <a:rPr lang="en-US"/>
              <a:t>       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maker=‘Gizmo-Works’)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77517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 pname,  price, category, maker)</a:t>
            </a:r>
          </a:p>
          <a:p>
            <a:pPr eaLnBrk="0" hangingPunct="0"/>
            <a:r>
              <a:rPr lang="en-US"/>
              <a:t>Find products that are more expensive than all those produced</a:t>
            </a:r>
          </a:p>
          <a:p>
            <a:pPr eaLnBrk="0" hangingPunct="0"/>
            <a:r>
              <a:rPr lang="en-US"/>
              <a:t>By “Gizmo-Works”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3930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You can also use:   s &gt; ALL R</a:t>
            </a:r>
          </a:p>
          <a:p>
            <a:pPr eaLnBrk="0" hangingPunct="0"/>
            <a:r>
              <a:rPr lang="en-US"/>
              <a:t>                               s &gt; ANY R</a:t>
            </a:r>
          </a:p>
          <a:p>
            <a:pPr eaLnBrk="0" hangingPunct="0"/>
            <a:r>
              <a:rPr lang="en-US"/>
              <a:t>                               EXISTS 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BAF1D-0964-4CD5-BBAB-06675AB3E213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for Database Fans</a:t>
            </a:r>
            <a:br>
              <a:rPr lang="en-US" smtClean="0"/>
            </a:br>
            <a:r>
              <a:rPr lang="en-US" smtClean="0"/>
              <a:t>and their Friends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Can we express this query as a single SELECT-FROM-WHERE query, without subqueries ?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Hint:  show that all SFW queries are </a:t>
            </a:r>
            <a:r>
              <a:rPr lang="en-US" sz="2800" smtClean="0">
                <a:solidFill>
                  <a:srgbClr val="FF5050"/>
                </a:solidFill>
              </a:rPr>
              <a:t>monotone</a:t>
            </a:r>
            <a:r>
              <a:rPr lang="en-US" sz="2800" smtClean="0"/>
              <a:t> (figure out what this means).  A query with </a:t>
            </a:r>
            <a:r>
              <a:rPr lang="en-US" sz="2800" b="1" smtClean="0"/>
              <a:t>ALL</a:t>
            </a:r>
            <a:r>
              <a:rPr lang="en-US" sz="2800" smtClean="0"/>
              <a:t> is not monotone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F4692-1360-494E-B765-4F507E4B920C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Unions, intersections, differences</a:t>
            </a:r>
            <a:br>
              <a:rPr lang="en-US" smtClean="0"/>
            </a:br>
            <a:r>
              <a:rPr lang="en-US" smtClean="0"/>
              <a:t>(6.2.5, 6.4.2)</a:t>
            </a:r>
          </a:p>
          <a:p>
            <a:pPr eaLnBrk="1" hangingPunct="1"/>
            <a:r>
              <a:rPr lang="en-US" smtClean="0"/>
              <a:t>Subqueries (6.3)</a:t>
            </a:r>
          </a:p>
          <a:p>
            <a:pPr eaLnBrk="1" hangingPunct="1"/>
            <a:r>
              <a:rPr lang="en-US" smtClean="0"/>
              <a:t>Aggregations (6.4.3 – 6.4.6)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4724400"/>
            <a:ext cx="701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Hint for reading the textbook: read the entire chapter 6 !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93725" y="5527675"/>
            <a:ext cx="805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Recommended reading from “SQL for Nerds”: chapter 4, “More</a:t>
            </a:r>
            <a:br>
              <a:rPr lang="en-US"/>
            </a:br>
            <a:r>
              <a:rPr lang="en-US"/>
              <a:t>complex queries”  (you will find it very useful for subqueries)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9A294-F6C3-44D5-8367-61A239786A45}" type="slidenum">
              <a:rPr lang="he-IL" smtClean="0"/>
              <a:pPr/>
              <a:t>20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Conditions on Tuples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90600" y="2438400"/>
            <a:ext cx="753745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(Product.name,price)  </a:t>
            </a:r>
            <a:r>
              <a:rPr lang="en-US">
                <a:solidFill>
                  <a:srgbClr val="FF0066"/>
                </a:solidFill>
              </a:rPr>
              <a:t>IN</a:t>
            </a:r>
            <a:endParaRPr lang="en-US"/>
          </a:p>
          <a:p>
            <a:pPr eaLnBrk="0" hangingPunct="0">
              <a:defRPr/>
            </a:pPr>
            <a:r>
              <a:rPr lang="en-US"/>
              <a:t>                        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Purchase.product, Purchase.price)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Purchase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Purchase.buyer = “Joe Blow”);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057400" y="5715000"/>
            <a:ext cx="3562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May not work in </a:t>
            </a:r>
            <a:r>
              <a:rPr lang="en-US" dirty="0" err="1" smtClean="0"/>
              <a:t>MySQL</a:t>
            </a:r>
            <a:r>
              <a:rPr lang="en-US" dirty="0" smtClean="0"/>
              <a:t>...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3293D-E038-4FA3-A4FF-E896203DA442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Correlated Queries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95400" y="3276600"/>
            <a:ext cx="5548313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DISTINCT</a:t>
            </a:r>
            <a:r>
              <a:rPr lang="en-US" dirty="0"/>
              <a:t> title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Movie AS </a:t>
            </a:r>
            <a:r>
              <a:rPr lang="en-US" dirty="0">
                <a:solidFill>
                  <a:srgbClr val="FF0066"/>
                </a:solidFill>
              </a:rPr>
              <a:t>x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year &lt;&gt; </a:t>
            </a:r>
            <a:r>
              <a:rPr lang="en-US" dirty="0">
                <a:solidFill>
                  <a:schemeClr val="accent2"/>
                </a:solidFill>
              </a:rPr>
              <a:t>ANY</a:t>
            </a:r>
            <a:r>
              <a:rPr lang="en-US" dirty="0"/>
              <a:t>  </a:t>
            </a:r>
          </a:p>
          <a:p>
            <a:pPr eaLnBrk="0" hangingPunct="0">
              <a:defRPr/>
            </a:pPr>
            <a:r>
              <a:rPr lang="en-US" dirty="0"/>
              <a:t>            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year</a:t>
            </a:r>
          </a:p>
          <a:p>
            <a:pPr eaLnBrk="0" hangingPunct="0">
              <a:defRPr/>
            </a:pPr>
            <a:r>
              <a:rPr lang="en-US" dirty="0"/>
              <a:t>            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Movie</a:t>
            </a:r>
          </a:p>
          <a:p>
            <a:pPr eaLnBrk="0" hangingPunct="0">
              <a:defRPr/>
            </a:pPr>
            <a:r>
              <a:rPr lang="en-US" dirty="0"/>
              <a:t>            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title =  </a:t>
            </a:r>
            <a:r>
              <a:rPr lang="en-US" dirty="0" err="1">
                <a:solidFill>
                  <a:srgbClr val="FF0066"/>
                </a:solidFill>
              </a:rPr>
              <a:t>x</a:t>
            </a:r>
            <a:r>
              <a:rPr lang="en-US" dirty="0" err="1"/>
              <a:t>.title</a:t>
            </a:r>
            <a:r>
              <a:rPr lang="en-US" dirty="0"/>
              <a:t>);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65037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</a:rPr>
              <a:t>Movie (</a:t>
            </a:r>
            <a:r>
              <a:rPr lang="en-US" u="sng" dirty="0">
                <a:solidFill>
                  <a:schemeClr val="accent2"/>
                </a:solidFill>
              </a:rPr>
              <a:t>title,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u="sng" dirty="0">
                <a:solidFill>
                  <a:schemeClr val="accent2"/>
                </a:solidFill>
              </a:rPr>
              <a:t>year</a:t>
            </a:r>
            <a:r>
              <a:rPr lang="en-US" dirty="0">
                <a:solidFill>
                  <a:schemeClr val="accent2"/>
                </a:solidFill>
              </a:rPr>
              <a:t>,  director, length)</a:t>
            </a:r>
          </a:p>
          <a:p>
            <a:pPr eaLnBrk="0" hangingPunct="0"/>
            <a:r>
              <a:rPr lang="en-US" dirty="0"/>
              <a:t>    Find movies whose title appears more than once.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0" y="5867400"/>
            <a:ext cx="893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Note (1) scope of variables (2) this can still be expressed as single SFW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495800" y="2438400"/>
            <a:ext cx="3962400" cy="2819400"/>
            <a:chOff x="4495800" y="2438400"/>
            <a:chExt cx="3962400" cy="2819400"/>
          </a:xfrm>
        </p:grpSpPr>
        <p:sp>
          <p:nvSpPr>
            <p:cNvPr id="26632" name="Line 7"/>
            <p:cNvSpPr>
              <a:spLocks noChangeShapeType="1"/>
            </p:cNvSpPr>
            <p:nvPr/>
          </p:nvSpPr>
          <p:spPr bwMode="auto">
            <a:xfrm flipH="1">
              <a:off x="4495800" y="2852936"/>
              <a:ext cx="2596480" cy="957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Line 8"/>
            <p:cNvSpPr>
              <a:spLocks noChangeShapeType="1"/>
            </p:cNvSpPr>
            <p:nvPr/>
          </p:nvSpPr>
          <p:spPr bwMode="auto">
            <a:xfrm flipH="1">
              <a:off x="5867400" y="2996952"/>
              <a:ext cx="1728936" cy="2260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Oval 6"/>
            <p:cNvSpPr>
              <a:spLocks noChangeArrowheads="1"/>
            </p:cNvSpPr>
            <p:nvPr/>
          </p:nvSpPr>
          <p:spPr bwMode="auto">
            <a:xfrm>
              <a:off x="6934200" y="2438400"/>
              <a:ext cx="1524000" cy="76200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correlation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36B09C-368C-44E4-ACEF-725F564945BF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Correlated Query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Product ( pname,  price, category, maker, year)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Find products (and their manufacturers) that are more expensive than all products made by the same manufacturer before 1972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5050"/>
                </a:solidFill>
              </a:rPr>
              <a:t>Powerful, but much harder to optimize !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4800" y="3505200"/>
            <a:ext cx="792162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SELECT DISTINCT</a:t>
            </a:r>
            <a:r>
              <a:rPr lang="en-US" sz="2000"/>
              <a:t>  pname, maker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 Product AS x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price &gt; </a:t>
            </a:r>
            <a:r>
              <a:rPr lang="en-US" sz="2000">
                <a:solidFill>
                  <a:schemeClr val="accent2"/>
                </a:solidFill>
              </a:rPr>
              <a:t>ALL</a:t>
            </a:r>
            <a:r>
              <a:rPr lang="en-US" sz="2000"/>
              <a:t>  (</a:t>
            </a: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 price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/>
              <a:t>                                        </a:t>
            </a: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Product AS y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/>
              <a:t>                                        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x.maker = y.maker AND y.year &lt; 1972);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5165C4-2F48-4A23-9CCD-CA4CD1E18274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</a:t>
            </a:r>
          </a:p>
        </p:txBody>
      </p:sp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2209800" y="2362200"/>
            <a:ext cx="35687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66"/>
                </a:solidFill>
              </a:rPr>
              <a:t>AVG</a:t>
            </a:r>
            <a:r>
              <a:rPr lang="en-US" dirty="0" smtClean="0"/>
              <a:t>(price</a:t>
            </a:r>
            <a:r>
              <a:rPr lang="en-US" dirty="0"/>
              <a:t>)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Product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maker=“Toyota”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524000" y="4191000"/>
            <a:ext cx="5749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SQL supports several aggregation operations: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     SUM, MIN, MAX, AVG, COUNT</a:t>
            </a:r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ECA399-23B2-45FF-AE02-6075D1879622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Aggregation: Count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2819400" y="2438400"/>
            <a:ext cx="296227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 smtClean="0">
                <a:solidFill>
                  <a:srgbClr val="FF0066"/>
                </a:solidFill>
              </a:rPr>
              <a:t>COUNT</a:t>
            </a:r>
            <a:r>
              <a:rPr lang="en-US" dirty="0" smtClean="0"/>
              <a:t>(*)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Product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year &gt; 1995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1066800" y="5334000"/>
            <a:ext cx="7412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Except COUNT, all aggregations apply to a single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D6370-94CC-49CD-BA15-96CF290F6291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Aggregation: Count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517525" y="1946275"/>
            <a:ext cx="699293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  <a:p>
            <a:pPr eaLnBrk="0" hangingPunct="0"/>
            <a:r>
              <a:rPr lang="en-US"/>
              <a:t>COUNT   applies to duplicates, unless otherwise stated: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Count(category)          same as Count(*)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year &gt; 1995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Better: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Count(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category)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year &gt; 1995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E6561-5D7D-4471-86BD-6C18A7BBD53E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Aggregation</a:t>
            </a: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517525" y="1946275"/>
            <a:ext cx="62769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Purchase(product, date, price, quantity)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r>
              <a:rPr lang="en-US"/>
              <a:t>Example 1:  find total sales for the entire database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Sum(price * quantity)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Purchase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Example 1’:  find total sales of bagels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Sum(price * quantity)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Purchase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 </a:t>
            </a:r>
            <a:r>
              <a:rPr lang="en-US"/>
              <a:t>  product = ‘bagel’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2FF60-948A-4B09-913E-8EEFA8BBD913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Aggregations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85800" y="2027238"/>
          <a:ext cx="7610475" cy="3840162"/>
        </p:xfrm>
        <a:graphic>
          <a:graphicData uri="http://schemas.openxmlformats.org/presentationml/2006/ole">
            <p:oleObj spid="_x0000_s1026" name="Document" r:id="rId3" imgW="7784750" imgH="3927581" progId="Word.Document.8">
              <p:embed/>
            </p:oleObj>
          </a:graphicData>
        </a:graphic>
      </p:graphicFrame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685800" y="2590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685800" y="3429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4114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685800" y="4876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2438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>
            <a:off x="4114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Line 10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441325" y="6137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e-IL">
              <a:solidFill>
                <a:srgbClr val="FF5050"/>
              </a:solidFill>
            </a:endParaRPr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304800" y="1196975"/>
            <a:ext cx="1652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FD7C9-3406-4505-AC06-4A42B1607958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Grouping and Aggregation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88925" y="1641475"/>
            <a:ext cx="77517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Usually, we want aggregations on certain parts of the relation.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Purchase(product, date, price, quantity)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r>
              <a:rPr lang="en-US"/>
              <a:t>Example 2:  </a:t>
            </a:r>
            <a:r>
              <a:rPr lang="en-US" b="1">
                <a:solidFill>
                  <a:srgbClr val="FF5050"/>
                </a:solidFill>
              </a:rPr>
              <a:t>find total sales after 10/1 per product.</a:t>
            </a:r>
            <a:endParaRPr lang="en-US">
              <a:solidFill>
                <a:srgbClr val="FF5050"/>
              </a:solidFill>
            </a:endParaRPr>
          </a:p>
          <a:p>
            <a:pPr eaLnBrk="0" hangingPunct="0"/>
            <a:endParaRPr lang="en-US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38200" y="38862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 </a:t>
            </a:r>
            <a:r>
              <a:rPr lang="en-US" dirty="0"/>
              <a:t>      product, Sum(price*quantity) AS </a:t>
            </a:r>
            <a:r>
              <a:rPr lang="en-US" dirty="0" err="1"/>
              <a:t>TotalSales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   date &gt; </a:t>
            </a:r>
            <a:r>
              <a:rPr lang="en-US" dirty="0" smtClean="0"/>
              <a:t>“10/1”</a:t>
            </a:r>
            <a:endParaRPr lang="en-US" dirty="0"/>
          </a:p>
          <a:p>
            <a:pPr eaLnBrk="0" hangingPunct="0">
              <a:defRPr/>
            </a:pPr>
            <a:r>
              <a:rPr lang="en-US" dirty="0" smtClean="0">
                <a:solidFill>
                  <a:srgbClr val="FF0066"/>
                </a:solidFill>
              </a:rPr>
              <a:t>GROUP BY</a:t>
            </a:r>
            <a:r>
              <a:rPr lang="en-US" dirty="0" smtClean="0"/>
              <a:t> product</a:t>
            </a:r>
            <a:endParaRPr lang="en-US" dirty="0"/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050925" y="5984875"/>
            <a:ext cx="361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Let’s see what this means…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34BC02-D971-43CB-9D18-BD5229E58E5B}" type="slidenum">
              <a:rPr lang="he-IL" smtClean="0"/>
              <a:pPr/>
              <a:t>29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Grouping and Aggregation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745909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1. Compute the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clauses.</a:t>
            </a:r>
          </a:p>
          <a:p>
            <a:pPr eaLnBrk="0" hangingPunct="0"/>
            <a:r>
              <a:rPr lang="en-US" dirty="0"/>
              <a:t>2. Group by the attributes in the </a:t>
            </a:r>
            <a:r>
              <a:rPr lang="en-US" dirty="0" smtClean="0">
                <a:solidFill>
                  <a:schemeClr val="accent2"/>
                </a:solidFill>
              </a:rPr>
              <a:t>GROUP BY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/>
              <a:t>3. Select one </a:t>
            </a:r>
            <a:r>
              <a:rPr lang="en-US" dirty="0" err="1"/>
              <a:t>tuple</a:t>
            </a:r>
            <a:r>
              <a:rPr lang="en-US" dirty="0"/>
              <a:t> for every group (and apply aggregation)</a:t>
            </a:r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can have (1) grouped attributes or (2) aggregates.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37F01-EF9B-4C08-847B-840D161D6C7E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938213" y="3559175"/>
          <a:ext cx="2705100" cy="158496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81088" y="2344738"/>
            <a:ext cx="2143125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Games</a:t>
            </a:r>
          </a:p>
        </p:txBody>
      </p:sp>
      <p:graphicFrame>
        <p:nvGraphicFramePr>
          <p:cNvPr id="11" name="Group 3"/>
          <p:cNvGraphicFramePr>
            <a:graphicFrameLocks noGrp="1"/>
          </p:cNvGraphicFramePr>
          <p:nvPr/>
        </p:nvGraphicFramePr>
        <p:xfrm>
          <a:off x="4795838" y="3571875"/>
          <a:ext cx="2990852" cy="1188720"/>
        </p:xfrm>
        <a:graphic>
          <a:graphicData uri="http://schemas.openxmlformats.org/drawingml/2006/table">
            <a:tbl>
              <a:tblPr/>
              <a:tblGrid>
                <a:gridCol w="1495426"/>
                <a:gridCol w="1495426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24463" y="2357438"/>
            <a:ext cx="2109787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25281C-0911-4938-9FC4-19DA21DADBEA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First compute the </a:t>
            </a:r>
            <a:r>
              <a:rPr lang="en-US" sz="3200" smtClean="0">
                <a:solidFill>
                  <a:schemeClr val="accent2"/>
                </a:solidFill>
              </a:rPr>
              <a:t>FROM-WHERE</a:t>
            </a:r>
            <a:r>
              <a:rPr lang="en-US" sz="3200" smtClean="0">
                <a:solidFill>
                  <a:schemeClr val="tx1"/>
                </a:solidFill>
              </a:rPr>
              <a:t> clauses (date &gt; “10/1”) then </a:t>
            </a:r>
            <a:r>
              <a:rPr lang="en-US" sz="3200" smtClean="0">
                <a:solidFill>
                  <a:schemeClr val="accent2"/>
                </a:solidFill>
              </a:rPr>
              <a:t>GROUP BY</a:t>
            </a:r>
            <a:r>
              <a:rPr lang="en-US" sz="3200" smtClean="0">
                <a:solidFill>
                  <a:schemeClr val="tx1"/>
                </a:solidFill>
              </a:rPr>
              <a:t> product: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685800" y="1984375"/>
          <a:ext cx="7610475" cy="3856038"/>
        </p:xfrm>
        <a:graphic>
          <a:graphicData uri="http://schemas.openxmlformats.org/presentationml/2006/ole">
            <p:oleObj spid="_x0000_s2050" name="Document" r:id="rId3" imgW="7759080" imgH="3929400" progId="Word.Document.8">
              <p:embed/>
            </p:oleObj>
          </a:graphicData>
        </a:graphic>
      </p:graphicFrame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685800" y="2590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685800" y="4114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2438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4114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2438400" y="3352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2438400" y="4876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23923-BFD1-47E3-8D90-C111CC26B321}" type="slidenum">
              <a:rPr lang="he-IL" smtClean="0"/>
              <a:pPr/>
              <a:t>31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Then, aggregate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914400" y="1752600"/>
          <a:ext cx="5329238" cy="2698750"/>
        </p:xfrm>
        <a:graphic>
          <a:graphicData uri="http://schemas.openxmlformats.org/presentationml/2006/ole">
            <p:oleObj spid="_x0000_s3074" name="Document" r:id="rId3" imgW="7759080" imgH="3930480" progId="Word.Document.8">
              <p:embed/>
            </p:oleObj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735013" y="1627188"/>
            <a:ext cx="4572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735013" y="2312988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735013" y="3227388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2792413" y="1627188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762000" y="46482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</a:t>
            </a:r>
            <a:r>
              <a:rPr lang="en-US"/>
              <a:t>      product, Sum(price*quantity) AS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date &gt; “10/1”</a:t>
            </a:r>
          </a:p>
          <a:p>
            <a:pPr eaLnBrk="0" hangingPunct="0">
              <a:defRPr/>
            </a:pPr>
            <a:r>
              <a:rPr lang="en-US">
                <a:solidFill>
                  <a:srgbClr val="FF0066"/>
                </a:solidFill>
              </a:rPr>
              <a:t>GROUPBY</a:t>
            </a:r>
            <a:r>
              <a:rPr lang="en-US"/>
              <a:t>  product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EA37E-3E19-4938-8F87-E22E9B995979}" type="slidenum">
              <a:rPr lang="he-IL" smtClean="0"/>
              <a:pPr/>
              <a:t>32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GROUP BY v.s. Nested Queries</a:t>
            </a: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609600" y="15240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</a:t>
            </a:r>
            <a:r>
              <a:rPr lang="en-US"/>
              <a:t>      product, Sum(price*quantity) </a:t>
            </a:r>
            <a:r>
              <a:rPr lang="en-US">
                <a:solidFill>
                  <a:schemeClr val="accent2"/>
                </a:solidFill>
              </a:rPr>
              <a:t>AS</a:t>
            </a:r>
            <a:r>
              <a:rPr lang="en-US"/>
              <a:t>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date &gt; “10/1”</a:t>
            </a:r>
          </a:p>
          <a:p>
            <a:pPr eaLnBrk="0" hangingPunct="0">
              <a:defRPr/>
            </a:pPr>
            <a:r>
              <a:rPr lang="en-US">
                <a:solidFill>
                  <a:srgbClr val="FF5050"/>
                </a:solidFill>
              </a:rPr>
              <a:t>GROUP BY</a:t>
            </a:r>
            <a:r>
              <a:rPr lang="en-US"/>
              <a:t>  product</a:t>
            </a:r>
          </a:p>
        </p:txBody>
      </p:sp>
      <p:sp>
        <p:nvSpPr>
          <p:cNvPr id="196618" name="Text Box 10"/>
          <p:cNvSpPr txBox="1">
            <a:spLocks noChangeArrowheads="1"/>
          </p:cNvSpPr>
          <p:nvPr/>
        </p:nvSpPr>
        <p:spPr bwMode="auto">
          <a:xfrm>
            <a:off x="304800" y="3886200"/>
            <a:ext cx="85090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DISTINCT</a:t>
            </a:r>
            <a:r>
              <a:rPr lang="en-US"/>
              <a:t>  x.product,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Sum(y.price*y.quantity)</a:t>
            </a:r>
            <a:br>
              <a:rPr lang="en-US"/>
            </a:br>
            <a:r>
              <a:rPr lang="en-US"/>
              <a:t>  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 y</a:t>
            </a:r>
            <a:br>
              <a:rPr lang="en-US"/>
            </a:br>
            <a:r>
              <a:rPr lang="en-US"/>
              <a:t>  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x.product = y.product </a:t>
            </a:r>
            <a:br>
              <a:rPr lang="en-US"/>
            </a:br>
            <a:r>
              <a:rPr lang="en-US"/>
              <a:t>                                                                   AND y.date &gt; ‘10/1’)</a:t>
            </a:r>
            <a:br>
              <a:rPr lang="en-US"/>
            </a:br>
            <a:r>
              <a:rPr lang="en-US"/>
              <a:t>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AS</a:t>
            </a:r>
            <a:r>
              <a:rPr lang="en-US"/>
              <a:t>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 x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x.date &gt; “10/1”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143625"/>
            <a:ext cx="1905000" cy="457200"/>
          </a:xfrm>
          <a:noFill/>
        </p:spPr>
        <p:txBody>
          <a:bodyPr/>
          <a:lstStyle/>
          <a:p>
            <a:fld id="{43487012-B4DA-4B45-971F-E8AAE022FC75}" type="slidenum">
              <a:rPr lang="he-IL" smtClean="0"/>
              <a:pPr/>
              <a:t>33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685800" y="1587500"/>
            <a:ext cx="73421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product, Sum(price * quantity) AS </a:t>
            </a:r>
            <a:r>
              <a:rPr lang="en-US" dirty="0" err="1"/>
              <a:t>SumSales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           Max(quantity) AS </a:t>
            </a:r>
            <a:r>
              <a:rPr lang="en-US" dirty="0" err="1"/>
              <a:t>MaxQuantity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FF5050"/>
                </a:solidFill>
              </a:rPr>
              <a:t>GROUP BY</a:t>
            </a:r>
            <a:r>
              <a:rPr lang="en-US" dirty="0"/>
              <a:t> product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803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For every product, what is the total sales and max quantity sold?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71550" y="3694113"/>
            <a:ext cx="6743700" cy="3092450"/>
            <a:chOff x="609600" y="1295400"/>
            <a:chExt cx="6743700" cy="3378200"/>
          </a:xfrm>
        </p:grpSpPr>
        <p:graphicFrame>
          <p:nvGraphicFramePr>
            <p:cNvPr id="4098" name="Object 0"/>
            <p:cNvGraphicFramePr>
              <a:graphicFrameLocks noChangeAspect="1"/>
            </p:cNvGraphicFramePr>
            <p:nvPr/>
          </p:nvGraphicFramePr>
          <p:xfrm>
            <a:off x="685800" y="1300163"/>
            <a:ext cx="6667500" cy="3373437"/>
          </p:xfrm>
          <a:graphic>
            <a:graphicData uri="http://schemas.openxmlformats.org/presentationml/2006/ole">
              <p:oleObj spid="_x0000_s4098" name="Document" r:id="rId3" imgW="7759080" imgH="3930480" progId="Word.Document.8">
                <p:embed/>
              </p:oleObj>
            </a:graphicData>
          </a:graphic>
        </p:graphicFrame>
        <p:sp>
          <p:nvSpPr>
            <p:cNvPr id="4104" name="Rectangle 6"/>
            <p:cNvSpPr>
              <a:spLocks noChangeArrowheads="1"/>
            </p:cNvSpPr>
            <p:nvPr/>
          </p:nvSpPr>
          <p:spPr bwMode="auto">
            <a:xfrm>
              <a:off x="609600" y="1295400"/>
              <a:ext cx="6629400" cy="2819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105" name="Line 7"/>
            <p:cNvSpPr>
              <a:spLocks noChangeShapeType="1"/>
            </p:cNvSpPr>
            <p:nvPr/>
          </p:nvSpPr>
          <p:spPr bwMode="auto">
            <a:xfrm>
              <a:off x="609600" y="2057400"/>
              <a:ext cx="662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8"/>
            <p:cNvSpPr>
              <a:spLocks noChangeShapeType="1"/>
            </p:cNvSpPr>
            <p:nvPr/>
          </p:nvSpPr>
          <p:spPr bwMode="auto">
            <a:xfrm>
              <a:off x="609600" y="3352800"/>
              <a:ext cx="662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9"/>
            <p:cNvSpPr>
              <a:spLocks noChangeShapeType="1"/>
            </p:cNvSpPr>
            <p:nvPr/>
          </p:nvSpPr>
          <p:spPr bwMode="auto">
            <a:xfrm>
              <a:off x="2438400" y="1295400"/>
              <a:ext cx="0" cy="281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10"/>
            <p:cNvSpPr>
              <a:spLocks noChangeShapeType="1"/>
            </p:cNvSpPr>
            <p:nvPr/>
          </p:nvSpPr>
          <p:spPr bwMode="auto">
            <a:xfrm>
              <a:off x="4876800" y="1295400"/>
              <a:ext cx="0" cy="281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C0088B-61A3-46F9-B644-B5E34186F9EE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HAVING Clause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914400" y="3352800"/>
            <a:ext cx="559752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product, Sum(price * quantity)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   date &gt; “9/1”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GROUP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product</a:t>
            </a:r>
          </a:p>
          <a:p>
            <a:pPr>
              <a:defRPr/>
            </a:pPr>
            <a:r>
              <a:rPr lang="en-US" dirty="0">
                <a:solidFill>
                  <a:srgbClr val="FF0066"/>
                </a:solidFill>
              </a:rPr>
              <a:t>HAVING</a:t>
            </a:r>
            <a:r>
              <a:rPr lang="en-US" dirty="0"/>
              <a:t>      Sum(quantity) &gt; 100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7439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Same query, except that we consider only products that had</a:t>
            </a:r>
          </a:p>
          <a:p>
            <a:pPr eaLnBrk="0" hangingPunct="0"/>
            <a:r>
              <a:rPr lang="en-US" dirty="0"/>
              <a:t>at least 100 buyers.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441325" y="5603875"/>
            <a:ext cx="649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HAVING clause contains conditions on aggregates.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910E36-D3B4-4936-861D-A22CA776B8E9}" type="slidenum">
              <a:rPr lang="he-IL" smtClean="0"/>
              <a:pPr/>
              <a:t>35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form of Grouping and Aggregation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  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     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endParaRPr lang="en-US" sz="28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   C1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GROUP BY</a:t>
            </a:r>
            <a:r>
              <a:rPr lang="en-US" sz="2800" dirty="0" smtClean="0"/>
              <a:t>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endParaRPr lang="en-US" sz="28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HAVING</a:t>
            </a:r>
            <a:r>
              <a:rPr lang="en-US" sz="2800" dirty="0" smtClean="0"/>
              <a:t>     C2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S = may contain attributes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and/or any aggregates </a:t>
            </a:r>
            <a:br>
              <a:rPr lang="en-US" sz="2000" dirty="0" smtClean="0"/>
            </a:br>
            <a:r>
              <a:rPr lang="en-US" sz="2000" dirty="0" smtClean="0"/>
              <a:t>but </a:t>
            </a:r>
            <a:r>
              <a:rPr lang="en-US" sz="2000" dirty="0" smtClean="0">
                <a:solidFill>
                  <a:srgbClr val="FF0000"/>
                </a:solidFill>
              </a:rPr>
              <a:t>NO OTHER ATTRIBUTES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C1 = is any condition on the attributes in 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endParaRPr lang="en-US" sz="20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C2 = is any condition on aggregate expressions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6588224" y="5013176"/>
            <a:ext cx="1330325" cy="619125"/>
          </a:xfrm>
          <a:prstGeom prst="wedgeEllipseCallout">
            <a:avLst>
              <a:gd name="adj1" fmla="val -209121"/>
              <a:gd name="adj2" fmla="val -17068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Why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96CCE-BE72-4D18-8B90-D8537C309C4A}" type="slidenum">
              <a:rPr lang="he-IL" smtClean="0"/>
              <a:pPr/>
              <a:t>36</a:t>
            </a:fld>
            <a:endParaRPr lang="en-US" smtClean="0"/>
          </a:p>
        </p:txBody>
      </p:sp>
      <p:sp>
        <p:nvSpPr>
          <p:cNvPr id="378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form of Grouping and Aggregation</a:t>
            </a:r>
          </a:p>
        </p:txBody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SELECT</a:t>
            </a:r>
            <a:r>
              <a:rPr lang="en-US" sz="2000" smtClean="0"/>
              <a:t>    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FROM</a:t>
            </a:r>
            <a:r>
              <a:rPr lang="en-US" sz="2000" smtClean="0"/>
              <a:t>       R</a:t>
            </a:r>
            <a:r>
              <a:rPr lang="en-US" sz="2000" baseline="-25000" smtClean="0"/>
              <a:t>1</a:t>
            </a:r>
            <a:r>
              <a:rPr lang="en-US" sz="2000" smtClean="0"/>
              <a:t>,…,R</a:t>
            </a:r>
            <a:r>
              <a:rPr lang="en-US" sz="2000" baseline="-25000" smtClean="0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WHERE</a:t>
            </a:r>
            <a:r>
              <a:rPr lang="en-US" sz="2000" smtClean="0"/>
              <a:t>    C1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GROUP BY</a:t>
            </a:r>
            <a:r>
              <a:rPr lang="en-US" sz="2000" smtClean="0"/>
              <a:t> a</a:t>
            </a:r>
            <a:r>
              <a:rPr lang="en-US" sz="2000" baseline="-25000" smtClean="0"/>
              <a:t>1</a:t>
            </a:r>
            <a:r>
              <a:rPr lang="en-US" sz="2000" smtClean="0"/>
              <a:t>,…,a</a:t>
            </a:r>
            <a:r>
              <a:rPr lang="en-US" sz="2000" baseline="-25000" smtClean="0"/>
              <a:t>k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HAVING</a:t>
            </a:r>
            <a:r>
              <a:rPr lang="en-US" sz="2000" smtClean="0"/>
              <a:t>     C2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Evaluation steps: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the FROM-WHERE part, obtain a table with all attributes in R</a:t>
            </a:r>
            <a:r>
              <a:rPr lang="en-US" sz="2000" baseline="-25000" smtClean="0"/>
              <a:t>1</a:t>
            </a:r>
            <a:r>
              <a:rPr lang="en-US" sz="2000" smtClean="0"/>
              <a:t>,…,R</a:t>
            </a:r>
            <a:r>
              <a:rPr lang="en-US" sz="2000" baseline="-25000" smtClean="0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Group by the attributes a</a:t>
            </a:r>
            <a:r>
              <a:rPr lang="en-US" sz="2000" baseline="-25000" smtClean="0"/>
              <a:t>1</a:t>
            </a:r>
            <a:r>
              <a:rPr lang="en-US" sz="2000" smtClean="0"/>
              <a:t>,…,a</a:t>
            </a:r>
            <a:r>
              <a:rPr lang="en-US" sz="2000" baseline="-25000" smtClean="0"/>
              <a:t>k</a:t>
            </a:r>
            <a:r>
              <a:rPr lang="en-US" sz="2800" baseline="-25000" smtClean="0"/>
              <a:t> </a:t>
            </a: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the aggregates in C2 and keep only groups satisfying C2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aggregates in S and return the 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30E63-1593-49DE-B2ED-C73F2431E32F}" type="slidenum">
              <a:rPr lang="he-IL" smtClean="0"/>
              <a:pPr/>
              <a:t>37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Author(</a:t>
            </a:r>
            <a:r>
              <a:rPr lang="en-US" u="sng" smtClean="0">
                <a:solidFill>
                  <a:schemeClr val="accent2"/>
                </a:solidFill>
              </a:rPr>
              <a:t>login</a:t>
            </a:r>
            <a:r>
              <a:rPr lang="en-US" smtClean="0">
                <a:solidFill>
                  <a:schemeClr val="accent2"/>
                </a:solidFill>
              </a:rPr>
              <a:t>,name)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Document(</a:t>
            </a:r>
            <a:r>
              <a:rPr lang="en-US" u="sng" smtClean="0">
                <a:solidFill>
                  <a:schemeClr val="accent2"/>
                </a:solidFill>
              </a:rPr>
              <a:t>url</a:t>
            </a:r>
            <a:r>
              <a:rPr lang="en-US" smtClean="0">
                <a:solidFill>
                  <a:schemeClr val="accent2"/>
                </a:solidFill>
              </a:rPr>
              <a:t>, title)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Wrote(login,url)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Mentions(url,word)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9AF7A2-EFD0-4F5D-9D3A-F26D446A2DF0}" type="slidenum">
              <a:rPr lang="he-IL" smtClean="0"/>
              <a:pPr/>
              <a:t>38</a:t>
            </a:fld>
            <a:endParaRPr 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wrote at least 10 documents:</a:t>
            </a:r>
          </a:p>
          <a:p>
            <a:pPr eaLnBrk="1" hangingPunct="1"/>
            <a:r>
              <a:rPr lang="en-US" smtClean="0"/>
              <a:t>Attempt 1: with nested queries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7167563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FROM   </a:t>
            </a:r>
            <a:r>
              <a:rPr lang="en-US"/>
              <a:t>       Author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WHERE        </a:t>
            </a:r>
            <a:r>
              <a:rPr lang="en-US"/>
              <a:t>count(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Wrote.url</a:t>
            </a:r>
            <a:br>
              <a:rPr lang="en-US"/>
            </a:br>
            <a:r>
              <a:rPr lang="en-US"/>
              <a:t>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Wrote</a:t>
            </a:r>
            <a:br>
              <a:rPr lang="en-US"/>
            </a:br>
            <a:r>
              <a:rPr lang="en-US"/>
              <a:t>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Author.login=Wrote.login)</a:t>
            </a:r>
            <a:br>
              <a:rPr lang="en-US"/>
            </a:br>
            <a:r>
              <a:rPr lang="en-US"/>
              <a:t>                          &gt; 10</a:t>
            </a:r>
          </a:p>
        </p:txBody>
      </p:sp>
      <p:sp>
        <p:nvSpPr>
          <p:cNvPr id="164872" name="AutoShape 8"/>
          <p:cNvSpPr>
            <a:spLocks noChangeArrowheads="1"/>
          </p:cNvSpPr>
          <p:nvPr/>
        </p:nvSpPr>
        <p:spPr bwMode="auto">
          <a:xfrm>
            <a:off x="7091363" y="2667000"/>
            <a:ext cx="1641475" cy="1651000"/>
          </a:xfrm>
          <a:prstGeom prst="wedgeEllipseCallout">
            <a:avLst>
              <a:gd name="adj1" fmla="val -101056"/>
              <a:gd name="adj2" fmla="val 35384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This is</a:t>
            </a:r>
            <a:br>
              <a:rPr lang="en-US" dirty="0"/>
            </a:br>
            <a:r>
              <a:rPr lang="en-US" dirty="0"/>
              <a:t>SQL by</a:t>
            </a:r>
            <a:br>
              <a:rPr lang="en-US" dirty="0"/>
            </a:br>
            <a:r>
              <a:rPr lang="en-US" dirty="0"/>
              <a:t>a novice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0EDB79-74DB-4F3A-A920-B88019516199}" type="slidenum">
              <a:rPr lang="he-IL" smtClean="0"/>
              <a:pPr/>
              <a:t>39</a:t>
            </a:fld>
            <a:endParaRPr lang="en-US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wrote at least 10 documents:</a:t>
            </a:r>
          </a:p>
          <a:p>
            <a:pPr eaLnBrk="1" hangingPunct="1"/>
            <a:r>
              <a:rPr lang="en-US" smtClean="0"/>
              <a:t>Attempt 2: SQL style (with GROUP BY)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828800" y="3962400"/>
            <a:ext cx="5008563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   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FROM   </a:t>
            </a:r>
            <a:r>
              <a:rPr lang="en-US"/>
              <a:t>       Author, Wrote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Author.login=Wrote.login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GROUP BY</a:t>
            </a:r>
            <a:r>
              <a:rPr lang="en-US"/>
              <a:t>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HAVING     </a:t>
            </a:r>
            <a:r>
              <a:rPr lang="en-US"/>
              <a:t> count(wrote.url) &gt; 10</a:t>
            </a:r>
          </a:p>
        </p:txBody>
      </p:sp>
      <p:sp>
        <p:nvSpPr>
          <p:cNvPr id="195589" name="AutoShape 5"/>
          <p:cNvSpPr>
            <a:spLocks noChangeArrowheads="1"/>
          </p:cNvSpPr>
          <p:nvPr/>
        </p:nvSpPr>
        <p:spPr bwMode="auto">
          <a:xfrm>
            <a:off x="7019925" y="3733800"/>
            <a:ext cx="1784350" cy="1651000"/>
          </a:xfrm>
          <a:prstGeom prst="wedgeEllipseCallout">
            <a:avLst>
              <a:gd name="adj1" fmla="val -98987"/>
              <a:gd name="adj2" fmla="val -9451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This is</a:t>
            </a:r>
            <a:br>
              <a:rPr lang="en-US"/>
            </a:br>
            <a:r>
              <a:rPr lang="en-US"/>
              <a:t>SQL  by</a:t>
            </a:r>
            <a:br>
              <a:rPr lang="en-US"/>
            </a:br>
            <a:r>
              <a:rPr lang="en-US"/>
              <a:t>an expert</a:t>
            </a:r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898525" y="6137275"/>
            <a:ext cx="719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need for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: automatically from </a:t>
            </a:r>
            <a:r>
              <a:rPr lang="en-US">
                <a:solidFill>
                  <a:schemeClr val="accent2"/>
                </a:solidFill>
              </a:rPr>
              <a:t>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9E8BD-5314-4A85-951A-135CDF3AC833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277368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500313" y="1955800"/>
            <a:ext cx="3117850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Games,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BE6C4C-8213-43B2-94E2-A186256D5D82}" type="slidenum">
              <a:rPr lang="he-IL" smtClean="0"/>
              <a:pPr/>
              <a:t>40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have a vocabulary over 10000 words: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52400" y="3352800"/>
            <a:ext cx="873442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Author.name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Author, Wrote, Mentions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    </a:t>
            </a:r>
            <a:r>
              <a:rPr lang="en-US" dirty="0" err="1"/>
              <a:t>Author.login</a:t>
            </a:r>
            <a:r>
              <a:rPr lang="en-US" dirty="0"/>
              <a:t>=</a:t>
            </a:r>
            <a:r>
              <a:rPr lang="en-US" dirty="0" err="1"/>
              <a:t>Wrote.login</a:t>
            </a:r>
            <a:r>
              <a:rPr lang="en-US" dirty="0"/>
              <a:t> AND Wrote.url=Mentions.url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GROUP BY</a:t>
            </a:r>
            <a:r>
              <a:rPr lang="en-US" dirty="0"/>
              <a:t>  Author.name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HAVING     </a:t>
            </a:r>
            <a:r>
              <a:rPr lang="en-US" dirty="0"/>
              <a:t> count(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Mentions.word</a:t>
            </a:r>
            <a:r>
              <a:rPr lang="en-US" dirty="0"/>
              <a:t>) &gt; 10000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652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Look carefully at the last two queries: you may</a:t>
            </a:r>
            <a:br>
              <a:rPr lang="en-US" b="1"/>
            </a:br>
            <a:r>
              <a:rPr lang="en-US" b="1"/>
              <a:t>be tempted to write them as a nested queries,</a:t>
            </a:r>
            <a:br>
              <a:rPr lang="en-US" b="1"/>
            </a:br>
            <a:r>
              <a:rPr lang="en-US" b="1"/>
              <a:t>but in SQL we write them best with 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1C6F-4EE5-427A-8B50-8471F7979005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277368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52713" y="1785938"/>
            <a:ext cx="356235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Games, Colors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Color = </a:t>
            </a:r>
            <a:r>
              <a:rPr lang="en-US" dirty="0" err="1"/>
              <a:t>Color_ID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43000" y="3752850"/>
            <a:ext cx="6929438" cy="461963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  <p:sp>
        <p:nvSpPr>
          <p:cNvPr id="7" name="Rectangle 6"/>
          <p:cNvSpPr/>
          <p:nvPr/>
        </p:nvSpPr>
        <p:spPr bwMode="auto">
          <a:xfrm>
            <a:off x="1143000" y="4895850"/>
            <a:ext cx="6929438" cy="461963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  <p:sp>
        <p:nvSpPr>
          <p:cNvPr id="8" name="Rectangle 7"/>
          <p:cNvSpPr/>
          <p:nvPr/>
        </p:nvSpPr>
        <p:spPr bwMode="auto">
          <a:xfrm>
            <a:off x="1143000" y="5357813"/>
            <a:ext cx="6929438" cy="461962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4AEAF-9A18-4B3D-A6EC-ECE46FF2A644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158496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52713" y="1785938"/>
            <a:ext cx="356235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Games, Colors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Color = </a:t>
            </a:r>
            <a:r>
              <a:rPr lang="en-US" dirty="0" err="1"/>
              <a:t>Color_ID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DA8A3-FAED-4F27-A7F6-C62EE4E357EC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Renaming Columns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547" name="Rectangle 35"/>
          <p:cNvSpPr>
            <a:spLocks noChangeArrowheads="1"/>
          </p:cNvSpPr>
          <p:nvPr/>
        </p:nvSpPr>
        <p:spPr bwMode="auto">
          <a:xfrm>
            <a:off x="228600" y="3810000"/>
            <a:ext cx="65484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Pname </a:t>
            </a:r>
            <a:r>
              <a:rPr lang="en-US">
                <a:solidFill>
                  <a:srgbClr val="FF5050"/>
                </a:solidFill>
              </a:rPr>
              <a:t>AS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prodName</a:t>
            </a:r>
            <a:r>
              <a:rPr lang="en-US"/>
              <a:t>, Price </a:t>
            </a:r>
            <a:r>
              <a:rPr lang="en-US">
                <a:solidFill>
                  <a:srgbClr val="FF5050"/>
                </a:solidFill>
              </a:rPr>
              <a:t>AS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askPrice</a:t>
            </a:r>
            <a:r>
              <a:rPr lang="en-US"/>
              <a:t/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Price &gt; 100</a:t>
            </a:r>
          </a:p>
        </p:txBody>
      </p:sp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92549" name="AutoShape 37"/>
          <p:cNvSpPr>
            <a:spLocks noChangeArrowheads="1"/>
          </p:cNvSpPr>
          <p:nvPr/>
        </p:nvSpPr>
        <p:spPr bwMode="auto">
          <a:xfrm>
            <a:off x="7162800" y="40386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92550" name="Group 38"/>
          <p:cNvGraphicFramePr>
            <a:graphicFrameLocks noGrp="1"/>
          </p:cNvGraphicFramePr>
          <p:nvPr/>
        </p:nvGraphicFramePr>
        <p:xfrm>
          <a:off x="4876800" y="5181600"/>
          <a:ext cx="270510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askPrice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564" name="Oval 52"/>
          <p:cNvSpPr>
            <a:spLocks noChangeArrowheads="1"/>
          </p:cNvSpPr>
          <p:nvPr/>
        </p:nvSpPr>
        <p:spPr bwMode="auto">
          <a:xfrm>
            <a:off x="728663" y="5334000"/>
            <a:ext cx="2144712" cy="1136650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Query with</a:t>
            </a:r>
            <a:br>
              <a:rPr lang="en-US"/>
            </a:br>
            <a:r>
              <a:rPr lang="en-US"/>
              <a:t>renaming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48" grpId="0" autoUpdateAnimBg="0"/>
      <p:bldP spid="192549" grpId="0" animBg="1"/>
      <p:bldP spid="19256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41AD6B-92E8-4686-B6B9-9E6A07E3F87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Union, Intersection, Difference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517525" y="1717675"/>
            <a:ext cx="6111875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City=“Seattle”)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rgbClr val="FF0066"/>
                </a:solidFill>
              </a:rPr>
              <a:t>UNION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Person, Purchase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buyer=name AND store=“The Bon”)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12725" y="5500688"/>
            <a:ext cx="829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Similarly, you can use </a:t>
            </a:r>
            <a:r>
              <a:rPr lang="en-US">
                <a:solidFill>
                  <a:schemeClr val="accent2"/>
                </a:solidFill>
              </a:rPr>
              <a:t>INTERSECT</a:t>
            </a:r>
            <a:r>
              <a:rPr lang="en-US"/>
              <a:t> and </a:t>
            </a:r>
            <a:r>
              <a:rPr lang="en-US">
                <a:solidFill>
                  <a:schemeClr val="accent2"/>
                </a:solidFill>
              </a:rPr>
              <a:t>EXCEPT</a:t>
            </a:r>
            <a:r>
              <a:rPr lang="en-US"/>
              <a:t>.</a:t>
            </a:r>
          </a:p>
          <a:p>
            <a:pPr eaLnBrk="0" hangingPunct="0"/>
            <a:endParaRPr lang="en-US"/>
          </a:p>
          <a:p>
            <a:pPr algn="ctr" eaLnBrk="0" hangingPunct="0"/>
            <a:r>
              <a:rPr lang="en-US" b="1">
                <a:solidFill>
                  <a:srgbClr val="FF0000"/>
                </a:solidFill>
              </a:rPr>
              <a:t>You must have the same attribute names (otherwise: rename)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77A962-EE90-4E7E-A376-8EFCD4C9D455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Unintuitive SQLism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46783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DISTINCT</a:t>
            </a:r>
            <a:r>
              <a:rPr lang="en-US" dirty="0"/>
              <a:t> R.A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R, S, 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R.A=S.A    OR   R.A=T.A</a:t>
            </a: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1447800" y="4114800"/>
            <a:ext cx="457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Looking </a:t>
            </a:r>
            <a:r>
              <a:rPr lang="en-US" dirty="0" smtClean="0"/>
              <a:t>for   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dirty="0" smtClean="0"/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dirty="0" smtClean="0"/>
              <a:t>T)</a:t>
            </a:r>
            <a:endParaRPr lang="en-US" i="1" dirty="0"/>
          </a:p>
          <a:p>
            <a:pPr eaLnBrk="0" hangingPunct="0">
              <a:spcBef>
                <a:spcPct val="50000"/>
              </a:spcBef>
            </a:pPr>
            <a:endParaRPr lang="en-US" dirty="0"/>
          </a:p>
          <a:p>
            <a:pPr eaLnBrk="0" hangingPunct="0">
              <a:spcBef>
                <a:spcPct val="50000"/>
              </a:spcBef>
            </a:pPr>
            <a:r>
              <a:rPr lang="en-US" dirty="0"/>
              <a:t>But what happens if T is empty?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1620</Words>
  <Application>Microsoft Office PowerPoint</Application>
  <PresentationFormat>On-screen Show (4:3)</PresentationFormat>
  <Paragraphs>483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Default Design</vt:lpstr>
      <vt:lpstr>Document</vt:lpstr>
      <vt:lpstr>Lecture 3: SQL cont.</vt:lpstr>
      <vt:lpstr>Outline</vt:lpstr>
      <vt:lpstr>Cartesian Product</vt:lpstr>
      <vt:lpstr>Cartesian Product</vt:lpstr>
      <vt:lpstr>Cartesian Product</vt:lpstr>
      <vt:lpstr>Cartesian Product</vt:lpstr>
      <vt:lpstr>Renaming Columns</vt:lpstr>
      <vt:lpstr>Union, Intersection, Difference</vt:lpstr>
      <vt:lpstr>First Unintuitive SQLism</vt:lpstr>
      <vt:lpstr>Slide 10</vt:lpstr>
      <vt:lpstr>Conserving Duplicates</vt:lpstr>
      <vt:lpstr>Subqueries (Static..)</vt:lpstr>
      <vt:lpstr>Slide 13</vt:lpstr>
      <vt:lpstr>Subqueries Returning Relations</vt:lpstr>
      <vt:lpstr>Subqueries Returning Relations</vt:lpstr>
      <vt:lpstr>Removing Duplicates</vt:lpstr>
      <vt:lpstr>Removing Duplicates</vt:lpstr>
      <vt:lpstr>Subqueries Returning Relations</vt:lpstr>
      <vt:lpstr>Question for Database Fans and their Friends</vt:lpstr>
      <vt:lpstr>Conditions on Tuples</vt:lpstr>
      <vt:lpstr>Correlated Queries</vt:lpstr>
      <vt:lpstr>Complex Correlated Query</vt:lpstr>
      <vt:lpstr>Aggregation</vt:lpstr>
      <vt:lpstr>Aggregation: Count</vt:lpstr>
      <vt:lpstr>Aggregation: Count</vt:lpstr>
      <vt:lpstr>Simple Aggregation</vt:lpstr>
      <vt:lpstr>Simple Aggregations</vt:lpstr>
      <vt:lpstr>Grouping and Aggregation</vt:lpstr>
      <vt:lpstr>Grouping and Aggregation</vt:lpstr>
      <vt:lpstr>First compute the FROM-WHERE clauses (date &gt; “10/1”) then GROUP BY product:</vt:lpstr>
      <vt:lpstr>Then, aggregate</vt:lpstr>
      <vt:lpstr>GROUP BY v.s. Nested Queries</vt:lpstr>
      <vt:lpstr>Another Example</vt:lpstr>
      <vt:lpstr>HAVING Clause</vt:lpstr>
      <vt:lpstr>General form of Grouping and Aggregation</vt:lpstr>
      <vt:lpstr>General form of Grouping and Aggregation</vt:lpstr>
      <vt:lpstr>Aggregation</vt:lpstr>
      <vt:lpstr>Slide 38</vt:lpstr>
      <vt:lpstr>Slide 39</vt:lpstr>
      <vt:lpstr>Slide 40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yaelamst</cp:lastModifiedBy>
  <cp:revision>267</cp:revision>
  <dcterms:created xsi:type="dcterms:W3CDTF">1601-01-01T00:00:00Z</dcterms:created>
  <dcterms:modified xsi:type="dcterms:W3CDTF">2013-03-04T16:59:10Z</dcterms:modified>
</cp:coreProperties>
</file>