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04" r:id="rId2"/>
    <p:sldId id="387" r:id="rId3"/>
    <p:sldId id="388" r:id="rId4"/>
    <p:sldId id="405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7" r:id="rId21"/>
    <p:sldId id="406" r:id="rId22"/>
  </p:sldIdLst>
  <p:sldSz cx="9144000" cy="6858000" type="screen4x3"/>
  <p:notesSz cx="69342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64" autoAdjust="0"/>
    <p:restoredTop sz="90929" autoAdjust="0"/>
  </p:normalViewPr>
  <p:slideViewPr>
    <p:cSldViewPr>
      <p:cViewPr>
        <p:scale>
          <a:sx n="66" d="100"/>
          <a:sy n="66" d="100"/>
        </p:scale>
        <p:origin x="-2838" y="-1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C717733F-87CE-4535-A440-C860EA235D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CA14D59A-8316-4FED-9D0B-7B13EA0A0D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C678-40FF-467E-BFE0-FACCF2BE98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C361-B442-4245-B8C6-8262FB97BA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FA763-F403-4F1A-B2D8-9905D22E2E6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FBF35-AE14-4FD0-AAC8-7C5F4C0C15B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A3E6A-53DF-4245-8012-2B58F951C13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3D52-6332-4D13-BA48-67F10D857D2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F54DB-40FA-484E-9373-0340C7354B8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E0825-9330-4052-9824-EAB4EA7C5F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95C9A-3F98-4910-BFA8-27738A88FAF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6ECDB-D468-4132-955A-822D71AB02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B544C-C966-4D33-92EB-C29C43E199B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94C4144F-6F22-48FF-8951-8E2BD9119C2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B46EB-E384-445B-BF69-94B8114F0BA3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</a:t>
            </a:r>
            <a:r>
              <a:rPr lang="en-US" dirty="0" smtClean="0"/>
              <a:t>4: </a:t>
            </a:r>
            <a:r>
              <a:rPr lang="en-US" b="1" dirty="0" smtClean="0"/>
              <a:t>Advanced SQL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FE6D1-5E48-4713-A4AA-DEA5A60F9403}" type="slidenum">
              <a:rPr lang="he-IL" smtClean="0"/>
              <a:pPr/>
              <a:t>10</a:t>
            </a:fld>
            <a:endParaRPr lang="en-US" smtClean="0"/>
          </a:p>
        </p:txBody>
      </p:sp>
      <p:graphicFrame>
        <p:nvGraphicFramePr>
          <p:cNvPr id="208898" name="Group 2"/>
          <p:cNvGraphicFramePr>
            <a:graphicFrameLocks noGrp="1"/>
          </p:cNvGraphicFramePr>
          <p:nvPr/>
        </p:nvGraphicFramePr>
        <p:xfrm>
          <a:off x="457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8915" name="Group 19"/>
          <p:cNvGraphicFramePr>
            <a:graphicFrameLocks noGrp="1"/>
          </p:cNvGraphicFramePr>
          <p:nvPr/>
        </p:nvGraphicFramePr>
        <p:xfrm>
          <a:off x="5029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8932" name="Group 36"/>
          <p:cNvGraphicFramePr>
            <a:graphicFrameLocks noGrp="1"/>
          </p:cNvGraphicFramePr>
          <p:nvPr/>
        </p:nvGraphicFramePr>
        <p:xfrm>
          <a:off x="2971800" y="4038600"/>
          <a:ext cx="3048000" cy="2540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3" name="Rectangle 56"/>
          <p:cNvSpPr>
            <a:spLocks noChangeArrowheads="1"/>
          </p:cNvSpPr>
          <p:nvPr/>
        </p:nvSpPr>
        <p:spPr bwMode="auto">
          <a:xfrm>
            <a:off x="457200" y="12954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9274" name="Rectangle 57"/>
          <p:cNvSpPr>
            <a:spLocks noChangeArrowheads="1"/>
          </p:cNvSpPr>
          <p:nvPr/>
        </p:nvSpPr>
        <p:spPr bwMode="auto">
          <a:xfrm>
            <a:off x="5029200" y="12954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FF86C-1AD4-4BCE-9A10-05A1DCBB9F39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Joins - Summary</a:t>
            </a:r>
            <a:endParaRPr 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5050"/>
                </a:solidFill>
              </a:rPr>
              <a:t>Inner join</a:t>
            </a:r>
            <a:r>
              <a:rPr lang="en-US" dirty="0" smtClean="0"/>
              <a:t>: same as Join, implicit Join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5050"/>
                </a:solidFill>
              </a:rPr>
              <a:t>Left </a:t>
            </a:r>
            <a:r>
              <a:rPr lang="en-US" dirty="0" smtClean="0">
                <a:solidFill>
                  <a:srgbClr val="FF5050"/>
                </a:solidFill>
              </a:rPr>
              <a:t>outer join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Same as Left join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Include the left </a:t>
            </a:r>
            <a:r>
              <a:rPr lang="en-US" dirty="0" err="1" smtClean="0"/>
              <a:t>tuple</a:t>
            </a:r>
            <a:r>
              <a:rPr lang="en-US" dirty="0" smtClean="0"/>
              <a:t> even if there’s no match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5050"/>
                </a:solidFill>
              </a:rPr>
              <a:t>Right outer join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Same as right join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Include the right </a:t>
            </a:r>
            <a:r>
              <a:rPr lang="en-US" dirty="0" err="1" smtClean="0"/>
              <a:t>tuple</a:t>
            </a:r>
            <a:r>
              <a:rPr lang="en-US" dirty="0" smtClean="0"/>
              <a:t> even if there’s no match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5050"/>
                </a:solidFill>
              </a:rPr>
              <a:t>Full outer join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Missing from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en-US" i="1" dirty="0" smtClean="0"/>
              <a:t>(but can be emulated! how?)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Include the both left and right </a:t>
            </a:r>
            <a:r>
              <a:rPr lang="en-US" dirty="0" err="1" smtClean="0"/>
              <a:t>tuples</a:t>
            </a:r>
            <a:r>
              <a:rPr lang="en-US" dirty="0" smtClean="0"/>
              <a:t> even if there’s no match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5D8CFC-E31A-480F-8C90-1FDF57AC3C8C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Modifying the Database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Three kinds of modifications</a:t>
            </a:r>
          </a:p>
          <a:p>
            <a:pPr eaLnBrk="1" hangingPunct="1"/>
            <a:r>
              <a:rPr lang="en-US" smtClean="0"/>
              <a:t>Insertions</a:t>
            </a:r>
          </a:p>
          <a:p>
            <a:pPr eaLnBrk="1" hangingPunct="1"/>
            <a:r>
              <a:rPr lang="en-US" smtClean="0"/>
              <a:t>Deletions</a:t>
            </a:r>
          </a:p>
          <a:p>
            <a:pPr eaLnBrk="1" hangingPunct="1"/>
            <a:r>
              <a:rPr lang="en-US" smtClean="0"/>
              <a:t>Updates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Sometimes they are all called “updates”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30F19-6C12-4C1F-B117-531621A4EEC3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190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General form: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447800" y="5715000"/>
            <a:ext cx="60154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Missing </a:t>
            </a:r>
            <a:r>
              <a:rPr lang="en-US" dirty="0" smtClean="0"/>
              <a:t>attributes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 NULL.</a:t>
            </a:r>
          </a:p>
          <a:p>
            <a:pPr eaLnBrk="0" hangingPunct="0"/>
            <a:r>
              <a:rPr lang="en-US" dirty="0"/>
              <a:t>May drop attribute names if give them in order.</a:t>
            </a:r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990600" y="2438400"/>
            <a:ext cx="7291388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INSERT   INTO</a:t>
            </a:r>
            <a:r>
              <a:rPr lang="en-US"/>
              <a:t>   R(A1,…., An)   </a:t>
            </a:r>
            <a:r>
              <a:rPr lang="en-US">
                <a:solidFill>
                  <a:schemeClr val="accent2"/>
                </a:solidFill>
              </a:rPr>
              <a:t>VALUES</a:t>
            </a:r>
            <a:r>
              <a:rPr lang="en-US"/>
              <a:t>  (v1,…., vn)</a:t>
            </a:r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228600" y="4114800"/>
            <a:ext cx="87249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INSERT  INTO</a:t>
            </a:r>
            <a:r>
              <a:rPr lang="en-US"/>
              <a:t>  Purchase(buyer, seller, product, store)</a:t>
            </a:r>
          </a:p>
          <a:p>
            <a:pPr eaLnBrk="0" hangingPunct="0">
              <a:defRPr/>
            </a:pPr>
            <a:r>
              <a:rPr lang="en-US"/>
              <a:t>               </a:t>
            </a:r>
            <a:r>
              <a:rPr lang="en-US">
                <a:solidFill>
                  <a:schemeClr val="accent2"/>
                </a:solidFill>
              </a:rPr>
              <a:t>VALUES</a:t>
            </a:r>
            <a:r>
              <a:rPr lang="en-US"/>
              <a:t>  (‘Joe’, ‘Fred’, ‘wakeup-clock-espresso-machine’,</a:t>
            </a:r>
            <a:br>
              <a:rPr lang="en-US"/>
            </a:br>
            <a:r>
              <a:rPr lang="en-US"/>
              <a:t>                                   ‘The Sharper Image’)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228600" y="3581400"/>
            <a:ext cx="604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Example: Insert a new purchase to the database: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530C9-0F99-4749-BEEF-6CCFE36D41F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Insertions</a:t>
            </a: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1752600" y="2133600"/>
            <a:ext cx="5491163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INSERT   INTO</a:t>
            </a:r>
            <a:r>
              <a:rPr lang="en-US"/>
              <a:t>   PRODUCT(name)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/>
              <a:t>     </a:t>
            </a:r>
            <a:r>
              <a:rPr lang="en-US">
                <a:solidFill>
                  <a:schemeClr val="accent2"/>
                </a:solidFill>
              </a:rPr>
              <a:t>SELECT  DISTINCT</a:t>
            </a:r>
            <a:r>
              <a:rPr lang="en-US"/>
              <a:t>  Purchase.product</a:t>
            </a:r>
          </a:p>
          <a:p>
            <a:pPr eaLnBrk="0" hangingPunct="0">
              <a:defRPr/>
            </a:pPr>
            <a:r>
              <a:rPr lang="en-US"/>
              <a:t>     </a:t>
            </a:r>
            <a:r>
              <a:rPr lang="en-US">
                <a:solidFill>
                  <a:schemeClr val="accent2"/>
                </a:solidFill>
              </a:rPr>
              <a:t>FROM </a:t>
            </a:r>
            <a:r>
              <a:rPr lang="en-US"/>
              <a:t>     Purchase</a:t>
            </a:r>
          </a:p>
          <a:p>
            <a:pPr eaLnBrk="0" hangingPunct="0">
              <a:defRPr/>
            </a:pPr>
            <a:r>
              <a:rPr lang="en-US"/>
              <a:t>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Purchase.date &gt; “10/26/01”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990600" y="4869160"/>
            <a:ext cx="55499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/>
              <a:t>The query replaces the VALUES keyword.</a:t>
            </a:r>
          </a:p>
          <a:p>
            <a:pPr eaLnBrk="0" hangingPunct="0"/>
            <a:r>
              <a:rPr lang="en-US" dirty="0"/>
              <a:t>Here we insert </a:t>
            </a:r>
            <a:r>
              <a:rPr lang="en-US" i="1" dirty="0"/>
              <a:t>many</a:t>
            </a:r>
            <a:r>
              <a:rPr lang="en-US" dirty="0"/>
              <a:t> </a:t>
            </a:r>
            <a:r>
              <a:rPr lang="en-US" dirty="0" err="1"/>
              <a:t>tuples</a:t>
            </a:r>
            <a:r>
              <a:rPr lang="en-US" dirty="0"/>
              <a:t> into </a:t>
            </a:r>
            <a:r>
              <a:rPr lang="en-US" dirty="0" smtClean="0"/>
              <a:t>PRODUCT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 smtClean="0"/>
              <a:t>The number of columns must be identical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FB432F-14BF-45FB-8581-069756DCAB33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Insertion: an Example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04800" y="2667000"/>
            <a:ext cx="778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prodName</a:t>
            </a:r>
            <a:r>
              <a:rPr lang="en-US"/>
              <a:t> is foreign key in </a:t>
            </a:r>
            <a:r>
              <a:rPr lang="en-US">
                <a:solidFill>
                  <a:schemeClr val="accent2"/>
                </a:solidFill>
              </a:rPr>
              <a:t>Product</a:t>
            </a:r>
            <a:r>
              <a:rPr lang="en-US"/>
              <a:t>.</a:t>
            </a:r>
            <a:r>
              <a:rPr lang="en-US">
                <a:solidFill>
                  <a:schemeClr val="accent2"/>
                </a:solidFill>
              </a:rPr>
              <a:t>name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Suppose database got corrupted and we need to fix it:</a:t>
            </a:r>
          </a:p>
        </p:txBody>
      </p:sp>
      <p:graphicFrame>
        <p:nvGraphicFramePr>
          <p:cNvPr id="214020" name="Group 4"/>
          <p:cNvGraphicFramePr>
            <a:graphicFrameLocks noGrp="1"/>
          </p:cNvGraphicFramePr>
          <p:nvPr/>
        </p:nvGraphicFramePr>
        <p:xfrm>
          <a:off x="533400" y="4572000"/>
          <a:ext cx="3505200" cy="11938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listPrice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4034" name="Group 18"/>
          <p:cNvGraphicFramePr>
            <a:graphicFrameLocks noGrp="1"/>
          </p:cNvGraphicFramePr>
          <p:nvPr/>
        </p:nvGraphicFramePr>
        <p:xfrm>
          <a:off x="4800600" y="4343400"/>
          <a:ext cx="3276600" cy="1727200"/>
        </p:xfrm>
        <a:graphic>
          <a:graphicData uri="http://schemas.openxmlformats.org/drawingml/2006/table">
            <a:tbl>
              <a:tblPr/>
              <a:tblGrid>
                <a:gridCol w="1092200"/>
                <a:gridCol w="1092200"/>
                <a:gridCol w="10922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buyerName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" name="Text Box 40"/>
          <p:cNvSpPr txBox="1">
            <a:spLocks noChangeArrowheads="1"/>
          </p:cNvSpPr>
          <p:nvPr/>
        </p:nvSpPr>
        <p:spPr bwMode="auto">
          <a:xfrm>
            <a:off x="685800" y="6172200"/>
            <a:ext cx="665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Task: insert in </a:t>
            </a:r>
            <a:r>
              <a:rPr lang="en-US">
                <a:solidFill>
                  <a:schemeClr val="accent2"/>
                </a:solidFill>
              </a:rPr>
              <a:t>Product</a:t>
            </a:r>
            <a:r>
              <a:rPr lang="en-US"/>
              <a:t> all </a:t>
            </a:r>
            <a:r>
              <a:rPr lang="en-US">
                <a:solidFill>
                  <a:schemeClr val="accent2"/>
                </a:solidFill>
              </a:rPr>
              <a:t>prodNames</a:t>
            </a:r>
            <a:r>
              <a:rPr lang="en-US"/>
              <a:t> from </a:t>
            </a:r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14378" name="Rectangle 41"/>
          <p:cNvSpPr>
            <a:spLocks noChangeArrowheads="1"/>
          </p:cNvSpPr>
          <p:nvPr/>
        </p:nvSpPr>
        <p:spPr bwMode="auto">
          <a:xfrm>
            <a:off x="533400" y="41148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14058" name="Rectangle 42"/>
          <p:cNvSpPr>
            <a:spLocks noChangeArrowheads="1"/>
          </p:cNvSpPr>
          <p:nvPr/>
        </p:nvSpPr>
        <p:spPr bwMode="auto">
          <a:xfrm>
            <a:off x="1219200" y="1752600"/>
            <a:ext cx="5116513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Product(</a:t>
            </a:r>
            <a:r>
              <a:rPr lang="en-US" u="sng">
                <a:solidFill>
                  <a:schemeClr val="accent2"/>
                </a:solidFill>
              </a:rPr>
              <a:t>name</a:t>
            </a:r>
            <a:r>
              <a:rPr lang="en-US">
                <a:solidFill>
                  <a:schemeClr val="accent2"/>
                </a:solidFill>
              </a:rPr>
              <a:t>, listPrice, category)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Purchase(prodName, buyerName, price)</a:t>
            </a:r>
          </a:p>
        </p:txBody>
      </p:sp>
      <p:sp>
        <p:nvSpPr>
          <p:cNvPr id="14380" name="Rectangle 43"/>
          <p:cNvSpPr>
            <a:spLocks noChangeArrowheads="1"/>
          </p:cNvSpPr>
          <p:nvPr/>
        </p:nvSpPr>
        <p:spPr bwMode="auto">
          <a:xfrm>
            <a:off x="4800600" y="38862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389235-7732-42EC-964C-9E9874AA5B5E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Insertion: an Example</a:t>
            </a:r>
          </a:p>
        </p:txBody>
      </p:sp>
      <p:sp>
        <p:nvSpPr>
          <p:cNvPr id="215043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2931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INSERT   INTO</a:t>
            </a:r>
            <a:r>
              <a:rPr lang="en-US"/>
              <a:t>   Product(name)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  DISTINCT</a:t>
            </a:r>
            <a:r>
              <a:rPr lang="en-US"/>
              <a:t>  prodName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 </a:t>
            </a:r>
            <a:r>
              <a:rPr lang="en-US"/>
              <a:t>   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prodName  </a:t>
            </a:r>
            <a:r>
              <a:rPr lang="en-US">
                <a:solidFill>
                  <a:schemeClr val="accent2"/>
                </a:solidFill>
              </a:rPr>
              <a:t>NOT IN</a:t>
            </a:r>
            <a:r>
              <a:rPr lang="en-US"/>
              <a:t>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name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Product)</a:t>
            </a:r>
          </a:p>
        </p:txBody>
      </p:sp>
      <p:graphicFrame>
        <p:nvGraphicFramePr>
          <p:cNvPr id="215044" name="Group 4"/>
          <p:cNvGraphicFramePr>
            <a:graphicFrameLocks noGrp="1"/>
          </p:cNvGraphicFramePr>
          <p:nvPr/>
        </p:nvGraphicFramePr>
        <p:xfrm>
          <a:off x="1676400" y="4419600"/>
          <a:ext cx="3505200" cy="17907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listPrice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067BE4-CD16-4C60-B867-A1D702AFC83A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Insertion: an Example</a:t>
            </a:r>
          </a:p>
        </p:txBody>
      </p:sp>
      <p:sp>
        <p:nvSpPr>
          <p:cNvPr id="216067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931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INSERT   INTO</a:t>
            </a:r>
            <a:r>
              <a:rPr lang="en-US" dirty="0"/>
              <a:t>   Product(name, </a:t>
            </a:r>
            <a:r>
              <a:rPr lang="en-US" dirty="0" err="1"/>
              <a:t>listPrice</a:t>
            </a:r>
            <a:r>
              <a:rPr lang="en-US" dirty="0"/>
              <a:t>)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SELECT  DISTINCT</a:t>
            </a:r>
            <a:r>
              <a:rPr lang="en-US" dirty="0"/>
              <a:t>  </a:t>
            </a:r>
            <a:r>
              <a:rPr lang="en-US" dirty="0" err="1"/>
              <a:t>prodName</a:t>
            </a:r>
            <a:r>
              <a:rPr lang="en-US" dirty="0"/>
              <a:t>, price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 </a:t>
            </a:r>
            <a:r>
              <a:rPr lang="en-US" dirty="0"/>
              <a:t> Purchase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</a:t>
            </a:r>
            <a:r>
              <a:rPr lang="en-US" dirty="0" err="1"/>
              <a:t>prodName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NOT IN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Product)</a:t>
            </a:r>
          </a:p>
        </p:txBody>
      </p:sp>
      <p:graphicFrame>
        <p:nvGraphicFramePr>
          <p:cNvPr id="216068" name="Group 4"/>
          <p:cNvGraphicFramePr>
            <a:graphicFrameLocks noGrp="1"/>
          </p:cNvGraphicFramePr>
          <p:nvPr/>
        </p:nvGraphicFramePr>
        <p:xfrm>
          <a:off x="685800" y="4191000"/>
          <a:ext cx="3505200" cy="23876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listPrice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 ??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225  ??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1" name="Text Box 26"/>
          <p:cNvSpPr txBox="1">
            <a:spLocks noChangeArrowheads="1"/>
          </p:cNvSpPr>
          <p:nvPr/>
        </p:nvSpPr>
        <p:spPr bwMode="auto">
          <a:xfrm>
            <a:off x="4724400" y="6019800"/>
            <a:ext cx="1312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ERROR!</a:t>
            </a:r>
          </a:p>
        </p:txBody>
      </p:sp>
      <p:sp>
        <p:nvSpPr>
          <p:cNvPr id="16412" name="Line 27"/>
          <p:cNvSpPr>
            <a:spLocks noChangeShapeType="1"/>
          </p:cNvSpPr>
          <p:nvPr/>
        </p:nvSpPr>
        <p:spPr bwMode="auto">
          <a:xfrm flipH="1">
            <a:off x="4267200" y="624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CEA56-7C9A-4E70-8B8C-3061BE49D5EE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Deletions</a:t>
            </a:r>
          </a:p>
        </p:txBody>
      </p:sp>
      <p:sp>
        <p:nvSpPr>
          <p:cNvPr id="217091" name="Text Box 3"/>
          <p:cNvSpPr txBox="1">
            <a:spLocks noChangeArrowheads="1"/>
          </p:cNvSpPr>
          <p:nvPr/>
        </p:nvSpPr>
        <p:spPr bwMode="auto">
          <a:xfrm>
            <a:off x="2209800" y="2514600"/>
            <a:ext cx="5078413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DELETE    FROM</a:t>
            </a:r>
            <a:r>
              <a:rPr lang="en-US"/>
              <a:t>    PURCHASE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 </a:t>
            </a:r>
            <a:r>
              <a:rPr lang="en-US"/>
              <a:t>   seller = ‘Joe’   AND</a:t>
            </a:r>
          </a:p>
          <a:p>
            <a:pPr eaLnBrk="0" hangingPunct="0">
              <a:defRPr/>
            </a:pPr>
            <a:r>
              <a:rPr lang="en-US"/>
              <a:t>                  product = ‘Brooklyn Bridge’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914401" y="45720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2511425" algn="l"/>
              </a:tabLst>
            </a:pPr>
            <a:r>
              <a:rPr lang="en-US" dirty="0"/>
              <a:t>Factoid about SQL</a:t>
            </a:r>
            <a:r>
              <a:rPr lang="en-US" dirty="0" smtClean="0"/>
              <a:t>:	there </a:t>
            </a:r>
            <a:r>
              <a:rPr lang="en-US" dirty="0"/>
              <a:t>is no way to delete only </a:t>
            </a:r>
            <a:r>
              <a:rPr lang="en-US" dirty="0" smtClean="0"/>
              <a:t>x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occurrences </a:t>
            </a:r>
            <a:r>
              <a:rPr lang="en-US" dirty="0"/>
              <a:t>of a </a:t>
            </a:r>
            <a:r>
              <a:rPr lang="en-US" dirty="0" err="1"/>
              <a:t>tuple</a:t>
            </a:r>
            <a:r>
              <a:rPr lang="en-US" dirty="0"/>
              <a:t> that appears </a:t>
            </a:r>
            <a:r>
              <a:rPr lang="en-US" dirty="0" err="1" smtClean="0"/>
              <a:t>x+k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times in </a:t>
            </a:r>
            <a:r>
              <a:rPr lang="en-US" dirty="0"/>
              <a:t>a relation.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C6B5B5-960E-443E-A689-2DF62CF86971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Updates</a:t>
            </a:r>
          </a:p>
        </p:txBody>
      </p:sp>
      <p:sp>
        <p:nvSpPr>
          <p:cNvPr id="218115" name="Text Box 3"/>
          <p:cNvSpPr txBox="1">
            <a:spLocks noChangeArrowheads="1"/>
          </p:cNvSpPr>
          <p:nvPr/>
        </p:nvSpPr>
        <p:spPr bwMode="auto">
          <a:xfrm>
            <a:off x="1584325" y="2438400"/>
            <a:ext cx="597535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UPDATE</a:t>
            </a:r>
            <a:r>
              <a:rPr lang="en-US" dirty="0"/>
              <a:t>   </a:t>
            </a:r>
            <a:r>
              <a:rPr lang="en-US" dirty="0" smtClean="0"/>
              <a:t>Product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SET</a:t>
            </a:r>
            <a:r>
              <a:rPr lang="en-US" dirty="0"/>
              <a:t>    </a:t>
            </a:r>
            <a:r>
              <a:rPr lang="en-US" dirty="0" err="1"/>
              <a:t>listPrice</a:t>
            </a:r>
            <a:r>
              <a:rPr lang="en-US" dirty="0" smtClean="0"/>
              <a:t>= </a:t>
            </a:r>
            <a:r>
              <a:rPr lang="en-US" dirty="0" err="1" smtClean="0"/>
              <a:t>listPrice</a:t>
            </a:r>
            <a:r>
              <a:rPr lang="en-US" dirty="0" smtClean="0"/>
              <a:t>/2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Product.name  </a:t>
            </a:r>
            <a:r>
              <a:rPr lang="en-US" dirty="0">
                <a:solidFill>
                  <a:schemeClr val="accent2"/>
                </a:solidFill>
              </a:rPr>
              <a:t>IN </a:t>
            </a:r>
            <a:r>
              <a:rPr lang="en-US" dirty="0"/>
              <a:t> </a:t>
            </a:r>
          </a:p>
          <a:p>
            <a:pPr eaLnBrk="0" hangingPunct="0">
              <a:defRPr/>
            </a:pPr>
            <a:r>
              <a:rPr lang="en-US" dirty="0"/>
              <a:t>   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product</a:t>
            </a:r>
          </a:p>
          <a:p>
            <a:pPr eaLnBrk="0" hangingPunct="0">
              <a:defRPr/>
            </a:pPr>
            <a:r>
              <a:rPr lang="en-US" dirty="0"/>
              <a:t>                      </a:t>
            </a:r>
            <a:r>
              <a:rPr lang="en-US" dirty="0">
                <a:solidFill>
                  <a:schemeClr val="accent2"/>
                </a:solidFill>
              </a:rPr>
              <a:t>FROM    </a:t>
            </a:r>
            <a:r>
              <a:rPr lang="en-US" dirty="0"/>
              <a:t>Purchase</a:t>
            </a:r>
          </a:p>
          <a:p>
            <a:pPr eaLnBrk="0" hangingPunct="0">
              <a:defRPr/>
            </a:pPr>
            <a:r>
              <a:rPr lang="en-US" dirty="0"/>
              <a:t>   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Date =‘Oct, 25, 1999’);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46125" y="1717675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7E64AB-D90A-4ADB-A137-BF1E9EFF9EE3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INTERSECT and EXCEPT:</a:t>
            </a:r>
            <a:br>
              <a:rPr lang="en-US" dirty="0" smtClean="0"/>
            </a:br>
            <a:r>
              <a:rPr lang="en-US" dirty="0" smtClean="0"/>
              <a:t>(missing from </a:t>
            </a:r>
            <a:r>
              <a:rPr lang="en-US" dirty="0" err="1" smtClean="0"/>
              <a:t>MySQL</a:t>
            </a:r>
            <a:r>
              <a:rPr lang="en-US" dirty="0" smtClean="0"/>
              <a:t>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228600" y="2286000"/>
            <a:ext cx="2222500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(SELECT</a:t>
            </a:r>
            <a:r>
              <a:rPr lang="en-US" sz="2000"/>
              <a:t> R.A, R.B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R)</a:t>
            </a:r>
            <a:br>
              <a:rPr lang="en-US" sz="2000"/>
            </a:br>
            <a:r>
              <a:rPr lang="en-US" sz="2000"/>
              <a:t>    </a:t>
            </a:r>
            <a:r>
              <a:rPr lang="en-US" sz="2000">
                <a:solidFill>
                  <a:srgbClr val="FF5050"/>
                </a:solidFill>
              </a:rPr>
              <a:t>INTERSECT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(SELECT</a:t>
            </a:r>
            <a:r>
              <a:rPr lang="en-US" sz="2000"/>
              <a:t> S.A, S.B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S)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3733800" y="2286000"/>
            <a:ext cx="4879975" cy="1749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R.A, R.B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R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     </a:t>
            </a:r>
            <a:r>
              <a:rPr lang="en-US" sz="2000">
                <a:solidFill>
                  <a:srgbClr val="FF5050"/>
                </a:solidFill>
              </a:rPr>
              <a:t>EXISTS</a:t>
            </a:r>
            <a:r>
              <a:rPr lang="en-US" sz="2000"/>
              <a:t>(</a:t>
            </a: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*</a:t>
            </a:r>
            <a:br>
              <a:rPr lang="en-US" sz="2000"/>
            </a:br>
            <a:r>
              <a:rPr lang="en-US" sz="2000"/>
              <a:t>                    </a:t>
            </a: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S</a:t>
            </a:r>
            <a:br>
              <a:rPr lang="en-US" sz="2000"/>
            </a:br>
            <a:r>
              <a:rPr lang="en-US" sz="2000"/>
              <a:t>                    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R.A=S.A and R.B=S.B)</a:t>
            </a:r>
          </a:p>
        </p:txBody>
      </p:sp>
      <p:sp>
        <p:nvSpPr>
          <p:cNvPr id="201733" name="AutoShape 5"/>
          <p:cNvSpPr>
            <a:spLocks noChangeArrowheads="1"/>
          </p:cNvSpPr>
          <p:nvPr/>
        </p:nvSpPr>
        <p:spPr bwMode="auto">
          <a:xfrm>
            <a:off x="2667000" y="2895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304800" y="4495800"/>
            <a:ext cx="2222500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(SELECT</a:t>
            </a:r>
            <a:r>
              <a:rPr lang="en-US" sz="2000"/>
              <a:t> R.A, R.B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R)</a:t>
            </a:r>
            <a:br>
              <a:rPr lang="en-US" sz="2000"/>
            </a:br>
            <a:r>
              <a:rPr lang="en-US" sz="2000"/>
              <a:t>    </a:t>
            </a:r>
            <a:r>
              <a:rPr lang="en-US" sz="2000">
                <a:solidFill>
                  <a:srgbClr val="FF5050"/>
                </a:solidFill>
              </a:rPr>
              <a:t>EXCEPT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(SELECT</a:t>
            </a:r>
            <a:r>
              <a:rPr lang="en-US" sz="2000"/>
              <a:t> S.A, S.B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S)</a:t>
            </a: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3810000" y="4495800"/>
            <a:ext cx="4879975" cy="1749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R.A, R.B</a:t>
            </a:r>
          </a:p>
          <a:p>
            <a:pPr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R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   </a:t>
            </a:r>
            <a:r>
              <a:rPr lang="en-US" sz="2000">
                <a:solidFill>
                  <a:srgbClr val="FF5050"/>
                </a:solidFill>
              </a:rPr>
              <a:t>NOT</a:t>
            </a:r>
            <a:r>
              <a:rPr lang="en-US" sz="2000"/>
              <a:t>  </a:t>
            </a:r>
            <a:r>
              <a:rPr lang="en-US" sz="2000">
                <a:solidFill>
                  <a:srgbClr val="FF5050"/>
                </a:solidFill>
              </a:rPr>
              <a:t>EXISTS</a:t>
            </a:r>
            <a:r>
              <a:rPr lang="en-US" sz="2000"/>
              <a:t>(</a:t>
            </a: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*</a:t>
            </a:r>
            <a:br>
              <a:rPr lang="en-US" sz="2000"/>
            </a:br>
            <a:r>
              <a:rPr lang="en-US" sz="2000"/>
              <a:t>                    </a:t>
            </a: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S</a:t>
            </a:r>
            <a:br>
              <a:rPr lang="en-US" sz="2000"/>
            </a:br>
            <a:r>
              <a:rPr lang="en-US" sz="2000"/>
              <a:t>                    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R.A=S.A and R.B=S.B)</a:t>
            </a:r>
          </a:p>
        </p:txBody>
      </p:sp>
      <p:sp>
        <p:nvSpPr>
          <p:cNvPr id="201736" name="AutoShape 8"/>
          <p:cNvSpPr>
            <a:spLocks noChangeArrowheads="1"/>
          </p:cNvSpPr>
          <p:nvPr/>
        </p:nvSpPr>
        <p:spPr bwMode="auto">
          <a:xfrm>
            <a:off x="2743200" y="5105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C6B5B5-960E-443E-A689-2DF62CF86971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Updates Using Exists</a:t>
            </a:r>
            <a:endParaRPr lang="en-US" dirty="0" smtClean="0"/>
          </a:p>
        </p:txBody>
      </p:sp>
      <p:sp>
        <p:nvSpPr>
          <p:cNvPr id="218115" name="Text Box 3"/>
          <p:cNvSpPr txBox="1">
            <a:spLocks noChangeArrowheads="1"/>
          </p:cNvSpPr>
          <p:nvPr/>
        </p:nvSpPr>
        <p:spPr bwMode="auto">
          <a:xfrm>
            <a:off x="1735967" y="2438400"/>
            <a:ext cx="5672066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tabLst>
                <a:tab pos="2336800" algn="l"/>
                <a:tab pos="4208463" algn="l"/>
              </a:tabLst>
              <a:defRPr/>
            </a:pPr>
            <a:r>
              <a:rPr lang="en-US" dirty="0">
                <a:solidFill>
                  <a:schemeClr val="accent2"/>
                </a:solidFill>
              </a:rPr>
              <a:t>UPDATE </a:t>
            </a:r>
            <a:r>
              <a:rPr lang="en-US" dirty="0" smtClean="0"/>
              <a:t>Product</a:t>
            </a:r>
          </a:p>
          <a:p>
            <a:pPr eaLnBrk="0" hangingPunct="0">
              <a:tabLst>
                <a:tab pos="1973263" algn="l"/>
                <a:tab pos="4208463" algn="l"/>
              </a:tabLst>
              <a:defRPr/>
            </a:pPr>
            <a:r>
              <a:rPr lang="en-US" dirty="0" smtClean="0">
                <a:solidFill>
                  <a:schemeClr val="accent2"/>
                </a:solidFill>
              </a:rPr>
              <a:t>SET</a:t>
            </a:r>
            <a:r>
              <a:rPr lang="en-US" dirty="0" smtClean="0"/>
              <a:t> </a:t>
            </a:r>
            <a:r>
              <a:rPr lang="en-US" dirty="0" err="1"/>
              <a:t>listPrice</a:t>
            </a:r>
            <a:r>
              <a:rPr lang="en-US" dirty="0"/>
              <a:t> = (</a:t>
            </a:r>
            <a:r>
              <a:rPr lang="en-US" dirty="0">
                <a:solidFill>
                  <a:schemeClr val="accent2"/>
                </a:solidFill>
              </a:rPr>
              <a:t>SELECT AVG</a:t>
            </a:r>
            <a:r>
              <a:rPr lang="en-US" dirty="0"/>
              <a:t>(price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FROM </a:t>
            </a:r>
            <a:r>
              <a:rPr lang="en-US" dirty="0" smtClean="0"/>
              <a:t>Purchase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WHERE </a:t>
            </a:r>
            <a:r>
              <a:rPr lang="en-US" dirty="0" err="1"/>
              <a:t>prodName</a:t>
            </a:r>
            <a:r>
              <a:rPr lang="en-US" dirty="0"/>
              <a:t>=name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WHERE </a:t>
            </a:r>
            <a:r>
              <a:rPr lang="en-US" dirty="0">
                <a:solidFill>
                  <a:schemeClr val="accent2"/>
                </a:solidFill>
              </a:rPr>
              <a:t>EXISTS 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 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FROM </a:t>
            </a:r>
            <a:r>
              <a:rPr lang="en-US" dirty="0" smtClean="0"/>
              <a:t>Purchase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WHERE </a:t>
            </a:r>
            <a:r>
              <a:rPr lang="en-US" dirty="0" err="1"/>
              <a:t>prodName</a:t>
            </a:r>
            <a:r>
              <a:rPr lang="en-US" dirty="0"/>
              <a:t>=name);</a:t>
            </a:r>
            <a:endParaRPr lang="en-US" dirty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46125" y="1717675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Modifications - 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E0825-9330-4052-9824-EAB4EA7C5F4F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83568" y="1772816"/>
            <a:ext cx="6432402" cy="1839109"/>
            <a:chOff x="683568" y="1772816"/>
            <a:chExt cx="6432402" cy="1839109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683568" y="1772816"/>
              <a:ext cx="6432402" cy="8309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 smtClean="0">
                  <a:solidFill>
                    <a:schemeClr val="accent2"/>
                  </a:solidFill>
                </a:rPr>
                <a:t>INSERT INTO </a:t>
              </a:r>
              <a:r>
                <a:rPr lang="en-US" dirty="0" err="1" smtClean="0"/>
                <a:t>table_name</a:t>
              </a:r>
              <a:r>
                <a:rPr lang="en-US" dirty="0" smtClean="0"/>
                <a:t> </a:t>
              </a:r>
              <a:r>
                <a:rPr lang="en-US" dirty="0"/>
                <a:t>(column1, </a:t>
              </a:r>
              <a:r>
                <a:rPr lang="en-US" dirty="0" smtClean="0"/>
                <a:t>column2,...)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>
                  <a:solidFill>
                    <a:schemeClr val="accent2"/>
                  </a:solidFill>
                </a:rPr>
                <a:t>VALUES</a:t>
              </a:r>
              <a:r>
                <a:rPr lang="en-US" dirty="0" smtClean="0"/>
                <a:t> </a:t>
              </a:r>
              <a:r>
                <a:rPr lang="en-US" dirty="0"/>
                <a:t>(value1, value2, </a:t>
              </a:r>
              <a:r>
                <a:rPr lang="en-US" dirty="0" smtClean="0"/>
                <a:t>...)</a:t>
              </a:r>
              <a:endParaRPr lang="en-US" dirty="0"/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683568" y="2780928"/>
              <a:ext cx="6432402" cy="8309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 smtClean="0">
                  <a:solidFill>
                    <a:schemeClr val="accent2"/>
                  </a:solidFill>
                </a:rPr>
                <a:t>INSERT INTO </a:t>
              </a:r>
              <a:r>
                <a:rPr lang="en-US" dirty="0" err="1" smtClean="0"/>
                <a:t>table_name</a:t>
              </a:r>
              <a:r>
                <a:rPr lang="en-US" dirty="0" smtClean="0"/>
                <a:t> </a:t>
              </a:r>
              <a:r>
                <a:rPr lang="en-US" dirty="0"/>
                <a:t>(column1, column2</a:t>
              </a:r>
              <a:r>
                <a:rPr lang="en-US" dirty="0" smtClean="0"/>
                <a:t>,...)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>
                  <a:solidFill>
                    <a:schemeClr val="accent2"/>
                  </a:solidFill>
                </a:rPr>
                <a:t>SELECT </a:t>
              </a:r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3568" y="4077072"/>
            <a:ext cx="3865161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solidFill>
                  <a:schemeClr val="accent2"/>
                </a:solidFill>
              </a:rPr>
              <a:t>DELETE FROM </a:t>
            </a:r>
            <a:r>
              <a:rPr lang="en-US" dirty="0" err="1" smtClean="0"/>
              <a:t>table_name</a:t>
            </a:r>
            <a:r>
              <a:rPr lang="en-US" dirty="0" smtClean="0"/>
              <a:t> </a:t>
            </a:r>
          </a:p>
          <a:p>
            <a:pPr eaLnBrk="0" hangingPunct="0">
              <a:defRPr/>
            </a:pPr>
            <a:r>
              <a:rPr lang="en-US" dirty="0" smtClean="0">
                <a:solidFill>
                  <a:schemeClr val="accent2"/>
                </a:solidFill>
              </a:rPr>
              <a:t>WHERE </a:t>
            </a:r>
            <a:r>
              <a:rPr lang="en-US" dirty="0" err="1" smtClean="0"/>
              <a:t>cond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83568" y="5373216"/>
            <a:ext cx="5162824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UPDATE</a:t>
            </a:r>
            <a:r>
              <a:rPr lang="en-US" dirty="0"/>
              <a:t> </a:t>
            </a:r>
            <a:r>
              <a:rPr lang="en-US" dirty="0" err="1"/>
              <a:t>table_name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SET</a:t>
            </a:r>
            <a:r>
              <a:rPr lang="en-US" dirty="0"/>
              <a:t> </a:t>
            </a:r>
            <a:r>
              <a:rPr lang="en-US" dirty="0" smtClean="0"/>
              <a:t>column1=expr1, column2=expr2</a:t>
            </a:r>
            <a:r>
              <a:rPr lang="en-US" dirty="0"/>
              <a:t>,...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 smtClean="0"/>
              <a:t>cond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4B7CDF-4D45-4D77-BC79-E98864C14F48}" type="slidenum">
              <a:rPr lang="he-IL" smtClean="0"/>
              <a:pPr/>
              <a:t>3</a:t>
            </a:fld>
            <a:endParaRPr 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Null </a:t>
            </a:r>
            <a:r>
              <a:rPr lang="en-US" dirty="0" smtClean="0"/>
              <a:t>Values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NULL in SQL is used as a placeholder for a missing or unknown values</a:t>
            </a:r>
          </a:p>
          <a:p>
            <a:pPr eaLnBrk="1" hangingPunct="1"/>
            <a:r>
              <a:rPr lang="en-US" dirty="0" smtClean="0"/>
              <a:t>By default, a table column can hold a NULL value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3568" y="4293096"/>
          <a:ext cx="799288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First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Last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accent2"/>
                          </a:solidFill>
                        </a:rPr>
                        <a:t>Birth_Date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accent2"/>
                          </a:solidFill>
                        </a:rPr>
                        <a:t>Immigration_Date</a:t>
                      </a:r>
                      <a:endParaRPr lang="en-US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Ola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Hansen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1989/09/01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1992/08/31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Shin-Cho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1987/07/17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5050"/>
                          </a:solidFill>
                        </a:rPr>
                        <a:t>NULL</a:t>
                      </a:r>
                      <a:endParaRPr lang="en-US" sz="2000" dirty="0">
                        <a:solidFill>
                          <a:srgbClr val="FF5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Joe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5050"/>
                          </a:solidFill>
                        </a:rPr>
                        <a:t>NULL</a:t>
                      </a:r>
                      <a:endParaRPr lang="en-US" sz="2000" dirty="0">
                        <a:solidFill>
                          <a:srgbClr val="FF5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1990/04/21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1999/11/23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4B7CDF-4D45-4D77-BC79-E98864C14F48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of Null Values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x=Null then 4*(3-x)/7 is still NULL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x=Null   then x=“Joe”    is UNKNOWN</a:t>
            </a:r>
          </a:p>
          <a:p>
            <a:pPr eaLnBrk="1" hangingPunct="1"/>
            <a:r>
              <a:rPr lang="en-US" smtClean="0"/>
              <a:t>In SQL there are three boolean values:</a:t>
            </a:r>
          </a:p>
          <a:p>
            <a:pPr lvl="1" eaLnBrk="1" hangingPunct="1">
              <a:buFontTx/>
              <a:buNone/>
            </a:pPr>
            <a:r>
              <a:rPr lang="en-US" smtClean="0"/>
              <a:t>FALSE             = 	0</a:t>
            </a:r>
          </a:p>
          <a:p>
            <a:pPr lvl="1" eaLnBrk="1" hangingPunct="1">
              <a:buFontTx/>
              <a:buNone/>
            </a:pPr>
            <a:r>
              <a:rPr lang="en-US" smtClean="0"/>
              <a:t>UNKNOWN    = 	0.5</a:t>
            </a:r>
          </a:p>
          <a:p>
            <a:pPr lvl="1" eaLnBrk="1" hangingPunct="1">
              <a:buFontTx/>
              <a:buNone/>
            </a:pPr>
            <a:r>
              <a:rPr lang="en-US" smtClean="0"/>
              <a:t>TRUE               = 	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5F570-EE4F-41C1-ACD6-C63817121A32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Three-Valued Logic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C1 AND C2   =  min(C1, C2)</a:t>
            </a:r>
          </a:p>
          <a:p>
            <a:pPr eaLnBrk="1" hangingPunct="1"/>
            <a:r>
              <a:rPr lang="en-US" sz="2800" dirty="0" smtClean="0"/>
              <a:t>C1  OR    C2  =  max(C1, C2)</a:t>
            </a:r>
          </a:p>
          <a:p>
            <a:pPr eaLnBrk="1" hangingPunct="1"/>
            <a:r>
              <a:rPr lang="en-US" sz="2800" dirty="0" smtClean="0"/>
              <a:t>NOT C1         =  1 – C1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Rule in SQL: include only </a:t>
            </a:r>
            <a:r>
              <a:rPr lang="en-US" sz="2800" dirty="0" err="1" smtClean="0"/>
              <a:t>tuples</a:t>
            </a:r>
            <a:r>
              <a:rPr lang="en-US" sz="2800" dirty="0" smtClean="0"/>
              <a:t> that yield </a:t>
            </a:r>
            <a:r>
              <a:rPr lang="en-US" sz="2800" dirty="0" smtClean="0">
                <a:solidFill>
                  <a:srgbClr val="FF0066"/>
                </a:solidFill>
              </a:rPr>
              <a:t>TRUE</a:t>
            </a: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762000" y="3581400"/>
            <a:ext cx="5846763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 *</a:t>
            </a: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   Person</a:t>
            </a: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2"/>
                </a:solidFill>
              </a:rPr>
              <a:t>WHERE</a:t>
            </a:r>
            <a:r>
              <a:rPr lang="en-US" sz="2800" dirty="0"/>
              <a:t>  (age &lt; 25) AND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                (height &gt; 6 OR weight &gt; 190)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7239000" y="3733800"/>
            <a:ext cx="16398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E.g.</a:t>
            </a:r>
            <a:br>
              <a:rPr lang="en-US" sz="2000"/>
            </a:br>
            <a:r>
              <a:rPr lang="en-US" sz="2000"/>
              <a:t>age=20</a:t>
            </a:r>
            <a:br>
              <a:rPr lang="en-US" sz="2000"/>
            </a:br>
            <a:r>
              <a:rPr lang="en-US" sz="2000"/>
              <a:t>height=NULL</a:t>
            </a:r>
            <a:br>
              <a:rPr lang="en-US" sz="2000"/>
            </a:br>
            <a:r>
              <a:rPr lang="en-US" sz="2000"/>
              <a:t>weight=200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C5224A-368A-4FD1-89C7-556DAE952BBC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Three-Valued Logic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Unexpected behavior: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Some Persons are not included !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914400" y="3048000"/>
            <a:ext cx="5848350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SELECT</a:t>
            </a:r>
            <a:r>
              <a:rPr lang="en-US" sz="3200"/>
              <a:t> *</a:t>
            </a:r>
          </a:p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FROM</a:t>
            </a:r>
            <a:r>
              <a:rPr lang="en-US" sz="3200"/>
              <a:t>     Person</a:t>
            </a:r>
          </a:p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WHERE</a:t>
            </a:r>
            <a:r>
              <a:rPr lang="en-US" sz="3200"/>
              <a:t>  age &lt; 25  OR  age &gt;= 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A9F83-B0E7-4743-91F0-CBC95EE88E4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Working with Null Values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Can test for NULL explicitly: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x IS NULL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x IS NOT NULL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Now it includes all Persons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609600" y="3505200"/>
            <a:ext cx="7743825" cy="1254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2"/>
                </a:solidFill>
              </a:rPr>
              <a:t>SELECT</a:t>
            </a:r>
            <a:r>
              <a:rPr lang="en-US" sz="2800" dirty="0"/>
              <a:t> *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2"/>
                </a:solidFill>
              </a:rPr>
              <a:t>FROM</a:t>
            </a:r>
            <a:r>
              <a:rPr lang="en-US" sz="2800" dirty="0"/>
              <a:t>     Person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2"/>
                </a:solidFill>
              </a:rPr>
              <a:t>WHERE</a:t>
            </a:r>
            <a:r>
              <a:rPr lang="en-US" sz="2800" dirty="0"/>
              <a:t>  age &lt; 25  OR  age &gt;= 25 OR age </a:t>
            </a:r>
            <a:r>
              <a:rPr lang="en-US" sz="2800" dirty="0">
                <a:solidFill>
                  <a:srgbClr val="FF5050"/>
                </a:solidFill>
              </a:rPr>
              <a:t>IS NULL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71BE0C-8640-41F4-803A-CACF5E27355D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Explicit Joins</a:t>
            </a:r>
            <a:endParaRPr lang="en-US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Explicit joins in SQL: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	Product(name, category)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      Purchase(prodName, store)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Same as: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But Products that never sold will be lost 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1066800" y="2971800"/>
            <a:ext cx="5821363" cy="1046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Product.name, Purchase.store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 Product </a:t>
            </a:r>
            <a:r>
              <a:rPr lang="en-US" sz="2000">
                <a:solidFill>
                  <a:schemeClr val="accent2"/>
                </a:solidFill>
              </a:rPr>
              <a:t>JOIN</a:t>
            </a:r>
            <a:r>
              <a:rPr lang="en-US" sz="2000"/>
              <a:t> Purchase </a:t>
            </a:r>
            <a:r>
              <a:rPr lang="en-US" sz="2000">
                <a:solidFill>
                  <a:schemeClr val="accent2"/>
                </a:solidFill>
              </a:rPr>
              <a:t>ON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/>
              <a:t>                              Product.name = Purchase.prodName</a:t>
            </a: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1295400" y="4800600"/>
            <a:ext cx="5011738" cy="1046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Product.name, Purchase.store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 Product, Purchase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 Product.name = Purchase.prodName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045D82-AB77-4FA4-AC4F-C16D71AFD60D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Left Outer Joins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Left outer joins in SQL: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	Product(name, category)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Purchase(prodName, store)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	</a:t>
            </a: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685800" y="3810000"/>
            <a:ext cx="67913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Product.name, Purchase.store</a:t>
            </a:r>
          </a:p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 </a:t>
            </a:r>
            <a:r>
              <a:rPr lang="en-US">
                <a:solidFill>
                  <a:schemeClr val="accent2"/>
                </a:solidFill>
              </a:rPr>
              <a:t>LEFT OUTER JOIN</a:t>
            </a:r>
            <a:r>
              <a:rPr lang="en-US"/>
              <a:t> Purchase </a:t>
            </a:r>
            <a:r>
              <a:rPr lang="en-US">
                <a:solidFill>
                  <a:schemeClr val="accent2"/>
                </a:solidFill>
              </a:rPr>
              <a:t>ON</a:t>
            </a:r>
          </a:p>
          <a:p>
            <a:pPr>
              <a:defRPr/>
            </a:pPr>
            <a:r>
              <a:rPr lang="en-US"/>
              <a:t>                          Product.name = Purchase.prodName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793</Words>
  <Application>Microsoft Office PowerPoint</Application>
  <PresentationFormat>On-screen Show (4:3)</PresentationFormat>
  <Paragraphs>301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Times New Roman</vt:lpstr>
      <vt:lpstr>Arial</vt:lpstr>
      <vt:lpstr>Symbol</vt:lpstr>
      <vt:lpstr>Default Design</vt:lpstr>
      <vt:lpstr>Lecture 4: Advanced SQL</vt:lpstr>
      <vt:lpstr>INTERSECT and EXCEPT: (missing from MySQL)</vt:lpstr>
      <vt:lpstr>Null Values</vt:lpstr>
      <vt:lpstr>Use of Null Values</vt:lpstr>
      <vt:lpstr>Three-Valued Logic</vt:lpstr>
      <vt:lpstr>Three-Valued Logic</vt:lpstr>
      <vt:lpstr>Working with Null Values</vt:lpstr>
      <vt:lpstr>Explicit Joins</vt:lpstr>
      <vt:lpstr>Left Outer Joins</vt:lpstr>
      <vt:lpstr>Slide 10</vt:lpstr>
      <vt:lpstr>Types of Joins - Summary</vt:lpstr>
      <vt:lpstr>Modifying the Database</vt:lpstr>
      <vt:lpstr>Insertions</vt:lpstr>
      <vt:lpstr>Insertions</vt:lpstr>
      <vt:lpstr>Insertion: an Example</vt:lpstr>
      <vt:lpstr>Insertion: an Example</vt:lpstr>
      <vt:lpstr>Insertion: an Example</vt:lpstr>
      <vt:lpstr>Deletions</vt:lpstr>
      <vt:lpstr>Updates</vt:lpstr>
      <vt:lpstr>Updates Using Exists</vt:lpstr>
      <vt:lpstr>Table Modifications - 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2013-03-03T09:25:44Z</dcterms:created>
  <dcterms:modified xsi:type="dcterms:W3CDTF">2013-03-03T14:52:30Z</dcterms:modified>
</cp:coreProperties>
</file>