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7"/>
  </p:notesMasterIdLst>
  <p:sldIdLst>
    <p:sldId id="278" r:id="rId2"/>
    <p:sldId id="289" r:id="rId3"/>
    <p:sldId id="256" r:id="rId4"/>
    <p:sldId id="257" r:id="rId5"/>
    <p:sldId id="281" r:id="rId6"/>
    <p:sldId id="314" r:id="rId7"/>
    <p:sldId id="269" r:id="rId8"/>
    <p:sldId id="282" r:id="rId9"/>
    <p:sldId id="283" r:id="rId10"/>
    <p:sldId id="321" r:id="rId11"/>
    <p:sldId id="270" r:id="rId12"/>
    <p:sldId id="285" r:id="rId13"/>
    <p:sldId id="286" r:id="rId14"/>
    <p:sldId id="287" r:id="rId15"/>
    <p:sldId id="271" r:id="rId16"/>
    <p:sldId id="273" r:id="rId17"/>
    <p:sldId id="277" r:id="rId18"/>
    <p:sldId id="316" r:id="rId19"/>
    <p:sldId id="317" r:id="rId20"/>
    <p:sldId id="318" r:id="rId21"/>
    <p:sldId id="319" r:id="rId22"/>
    <p:sldId id="320" r:id="rId23"/>
    <p:sldId id="274" r:id="rId24"/>
    <p:sldId id="275" r:id="rId25"/>
    <p:sldId id="276" r:id="rId26"/>
  </p:sldIdLst>
  <p:sldSz cx="9144000" cy="6858000" type="screen4x3"/>
  <p:notesSz cx="6940550" cy="90805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9999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4472" autoAdjust="0"/>
  </p:normalViewPr>
  <p:slideViewPr>
    <p:cSldViewPr>
      <p:cViewPr varScale="1">
        <p:scale>
          <a:sx n="72" d="100"/>
          <a:sy n="72" d="100"/>
        </p:scale>
        <p:origin x="-90" y="-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8313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0650" y="0"/>
            <a:ext cx="3008313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76C5A-3C8B-4FA4-A18E-7FB972C872A5}" type="datetimeFigureOut">
              <a:rPr lang="en-US" smtClean="0"/>
              <a:pPr/>
              <a:t>4/22/2013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81038"/>
            <a:ext cx="4540250" cy="3405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738" y="4313238"/>
            <a:ext cx="5553075" cy="4086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4888"/>
            <a:ext cx="3008313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0650" y="8624888"/>
            <a:ext cx="3008313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9A9C10-F3A3-41A2-B61D-3518E17DFA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A541C-D45C-4963-8D7A-9759CA45BC37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12EC3-632B-413F-AC9B-1BDE842824AA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FBF95-9FB6-4DC4-95D7-1E663B5EC6C0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C68D3-E80F-4B91-ACD1-CA3034BB902F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5AEFB-AC9F-4443-9924-2E54DF4B8630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D61C0-58E0-4697-9B82-E403C781773B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C1D0A-ED6B-4D36-B764-A6C7B2ECB8DC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3EF58-B22A-40BA-ADB4-2AFE4E62E991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E1829-E010-41C7-A8DC-FC77A31629A2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7ED2C-ACE8-4A76-9823-B4AA1D461A39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7C795-B786-4AF2-B6CC-291CE645142B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Times New Roman" pitchFamily="18" charset="0"/>
              </a:defRPr>
            </a:lvl1pPr>
          </a:lstStyle>
          <a:p>
            <a:pPr>
              <a:defRPr/>
            </a:pPr>
            <a:fld id="{89C5673C-7FD9-4394-A3B4-7422C0F8FD1F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Lecture 07: </a:t>
            </a:r>
            <a:r>
              <a:rPr lang="en-US" b="1" dirty="0" smtClean="0"/>
              <a:t>Conceptual Database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smtClean="0"/>
              <a:t>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1143000" y="35814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buys</a:t>
            </a:r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>
            <a:off x="3647492" y="17907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makes</a:t>
            </a:r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6190084" y="35814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employs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5847184" y="19050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Company</a:t>
            </a:r>
          </a:p>
        </p:txBody>
      </p:sp>
      <p:sp>
        <p:nvSpPr>
          <p:cNvPr id="8204" name="Oval 12"/>
          <p:cNvSpPr>
            <a:spLocks noChangeArrowheads="1"/>
          </p:cNvSpPr>
          <p:nvPr/>
        </p:nvSpPr>
        <p:spPr bwMode="auto">
          <a:xfrm>
            <a:off x="1143000" y="4572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name</a:t>
            </a:r>
          </a:p>
        </p:txBody>
      </p:sp>
      <p:sp>
        <p:nvSpPr>
          <p:cNvPr id="8205" name="Oval 13"/>
          <p:cNvSpPr>
            <a:spLocks noChangeArrowheads="1"/>
          </p:cNvSpPr>
          <p:nvPr/>
        </p:nvSpPr>
        <p:spPr bwMode="auto">
          <a:xfrm>
            <a:off x="2743200" y="4572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category</a:t>
            </a:r>
          </a:p>
        </p:txBody>
      </p:sp>
      <p:sp>
        <p:nvSpPr>
          <p:cNvPr id="8206" name="Oval 14"/>
          <p:cNvSpPr>
            <a:spLocks noChangeArrowheads="1"/>
          </p:cNvSpPr>
          <p:nvPr/>
        </p:nvSpPr>
        <p:spPr bwMode="auto">
          <a:xfrm>
            <a:off x="5364088" y="54868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stockprice</a:t>
            </a:r>
          </a:p>
        </p:txBody>
      </p:sp>
      <p:sp>
        <p:nvSpPr>
          <p:cNvPr id="8207" name="Oval 15"/>
          <p:cNvSpPr>
            <a:spLocks noChangeArrowheads="1"/>
          </p:cNvSpPr>
          <p:nvPr/>
        </p:nvSpPr>
        <p:spPr bwMode="auto">
          <a:xfrm>
            <a:off x="7092280" y="54868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name</a:t>
            </a:r>
          </a:p>
        </p:txBody>
      </p:sp>
      <p:sp>
        <p:nvSpPr>
          <p:cNvPr id="8208" name="Oval 16"/>
          <p:cNvSpPr>
            <a:spLocks noChangeArrowheads="1"/>
          </p:cNvSpPr>
          <p:nvPr/>
        </p:nvSpPr>
        <p:spPr bwMode="auto">
          <a:xfrm>
            <a:off x="179512" y="1196752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price</a:t>
            </a:r>
          </a:p>
        </p:txBody>
      </p:sp>
      <p:sp>
        <p:nvSpPr>
          <p:cNvPr id="8195" name="Oval 3"/>
          <p:cNvSpPr>
            <a:spLocks noChangeArrowheads="1"/>
          </p:cNvSpPr>
          <p:nvPr/>
        </p:nvSpPr>
        <p:spPr bwMode="auto">
          <a:xfrm>
            <a:off x="1907704" y="60198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address</a:t>
            </a:r>
          </a:p>
        </p:txBody>
      </p:sp>
      <p:sp>
        <p:nvSpPr>
          <p:cNvPr id="8196" name="Oval 4"/>
          <p:cNvSpPr>
            <a:spLocks noChangeArrowheads="1"/>
          </p:cNvSpPr>
          <p:nvPr/>
        </p:nvSpPr>
        <p:spPr bwMode="auto">
          <a:xfrm>
            <a:off x="3704642" y="60198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name</a:t>
            </a:r>
          </a:p>
        </p:txBody>
      </p:sp>
      <p:sp>
        <p:nvSpPr>
          <p:cNvPr id="8197" name="Oval 5"/>
          <p:cNvSpPr>
            <a:spLocks noChangeArrowheads="1"/>
          </p:cNvSpPr>
          <p:nvPr/>
        </p:nvSpPr>
        <p:spPr bwMode="auto">
          <a:xfrm>
            <a:off x="5436096" y="60198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>
                <a:latin typeface="+mj-lt"/>
              </a:rPr>
              <a:t>ssn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171242" y="4724400"/>
            <a:ext cx="25146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Person</a:t>
            </a:r>
          </a:p>
        </p:txBody>
      </p:sp>
      <p:cxnSp>
        <p:nvCxnSpPr>
          <p:cNvPr id="32" name="Straight Connector 31"/>
          <p:cNvCxnSpPr>
            <a:stCxn id="8198" idx="2"/>
            <a:endCxn id="8195" idx="0"/>
          </p:cNvCxnSpPr>
          <p:nvPr/>
        </p:nvCxnSpPr>
        <p:spPr bwMode="auto">
          <a:xfrm flipH="1">
            <a:off x="2631604" y="5486400"/>
            <a:ext cx="1796938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stCxn id="8198" idx="2"/>
            <a:endCxn id="8196" idx="0"/>
          </p:cNvCxnSpPr>
          <p:nvPr/>
        </p:nvCxnSpPr>
        <p:spPr bwMode="auto">
          <a:xfrm>
            <a:off x="4428542" y="54864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8198" idx="2"/>
            <a:endCxn id="8197" idx="0"/>
          </p:cNvCxnSpPr>
          <p:nvPr/>
        </p:nvCxnSpPr>
        <p:spPr bwMode="auto">
          <a:xfrm>
            <a:off x="4428542" y="5486400"/>
            <a:ext cx="1731454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stCxn id="8198" idx="1"/>
            <a:endCxn id="8199" idx="2"/>
          </p:cNvCxnSpPr>
          <p:nvPr/>
        </p:nvCxnSpPr>
        <p:spPr bwMode="auto">
          <a:xfrm flipH="1" flipV="1">
            <a:off x="1905000" y="4953000"/>
            <a:ext cx="1266242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stCxn id="8198" idx="3"/>
            <a:endCxn id="8201" idx="2"/>
          </p:cNvCxnSpPr>
          <p:nvPr/>
        </p:nvCxnSpPr>
        <p:spPr bwMode="auto">
          <a:xfrm flipV="1">
            <a:off x="5685842" y="4953000"/>
            <a:ext cx="1266242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stCxn id="8201" idx="0"/>
            <a:endCxn id="8202" idx="2"/>
          </p:cNvCxnSpPr>
          <p:nvPr/>
        </p:nvCxnSpPr>
        <p:spPr bwMode="auto">
          <a:xfrm flipV="1">
            <a:off x="6952084" y="2667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6" name="Straight Connector 45"/>
          <p:cNvCxnSpPr>
            <a:stCxn id="8206" idx="4"/>
            <a:endCxn id="8202" idx="0"/>
          </p:cNvCxnSpPr>
          <p:nvPr/>
        </p:nvCxnSpPr>
        <p:spPr bwMode="auto">
          <a:xfrm>
            <a:off x="6087988" y="1234480"/>
            <a:ext cx="864096" cy="67052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>
            <a:stCxn id="8199" idx="0"/>
            <a:endCxn id="8203" idx="2"/>
          </p:cNvCxnSpPr>
          <p:nvPr/>
        </p:nvCxnSpPr>
        <p:spPr bwMode="auto">
          <a:xfrm flipV="1">
            <a:off x="1905000" y="30480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8203" idx="3"/>
            <a:endCxn id="8200" idx="1"/>
          </p:cNvCxnSpPr>
          <p:nvPr/>
        </p:nvCxnSpPr>
        <p:spPr bwMode="auto">
          <a:xfrm flipV="1">
            <a:off x="2971800" y="2476500"/>
            <a:ext cx="675692" cy="190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Arrow Connector 51"/>
          <p:cNvCxnSpPr>
            <a:stCxn id="8200" idx="3"/>
            <a:endCxn id="8202" idx="1"/>
          </p:cNvCxnSpPr>
          <p:nvPr/>
        </p:nvCxnSpPr>
        <p:spPr bwMode="auto">
          <a:xfrm flipV="1">
            <a:off x="5171492" y="2286000"/>
            <a:ext cx="675692" cy="1905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4" name="Straight Connector 53"/>
          <p:cNvCxnSpPr>
            <a:stCxn id="8202" idx="0"/>
            <a:endCxn id="8207" idx="4"/>
          </p:cNvCxnSpPr>
          <p:nvPr/>
        </p:nvCxnSpPr>
        <p:spPr bwMode="auto">
          <a:xfrm flipV="1">
            <a:off x="6952084" y="1234480"/>
            <a:ext cx="864096" cy="67052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8203" idx="0"/>
            <a:endCxn id="8208" idx="5"/>
          </p:cNvCxnSpPr>
          <p:nvPr/>
        </p:nvCxnSpPr>
        <p:spPr bwMode="auto">
          <a:xfrm flipH="1" flipV="1">
            <a:off x="1415286" y="1782119"/>
            <a:ext cx="489714" cy="50388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>
            <a:stCxn id="8203" idx="0"/>
            <a:endCxn id="8204" idx="4"/>
          </p:cNvCxnSpPr>
          <p:nvPr/>
        </p:nvCxnSpPr>
        <p:spPr bwMode="auto">
          <a:xfrm flipH="1" flipV="1">
            <a:off x="1866900" y="1143000"/>
            <a:ext cx="381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>
            <a:stCxn id="8203" idx="0"/>
            <a:endCxn id="8205" idx="4"/>
          </p:cNvCxnSpPr>
          <p:nvPr/>
        </p:nvCxnSpPr>
        <p:spPr bwMode="auto">
          <a:xfrm flipV="1">
            <a:off x="1905000" y="1143000"/>
            <a:ext cx="15621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838200" y="2286000"/>
            <a:ext cx="21336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sp>
        <p:nvSpPr>
          <p:cNvPr id="31" name="AutoShape 31"/>
          <p:cNvSpPr>
            <a:spLocks noChangeArrowheads="1"/>
          </p:cNvSpPr>
          <p:nvPr/>
        </p:nvSpPr>
        <p:spPr bwMode="auto">
          <a:xfrm>
            <a:off x="4139952" y="3212976"/>
            <a:ext cx="2096789" cy="1168539"/>
          </a:xfrm>
          <a:prstGeom prst="wedgeEllipseCallout">
            <a:avLst>
              <a:gd name="adj1" fmla="val 80116"/>
              <a:gd name="adj2" fmla="val -68157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dirty="0"/>
              <a:t>What does</a:t>
            </a:r>
            <a:br>
              <a:rPr lang="en-US" dirty="0"/>
            </a:br>
            <a:r>
              <a:rPr lang="en-US" dirty="0" smtClean="0"/>
              <a:t>it mean?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Multi-way Relationships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288925" y="1793875"/>
            <a:ext cx="7366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How do we model a purchase relationship between buyers,</a:t>
            </a:r>
          </a:p>
          <a:p>
            <a:r>
              <a:rPr lang="en-US" dirty="0"/>
              <a:t>products and stores?</a:t>
            </a:r>
          </a:p>
        </p:txBody>
      </p:sp>
      <p:sp>
        <p:nvSpPr>
          <p:cNvPr id="12294" name="AutoShape 3"/>
          <p:cNvSpPr>
            <a:spLocks noChangeAspect="1" noChangeArrowheads="1"/>
          </p:cNvSpPr>
          <p:nvPr/>
        </p:nvSpPr>
        <p:spPr bwMode="auto">
          <a:xfrm>
            <a:off x="3977402" y="3433924"/>
            <a:ext cx="1394604" cy="1254967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Purchase</a:t>
            </a:r>
          </a:p>
        </p:txBody>
      </p:sp>
      <p:sp>
        <p:nvSpPr>
          <p:cNvPr id="12295" name="Rectangle 5"/>
          <p:cNvSpPr>
            <a:spLocks noChangeAspect="1" noChangeArrowheads="1"/>
          </p:cNvSpPr>
          <p:nvPr/>
        </p:nvSpPr>
        <p:spPr bwMode="auto">
          <a:xfrm>
            <a:off x="1043608" y="3284984"/>
            <a:ext cx="2022175" cy="697204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sp>
        <p:nvSpPr>
          <p:cNvPr id="12296" name="Rectangle 6"/>
          <p:cNvSpPr>
            <a:spLocks noChangeAspect="1" noChangeArrowheads="1"/>
          </p:cNvSpPr>
          <p:nvPr/>
        </p:nvSpPr>
        <p:spPr bwMode="auto">
          <a:xfrm>
            <a:off x="3663617" y="5386096"/>
            <a:ext cx="2022175" cy="697204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Person</a:t>
            </a:r>
          </a:p>
        </p:txBody>
      </p:sp>
      <p:sp>
        <p:nvSpPr>
          <p:cNvPr id="12293" name="Text Box 12"/>
          <p:cNvSpPr txBox="1">
            <a:spLocks noChangeArrowheads="1"/>
          </p:cNvSpPr>
          <p:nvPr/>
        </p:nvSpPr>
        <p:spPr bwMode="auto">
          <a:xfrm>
            <a:off x="669925" y="6137275"/>
            <a:ext cx="572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Can still model as a mathematical set (</a:t>
            </a:r>
            <a:r>
              <a:rPr lang="en-US" dirty="0" smtClean="0"/>
              <a:t>how?)</a:t>
            </a:r>
            <a:endParaRPr lang="en-US" dirty="0"/>
          </a:p>
        </p:txBody>
      </p:sp>
      <p:cxnSp>
        <p:nvCxnSpPr>
          <p:cNvPr id="14" name="Straight Connector 13"/>
          <p:cNvCxnSpPr>
            <a:stCxn id="12294" idx="1"/>
            <a:endCxn id="12295" idx="3"/>
          </p:cNvCxnSpPr>
          <p:nvPr/>
        </p:nvCxnSpPr>
        <p:spPr bwMode="auto">
          <a:xfrm flipH="1" flipV="1">
            <a:off x="3065783" y="3633586"/>
            <a:ext cx="911619" cy="42782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12294" idx="3"/>
            <a:endCxn id="12297" idx="1"/>
          </p:cNvCxnSpPr>
          <p:nvPr/>
        </p:nvCxnSpPr>
        <p:spPr bwMode="auto">
          <a:xfrm flipV="1">
            <a:off x="5372006" y="3633586"/>
            <a:ext cx="911619" cy="42782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12294" idx="2"/>
            <a:endCxn id="12296" idx="0"/>
          </p:cNvCxnSpPr>
          <p:nvPr/>
        </p:nvCxnSpPr>
        <p:spPr bwMode="auto">
          <a:xfrm>
            <a:off x="4674704" y="4688891"/>
            <a:ext cx="1" cy="69720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297" name="Rectangle 7"/>
          <p:cNvSpPr>
            <a:spLocks noChangeAspect="1" noChangeArrowheads="1"/>
          </p:cNvSpPr>
          <p:nvPr/>
        </p:nvSpPr>
        <p:spPr bwMode="auto">
          <a:xfrm>
            <a:off x="6283625" y="3284984"/>
            <a:ext cx="2022175" cy="697204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Store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/>
              <a:t>Q</a:t>
            </a:r>
            <a:r>
              <a:rPr lang="en-US" sz="2800" dirty="0" smtClean="0"/>
              <a:t>: what does the arrow mean ?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/>
              <a:t>A</a:t>
            </a:r>
            <a:r>
              <a:rPr lang="en-US" sz="2800" dirty="0" smtClean="0"/>
              <a:t>: if I know the movie, role and actor, I know the salary too</a:t>
            </a:r>
          </a:p>
        </p:txBody>
      </p:sp>
      <p:grpSp>
        <p:nvGrpSpPr>
          <p:cNvPr id="13315" name="Group 1027"/>
          <p:cNvGrpSpPr>
            <a:grpSpLocks/>
          </p:cNvGrpSpPr>
          <p:nvPr/>
        </p:nvGrpSpPr>
        <p:grpSpPr bwMode="auto">
          <a:xfrm>
            <a:off x="1981200" y="2514600"/>
            <a:ext cx="5257800" cy="2743200"/>
            <a:chOff x="1152" y="1488"/>
            <a:chExt cx="3792" cy="2075"/>
          </a:xfrm>
        </p:grpSpPr>
        <p:sp>
          <p:nvSpPr>
            <p:cNvPr id="13317" name="AutoShape 1028"/>
            <p:cNvSpPr>
              <a:spLocks noChangeAspect="1" noChangeArrowheads="1"/>
            </p:cNvSpPr>
            <p:nvPr/>
          </p:nvSpPr>
          <p:spPr bwMode="auto">
            <a:xfrm>
              <a:off x="2583" y="2204"/>
              <a:ext cx="715" cy="643"/>
            </a:xfrm>
            <a:prstGeom prst="diamond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Plays</a:t>
              </a:r>
              <a:endParaRPr lang="en-US" dirty="0"/>
            </a:p>
          </p:txBody>
        </p:sp>
        <p:sp>
          <p:nvSpPr>
            <p:cNvPr id="13318" name="Rectangle 1029"/>
            <p:cNvSpPr>
              <a:spLocks noChangeAspect="1" noChangeArrowheads="1"/>
            </p:cNvSpPr>
            <p:nvPr/>
          </p:nvSpPr>
          <p:spPr bwMode="auto">
            <a:xfrm>
              <a:off x="1152" y="1810"/>
              <a:ext cx="1037" cy="35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Movie</a:t>
              </a:r>
              <a:endParaRPr lang="en-US" dirty="0"/>
            </a:p>
          </p:txBody>
        </p:sp>
        <p:sp>
          <p:nvSpPr>
            <p:cNvPr id="13319" name="Rectangle 1030"/>
            <p:cNvSpPr>
              <a:spLocks noChangeAspect="1" noChangeArrowheads="1"/>
            </p:cNvSpPr>
            <p:nvPr/>
          </p:nvSpPr>
          <p:spPr bwMode="auto">
            <a:xfrm>
              <a:off x="2404" y="3205"/>
              <a:ext cx="1038" cy="35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Actor</a:t>
              </a:r>
              <a:endParaRPr lang="en-US" dirty="0"/>
            </a:p>
          </p:txBody>
        </p:sp>
        <p:sp>
          <p:nvSpPr>
            <p:cNvPr id="13320" name="Rectangle 1031"/>
            <p:cNvSpPr>
              <a:spLocks noChangeAspect="1" noChangeArrowheads="1"/>
            </p:cNvSpPr>
            <p:nvPr/>
          </p:nvSpPr>
          <p:spPr bwMode="auto">
            <a:xfrm>
              <a:off x="3907" y="2347"/>
              <a:ext cx="1037" cy="35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Salary</a:t>
              </a:r>
              <a:endParaRPr lang="en-US" dirty="0"/>
            </a:p>
          </p:txBody>
        </p:sp>
        <p:sp>
          <p:nvSpPr>
            <p:cNvPr id="13321" name="Line 1032"/>
            <p:cNvSpPr>
              <a:spLocks noChangeAspect="1" noChangeShapeType="1"/>
            </p:cNvSpPr>
            <p:nvPr/>
          </p:nvSpPr>
          <p:spPr bwMode="auto">
            <a:xfrm>
              <a:off x="3298" y="2526"/>
              <a:ext cx="6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322" name="Line 1033"/>
            <p:cNvSpPr>
              <a:spLocks noChangeAspect="1" noChangeShapeType="1"/>
            </p:cNvSpPr>
            <p:nvPr/>
          </p:nvSpPr>
          <p:spPr bwMode="auto">
            <a:xfrm>
              <a:off x="2941" y="2847"/>
              <a:ext cx="0" cy="3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323" name="Line 1034"/>
            <p:cNvSpPr>
              <a:spLocks noChangeAspect="1" noChangeShapeType="1"/>
            </p:cNvSpPr>
            <p:nvPr/>
          </p:nvSpPr>
          <p:spPr bwMode="auto">
            <a:xfrm flipV="1">
              <a:off x="2941" y="1846"/>
              <a:ext cx="501" cy="3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324" name="Rectangle 1035"/>
            <p:cNvSpPr>
              <a:spLocks noChangeAspect="1" noChangeArrowheads="1"/>
            </p:cNvSpPr>
            <p:nvPr/>
          </p:nvSpPr>
          <p:spPr bwMode="auto">
            <a:xfrm>
              <a:off x="2976" y="1488"/>
              <a:ext cx="1038" cy="35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Role</a:t>
              </a:r>
              <a:endParaRPr lang="en-US" dirty="0"/>
            </a:p>
          </p:txBody>
        </p:sp>
        <p:sp>
          <p:nvSpPr>
            <p:cNvPr id="13325" name="Line 1036"/>
            <p:cNvSpPr>
              <a:spLocks noChangeAspect="1" noChangeShapeType="1"/>
            </p:cNvSpPr>
            <p:nvPr/>
          </p:nvSpPr>
          <p:spPr bwMode="auto">
            <a:xfrm>
              <a:off x="2189" y="2168"/>
              <a:ext cx="394" cy="3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3316" name="Rectangle 103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Arrows in Multiway Relationships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/>
              <a:t>Q</a:t>
            </a:r>
            <a:r>
              <a:rPr lang="en-US" sz="2800" dirty="0" smtClean="0"/>
              <a:t>: what do these arrow mean ?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/>
              <a:t>A</a:t>
            </a:r>
            <a:r>
              <a:rPr lang="en-US" sz="2800" dirty="0" smtClean="0"/>
              <a:t>: store, person, invoice determines movie  and store, invoice, movie determines person</a:t>
            </a:r>
          </a:p>
        </p:txBody>
      </p:sp>
      <p:sp>
        <p:nvSpPr>
          <p:cNvPr id="14339" name="AutoShape 3"/>
          <p:cNvSpPr>
            <a:spLocks noChangeAspect="1" noChangeArrowheads="1"/>
          </p:cNvSpPr>
          <p:nvPr/>
        </p:nvSpPr>
        <p:spPr bwMode="auto">
          <a:xfrm>
            <a:off x="3965575" y="3460750"/>
            <a:ext cx="990600" cy="8509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Rental</a:t>
            </a:r>
          </a:p>
        </p:txBody>
      </p:sp>
      <p:sp>
        <p:nvSpPr>
          <p:cNvPr id="14340" name="Rectangle 4"/>
          <p:cNvSpPr>
            <a:spLocks noChangeAspect="1" noChangeArrowheads="1"/>
          </p:cNvSpPr>
          <p:nvPr/>
        </p:nvSpPr>
        <p:spPr bwMode="auto">
          <a:xfrm>
            <a:off x="1981200" y="2940050"/>
            <a:ext cx="1438275" cy="47307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VideoStore</a:t>
            </a:r>
          </a:p>
        </p:txBody>
      </p:sp>
      <p:sp>
        <p:nvSpPr>
          <p:cNvPr id="14341" name="Rectangle 5"/>
          <p:cNvSpPr>
            <a:spLocks noChangeAspect="1" noChangeArrowheads="1"/>
          </p:cNvSpPr>
          <p:nvPr/>
        </p:nvSpPr>
        <p:spPr bwMode="auto">
          <a:xfrm>
            <a:off x="3717925" y="4784725"/>
            <a:ext cx="1438275" cy="47307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Person</a:t>
            </a:r>
          </a:p>
        </p:txBody>
      </p:sp>
      <p:sp>
        <p:nvSpPr>
          <p:cNvPr id="14342" name="Rectangle 6"/>
          <p:cNvSpPr>
            <a:spLocks noChangeAspect="1" noChangeArrowheads="1"/>
          </p:cNvSpPr>
          <p:nvPr/>
        </p:nvSpPr>
        <p:spPr bwMode="auto">
          <a:xfrm>
            <a:off x="5800725" y="3649663"/>
            <a:ext cx="1438275" cy="47307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Movie</a:t>
            </a:r>
          </a:p>
        </p:txBody>
      </p:sp>
      <p:sp>
        <p:nvSpPr>
          <p:cNvPr id="14343" name="Line 7"/>
          <p:cNvSpPr>
            <a:spLocks noChangeAspect="1" noChangeShapeType="1"/>
          </p:cNvSpPr>
          <p:nvPr/>
        </p:nvSpPr>
        <p:spPr bwMode="auto">
          <a:xfrm>
            <a:off x="4956175" y="3886200"/>
            <a:ext cx="844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344" name="Line 8"/>
          <p:cNvSpPr>
            <a:spLocks noChangeAspect="1" noChangeShapeType="1"/>
          </p:cNvSpPr>
          <p:nvPr/>
        </p:nvSpPr>
        <p:spPr bwMode="auto">
          <a:xfrm>
            <a:off x="4462463" y="4311650"/>
            <a:ext cx="0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345" name="Line 9"/>
          <p:cNvSpPr>
            <a:spLocks noChangeAspect="1" noChangeShapeType="1"/>
          </p:cNvSpPr>
          <p:nvPr/>
        </p:nvSpPr>
        <p:spPr bwMode="auto">
          <a:xfrm flipV="1">
            <a:off x="4462463" y="2987675"/>
            <a:ext cx="693737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346" name="Rectangle 10"/>
          <p:cNvSpPr>
            <a:spLocks noChangeAspect="1" noChangeArrowheads="1"/>
          </p:cNvSpPr>
          <p:nvPr/>
        </p:nvSpPr>
        <p:spPr bwMode="auto">
          <a:xfrm>
            <a:off x="4510088" y="2514600"/>
            <a:ext cx="1439862" cy="47307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Invoice</a:t>
            </a:r>
          </a:p>
        </p:txBody>
      </p:sp>
      <p:sp>
        <p:nvSpPr>
          <p:cNvPr id="14347" name="Line 11"/>
          <p:cNvSpPr>
            <a:spLocks noChangeAspect="1" noChangeShapeType="1"/>
          </p:cNvSpPr>
          <p:nvPr/>
        </p:nvSpPr>
        <p:spPr bwMode="auto">
          <a:xfrm>
            <a:off x="3419475" y="3413125"/>
            <a:ext cx="546100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Arrows in Multiway Relationships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Q</a:t>
            </a:r>
            <a:r>
              <a:rPr lang="en-US" dirty="0" smtClean="0"/>
              <a:t>: how do I say: “invoice determines store” ?</a:t>
            </a:r>
          </a:p>
          <a:p>
            <a:pPr>
              <a:buFontTx/>
              <a:buNone/>
            </a:pPr>
            <a:r>
              <a:rPr lang="en-US" b="1" dirty="0" smtClean="0"/>
              <a:t>A</a:t>
            </a:r>
            <a:r>
              <a:rPr lang="en-US" dirty="0" smtClean="0"/>
              <a:t>: no good way; best approximation: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b="1" dirty="0" smtClean="0"/>
              <a:t>Q</a:t>
            </a:r>
            <a:r>
              <a:rPr lang="en-US" dirty="0" smtClean="0"/>
              <a:t>: Why is this incomplete ?</a:t>
            </a:r>
          </a:p>
        </p:txBody>
      </p:sp>
      <p:grpSp>
        <p:nvGrpSpPr>
          <p:cNvPr id="15363" name="Group 3"/>
          <p:cNvGrpSpPr>
            <a:grpSpLocks noChangeAspect="1"/>
          </p:cNvGrpSpPr>
          <p:nvPr/>
        </p:nvGrpSpPr>
        <p:grpSpPr bwMode="auto">
          <a:xfrm>
            <a:off x="2895600" y="3200400"/>
            <a:ext cx="4343400" cy="2265363"/>
            <a:chOff x="1152" y="2256"/>
            <a:chExt cx="3312" cy="1728"/>
          </a:xfrm>
        </p:grpSpPr>
        <p:sp>
          <p:nvSpPr>
            <p:cNvPr id="15365" name="AutoShape 4"/>
            <p:cNvSpPr>
              <a:spLocks noChangeAspect="1" noChangeArrowheads="1"/>
            </p:cNvSpPr>
            <p:nvPr/>
          </p:nvSpPr>
          <p:spPr bwMode="auto">
            <a:xfrm>
              <a:off x="2402" y="2852"/>
              <a:ext cx="624" cy="536"/>
            </a:xfrm>
            <a:prstGeom prst="diamond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dirty="0"/>
                <a:t>Rental</a:t>
              </a:r>
              <a:endParaRPr lang="en-US" sz="2000" dirty="0"/>
            </a:p>
          </p:txBody>
        </p:sp>
        <p:sp>
          <p:nvSpPr>
            <p:cNvPr id="15366" name="Rectangle 5"/>
            <p:cNvSpPr>
              <a:spLocks noChangeAspect="1" noChangeArrowheads="1"/>
            </p:cNvSpPr>
            <p:nvPr/>
          </p:nvSpPr>
          <p:spPr bwMode="auto">
            <a:xfrm>
              <a:off x="1152" y="2524"/>
              <a:ext cx="906" cy="29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VideoStore</a:t>
              </a:r>
            </a:p>
          </p:txBody>
        </p:sp>
        <p:sp>
          <p:nvSpPr>
            <p:cNvPr id="15367" name="Rectangle 6"/>
            <p:cNvSpPr>
              <a:spLocks noChangeAspect="1" noChangeArrowheads="1"/>
            </p:cNvSpPr>
            <p:nvPr/>
          </p:nvSpPr>
          <p:spPr bwMode="auto">
            <a:xfrm>
              <a:off x="2246" y="3686"/>
              <a:ext cx="906" cy="29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Person</a:t>
              </a:r>
            </a:p>
          </p:txBody>
        </p:sp>
        <p:sp>
          <p:nvSpPr>
            <p:cNvPr id="15368" name="Rectangle 7"/>
            <p:cNvSpPr>
              <a:spLocks noChangeAspect="1" noChangeArrowheads="1"/>
            </p:cNvSpPr>
            <p:nvPr/>
          </p:nvSpPr>
          <p:spPr bwMode="auto">
            <a:xfrm>
              <a:off x="3558" y="2971"/>
              <a:ext cx="906" cy="29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Movie</a:t>
              </a:r>
            </a:p>
          </p:txBody>
        </p:sp>
        <p:sp>
          <p:nvSpPr>
            <p:cNvPr id="15369" name="Line 8"/>
            <p:cNvSpPr>
              <a:spLocks noChangeAspect="1" noChangeShapeType="1"/>
            </p:cNvSpPr>
            <p:nvPr/>
          </p:nvSpPr>
          <p:spPr bwMode="auto">
            <a:xfrm>
              <a:off x="3026" y="3120"/>
              <a:ext cx="5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370" name="Line 9"/>
            <p:cNvSpPr>
              <a:spLocks noChangeAspect="1" noChangeShapeType="1"/>
            </p:cNvSpPr>
            <p:nvPr/>
          </p:nvSpPr>
          <p:spPr bwMode="auto">
            <a:xfrm>
              <a:off x="2715" y="3388"/>
              <a:ext cx="0" cy="2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371" name="Line 10"/>
            <p:cNvSpPr>
              <a:spLocks noChangeAspect="1" noChangeShapeType="1"/>
            </p:cNvSpPr>
            <p:nvPr/>
          </p:nvSpPr>
          <p:spPr bwMode="auto">
            <a:xfrm flipV="1">
              <a:off x="2715" y="2554"/>
              <a:ext cx="437" cy="2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372" name="Rectangle 11"/>
            <p:cNvSpPr>
              <a:spLocks noChangeAspect="1" noChangeArrowheads="1"/>
            </p:cNvSpPr>
            <p:nvPr/>
          </p:nvSpPr>
          <p:spPr bwMode="auto">
            <a:xfrm>
              <a:off x="2745" y="2256"/>
              <a:ext cx="907" cy="29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Invoice</a:t>
              </a:r>
            </a:p>
          </p:txBody>
        </p:sp>
        <p:sp>
          <p:nvSpPr>
            <p:cNvPr id="15373" name="Line 12"/>
            <p:cNvSpPr>
              <a:spLocks noChangeAspect="1" noChangeShapeType="1"/>
            </p:cNvSpPr>
            <p:nvPr/>
          </p:nvSpPr>
          <p:spPr bwMode="auto">
            <a:xfrm>
              <a:off x="2058" y="2822"/>
              <a:ext cx="344" cy="2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5364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Arrows in Multiway Relationships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in Relationships</a:t>
            </a:r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3352800" y="38100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Purchase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88925" y="1793875"/>
            <a:ext cx="6945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What if we need an entity set twice in one relationship?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04800" y="29718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2971800" y="59436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Person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6172200" y="41148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Store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3059832" y="5157192"/>
            <a:ext cx="849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seller</a:t>
            </a:r>
            <a:endParaRPr lang="en-US" dirty="0"/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4495800" y="5105400"/>
            <a:ext cx="877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buyer</a:t>
            </a:r>
          </a:p>
        </p:txBody>
      </p:sp>
      <p:cxnSp>
        <p:nvCxnSpPr>
          <p:cNvPr id="15" name="Straight Connector 14"/>
          <p:cNvCxnSpPr>
            <a:stCxn id="16387" idx="1"/>
            <a:endCxn id="16389" idx="3"/>
          </p:cNvCxnSpPr>
          <p:nvPr/>
        </p:nvCxnSpPr>
        <p:spPr bwMode="auto">
          <a:xfrm flipH="1" flipV="1">
            <a:off x="2514600" y="3352800"/>
            <a:ext cx="8382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16387" idx="3"/>
            <a:endCxn id="16391" idx="1"/>
          </p:cNvCxnSpPr>
          <p:nvPr/>
        </p:nvCxnSpPr>
        <p:spPr bwMode="auto">
          <a:xfrm>
            <a:off x="48768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H="1" flipV="1">
            <a:off x="4114800" y="5181600"/>
            <a:ext cx="673224" cy="76768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Arrow Connector 20"/>
          <p:cNvCxnSpPr>
            <a:stCxn id="16387" idx="2"/>
          </p:cNvCxnSpPr>
          <p:nvPr/>
        </p:nvCxnSpPr>
        <p:spPr bwMode="auto">
          <a:xfrm flipH="1">
            <a:off x="3347864" y="5181600"/>
            <a:ext cx="766936" cy="76768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Attributes on Relationships</a:t>
            </a:r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3352800" y="38100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Purchase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04800" y="29718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2971800" y="59436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Person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6172200" y="41148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Store</a:t>
            </a:r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5029200" y="25146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date</a:t>
            </a:r>
          </a:p>
        </p:txBody>
      </p:sp>
      <p:cxnSp>
        <p:nvCxnSpPr>
          <p:cNvPr id="13" name="Straight Connector 12"/>
          <p:cNvCxnSpPr>
            <a:stCxn id="17411" idx="1"/>
            <a:endCxn id="17412" idx="3"/>
          </p:cNvCxnSpPr>
          <p:nvPr/>
        </p:nvCxnSpPr>
        <p:spPr bwMode="auto">
          <a:xfrm flipH="1" flipV="1">
            <a:off x="2514600" y="3352800"/>
            <a:ext cx="8382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17411" idx="3"/>
            <a:endCxn id="17414" idx="1"/>
          </p:cNvCxnSpPr>
          <p:nvPr/>
        </p:nvCxnSpPr>
        <p:spPr bwMode="auto">
          <a:xfrm>
            <a:off x="48768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17411" idx="2"/>
            <a:endCxn id="17413" idx="0"/>
          </p:cNvCxnSpPr>
          <p:nvPr/>
        </p:nvCxnSpPr>
        <p:spPr bwMode="auto">
          <a:xfrm flipH="1">
            <a:off x="4076700" y="5181600"/>
            <a:ext cx="381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17411" idx="0"/>
            <a:endCxn id="17417" idx="4"/>
          </p:cNvCxnSpPr>
          <p:nvPr/>
        </p:nvCxnSpPr>
        <p:spPr bwMode="auto">
          <a:xfrm flipV="1">
            <a:off x="4114800" y="3200400"/>
            <a:ext cx="16383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Converting Multi-way Relationships to Binary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04800" y="35814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Purchase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096000" y="55626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Person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6096000" y="38481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Store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6096000" y="21336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3352800" y="35433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StoreOf</a:t>
            </a:r>
          </a:p>
        </p:txBody>
      </p:sp>
      <p:sp>
        <p:nvSpPr>
          <p:cNvPr id="18440" name="AutoShape 8"/>
          <p:cNvSpPr>
            <a:spLocks noChangeArrowheads="1"/>
          </p:cNvSpPr>
          <p:nvPr/>
        </p:nvSpPr>
        <p:spPr bwMode="auto">
          <a:xfrm>
            <a:off x="3352800" y="18288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ProductOf</a:t>
            </a:r>
          </a:p>
        </p:txBody>
      </p:sp>
      <p:sp>
        <p:nvSpPr>
          <p:cNvPr id="18441" name="AutoShape 9"/>
          <p:cNvSpPr>
            <a:spLocks noChangeArrowheads="1"/>
          </p:cNvSpPr>
          <p:nvPr/>
        </p:nvSpPr>
        <p:spPr bwMode="auto">
          <a:xfrm>
            <a:off x="3352800" y="52578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BuyerOf</a:t>
            </a:r>
          </a:p>
        </p:txBody>
      </p:sp>
      <p:sp>
        <p:nvSpPr>
          <p:cNvPr id="18448" name="Oval 17"/>
          <p:cNvSpPr>
            <a:spLocks noChangeArrowheads="1"/>
          </p:cNvSpPr>
          <p:nvPr/>
        </p:nvSpPr>
        <p:spPr bwMode="auto">
          <a:xfrm>
            <a:off x="838200" y="19050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date</a:t>
            </a:r>
          </a:p>
        </p:txBody>
      </p:sp>
      <p:cxnSp>
        <p:nvCxnSpPr>
          <p:cNvPr id="19" name="Straight Connector 18"/>
          <p:cNvCxnSpPr>
            <a:stCxn id="18435" idx="0"/>
            <a:endCxn id="18448" idx="4"/>
          </p:cNvCxnSpPr>
          <p:nvPr/>
        </p:nvCxnSpPr>
        <p:spPr bwMode="auto">
          <a:xfrm flipV="1">
            <a:off x="1409700" y="2590800"/>
            <a:ext cx="15240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stCxn id="18435" idx="2"/>
            <a:endCxn id="18441" idx="1"/>
          </p:cNvCxnSpPr>
          <p:nvPr/>
        </p:nvCxnSpPr>
        <p:spPr bwMode="auto">
          <a:xfrm>
            <a:off x="1409700" y="4343400"/>
            <a:ext cx="194310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stCxn id="18435" idx="0"/>
            <a:endCxn id="18440" idx="1"/>
          </p:cNvCxnSpPr>
          <p:nvPr/>
        </p:nvCxnSpPr>
        <p:spPr bwMode="auto">
          <a:xfrm flipV="1">
            <a:off x="1409700" y="2514600"/>
            <a:ext cx="194310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>
            <a:stCxn id="18435" idx="3"/>
            <a:endCxn id="18439" idx="1"/>
          </p:cNvCxnSpPr>
          <p:nvPr/>
        </p:nvCxnSpPr>
        <p:spPr bwMode="auto">
          <a:xfrm>
            <a:off x="2514600" y="3962400"/>
            <a:ext cx="838200" cy="2667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18440" idx="3"/>
            <a:endCxn id="18438" idx="1"/>
          </p:cNvCxnSpPr>
          <p:nvPr/>
        </p:nvCxnSpPr>
        <p:spPr bwMode="auto">
          <a:xfrm>
            <a:off x="4876800" y="2514600"/>
            <a:ext cx="1219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18439" idx="3"/>
            <a:endCxn id="18437" idx="1"/>
          </p:cNvCxnSpPr>
          <p:nvPr/>
        </p:nvCxnSpPr>
        <p:spPr bwMode="auto">
          <a:xfrm>
            <a:off x="4876800" y="4229100"/>
            <a:ext cx="1219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stCxn id="18441" idx="3"/>
            <a:endCxn id="18436" idx="1"/>
          </p:cNvCxnSpPr>
          <p:nvPr/>
        </p:nvCxnSpPr>
        <p:spPr bwMode="auto">
          <a:xfrm>
            <a:off x="4876800" y="5943600"/>
            <a:ext cx="1219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E/R Diagrams</a:t>
            </a:r>
            <a:br>
              <a:rPr lang="en-US" dirty="0" smtClean="0"/>
            </a:br>
            <a:r>
              <a:rPr lang="en-US" dirty="0" smtClean="0"/>
              <a:t>to Relational Schema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Entity </a:t>
            </a:r>
            <a:r>
              <a:rPr lang="en-US" dirty="0" smtClean="0">
                <a:sym typeface="Wingdings" pitchFamily="2" charset="2"/>
              </a:rPr>
              <a:t> relation</a:t>
            </a:r>
          </a:p>
          <a:p>
            <a:r>
              <a:rPr lang="en-US" dirty="0" smtClean="0">
                <a:sym typeface="Wingdings" pitchFamily="2" charset="2"/>
              </a:rPr>
              <a:t>Relationship  relation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Entity Set </a:t>
            </a:r>
            <a:r>
              <a:rPr lang="en-US" dirty="0" smtClean="0"/>
              <a:t>to Relation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429000" y="3505200"/>
            <a:ext cx="21336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3733800" y="16764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name</a:t>
            </a:r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5334000" y="16764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category</a:t>
            </a:r>
          </a:p>
        </p:txBody>
      </p:sp>
      <p:sp>
        <p:nvSpPr>
          <p:cNvPr id="20486" name="Oval 6"/>
          <p:cNvSpPr>
            <a:spLocks noChangeArrowheads="1"/>
          </p:cNvSpPr>
          <p:nvPr/>
        </p:nvSpPr>
        <p:spPr bwMode="auto">
          <a:xfrm>
            <a:off x="2590800" y="25908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price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533400" y="4572000"/>
            <a:ext cx="689323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Product</a:t>
            </a:r>
            <a:r>
              <a:rPr lang="en-US" dirty="0">
                <a:solidFill>
                  <a:schemeClr val="accent2"/>
                </a:solidFill>
              </a:rPr>
              <a:t>(</a:t>
            </a:r>
            <a:r>
              <a:rPr lang="en-US" u="sng" dirty="0">
                <a:solidFill>
                  <a:schemeClr val="accent2"/>
                </a:solidFill>
              </a:rPr>
              <a:t>name,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u="sng" dirty="0">
                <a:solidFill>
                  <a:schemeClr val="accent2"/>
                </a:solidFill>
              </a:rPr>
              <a:t>category</a:t>
            </a:r>
            <a:r>
              <a:rPr lang="en-US" dirty="0">
                <a:solidFill>
                  <a:schemeClr val="accent2"/>
                </a:solidFill>
              </a:rPr>
              <a:t>, price)</a:t>
            </a:r>
          </a:p>
          <a:p>
            <a:endParaRPr lang="en-US" dirty="0"/>
          </a:p>
          <a:p>
            <a:r>
              <a:rPr lang="en-US" dirty="0"/>
              <a:t>         </a:t>
            </a:r>
            <a:r>
              <a:rPr lang="en-US" dirty="0">
                <a:solidFill>
                  <a:schemeClr val="accent2"/>
                </a:solidFill>
              </a:rPr>
              <a:t>name                         category                    price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         gizmo                        gadgets                     $19.99</a:t>
            </a:r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1006475" y="5902325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1006475" y="5978525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2835275" y="5521325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5654675" y="5521325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cxnSp>
        <p:nvCxnSpPr>
          <p:cNvPr id="16" name="Straight Connector 15"/>
          <p:cNvCxnSpPr>
            <a:stCxn id="20485" idx="4"/>
            <a:endCxn id="20483" idx="0"/>
          </p:cNvCxnSpPr>
          <p:nvPr/>
        </p:nvCxnSpPr>
        <p:spPr bwMode="auto">
          <a:xfrm flipH="1">
            <a:off x="4495800" y="2362200"/>
            <a:ext cx="15621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20484" idx="4"/>
            <a:endCxn id="20483" idx="0"/>
          </p:cNvCxnSpPr>
          <p:nvPr/>
        </p:nvCxnSpPr>
        <p:spPr bwMode="auto">
          <a:xfrm>
            <a:off x="4457700" y="2362200"/>
            <a:ext cx="381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20486" idx="4"/>
            <a:endCxn id="20483" idx="0"/>
          </p:cNvCxnSpPr>
          <p:nvPr/>
        </p:nvCxnSpPr>
        <p:spPr bwMode="auto">
          <a:xfrm>
            <a:off x="3314700" y="3276600"/>
            <a:ext cx="11811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an Application with a DBMS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382000" cy="417195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accent6"/>
                </a:solidFill>
              </a:rPr>
              <a:t>Requirements modeling </a:t>
            </a:r>
            <a:r>
              <a:rPr lang="en-US" sz="2800" dirty="0" smtClean="0"/>
              <a:t>(conceptual)</a:t>
            </a:r>
          </a:p>
          <a:p>
            <a:pPr lvl="1"/>
            <a:r>
              <a:rPr lang="en-US" sz="2400" dirty="0" smtClean="0"/>
              <a:t>Decide what entities should be part of the application and how they should be linked.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Schema design and implementation</a:t>
            </a:r>
          </a:p>
          <a:p>
            <a:pPr lvl="1"/>
            <a:r>
              <a:rPr lang="en-US" sz="2400" dirty="0" smtClean="0"/>
              <a:t>Decide on a set of tables, attributes.</a:t>
            </a:r>
          </a:p>
          <a:p>
            <a:pPr lvl="1"/>
            <a:r>
              <a:rPr lang="en-US" sz="2400" dirty="0" smtClean="0"/>
              <a:t>Define the tables in the database system.</a:t>
            </a:r>
          </a:p>
          <a:p>
            <a:pPr lvl="1"/>
            <a:r>
              <a:rPr lang="en-US" sz="2400" dirty="0" smtClean="0"/>
              <a:t>Populate database (insert tuples).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Write application programs using the DBMS</a:t>
            </a:r>
          </a:p>
          <a:p>
            <a:pPr lvl="1"/>
            <a:r>
              <a:rPr lang="en-US" sz="2400" dirty="0" smtClean="0"/>
              <a:t>Way easier now that the data management is taken care of.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Relationships to Relations</a:t>
            </a: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60325" y="4308475"/>
            <a:ext cx="897232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/>
          </a:p>
          <a:p>
            <a:r>
              <a:rPr lang="en-US" b="1" dirty="0">
                <a:solidFill>
                  <a:schemeClr val="accent2"/>
                </a:solidFill>
              </a:rPr>
              <a:t>Makes</a:t>
            </a:r>
            <a:r>
              <a:rPr lang="en-US" dirty="0">
                <a:solidFill>
                  <a:schemeClr val="accent2"/>
                </a:solidFill>
              </a:rPr>
              <a:t>(</a:t>
            </a:r>
            <a:r>
              <a:rPr lang="en-US" u="sng" dirty="0">
                <a:solidFill>
                  <a:schemeClr val="accent2"/>
                </a:solidFill>
              </a:rPr>
              <a:t>product-name,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u="sng" dirty="0">
                <a:solidFill>
                  <a:schemeClr val="accent2"/>
                </a:solidFill>
              </a:rPr>
              <a:t>product-category,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u="sng" dirty="0">
                <a:solidFill>
                  <a:schemeClr val="accent2"/>
                </a:solidFill>
              </a:rPr>
              <a:t>company-name</a:t>
            </a:r>
            <a:r>
              <a:rPr lang="en-US" dirty="0">
                <a:solidFill>
                  <a:schemeClr val="accent2"/>
                </a:solidFill>
              </a:rPr>
              <a:t>, year)</a:t>
            </a:r>
            <a:r>
              <a:rPr lang="en-US" b="1" dirty="0">
                <a:solidFill>
                  <a:schemeClr val="accent2"/>
                </a:solidFill>
              </a:rPr>
              <a:t/>
            </a:r>
            <a:br>
              <a:rPr lang="en-US" b="1" dirty="0">
                <a:solidFill>
                  <a:schemeClr val="accent2"/>
                </a:solidFill>
              </a:rPr>
            </a:br>
            <a:r>
              <a:rPr lang="en-US" dirty="0"/>
              <a:t>       </a:t>
            </a:r>
            <a:r>
              <a:rPr lang="en-US" dirty="0">
                <a:solidFill>
                  <a:schemeClr val="accent2"/>
                </a:solidFill>
              </a:rPr>
              <a:t>Product-name    Product-Category  Company-name    Starting-year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r>
              <a:rPr lang="en-US" dirty="0"/>
              <a:t>             gizmo                    gadgets            gizmoWorks          1963</a:t>
            </a:r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533400" y="54864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533400" y="55626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2514600" y="5181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7162800" y="5181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4953000" y="5181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531" name="Rectangle 27"/>
          <p:cNvSpPr>
            <a:spLocks noChangeArrowheads="1"/>
          </p:cNvSpPr>
          <p:nvPr/>
        </p:nvSpPr>
        <p:spPr bwMode="auto">
          <a:xfrm>
            <a:off x="2054225" y="6280150"/>
            <a:ext cx="5035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 (watch out for attribute name conflicts)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152400" y="1143000"/>
            <a:ext cx="8610600" cy="3657600"/>
            <a:chOff x="152400" y="1143000"/>
            <a:chExt cx="8610600" cy="3657600"/>
          </a:xfrm>
        </p:grpSpPr>
        <p:sp>
          <p:nvSpPr>
            <p:cNvPr id="21507" name="Rectangle 3"/>
            <p:cNvSpPr>
              <a:spLocks noChangeArrowheads="1"/>
            </p:cNvSpPr>
            <p:nvPr/>
          </p:nvSpPr>
          <p:spPr bwMode="auto">
            <a:xfrm>
              <a:off x="228600" y="1143000"/>
              <a:ext cx="7772400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4400" dirty="0">
                  <a:solidFill>
                    <a:schemeClr val="tx2"/>
                  </a:solidFill>
                </a:rPr>
                <a:t> </a:t>
              </a:r>
              <a:br>
                <a:rPr lang="en-US" sz="4400" dirty="0">
                  <a:solidFill>
                    <a:schemeClr val="tx2"/>
                  </a:solidFill>
                </a:rPr>
              </a:br>
              <a:endParaRPr lang="en-US" sz="4400" dirty="0">
                <a:solidFill>
                  <a:schemeClr val="tx2"/>
                </a:solidFill>
              </a:endParaRPr>
            </a:p>
          </p:txBody>
        </p:sp>
        <p:sp>
          <p:nvSpPr>
            <p:cNvPr id="21508" name="AutoShape 4"/>
            <p:cNvSpPr>
              <a:spLocks noChangeArrowheads="1"/>
            </p:cNvSpPr>
            <p:nvPr/>
          </p:nvSpPr>
          <p:spPr bwMode="auto">
            <a:xfrm>
              <a:off x="3276600" y="2743200"/>
              <a:ext cx="1524000" cy="1371600"/>
            </a:xfrm>
            <a:prstGeom prst="diamond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makes</a:t>
              </a:r>
            </a:p>
          </p:txBody>
        </p:sp>
        <p:sp>
          <p:nvSpPr>
            <p:cNvPr id="21509" name="Rectangle 5"/>
            <p:cNvSpPr>
              <a:spLocks noChangeArrowheads="1"/>
            </p:cNvSpPr>
            <p:nvPr/>
          </p:nvSpPr>
          <p:spPr bwMode="auto">
            <a:xfrm>
              <a:off x="6019800" y="3048000"/>
              <a:ext cx="2209800" cy="76200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Company</a:t>
              </a:r>
            </a:p>
          </p:txBody>
        </p:sp>
        <p:sp>
          <p:nvSpPr>
            <p:cNvPr id="21510" name="Rectangle 6"/>
            <p:cNvSpPr>
              <a:spLocks noChangeArrowheads="1"/>
            </p:cNvSpPr>
            <p:nvPr/>
          </p:nvSpPr>
          <p:spPr bwMode="auto">
            <a:xfrm>
              <a:off x="457200" y="3429000"/>
              <a:ext cx="2133600" cy="76200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Product</a:t>
              </a:r>
            </a:p>
          </p:txBody>
        </p:sp>
        <p:sp>
          <p:nvSpPr>
            <p:cNvPr id="21511" name="Oval 7"/>
            <p:cNvSpPr>
              <a:spLocks noChangeArrowheads="1"/>
            </p:cNvSpPr>
            <p:nvPr/>
          </p:nvSpPr>
          <p:spPr bwMode="auto">
            <a:xfrm>
              <a:off x="1371600" y="1219200"/>
              <a:ext cx="10668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u="sng" dirty="0"/>
                <a:t>name</a:t>
              </a:r>
            </a:p>
          </p:txBody>
        </p:sp>
        <p:sp>
          <p:nvSpPr>
            <p:cNvPr id="21512" name="Oval 8"/>
            <p:cNvSpPr>
              <a:spLocks noChangeArrowheads="1"/>
            </p:cNvSpPr>
            <p:nvPr/>
          </p:nvSpPr>
          <p:spPr bwMode="auto">
            <a:xfrm>
              <a:off x="2590800" y="1219200"/>
              <a:ext cx="12954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u="sng" dirty="0"/>
                <a:t>category</a:t>
              </a:r>
            </a:p>
          </p:txBody>
        </p:sp>
        <p:sp>
          <p:nvSpPr>
            <p:cNvPr id="21513" name="Oval 9"/>
            <p:cNvSpPr>
              <a:spLocks noChangeArrowheads="1"/>
            </p:cNvSpPr>
            <p:nvPr/>
          </p:nvSpPr>
          <p:spPr bwMode="auto">
            <a:xfrm>
              <a:off x="7315200" y="4114800"/>
              <a:ext cx="14478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Stock price</a:t>
              </a:r>
            </a:p>
          </p:txBody>
        </p:sp>
        <p:sp>
          <p:nvSpPr>
            <p:cNvPr id="21514" name="Oval 10"/>
            <p:cNvSpPr>
              <a:spLocks noChangeArrowheads="1"/>
            </p:cNvSpPr>
            <p:nvPr/>
          </p:nvSpPr>
          <p:spPr bwMode="auto">
            <a:xfrm>
              <a:off x="7162800" y="1828800"/>
              <a:ext cx="14478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u="sng" dirty="0"/>
                <a:t>name</a:t>
              </a:r>
            </a:p>
          </p:txBody>
        </p:sp>
        <p:sp>
          <p:nvSpPr>
            <p:cNvPr id="21519" name="Oval 15"/>
            <p:cNvSpPr>
              <a:spLocks noChangeArrowheads="1"/>
            </p:cNvSpPr>
            <p:nvPr/>
          </p:nvSpPr>
          <p:spPr bwMode="auto">
            <a:xfrm>
              <a:off x="3962400" y="1676400"/>
              <a:ext cx="14478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Start Year</a:t>
              </a:r>
            </a:p>
          </p:txBody>
        </p:sp>
        <p:sp>
          <p:nvSpPr>
            <p:cNvPr id="21525" name="Oval 21"/>
            <p:cNvSpPr>
              <a:spLocks noChangeArrowheads="1"/>
            </p:cNvSpPr>
            <p:nvPr/>
          </p:nvSpPr>
          <p:spPr bwMode="auto">
            <a:xfrm>
              <a:off x="152400" y="1219200"/>
              <a:ext cx="11430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price</a:t>
              </a:r>
            </a:p>
          </p:txBody>
        </p:sp>
        <p:cxnSp>
          <p:nvCxnSpPr>
            <p:cNvPr id="21526" name="AutoShape 22"/>
            <p:cNvCxnSpPr>
              <a:cxnSpLocks noChangeShapeType="1"/>
              <a:stCxn id="21510" idx="0"/>
              <a:endCxn id="21525" idx="4"/>
            </p:cNvCxnSpPr>
            <p:nvPr/>
          </p:nvCxnSpPr>
          <p:spPr bwMode="auto">
            <a:xfrm flipH="1" flipV="1">
              <a:off x="723900" y="1905000"/>
              <a:ext cx="800100" cy="1524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1527" name="AutoShape 23"/>
            <p:cNvCxnSpPr>
              <a:cxnSpLocks noChangeShapeType="1"/>
              <a:stCxn id="21510" idx="0"/>
              <a:endCxn id="21511" idx="4"/>
            </p:cNvCxnSpPr>
            <p:nvPr/>
          </p:nvCxnSpPr>
          <p:spPr bwMode="auto">
            <a:xfrm flipV="1">
              <a:off x="1524000" y="1905000"/>
              <a:ext cx="381000" cy="1524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1528" name="AutoShape 24"/>
            <p:cNvCxnSpPr>
              <a:cxnSpLocks noChangeShapeType="1"/>
              <a:stCxn id="21510" idx="0"/>
              <a:endCxn id="21512" idx="4"/>
            </p:cNvCxnSpPr>
            <p:nvPr/>
          </p:nvCxnSpPr>
          <p:spPr bwMode="auto">
            <a:xfrm flipV="1">
              <a:off x="1524000" y="1905000"/>
              <a:ext cx="1714500" cy="1524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1530" name="AutoShape 26"/>
            <p:cNvCxnSpPr>
              <a:cxnSpLocks noChangeShapeType="1"/>
              <a:stCxn id="21508" idx="3"/>
              <a:endCxn id="21509" idx="1"/>
            </p:cNvCxnSpPr>
            <p:nvPr/>
          </p:nvCxnSpPr>
          <p:spPr bwMode="auto">
            <a:xfrm>
              <a:off x="4800600" y="3429000"/>
              <a:ext cx="12192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" name="Straight Connector 28"/>
            <p:cNvCxnSpPr>
              <a:stCxn id="21510" idx="3"/>
              <a:endCxn id="21508" idx="1"/>
            </p:cNvCxnSpPr>
            <p:nvPr/>
          </p:nvCxnSpPr>
          <p:spPr bwMode="auto">
            <a:xfrm flipV="1">
              <a:off x="2590800" y="3429000"/>
              <a:ext cx="6858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>
              <a:stCxn id="21519" idx="3"/>
              <a:endCxn id="21508" idx="0"/>
            </p:cNvCxnSpPr>
            <p:nvPr/>
          </p:nvCxnSpPr>
          <p:spPr bwMode="auto">
            <a:xfrm flipH="1">
              <a:off x="4038600" y="2261767"/>
              <a:ext cx="135826" cy="481433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>
              <a:stCxn id="21509" idx="0"/>
              <a:endCxn id="21514" idx="3"/>
            </p:cNvCxnSpPr>
            <p:nvPr/>
          </p:nvCxnSpPr>
          <p:spPr bwMode="auto">
            <a:xfrm flipV="1">
              <a:off x="7124700" y="2414167"/>
              <a:ext cx="250126" cy="633833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>
              <a:stCxn id="21509" idx="2"/>
              <a:endCxn id="21513" idx="1"/>
            </p:cNvCxnSpPr>
            <p:nvPr/>
          </p:nvCxnSpPr>
          <p:spPr bwMode="auto">
            <a:xfrm>
              <a:off x="7124700" y="3810000"/>
              <a:ext cx="402526" cy="405233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Relationships to Relations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212725" y="4495800"/>
            <a:ext cx="70326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No need for </a:t>
            </a:r>
            <a:r>
              <a:rPr lang="en-US" b="1" dirty="0">
                <a:solidFill>
                  <a:schemeClr val="accent2"/>
                </a:solidFill>
              </a:rPr>
              <a:t>Makes</a:t>
            </a:r>
            <a:r>
              <a:rPr lang="en-US" dirty="0"/>
              <a:t>.  Modify </a:t>
            </a:r>
            <a:r>
              <a:rPr lang="en-US" b="1" dirty="0">
                <a:solidFill>
                  <a:schemeClr val="accent2"/>
                </a:solidFill>
              </a:rPr>
              <a:t>Product</a:t>
            </a:r>
            <a:r>
              <a:rPr lang="en-US" dirty="0">
                <a:solidFill>
                  <a:schemeClr val="accent2"/>
                </a:solidFill>
              </a:rPr>
              <a:t>:</a:t>
            </a:r>
          </a:p>
          <a:p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      name    category   price    StartYear   companyName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r>
              <a:rPr lang="en-US" dirty="0"/>
              <a:t>      gizmo   gadgets    19.99    1963         gizmoWorks</a:t>
            </a:r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685800" y="5673725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685800" y="5749925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>
            <a:off x="1600200" y="5368925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5181600" y="5368925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2819400" y="5368925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>
            <a:off x="3810000" y="5368925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152400" y="1143000"/>
            <a:ext cx="8610600" cy="3657600"/>
            <a:chOff x="152400" y="1143000"/>
            <a:chExt cx="8610600" cy="3657600"/>
          </a:xfrm>
        </p:grpSpPr>
        <p:sp>
          <p:nvSpPr>
            <p:cNvPr id="30" name="Rectangle 3"/>
            <p:cNvSpPr>
              <a:spLocks noChangeArrowheads="1"/>
            </p:cNvSpPr>
            <p:nvPr/>
          </p:nvSpPr>
          <p:spPr bwMode="auto">
            <a:xfrm>
              <a:off x="228600" y="1143000"/>
              <a:ext cx="7772400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4400" dirty="0">
                  <a:solidFill>
                    <a:schemeClr val="tx2"/>
                  </a:solidFill>
                </a:rPr>
                <a:t> </a:t>
              </a:r>
              <a:br>
                <a:rPr lang="en-US" sz="4400" dirty="0">
                  <a:solidFill>
                    <a:schemeClr val="tx2"/>
                  </a:solidFill>
                </a:rPr>
              </a:br>
              <a:endParaRPr lang="en-US" sz="4400" dirty="0">
                <a:solidFill>
                  <a:schemeClr val="tx2"/>
                </a:solidFill>
              </a:endParaRPr>
            </a:p>
          </p:txBody>
        </p:sp>
        <p:sp>
          <p:nvSpPr>
            <p:cNvPr id="31" name="AutoShape 4"/>
            <p:cNvSpPr>
              <a:spLocks noChangeArrowheads="1"/>
            </p:cNvSpPr>
            <p:nvPr/>
          </p:nvSpPr>
          <p:spPr bwMode="auto">
            <a:xfrm>
              <a:off x="3276600" y="2743200"/>
              <a:ext cx="1524000" cy="1371600"/>
            </a:xfrm>
            <a:prstGeom prst="diamond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makes</a:t>
              </a:r>
            </a:p>
          </p:txBody>
        </p:sp>
        <p:sp>
          <p:nvSpPr>
            <p:cNvPr id="32" name="Rectangle 5"/>
            <p:cNvSpPr>
              <a:spLocks noChangeArrowheads="1"/>
            </p:cNvSpPr>
            <p:nvPr/>
          </p:nvSpPr>
          <p:spPr bwMode="auto">
            <a:xfrm>
              <a:off x="6019800" y="3048000"/>
              <a:ext cx="2209800" cy="76200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Company</a:t>
              </a:r>
            </a:p>
          </p:txBody>
        </p:sp>
        <p:sp>
          <p:nvSpPr>
            <p:cNvPr id="33" name="Rectangle 6"/>
            <p:cNvSpPr>
              <a:spLocks noChangeArrowheads="1"/>
            </p:cNvSpPr>
            <p:nvPr/>
          </p:nvSpPr>
          <p:spPr bwMode="auto">
            <a:xfrm>
              <a:off x="457200" y="3429000"/>
              <a:ext cx="2133600" cy="76200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Product</a:t>
              </a:r>
            </a:p>
          </p:txBody>
        </p:sp>
        <p:sp>
          <p:nvSpPr>
            <p:cNvPr id="34" name="Oval 7"/>
            <p:cNvSpPr>
              <a:spLocks noChangeArrowheads="1"/>
            </p:cNvSpPr>
            <p:nvPr/>
          </p:nvSpPr>
          <p:spPr bwMode="auto">
            <a:xfrm>
              <a:off x="1371600" y="1219200"/>
              <a:ext cx="10668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u="sng" dirty="0"/>
                <a:t>name</a:t>
              </a:r>
            </a:p>
          </p:txBody>
        </p:sp>
        <p:sp>
          <p:nvSpPr>
            <p:cNvPr id="35" name="Oval 8"/>
            <p:cNvSpPr>
              <a:spLocks noChangeArrowheads="1"/>
            </p:cNvSpPr>
            <p:nvPr/>
          </p:nvSpPr>
          <p:spPr bwMode="auto">
            <a:xfrm>
              <a:off x="2590800" y="1219200"/>
              <a:ext cx="12954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u="sng" dirty="0"/>
                <a:t>category</a:t>
              </a:r>
            </a:p>
          </p:txBody>
        </p:sp>
        <p:sp>
          <p:nvSpPr>
            <p:cNvPr id="36" name="Oval 9"/>
            <p:cNvSpPr>
              <a:spLocks noChangeArrowheads="1"/>
            </p:cNvSpPr>
            <p:nvPr/>
          </p:nvSpPr>
          <p:spPr bwMode="auto">
            <a:xfrm>
              <a:off x="7315200" y="4114800"/>
              <a:ext cx="14478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Stock price</a:t>
              </a:r>
            </a:p>
          </p:txBody>
        </p:sp>
        <p:sp>
          <p:nvSpPr>
            <p:cNvPr id="37" name="Oval 10"/>
            <p:cNvSpPr>
              <a:spLocks noChangeArrowheads="1"/>
            </p:cNvSpPr>
            <p:nvPr/>
          </p:nvSpPr>
          <p:spPr bwMode="auto">
            <a:xfrm>
              <a:off x="7162800" y="1828800"/>
              <a:ext cx="14478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u="sng" dirty="0"/>
                <a:t>name</a:t>
              </a:r>
            </a:p>
          </p:txBody>
        </p:sp>
        <p:sp>
          <p:nvSpPr>
            <p:cNvPr id="38" name="Oval 15"/>
            <p:cNvSpPr>
              <a:spLocks noChangeArrowheads="1"/>
            </p:cNvSpPr>
            <p:nvPr/>
          </p:nvSpPr>
          <p:spPr bwMode="auto">
            <a:xfrm>
              <a:off x="3962400" y="1676400"/>
              <a:ext cx="14478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Start Year</a:t>
              </a:r>
            </a:p>
          </p:txBody>
        </p:sp>
        <p:sp>
          <p:nvSpPr>
            <p:cNvPr id="39" name="Oval 21"/>
            <p:cNvSpPr>
              <a:spLocks noChangeArrowheads="1"/>
            </p:cNvSpPr>
            <p:nvPr/>
          </p:nvSpPr>
          <p:spPr bwMode="auto">
            <a:xfrm>
              <a:off x="152400" y="1219200"/>
              <a:ext cx="11430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price</a:t>
              </a:r>
            </a:p>
          </p:txBody>
        </p:sp>
        <p:cxnSp>
          <p:nvCxnSpPr>
            <p:cNvPr id="40" name="AutoShape 22"/>
            <p:cNvCxnSpPr>
              <a:cxnSpLocks noChangeShapeType="1"/>
              <a:stCxn id="33" idx="0"/>
              <a:endCxn id="39" idx="4"/>
            </p:cNvCxnSpPr>
            <p:nvPr/>
          </p:nvCxnSpPr>
          <p:spPr bwMode="auto">
            <a:xfrm flipH="1" flipV="1">
              <a:off x="723900" y="1905000"/>
              <a:ext cx="800100" cy="1524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1" name="AutoShape 23"/>
            <p:cNvCxnSpPr>
              <a:cxnSpLocks noChangeShapeType="1"/>
              <a:stCxn id="33" idx="0"/>
              <a:endCxn id="34" idx="4"/>
            </p:cNvCxnSpPr>
            <p:nvPr/>
          </p:nvCxnSpPr>
          <p:spPr bwMode="auto">
            <a:xfrm flipV="1">
              <a:off x="1524000" y="1905000"/>
              <a:ext cx="381000" cy="1524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2" name="AutoShape 24"/>
            <p:cNvCxnSpPr>
              <a:cxnSpLocks noChangeShapeType="1"/>
              <a:stCxn id="33" idx="0"/>
              <a:endCxn id="35" idx="4"/>
            </p:cNvCxnSpPr>
            <p:nvPr/>
          </p:nvCxnSpPr>
          <p:spPr bwMode="auto">
            <a:xfrm flipV="1">
              <a:off x="1524000" y="1905000"/>
              <a:ext cx="1714500" cy="1524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3" name="AutoShape 26"/>
            <p:cNvCxnSpPr>
              <a:cxnSpLocks noChangeShapeType="1"/>
              <a:stCxn id="31" idx="3"/>
              <a:endCxn id="32" idx="1"/>
            </p:cNvCxnSpPr>
            <p:nvPr/>
          </p:nvCxnSpPr>
          <p:spPr bwMode="auto">
            <a:xfrm>
              <a:off x="4800600" y="3429000"/>
              <a:ext cx="12192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</p:cxnSp>
        <p:cxnSp>
          <p:nvCxnSpPr>
            <p:cNvPr id="44" name="Straight Connector 43"/>
            <p:cNvCxnSpPr>
              <a:stCxn id="33" idx="3"/>
              <a:endCxn id="31" idx="1"/>
            </p:cNvCxnSpPr>
            <p:nvPr/>
          </p:nvCxnSpPr>
          <p:spPr bwMode="auto">
            <a:xfrm flipV="1">
              <a:off x="2590800" y="3429000"/>
              <a:ext cx="6858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>
              <a:stCxn id="38" idx="3"/>
              <a:endCxn id="31" idx="0"/>
            </p:cNvCxnSpPr>
            <p:nvPr/>
          </p:nvCxnSpPr>
          <p:spPr bwMode="auto">
            <a:xfrm flipH="1">
              <a:off x="4038600" y="2261767"/>
              <a:ext cx="135826" cy="481433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>
              <a:stCxn id="32" idx="0"/>
              <a:endCxn id="37" idx="3"/>
            </p:cNvCxnSpPr>
            <p:nvPr/>
          </p:nvCxnSpPr>
          <p:spPr bwMode="auto">
            <a:xfrm flipV="1">
              <a:off x="7124700" y="2414167"/>
              <a:ext cx="250126" cy="633833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>
              <a:stCxn id="32" idx="2"/>
              <a:endCxn id="36" idx="1"/>
            </p:cNvCxnSpPr>
            <p:nvPr/>
          </p:nvCxnSpPr>
          <p:spPr bwMode="auto">
            <a:xfrm>
              <a:off x="7124700" y="3810000"/>
              <a:ext cx="402526" cy="405233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8" name="Oval 47"/>
          <p:cNvSpPr/>
          <p:nvPr/>
        </p:nvSpPr>
        <p:spPr bwMode="auto">
          <a:xfrm>
            <a:off x="4499992" y="2924944"/>
            <a:ext cx="1800200" cy="1008112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2" grpId="0"/>
      <p:bldP spid="22544" grpId="0" animBg="1"/>
      <p:bldP spid="22545" grpId="0" animBg="1"/>
      <p:bldP spid="22546" grpId="0" animBg="1"/>
      <p:bldP spid="22547" grpId="0" animBg="1"/>
      <p:bldP spid="22548" grpId="0" animBg="1"/>
      <p:bldP spid="22555" grpId="0" animBg="1"/>
      <p:bldP spid="4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Multi-way Relationships to Relations</a:t>
            </a:r>
          </a:p>
        </p:txBody>
      </p:sp>
      <p:sp>
        <p:nvSpPr>
          <p:cNvPr id="23555" name="AutoShape 3"/>
          <p:cNvSpPr>
            <a:spLocks noChangeAspect="1" noChangeArrowheads="1"/>
          </p:cNvSpPr>
          <p:nvPr/>
        </p:nvSpPr>
        <p:spPr bwMode="auto">
          <a:xfrm>
            <a:off x="3455988" y="2824163"/>
            <a:ext cx="1393825" cy="1255712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Purchase</a:t>
            </a:r>
          </a:p>
        </p:txBody>
      </p:sp>
      <p:sp>
        <p:nvSpPr>
          <p:cNvPr id="23556" name="Rectangle 4"/>
          <p:cNvSpPr>
            <a:spLocks noChangeAspect="1" noChangeArrowheads="1"/>
          </p:cNvSpPr>
          <p:nvPr/>
        </p:nvSpPr>
        <p:spPr bwMode="auto">
          <a:xfrm>
            <a:off x="457200" y="2057400"/>
            <a:ext cx="2022475" cy="6969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sp>
        <p:nvSpPr>
          <p:cNvPr id="23557" name="Rectangle 5"/>
          <p:cNvSpPr>
            <a:spLocks noChangeAspect="1" noChangeArrowheads="1"/>
          </p:cNvSpPr>
          <p:nvPr/>
        </p:nvSpPr>
        <p:spPr bwMode="auto">
          <a:xfrm>
            <a:off x="3141663" y="4776788"/>
            <a:ext cx="2022475" cy="6969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Person</a:t>
            </a:r>
          </a:p>
        </p:txBody>
      </p:sp>
      <p:sp>
        <p:nvSpPr>
          <p:cNvPr id="23558" name="Rectangle 6"/>
          <p:cNvSpPr>
            <a:spLocks noChangeAspect="1" noChangeArrowheads="1"/>
          </p:cNvSpPr>
          <p:nvPr/>
        </p:nvSpPr>
        <p:spPr bwMode="auto">
          <a:xfrm>
            <a:off x="5826125" y="3103563"/>
            <a:ext cx="2022475" cy="6969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Store</a:t>
            </a:r>
          </a:p>
        </p:txBody>
      </p:sp>
      <p:sp>
        <p:nvSpPr>
          <p:cNvPr id="23562" name="Oval 10"/>
          <p:cNvSpPr>
            <a:spLocks noChangeArrowheads="1"/>
          </p:cNvSpPr>
          <p:nvPr/>
        </p:nvSpPr>
        <p:spPr bwMode="auto">
          <a:xfrm>
            <a:off x="381000" y="3200400"/>
            <a:ext cx="11430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name</a:t>
            </a:r>
          </a:p>
        </p:txBody>
      </p:sp>
      <p:sp>
        <p:nvSpPr>
          <p:cNvPr id="23563" name="Oval 11"/>
          <p:cNvSpPr>
            <a:spLocks noChangeArrowheads="1"/>
          </p:cNvSpPr>
          <p:nvPr/>
        </p:nvSpPr>
        <p:spPr bwMode="auto">
          <a:xfrm>
            <a:off x="1752600" y="3200400"/>
            <a:ext cx="11430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price</a:t>
            </a:r>
          </a:p>
        </p:txBody>
      </p:sp>
      <p:sp>
        <p:nvSpPr>
          <p:cNvPr id="23564" name="Oval 12"/>
          <p:cNvSpPr>
            <a:spLocks noChangeArrowheads="1"/>
          </p:cNvSpPr>
          <p:nvPr/>
        </p:nvSpPr>
        <p:spPr bwMode="auto">
          <a:xfrm>
            <a:off x="2627784" y="5805264"/>
            <a:ext cx="11430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ssn</a:t>
            </a:r>
          </a:p>
        </p:txBody>
      </p:sp>
      <p:sp>
        <p:nvSpPr>
          <p:cNvPr id="23565" name="Oval 13"/>
          <p:cNvSpPr>
            <a:spLocks noChangeArrowheads="1"/>
          </p:cNvSpPr>
          <p:nvPr/>
        </p:nvSpPr>
        <p:spPr bwMode="auto">
          <a:xfrm>
            <a:off x="4139952" y="5805264"/>
            <a:ext cx="11430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name</a:t>
            </a:r>
          </a:p>
        </p:txBody>
      </p:sp>
      <p:sp>
        <p:nvSpPr>
          <p:cNvPr id="23566" name="Oval 14"/>
          <p:cNvSpPr>
            <a:spLocks noChangeArrowheads="1"/>
          </p:cNvSpPr>
          <p:nvPr/>
        </p:nvSpPr>
        <p:spPr bwMode="auto">
          <a:xfrm>
            <a:off x="5652120" y="1916832"/>
            <a:ext cx="11430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name</a:t>
            </a:r>
          </a:p>
        </p:txBody>
      </p:sp>
      <p:sp>
        <p:nvSpPr>
          <p:cNvPr id="23567" name="Oval 15"/>
          <p:cNvSpPr>
            <a:spLocks noChangeArrowheads="1"/>
          </p:cNvSpPr>
          <p:nvPr/>
        </p:nvSpPr>
        <p:spPr bwMode="auto">
          <a:xfrm>
            <a:off x="6876256" y="1916832"/>
            <a:ext cx="11430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address</a:t>
            </a:r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5334000" y="5334000"/>
            <a:ext cx="363061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Purchase(       ,          ,         )</a:t>
            </a:r>
          </a:p>
        </p:txBody>
      </p:sp>
      <p:cxnSp>
        <p:nvCxnSpPr>
          <p:cNvPr id="24" name="Straight Connector 23"/>
          <p:cNvCxnSpPr>
            <a:stCxn id="23562" idx="0"/>
            <a:endCxn id="23556" idx="2"/>
          </p:cNvCxnSpPr>
          <p:nvPr/>
        </p:nvCxnSpPr>
        <p:spPr bwMode="auto">
          <a:xfrm flipV="1">
            <a:off x="952500" y="2754313"/>
            <a:ext cx="515938" cy="446087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23563" idx="0"/>
            <a:endCxn id="23556" idx="2"/>
          </p:cNvCxnSpPr>
          <p:nvPr/>
        </p:nvCxnSpPr>
        <p:spPr bwMode="auto">
          <a:xfrm flipH="1" flipV="1">
            <a:off x="1468438" y="2754313"/>
            <a:ext cx="855662" cy="446087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23564" idx="0"/>
            <a:endCxn id="23557" idx="2"/>
          </p:cNvCxnSpPr>
          <p:nvPr/>
        </p:nvCxnSpPr>
        <p:spPr bwMode="auto">
          <a:xfrm flipV="1">
            <a:off x="3199284" y="5473700"/>
            <a:ext cx="953617" cy="331564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23565" idx="0"/>
            <a:endCxn id="23557" idx="2"/>
          </p:cNvCxnSpPr>
          <p:nvPr/>
        </p:nvCxnSpPr>
        <p:spPr bwMode="auto">
          <a:xfrm flipH="1" flipV="1">
            <a:off x="4152901" y="5473700"/>
            <a:ext cx="558551" cy="331564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23566" idx="4"/>
            <a:endCxn id="23558" idx="0"/>
          </p:cNvCxnSpPr>
          <p:nvPr/>
        </p:nvCxnSpPr>
        <p:spPr bwMode="auto">
          <a:xfrm>
            <a:off x="6223620" y="2602632"/>
            <a:ext cx="613743" cy="50093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stCxn id="23567" idx="4"/>
            <a:endCxn id="23558" idx="0"/>
          </p:cNvCxnSpPr>
          <p:nvPr/>
        </p:nvCxnSpPr>
        <p:spPr bwMode="auto">
          <a:xfrm flipH="1">
            <a:off x="6837363" y="2602632"/>
            <a:ext cx="610393" cy="50093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23556" idx="3"/>
            <a:endCxn id="23555" idx="1"/>
          </p:cNvCxnSpPr>
          <p:nvPr/>
        </p:nvCxnSpPr>
        <p:spPr bwMode="auto">
          <a:xfrm>
            <a:off x="2479675" y="2405857"/>
            <a:ext cx="976313" cy="104616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23555" idx="3"/>
            <a:endCxn id="23558" idx="1"/>
          </p:cNvCxnSpPr>
          <p:nvPr/>
        </p:nvCxnSpPr>
        <p:spPr bwMode="auto">
          <a:xfrm>
            <a:off x="4849813" y="3452019"/>
            <a:ext cx="976312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>
            <a:stCxn id="23555" idx="2"/>
            <a:endCxn id="23557" idx="0"/>
          </p:cNvCxnSpPr>
          <p:nvPr/>
        </p:nvCxnSpPr>
        <p:spPr bwMode="auto">
          <a:xfrm>
            <a:off x="4152901" y="4079875"/>
            <a:ext cx="0" cy="6969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r>
              <a:rPr lang="en-US" dirty="0" smtClean="0"/>
              <a:t>3. Design Principles</a:t>
            </a:r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3581400" y="19050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Purchase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28600" y="22098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248400" y="22098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Person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304800" y="1371600"/>
            <a:ext cx="2192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C0000"/>
                </a:solidFill>
              </a:rPr>
              <a:t>What’s wrong?</a:t>
            </a:r>
          </a:p>
        </p:txBody>
      </p:sp>
      <p:sp>
        <p:nvSpPr>
          <p:cNvPr id="24585" name="AutoShape 9"/>
          <p:cNvSpPr>
            <a:spLocks noChangeArrowheads="1"/>
          </p:cNvSpPr>
          <p:nvPr/>
        </p:nvSpPr>
        <p:spPr bwMode="auto">
          <a:xfrm>
            <a:off x="3543300" y="48006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President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6248400" y="51054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Person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152400" y="51054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Country</a:t>
            </a:r>
          </a:p>
        </p:txBody>
      </p:sp>
      <p:cxnSp>
        <p:nvCxnSpPr>
          <p:cNvPr id="15" name="Straight Connector 14"/>
          <p:cNvCxnSpPr>
            <a:stCxn id="24579" idx="3"/>
            <a:endCxn id="24581" idx="1"/>
          </p:cNvCxnSpPr>
          <p:nvPr/>
        </p:nvCxnSpPr>
        <p:spPr bwMode="auto">
          <a:xfrm>
            <a:off x="5105400" y="25908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Arrow Connector 17"/>
          <p:cNvCxnSpPr>
            <a:stCxn id="24579" idx="1"/>
            <a:endCxn id="24580" idx="3"/>
          </p:cNvCxnSpPr>
          <p:nvPr/>
        </p:nvCxnSpPr>
        <p:spPr bwMode="auto">
          <a:xfrm flipH="1">
            <a:off x="2438400" y="25908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0" name="Straight Connector 19"/>
          <p:cNvCxnSpPr>
            <a:stCxn id="24585" idx="1"/>
            <a:endCxn id="24587" idx="3"/>
          </p:cNvCxnSpPr>
          <p:nvPr/>
        </p:nvCxnSpPr>
        <p:spPr bwMode="auto">
          <a:xfrm flipH="1">
            <a:off x="2362200" y="5486400"/>
            <a:ext cx="1181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24585" idx="3"/>
            <a:endCxn id="24586" idx="1"/>
          </p:cNvCxnSpPr>
          <p:nvPr/>
        </p:nvCxnSpPr>
        <p:spPr bwMode="auto">
          <a:xfrm>
            <a:off x="5067300" y="5486400"/>
            <a:ext cx="1181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Principles:</a:t>
            </a:r>
            <a:br>
              <a:rPr lang="en-US" dirty="0" smtClean="0"/>
            </a:br>
            <a:r>
              <a:rPr lang="en-US" dirty="0" smtClean="0"/>
              <a:t>What’s Wrong?</a:t>
            </a:r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3352800" y="38100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Purchase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" y="29718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6172200" y="41148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Store</a:t>
            </a:r>
          </a:p>
        </p:txBody>
      </p:sp>
      <p:sp>
        <p:nvSpPr>
          <p:cNvPr id="25607" name="Oval 7"/>
          <p:cNvSpPr>
            <a:spLocks noChangeArrowheads="1"/>
          </p:cNvSpPr>
          <p:nvPr/>
        </p:nvSpPr>
        <p:spPr bwMode="auto">
          <a:xfrm>
            <a:off x="5029200" y="25146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date</a:t>
            </a:r>
          </a:p>
        </p:txBody>
      </p:sp>
      <p:sp>
        <p:nvSpPr>
          <p:cNvPr id="25609" name="Oval 9"/>
          <p:cNvSpPr>
            <a:spLocks noChangeArrowheads="1"/>
          </p:cNvSpPr>
          <p:nvPr/>
        </p:nvSpPr>
        <p:spPr bwMode="auto">
          <a:xfrm>
            <a:off x="3886200" y="5943600"/>
            <a:ext cx="1828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personName</a:t>
            </a:r>
          </a:p>
        </p:txBody>
      </p:sp>
      <p:sp>
        <p:nvSpPr>
          <p:cNvPr id="25612" name="Oval 12"/>
          <p:cNvSpPr>
            <a:spLocks noChangeArrowheads="1"/>
          </p:cNvSpPr>
          <p:nvPr/>
        </p:nvSpPr>
        <p:spPr bwMode="auto">
          <a:xfrm>
            <a:off x="1907704" y="5949280"/>
            <a:ext cx="1824608" cy="70256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personAddr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5851525" y="5146675"/>
            <a:ext cx="2933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Moral: pick the right</a:t>
            </a:r>
          </a:p>
          <a:p>
            <a:r>
              <a:rPr lang="en-US" b="1" dirty="0">
                <a:solidFill>
                  <a:schemeClr val="accent2"/>
                </a:solidFill>
              </a:rPr>
              <a:t>   kind of entities.</a:t>
            </a:r>
          </a:p>
        </p:txBody>
      </p:sp>
      <p:cxnSp>
        <p:nvCxnSpPr>
          <p:cNvPr id="16" name="Straight Connector 15"/>
          <p:cNvCxnSpPr>
            <a:stCxn id="25603" idx="1"/>
            <a:endCxn id="25604" idx="3"/>
          </p:cNvCxnSpPr>
          <p:nvPr/>
        </p:nvCxnSpPr>
        <p:spPr bwMode="auto">
          <a:xfrm flipH="1" flipV="1">
            <a:off x="2514600" y="3352800"/>
            <a:ext cx="8382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25603" idx="0"/>
            <a:endCxn id="25607" idx="3"/>
          </p:cNvCxnSpPr>
          <p:nvPr/>
        </p:nvCxnSpPr>
        <p:spPr bwMode="auto">
          <a:xfrm flipV="1">
            <a:off x="4114800" y="3099967"/>
            <a:ext cx="1126426" cy="71003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25603" idx="2"/>
            <a:endCxn id="25612" idx="0"/>
          </p:cNvCxnSpPr>
          <p:nvPr/>
        </p:nvCxnSpPr>
        <p:spPr bwMode="auto">
          <a:xfrm flipH="1">
            <a:off x="2820008" y="5181600"/>
            <a:ext cx="1294792" cy="76768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25609" idx="0"/>
            <a:endCxn id="25603" idx="2"/>
          </p:cNvCxnSpPr>
          <p:nvPr/>
        </p:nvCxnSpPr>
        <p:spPr bwMode="auto">
          <a:xfrm flipH="1" flipV="1">
            <a:off x="4114800" y="51816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25603" idx="3"/>
            <a:endCxn id="25605" idx="1"/>
          </p:cNvCxnSpPr>
          <p:nvPr/>
        </p:nvCxnSpPr>
        <p:spPr bwMode="auto">
          <a:xfrm>
            <a:off x="48768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Principles:</a:t>
            </a:r>
            <a:br>
              <a:rPr lang="en-US" dirty="0" smtClean="0"/>
            </a:br>
            <a:r>
              <a:rPr lang="en-US" dirty="0" smtClean="0"/>
              <a:t>What’s Wrong?</a:t>
            </a:r>
          </a:p>
        </p:txBody>
      </p:sp>
      <p:sp>
        <p:nvSpPr>
          <p:cNvPr id="26627" name="AutoShape 3"/>
          <p:cNvSpPr>
            <a:spLocks noChangeArrowheads="1"/>
          </p:cNvSpPr>
          <p:nvPr/>
        </p:nvSpPr>
        <p:spPr bwMode="auto">
          <a:xfrm>
            <a:off x="3352800" y="38100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Purchase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304800" y="29718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2971800" y="59436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Person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6172200" y="41148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Store</a:t>
            </a:r>
          </a:p>
        </p:txBody>
      </p:sp>
      <p:sp>
        <p:nvSpPr>
          <p:cNvPr id="26633" name="Oval 9"/>
          <p:cNvSpPr>
            <a:spLocks noChangeArrowheads="1"/>
          </p:cNvSpPr>
          <p:nvPr/>
        </p:nvSpPr>
        <p:spPr bwMode="auto">
          <a:xfrm>
            <a:off x="7236296" y="2276872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date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4191000" y="22860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Dates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60325" y="4918075"/>
            <a:ext cx="30495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Moral: don’t </a:t>
            </a:r>
          </a:p>
          <a:p>
            <a:r>
              <a:rPr lang="en-US" b="1" dirty="0">
                <a:solidFill>
                  <a:schemeClr val="accent2"/>
                </a:solidFill>
              </a:rPr>
              <a:t>   complicate life more</a:t>
            </a:r>
          </a:p>
          <a:p>
            <a:r>
              <a:rPr lang="en-US" b="1" dirty="0">
                <a:solidFill>
                  <a:schemeClr val="accent2"/>
                </a:solidFill>
              </a:rPr>
              <a:t>   than it already is</a:t>
            </a:r>
            <a:r>
              <a:rPr lang="en-US" b="1" dirty="0"/>
              <a:t>.</a:t>
            </a:r>
          </a:p>
        </p:txBody>
      </p:sp>
      <p:cxnSp>
        <p:nvCxnSpPr>
          <p:cNvPr id="16" name="Straight Connector 15"/>
          <p:cNvCxnSpPr>
            <a:stCxn id="26627" idx="0"/>
            <a:endCxn id="26635" idx="2"/>
          </p:cNvCxnSpPr>
          <p:nvPr/>
        </p:nvCxnSpPr>
        <p:spPr bwMode="auto">
          <a:xfrm flipV="1">
            <a:off x="4114800" y="3048000"/>
            <a:ext cx="11811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26627" idx="1"/>
            <a:endCxn id="26628" idx="2"/>
          </p:cNvCxnSpPr>
          <p:nvPr/>
        </p:nvCxnSpPr>
        <p:spPr bwMode="auto">
          <a:xfrm flipH="1" flipV="1">
            <a:off x="1409700" y="3733800"/>
            <a:ext cx="19431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26627" idx="2"/>
            <a:endCxn id="26629" idx="0"/>
          </p:cNvCxnSpPr>
          <p:nvPr/>
        </p:nvCxnSpPr>
        <p:spPr bwMode="auto">
          <a:xfrm flipH="1">
            <a:off x="4076700" y="5181600"/>
            <a:ext cx="381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26627" idx="3"/>
            <a:endCxn id="26630" idx="1"/>
          </p:cNvCxnSpPr>
          <p:nvPr/>
        </p:nvCxnSpPr>
        <p:spPr bwMode="auto">
          <a:xfrm>
            <a:off x="48768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26633" idx="2"/>
            <a:endCxn id="26635" idx="3"/>
          </p:cNvCxnSpPr>
          <p:nvPr/>
        </p:nvCxnSpPr>
        <p:spPr bwMode="auto">
          <a:xfrm flipH="1">
            <a:off x="6400800" y="2619772"/>
            <a:ext cx="835496" cy="4722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Design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Why do we need it?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 Agree on structure of the database before deciding on a particular implementation.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Consider issues such as: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What entities to model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How entities are related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What constraints exist in the domain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How to achieve </a:t>
            </a:r>
            <a:r>
              <a:rPr lang="en-US" b="1" i="1" dirty="0" smtClean="0">
                <a:solidFill>
                  <a:schemeClr val="accent2"/>
                </a:solidFill>
              </a:rPr>
              <a:t>good</a:t>
            </a:r>
            <a:r>
              <a:rPr lang="en-US" dirty="0" smtClean="0"/>
              <a:t> designs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Database Design Formalisms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768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800" dirty="0" smtClean="0"/>
              <a:t>1. Object Definition Language (ODL):</a:t>
            </a:r>
          </a:p>
          <a:p>
            <a:pPr lvl="1"/>
            <a:r>
              <a:rPr lang="en-US" sz="2400" dirty="0" smtClean="0"/>
              <a:t> Closer in spirit to object-oriented models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 Not in the scope of this course</a:t>
            </a:r>
          </a:p>
          <a:p>
            <a:pPr>
              <a:buFontTx/>
              <a:buNone/>
            </a:pPr>
            <a:r>
              <a:rPr lang="en-US" sz="2800" dirty="0" smtClean="0"/>
              <a:t>2. Entity/Relationship model (E/R):</a:t>
            </a:r>
          </a:p>
          <a:p>
            <a:pPr lvl="1"/>
            <a:r>
              <a:rPr lang="en-US" sz="2400" dirty="0" smtClean="0"/>
              <a:t>More relational in nature.</a:t>
            </a:r>
          </a:p>
          <a:p>
            <a:pPr lvl="1"/>
            <a:r>
              <a:rPr lang="en-US" sz="2400" dirty="0" smtClean="0"/>
              <a:t>Related to the EER modeling in the MySQL workbench 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FF0000"/>
                </a:solidFill>
              </a:rPr>
              <a:t>but we use different conventions here!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Both can be translated to relational schemas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Entity / Relationship Diagrams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533400" y="2743200"/>
            <a:ext cx="3922869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Entity sets</a:t>
            </a:r>
            <a:endParaRPr lang="en-US" dirty="0"/>
          </a:p>
          <a:p>
            <a:endParaRPr lang="en-US" dirty="0"/>
          </a:p>
          <a:p>
            <a:r>
              <a:rPr lang="en-US" dirty="0"/>
              <a:t>Attributes</a:t>
            </a:r>
          </a:p>
          <a:p>
            <a:endParaRPr lang="en-US" dirty="0"/>
          </a:p>
          <a:p>
            <a:r>
              <a:rPr lang="en-US" dirty="0"/>
              <a:t>Relationships between entities</a:t>
            </a:r>
          </a:p>
          <a:p>
            <a:endParaRPr lang="en-US" dirty="0"/>
          </a:p>
          <a:p>
            <a:r>
              <a:rPr lang="en-US" dirty="0"/>
              <a:t>   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286000" y="2743200"/>
            <a:ext cx="12192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sp>
        <p:nvSpPr>
          <p:cNvPr id="6149" name="Oval 7"/>
          <p:cNvSpPr>
            <a:spLocks noChangeArrowheads="1"/>
          </p:cNvSpPr>
          <p:nvPr/>
        </p:nvSpPr>
        <p:spPr bwMode="auto">
          <a:xfrm>
            <a:off x="2209800" y="3505200"/>
            <a:ext cx="1295400" cy="533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address</a:t>
            </a:r>
          </a:p>
        </p:txBody>
      </p:sp>
      <p:sp>
        <p:nvSpPr>
          <p:cNvPr id="6150" name="AutoShape 8"/>
          <p:cNvSpPr>
            <a:spLocks noChangeArrowheads="1"/>
          </p:cNvSpPr>
          <p:nvPr/>
        </p:nvSpPr>
        <p:spPr bwMode="auto">
          <a:xfrm>
            <a:off x="4648200" y="4114800"/>
            <a:ext cx="1828800" cy="6858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buys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 in E/R Diagrams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Every entity set must have a </a:t>
            </a:r>
            <a:r>
              <a:rPr lang="en-US" b="1" dirty="0" smtClean="0"/>
              <a:t>key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438400" y="5105400"/>
            <a:ext cx="21336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sp>
        <p:nvSpPr>
          <p:cNvPr id="7173" name="Oval 5"/>
          <p:cNvSpPr>
            <a:spLocks noChangeArrowheads="1"/>
          </p:cNvSpPr>
          <p:nvPr/>
        </p:nvSpPr>
        <p:spPr bwMode="auto">
          <a:xfrm>
            <a:off x="2743200" y="32766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name</a:t>
            </a:r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4343400" y="32766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category</a:t>
            </a:r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1600200" y="41910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price</a:t>
            </a:r>
          </a:p>
        </p:txBody>
      </p:sp>
      <p:cxnSp>
        <p:nvCxnSpPr>
          <p:cNvPr id="12" name="Straight Connector 11"/>
          <p:cNvCxnSpPr>
            <a:stCxn id="7172" idx="0"/>
            <a:endCxn id="7175" idx="5"/>
          </p:cNvCxnSpPr>
          <p:nvPr/>
        </p:nvCxnSpPr>
        <p:spPr bwMode="auto">
          <a:xfrm flipH="1" flipV="1">
            <a:off x="2835974" y="4776367"/>
            <a:ext cx="669226" cy="32903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7172" idx="0"/>
            <a:endCxn id="7173" idx="4"/>
          </p:cNvCxnSpPr>
          <p:nvPr/>
        </p:nvCxnSpPr>
        <p:spPr bwMode="auto">
          <a:xfrm flipH="1" flipV="1">
            <a:off x="3467100" y="3962400"/>
            <a:ext cx="381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7172" idx="0"/>
            <a:endCxn id="7174" idx="4"/>
          </p:cNvCxnSpPr>
          <p:nvPr/>
        </p:nvCxnSpPr>
        <p:spPr bwMode="auto">
          <a:xfrm flipV="1">
            <a:off x="3505200" y="3962400"/>
            <a:ext cx="15621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smtClean="0"/>
              <a:t>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1143000" y="35814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buys</a:t>
            </a:r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>
            <a:off x="3647492" y="17907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makes</a:t>
            </a:r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6190084" y="35814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employs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5847184" y="19050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Company</a:t>
            </a:r>
          </a:p>
        </p:txBody>
      </p:sp>
      <p:sp>
        <p:nvSpPr>
          <p:cNvPr id="8204" name="Oval 12"/>
          <p:cNvSpPr>
            <a:spLocks noChangeArrowheads="1"/>
          </p:cNvSpPr>
          <p:nvPr/>
        </p:nvSpPr>
        <p:spPr bwMode="auto">
          <a:xfrm>
            <a:off x="1143000" y="4572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name</a:t>
            </a:r>
          </a:p>
        </p:txBody>
      </p:sp>
      <p:sp>
        <p:nvSpPr>
          <p:cNvPr id="8205" name="Oval 13"/>
          <p:cNvSpPr>
            <a:spLocks noChangeArrowheads="1"/>
          </p:cNvSpPr>
          <p:nvPr/>
        </p:nvSpPr>
        <p:spPr bwMode="auto">
          <a:xfrm>
            <a:off x="2743200" y="4572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category</a:t>
            </a:r>
          </a:p>
        </p:txBody>
      </p:sp>
      <p:sp>
        <p:nvSpPr>
          <p:cNvPr id="8206" name="Oval 14"/>
          <p:cNvSpPr>
            <a:spLocks noChangeArrowheads="1"/>
          </p:cNvSpPr>
          <p:nvPr/>
        </p:nvSpPr>
        <p:spPr bwMode="auto">
          <a:xfrm>
            <a:off x="5364088" y="54868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stockprice</a:t>
            </a:r>
          </a:p>
        </p:txBody>
      </p:sp>
      <p:sp>
        <p:nvSpPr>
          <p:cNvPr id="8207" name="Oval 15"/>
          <p:cNvSpPr>
            <a:spLocks noChangeArrowheads="1"/>
          </p:cNvSpPr>
          <p:nvPr/>
        </p:nvSpPr>
        <p:spPr bwMode="auto">
          <a:xfrm>
            <a:off x="7092280" y="54868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name</a:t>
            </a:r>
          </a:p>
        </p:txBody>
      </p:sp>
      <p:sp>
        <p:nvSpPr>
          <p:cNvPr id="8208" name="Oval 16"/>
          <p:cNvSpPr>
            <a:spLocks noChangeArrowheads="1"/>
          </p:cNvSpPr>
          <p:nvPr/>
        </p:nvSpPr>
        <p:spPr bwMode="auto">
          <a:xfrm>
            <a:off x="179512" y="1196752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price</a:t>
            </a:r>
          </a:p>
        </p:txBody>
      </p:sp>
      <p:sp>
        <p:nvSpPr>
          <p:cNvPr id="8195" name="Oval 3"/>
          <p:cNvSpPr>
            <a:spLocks noChangeArrowheads="1"/>
          </p:cNvSpPr>
          <p:nvPr/>
        </p:nvSpPr>
        <p:spPr bwMode="auto">
          <a:xfrm>
            <a:off x="1907704" y="60198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address</a:t>
            </a:r>
          </a:p>
        </p:txBody>
      </p:sp>
      <p:sp>
        <p:nvSpPr>
          <p:cNvPr id="8196" name="Oval 4"/>
          <p:cNvSpPr>
            <a:spLocks noChangeArrowheads="1"/>
          </p:cNvSpPr>
          <p:nvPr/>
        </p:nvSpPr>
        <p:spPr bwMode="auto">
          <a:xfrm>
            <a:off x="3704642" y="60198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name</a:t>
            </a:r>
          </a:p>
        </p:txBody>
      </p:sp>
      <p:sp>
        <p:nvSpPr>
          <p:cNvPr id="8197" name="Oval 5"/>
          <p:cNvSpPr>
            <a:spLocks noChangeArrowheads="1"/>
          </p:cNvSpPr>
          <p:nvPr/>
        </p:nvSpPr>
        <p:spPr bwMode="auto">
          <a:xfrm>
            <a:off x="5436096" y="60198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>
                <a:latin typeface="+mj-lt"/>
              </a:rPr>
              <a:t>ssn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171242" y="4724400"/>
            <a:ext cx="25146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Person</a:t>
            </a:r>
          </a:p>
        </p:txBody>
      </p:sp>
      <p:cxnSp>
        <p:nvCxnSpPr>
          <p:cNvPr id="32" name="Straight Connector 31"/>
          <p:cNvCxnSpPr>
            <a:stCxn id="8198" idx="2"/>
            <a:endCxn id="8195" idx="0"/>
          </p:cNvCxnSpPr>
          <p:nvPr/>
        </p:nvCxnSpPr>
        <p:spPr bwMode="auto">
          <a:xfrm flipH="1">
            <a:off x="2631604" y="5486400"/>
            <a:ext cx="1796938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stCxn id="8198" idx="2"/>
            <a:endCxn id="8196" idx="0"/>
          </p:cNvCxnSpPr>
          <p:nvPr/>
        </p:nvCxnSpPr>
        <p:spPr bwMode="auto">
          <a:xfrm>
            <a:off x="4428542" y="54864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8198" idx="2"/>
            <a:endCxn id="8197" idx="0"/>
          </p:cNvCxnSpPr>
          <p:nvPr/>
        </p:nvCxnSpPr>
        <p:spPr bwMode="auto">
          <a:xfrm>
            <a:off x="4428542" y="5486400"/>
            <a:ext cx="1731454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stCxn id="8198" idx="1"/>
            <a:endCxn id="8199" idx="2"/>
          </p:cNvCxnSpPr>
          <p:nvPr/>
        </p:nvCxnSpPr>
        <p:spPr bwMode="auto">
          <a:xfrm flipH="1" flipV="1">
            <a:off x="1905000" y="4953000"/>
            <a:ext cx="1266242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stCxn id="8198" idx="3"/>
            <a:endCxn id="8201" idx="2"/>
          </p:cNvCxnSpPr>
          <p:nvPr/>
        </p:nvCxnSpPr>
        <p:spPr bwMode="auto">
          <a:xfrm flipV="1">
            <a:off x="5685842" y="4953000"/>
            <a:ext cx="1266242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stCxn id="8201" idx="0"/>
            <a:endCxn id="8202" idx="2"/>
          </p:cNvCxnSpPr>
          <p:nvPr/>
        </p:nvCxnSpPr>
        <p:spPr bwMode="auto">
          <a:xfrm flipV="1">
            <a:off x="6952084" y="2667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>
            <a:stCxn id="8206" idx="4"/>
            <a:endCxn id="8202" idx="0"/>
          </p:cNvCxnSpPr>
          <p:nvPr/>
        </p:nvCxnSpPr>
        <p:spPr bwMode="auto">
          <a:xfrm>
            <a:off x="6087988" y="1234480"/>
            <a:ext cx="864096" cy="67052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>
            <a:stCxn id="8199" idx="0"/>
            <a:endCxn id="8203" idx="2"/>
          </p:cNvCxnSpPr>
          <p:nvPr/>
        </p:nvCxnSpPr>
        <p:spPr bwMode="auto">
          <a:xfrm flipV="1">
            <a:off x="1905000" y="30480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8203" idx="3"/>
            <a:endCxn id="8200" idx="1"/>
          </p:cNvCxnSpPr>
          <p:nvPr/>
        </p:nvCxnSpPr>
        <p:spPr bwMode="auto">
          <a:xfrm flipV="1">
            <a:off x="2971800" y="2476500"/>
            <a:ext cx="675692" cy="190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Arrow Connector 51"/>
          <p:cNvCxnSpPr>
            <a:stCxn id="8200" idx="3"/>
            <a:endCxn id="8202" idx="1"/>
          </p:cNvCxnSpPr>
          <p:nvPr/>
        </p:nvCxnSpPr>
        <p:spPr bwMode="auto">
          <a:xfrm flipV="1">
            <a:off x="5171492" y="2286000"/>
            <a:ext cx="675692" cy="1905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stCxn id="8202" idx="0"/>
            <a:endCxn id="8207" idx="4"/>
          </p:cNvCxnSpPr>
          <p:nvPr/>
        </p:nvCxnSpPr>
        <p:spPr bwMode="auto">
          <a:xfrm flipV="1">
            <a:off x="6952084" y="1234480"/>
            <a:ext cx="864096" cy="67052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8203" idx="0"/>
            <a:endCxn id="8208" idx="5"/>
          </p:cNvCxnSpPr>
          <p:nvPr/>
        </p:nvCxnSpPr>
        <p:spPr bwMode="auto">
          <a:xfrm flipH="1" flipV="1">
            <a:off x="1415286" y="1782119"/>
            <a:ext cx="489714" cy="50388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>
            <a:stCxn id="8203" idx="0"/>
            <a:endCxn id="8204" idx="4"/>
          </p:cNvCxnSpPr>
          <p:nvPr/>
        </p:nvCxnSpPr>
        <p:spPr bwMode="auto">
          <a:xfrm flipH="1" flipV="1">
            <a:off x="1866900" y="1143000"/>
            <a:ext cx="381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>
            <a:stCxn id="8203" idx="0"/>
            <a:endCxn id="8205" idx="4"/>
          </p:cNvCxnSpPr>
          <p:nvPr/>
        </p:nvCxnSpPr>
        <p:spPr bwMode="auto">
          <a:xfrm flipV="1">
            <a:off x="1905000" y="1143000"/>
            <a:ext cx="15621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838200" y="2286000"/>
            <a:ext cx="21336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Relation 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mathematical definition:</a:t>
            </a:r>
          </a:p>
          <a:p>
            <a:pPr lvl="1"/>
            <a:r>
              <a:rPr lang="en-US" dirty="0" smtClean="0"/>
              <a:t>if A, B are sets, then a relation R is a subset of A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B</a:t>
            </a:r>
          </a:p>
          <a:p>
            <a:r>
              <a:rPr lang="en-US" dirty="0" smtClean="0"/>
              <a:t>A={1,2,3},   B={a,b,c,d},</a:t>
            </a:r>
          </a:p>
          <a:p>
            <a:pPr lvl="1">
              <a:buFontTx/>
              <a:buNone/>
            </a:pPr>
            <a:r>
              <a:rPr lang="en-US" dirty="0" smtClean="0"/>
              <a:t>   R = {</a:t>
            </a:r>
            <a:r>
              <a:rPr lang="en-US" dirty="0" smtClean="0">
                <a:sym typeface="Symbol"/>
              </a:rPr>
              <a:t></a:t>
            </a:r>
            <a:r>
              <a:rPr lang="en-US" dirty="0" smtClean="0"/>
              <a:t>1,a</a:t>
            </a:r>
            <a:r>
              <a:rPr lang="en-US" dirty="0" smtClean="0">
                <a:sym typeface="Symbol"/>
              </a:rPr>
              <a:t></a:t>
            </a:r>
            <a:r>
              <a:rPr lang="en-US" dirty="0" smtClean="0"/>
              <a:t>, </a:t>
            </a:r>
            <a:r>
              <a:rPr lang="en-US" dirty="0" smtClean="0">
                <a:sym typeface="Symbol"/>
              </a:rPr>
              <a:t></a:t>
            </a:r>
            <a:r>
              <a:rPr lang="en-US" dirty="0" smtClean="0"/>
              <a:t>1,c</a:t>
            </a:r>
            <a:r>
              <a:rPr lang="en-US" dirty="0" smtClean="0">
                <a:sym typeface="Symbol"/>
              </a:rPr>
              <a:t></a:t>
            </a:r>
            <a:r>
              <a:rPr lang="en-US" dirty="0" smtClean="0"/>
              <a:t>, </a:t>
            </a:r>
            <a:r>
              <a:rPr lang="en-US" dirty="0" smtClean="0">
                <a:sym typeface="Symbol"/>
              </a:rPr>
              <a:t></a:t>
            </a:r>
            <a:r>
              <a:rPr lang="en-US" dirty="0" smtClean="0"/>
              <a:t>3,b</a:t>
            </a:r>
            <a:r>
              <a:rPr lang="en-US" dirty="0" smtClean="0">
                <a:sym typeface="Symbol"/>
              </a:rPr>
              <a:t></a:t>
            </a:r>
            <a:r>
              <a:rPr lang="en-US" dirty="0" smtClean="0"/>
              <a:t>}</a:t>
            </a:r>
          </a:p>
          <a:p>
            <a:pPr lvl="1"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- </a:t>
            </a:r>
            <a:r>
              <a:rPr lang="en-US" b="1" dirty="0" smtClean="0"/>
              <a:t>makes</a:t>
            </a:r>
            <a:r>
              <a:rPr lang="en-US" dirty="0" smtClean="0"/>
              <a:t> is a subset of </a:t>
            </a:r>
            <a:r>
              <a:rPr lang="en-US" b="1" dirty="0" smtClean="0"/>
              <a:t>Product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</a:t>
            </a:r>
            <a:r>
              <a:rPr lang="en-US" b="1" dirty="0" smtClean="0"/>
              <a:t>Company</a:t>
            </a:r>
            <a:r>
              <a:rPr lang="en-US" dirty="0" smtClean="0"/>
              <a:t>:</a:t>
            </a:r>
          </a:p>
        </p:txBody>
      </p:sp>
      <p:grpSp>
        <p:nvGrpSpPr>
          <p:cNvPr id="9220" name="Group 26"/>
          <p:cNvGrpSpPr>
            <a:grpSpLocks/>
          </p:cNvGrpSpPr>
          <p:nvPr/>
        </p:nvGrpSpPr>
        <p:grpSpPr bwMode="auto">
          <a:xfrm>
            <a:off x="5436096" y="3048000"/>
            <a:ext cx="3659188" cy="2320925"/>
            <a:chOff x="1153" y="2858"/>
            <a:chExt cx="2305" cy="1462"/>
          </a:xfrm>
        </p:grpSpPr>
        <p:sp>
          <p:nvSpPr>
            <p:cNvPr id="9227" name="Text Box 4"/>
            <p:cNvSpPr txBox="1">
              <a:spLocks noChangeArrowheads="1"/>
            </p:cNvSpPr>
            <p:nvPr/>
          </p:nvSpPr>
          <p:spPr bwMode="auto">
            <a:xfrm>
              <a:off x="1670" y="285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9228" name="Text Box 5"/>
            <p:cNvSpPr txBox="1">
              <a:spLocks noChangeArrowheads="1"/>
            </p:cNvSpPr>
            <p:nvPr/>
          </p:nvSpPr>
          <p:spPr bwMode="auto">
            <a:xfrm>
              <a:off x="1670" y="3277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9229" name="Text Box 6"/>
            <p:cNvSpPr txBox="1">
              <a:spLocks noChangeArrowheads="1"/>
            </p:cNvSpPr>
            <p:nvPr/>
          </p:nvSpPr>
          <p:spPr bwMode="auto">
            <a:xfrm>
              <a:off x="1670" y="369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9230" name="Text Box 8"/>
            <p:cNvSpPr txBox="1">
              <a:spLocks noChangeArrowheads="1"/>
            </p:cNvSpPr>
            <p:nvPr/>
          </p:nvSpPr>
          <p:spPr bwMode="auto">
            <a:xfrm>
              <a:off x="2726" y="2858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9231" name="Text Box 9"/>
            <p:cNvSpPr txBox="1">
              <a:spLocks noChangeArrowheads="1"/>
            </p:cNvSpPr>
            <p:nvPr/>
          </p:nvSpPr>
          <p:spPr bwMode="auto">
            <a:xfrm>
              <a:off x="2726" y="322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9232" name="Text Box 10"/>
            <p:cNvSpPr txBox="1">
              <a:spLocks noChangeArrowheads="1"/>
            </p:cNvSpPr>
            <p:nvPr/>
          </p:nvSpPr>
          <p:spPr bwMode="auto">
            <a:xfrm>
              <a:off x="2726" y="3594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  <p:sp>
          <p:nvSpPr>
            <p:cNvPr id="9233" name="Text Box 11"/>
            <p:cNvSpPr txBox="1">
              <a:spLocks noChangeArrowheads="1"/>
            </p:cNvSpPr>
            <p:nvPr/>
          </p:nvSpPr>
          <p:spPr bwMode="auto">
            <a:xfrm>
              <a:off x="2726" y="396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d</a:t>
              </a:r>
            </a:p>
          </p:txBody>
        </p:sp>
        <p:sp>
          <p:nvSpPr>
            <p:cNvPr id="9234" name="Oval 12"/>
            <p:cNvSpPr>
              <a:spLocks noChangeArrowheads="1"/>
            </p:cNvSpPr>
            <p:nvPr/>
          </p:nvSpPr>
          <p:spPr bwMode="auto">
            <a:xfrm>
              <a:off x="1488" y="2880"/>
              <a:ext cx="576" cy="115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e-IL" dirty="0"/>
            </a:p>
          </p:txBody>
        </p:sp>
        <p:sp>
          <p:nvSpPr>
            <p:cNvPr id="9235" name="Oval 13"/>
            <p:cNvSpPr>
              <a:spLocks noChangeArrowheads="1"/>
            </p:cNvSpPr>
            <p:nvPr/>
          </p:nvSpPr>
          <p:spPr bwMode="auto">
            <a:xfrm>
              <a:off x="2544" y="2880"/>
              <a:ext cx="576" cy="14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e-IL" dirty="0"/>
            </a:p>
          </p:txBody>
        </p:sp>
        <p:sp>
          <p:nvSpPr>
            <p:cNvPr id="9236" name="Line 15"/>
            <p:cNvSpPr>
              <a:spLocks noChangeShapeType="1"/>
            </p:cNvSpPr>
            <p:nvPr/>
          </p:nvSpPr>
          <p:spPr bwMode="auto">
            <a:xfrm>
              <a:off x="1872" y="3024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237" name="Line 16"/>
            <p:cNvSpPr>
              <a:spLocks noChangeShapeType="1"/>
            </p:cNvSpPr>
            <p:nvPr/>
          </p:nvSpPr>
          <p:spPr bwMode="auto">
            <a:xfrm>
              <a:off x="1872" y="3072"/>
              <a:ext cx="864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238" name="Line 17"/>
            <p:cNvSpPr>
              <a:spLocks noChangeShapeType="1"/>
            </p:cNvSpPr>
            <p:nvPr/>
          </p:nvSpPr>
          <p:spPr bwMode="auto">
            <a:xfrm flipV="1">
              <a:off x="1872" y="3370"/>
              <a:ext cx="869" cy="4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239" name="Text Box 18"/>
            <p:cNvSpPr txBox="1">
              <a:spLocks noChangeArrowheads="1"/>
            </p:cNvSpPr>
            <p:nvPr/>
          </p:nvSpPr>
          <p:spPr bwMode="auto">
            <a:xfrm>
              <a:off x="1153" y="3312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A=</a:t>
              </a:r>
            </a:p>
          </p:txBody>
        </p:sp>
        <p:sp>
          <p:nvSpPr>
            <p:cNvPr id="9240" name="Text Box 19"/>
            <p:cNvSpPr txBox="1">
              <a:spLocks noChangeArrowheads="1"/>
            </p:cNvSpPr>
            <p:nvPr/>
          </p:nvSpPr>
          <p:spPr bwMode="auto">
            <a:xfrm>
              <a:off x="3103" y="3312"/>
              <a:ext cx="35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/>
                <a:t>=B</a:t>
              </a:r>
              <a:endParaRPr lang="en-US" dirty="0"/>
            </a:p>
          </p:txBody>
        </p:sp>
      </p:grpSp>
      <p:grpSp>
        <p:nvGrpSpPr>
          <p:cNvPr id="9221" name="Group 25"/>
          <p:cNvGrpSpPr>
            <a:grpSpLocks noChangeAspect="1"/>
          </p:cNvGrpSpPr>
          <p:nvPr/>
        </p:nvGrpSpPr>
        <p:grpSpPr bwMode="auto">
          <a:xfrm>
            <a:off x="2411760" y="5733256"/>
            <a:ext cx="3810000" cy="709613"/>
            <a:chOff x="528" y="1008"/>
            <a:chExt cx="4896" cy="912"/>
          </a:xfrm>
        </p:grpSpPr>
        <p:sp>
          <p:nvSpPr>
            <p:cNvPr id="9222" name="AutoShape 20"/>
            <p:cNvSpPr>
              <a:spLocks noChangeAspect="1" noChangeArrowheads="1"/>
            </p:cNvSpPr>
            <p:nvPr/>
          </p:nvSpPr>
          <p:spPr bwMode="auto">
            <a:xfrm>
              <a:off x="2304" y="1008"/>
              <a:ext cx="960" cy="864"/>
            </a:xfrm>
            <a:prstGeom prst="diamond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/>
                <a:t>makes</a:t>
              </a:r>
            </a:p>
          </p:txBody>
        </p:sp>
        <p:sp>
          <p:nvSpPr>
            <p:cNvPr id="9223" name="Rectangle 21"/>
            <p:cNvSpPr>
              <a:spLocks noChangeAspect="1" noChangeArrowheads="1"/>
            </p:cNvSpPr>
            <p:nvPr/>
          </p:nvSpPr>
          <p:spPr bwMode="auto">
            <a:xfrm>
              <a:off x="4032" y="1200"/>
              <a:ext cx="1392" cy="48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/>
                <a:t>Company</a:t>
              </a:r>
            </a:p>
          </p:txBody>
        </p:sp>
        <p:sp>
          <p:nvSpPr>
            <p:cNvPr id="9224" name="Rectangle 22"/>
            <p:cNvSpPr>
              <a:spLocks noChangeAspect="1" noChangeArrowheads="1"/>
            </p:cNvSpPr>
            <p:nvPr/>
          </p:nvSpPr>
          <p:spPr bwMode="auto">
            <a:xfrm>
              <a:off x="528" y="1440"/>
              <a:ext cx="1344" cy="48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/>
                <a:t>Product</a:t>
              </a:r>
            </a:p>
          </p:txBody>
        </p:sp>
        <p:sp>
          <p:nvSpPr>
            <p:cNvPr id="9225" name="Line 23"/>
            <p:cNvSpPr>
              <a:spLocks noChangeAspect="1" noChangeShapeType="1"/>
            </p:cNvSpPr>
            <p:nvPr/>
          </p:nvSpPr>
          <p:spPr bwMode="auto">
            <a:xfrm>
              <a:off x="3264" y="1440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226" name="Line 24"/>
            <p:cNvSpPr>
              <a:spLocks noChangeAspect="1" noChangeShapeType="1"/>
            </p:cNvSpPr>
            <p:nvPr/>
          </p:nvSpPr>
          <p:spPr bwMode="auto">
            <a:xfrm flipH="1">
              <a:off x="1872" y="1440"/>
              <a:ext cx="4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Multiplicity of E/R Relations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one-one:</a:t>
            </a:r>
          </a:p>
          <a:p>
            <a:endParaRPr lang="en-US" dirty="0" smtClean="0"/>
          </a:p>
          <a:p>
            <a:r>
              <a:rPr lang="en-US" dirty="0" smtClean="0"/>
              <a:t>many-one</a:t>
            </a:r>
          </a:p>
          <a:p>
            <a:endParaRPr lang="en-US" dirty="0" smtClean="0"/>
          </a:p>
          <a:p>
            <a:r>
              <a:rPr lang="en-US" dirty="0" smtClean="0"/>
              <a:t>many-many</a:t>
            </a:r>
          </a:p>
        </p:txBody>
      </p:sp>
      <p:sp>
        <p:nvSpPr>
          <p:cNvPr id="10244" name="AutoShape 4"/>
          <p:cNvSpPr>
            <a:spLocks noChangeAspect="1" noChangeArrowheads="1"/>
          </p:cNvSpPr>
          <p:nvPr/>
        </p:nvSpPr>
        <p:spPr bwMode="auto">
          <a:xfrm>
            <a:off x="5638800" y="1981200"/>
            <a:ext cx="838200" cy="75565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dirty="0"/>
          </a:p>
        </p:txBody>
      </p:sp>
      <p:sp>
        <p:nvSpPr>
          <p:cNvPr id="10245" name="AutoShape 6"/>
          <p:cNvSpPr>
            <a:spLocks noChangeAspect="1" noChangeArrowheads="1"/>
          </p:cNvSpPr>
          <p:nvPr/>
        </p:nvSpPr>
        <p:spPr bwMode="auto">
          <a:xfrm>
            <a:off x="5638800" y="3124200"/>
            <a:ext cx="838200" cy="75565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dirty="0"/>
          </a:p>
        </p:txBody>
      </p:sp>
      <p:sp>
        <p:nvSpPr>
          <p:cNvPr id="10246" name="AutoShape 7"/>
          <p:cNvSpPr>
            <a:spLocks noChangeAspect="1" noChangeArrowheads="1"/>
          </p:cNvSpPr>
          <p:nvPr/>
        </p:nvSpPr>
        <p:spPr bwMode="auto">
          <a:xfrm>
            <a:off x="5638800" y="4267200"/>
            <a:ext cx="838200" cy="75565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dirty="0"/>
          </a:p>
        </p:txBody>
      </p:sp>
      <p:sp>
        <p:nvSpPr>
          <p:cNvPr id="10247" name="Line 12"/>
          <p:cNvSpPr>
            <a:spLocks noChangeShapeType="1"/>
          </p:cNvSpPr>
          <p:nvPr/>
        </p:nvSpPr>
        <p:spPr bwMode="auto">
          <a:xfrm flipH="1">
            <a:off x="4943475" y="2362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48" name="Line 13"/>
          <p:cNvSpPr>
            <a:spLocks noChangeShapeType="1"/>
          </p:cNvSpPr>
          <p:nvPr/>
        </p:nvSpPr>
        <p:spPr bwMode="auto">
          <a:xfrm>
            <a:off x="6477000" y="2362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49" name="Line 14"/>
          <p:cNvSpPr>
            <a:spLocks noChangeShapeType="1"/>
          </p:cNvSpPr>
          <p:nvPr/>
        </p:nvSpPr>
        <p:spPr bwMode="auto">
          <a:xfrm>
            <a:off x="6477000" y="3505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50" name="Line 15"/>
          <p:cNvSpPr>
            <a:spLocks noChangeShapeType="1"/>
          </p:cNvSpPr>
          <p:nvPr/>
        </p:nvSpPr>
        <p:spPr bwMode="auto">
          <a:xfrm flipH="1">
            <a:off x="5029200" y="3505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51" name="Line 16"/>
          <p:cNvSpPr>
            <a:spLocks noChangeShapeType="1"/>
          </p:cNvSpPr>
          <p:nvPr/>
        </p:nvSpPr>
        <p:spPr bwMode="auto">
          <a:xfrm>
            <a:off x="6477000" y="4648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52" name="Line 17"/>
          <p:cNvSpPr>
            <a:spLocks noChangeShapeType="1"/>
          </p:cNvSpPr>
          <p:nvPr/>
        </p:nvSpPr>
        <p:spPr bwMode="auto">
          <a:xfrm flipH="1">
            <a:off x="5029200" y="4648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10253" name="Group 33"/>
          <p:cNvGrpSpPr>
            <a:grpSpLocks/>
          </p:cNvGrpSpPr>
          <p:nvPr/>
        </p:nvGrpSpPr>
        <p:grpSpPr bwMode="auto">
          <a:xfrm>
            <a:off x="2438400" y="2378075"/>
            <a:ext cx="1143000" cy="1008063"/>
            <a:chOff x="1536" y="1498"/>
            <a:chExt cx="720" cy="635"/>
          </a:xfrm>
        </p:grpSpPr>
        <p:sp>
          <p:nvSpPr>
            <p:cNvPr id="10272" name="Oval 25"/>
            <p:cNvSpPr>
              <a:spLocks noChangeAspect="1" noChangeArrowheads="1"/>
            </p:cNvSpPr>
            <p:nvPr/>
          </p:nvSpPr>
          <p:spPr bwMode="auto">
            <a:xfrm>
              <a:off x="1536" y="1498"/>
              <a:ext cx="254" cy="50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1</a:t>
              </a:r>
            </a:p>
            <a:p>
              <a:pPr algn="ctr"/>
              <a:r>
                <a:rPr lang="en-US" sz="1400" dirty="0"/>
                <a:t>2</a:t>
              </a:r>
            </a:p>
            <a:p>
              <a:pPr algn="ctr"/>
              <a:r>
                <a:rPr lang="en-US" sz="1400" dirty="0"/>
                <a:t>3</a:t>
              </a:r>
            </a:p>
          </p:txBody>
        </p:sp>
        <p:sp>
          <p:nvSpPr>
            <p:cNvPr id="10273" name="Oval 26"/>
            <p:cNvSpPr>
              <a:spLocks noChangeAspect="1" noChangeArrowheads="1"/>
            </p:cNvSpPr>
            <p:nvPr/>
          </p:nvSpPr>
          <p:spPr bwMode="auto">
            <a:xfrm>
              <a:off x="2002" y="1498"/>
              <a:ext cx="254" cy="63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a</a:t>
              </a:r>
            </a:p>
            <a:p>
              <a:pPr algn="ctr"/>
              <a:r>
                <a:rPr lang="en-US" sz="1400" dirty="0"/>
                <a:t>b</a:t>
              </a:r>
            </a:p>
            <a:p>
              <a:pPr algn="ctr"/>
              <a:r>
                <a:rPr lang="en-US" sz="1400" dirty="0"/>
                <a:t>c</a:t>
              </a:r>
            </a:p>
            <a:p>
              <a:pPr algn="ctr"/>
              <a:r>
                <a:rPr lang="en-US" sz="1400" dirty="0"/>
                <a:t>d</a:t>
              </a:r>
            </a:p>
          </p:txBody>
        </p:sp>
      </p:grpSp>
      <p:sp>
        <p:nvSpPr>
          <p:cNvPr id="10254" name="Line 35"/>
          <p:cNvSpPr>
            <a:spLocks noChangeShapeType="1"/>
          </p:cNvSpPr>
          <p:nvPr/>
        </p:nvSpPr>
        <p:spPr bwMode="auto">
          <a:xfrm>
            <a:off x="2743200" y="25908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55" name="Line 36"/>
          <p:cNvSpPr>
            <a:spLocks noChangeShapeType="1"/>
          </p:cNvSpPr>
          <p:nvPr/>
        </p:nvSpPr>
        <p:spPr bwMode="auto">
          <a:xfrm flipV="1">
            <a:off x="2743200" y="25908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56" name="Line 37"/>
          <p:cNvSpPr>
            <a:spLocks noChangeShapeType="1"/>
          </p:cNvSpPr>
          <p:nvPr/>
        </p:nvSpPr>
        <p:spPr bwMode="auto">
          <a:xfrm>
            <a:off x="2743200" y="29718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10257" name="Group 39"/>
          <p:cNvGrpSpPr>
            <a:grpSpLocks/>
          </p:cNvGrpSpPr>
          <p:nvPr/>
        </p:nvGrpSpPr>
        <p:grpSpPr bwMode="auto">
          <a:xfrm>
            <a:off x="2514600" y="3581400"/>
            <a:ext cx="1143000" cy="1008063"/>
            <a:chOff x="1536" y="1498"/>
            <a:chExt cx="720" cy="635"/>
          </a:xfrm>
        </p:grpSpPr>
        <p:sp>
          <p:nvSpPr>
            <p:cNvPr id="10270" name="Oval 40"/>
            <p:cNvSpPr>
              <a:spLocks noChangeAspect="1" noChangeArrowheads="1"/>
            </p:cNvSpPr>
            <p:nvPr/>
          </p:nvSpPr>
          <p:spPr bwMode="auto">
            <a:xfrm>
              <a:off x="1536" y="1498"/>
              <a:ext cx="254" cy="50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1</a:t>
              </a:r>
            </a:p>
            <a:p>
              <a:pPr algn="ctr"/>
              <a:r>
                <a:rPr lang="en-US" sz="1400" dirty="0"/>
                <a:t>2</a:t>
              </a:r>
            </a:p>
            <a:p>
              <a:pPr algn="ctr"/>
              <a:r>
                <a:rPr lang="en-US" sz="1400" dirty="0"/>
                <a:t>3</a:t>
              </a:r>
            </a:p>
          </p:txBody>
        </p:sp>
        <p:sp>
          <p:nvSpPr>
            <p:cNvPr id="10271" name="Oval 41"/>
            <p:cNvSpPr>
              <a:spLocks noChangeAspect="1" noChangeArrowheads="1"/>
            </p:cNvSpPr>
            <p:nvPr/>
          </p:nvSpPr>
          <p:spPr bwMode="auto">
            <a:xfrm>
              <a:off x="2002" y="1498"/>
              <a:ext cx="254" cy="63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a</a:t>
              </a:r>
            </a:p>
            <a:p>
              <a:pPr algn="ctr"/>
              <a:r>
                <a:rPr lang="en-US" sz="1400" dirty="0"/>
                <a:t>b</a:t>
              </a:r>
            </a:p>
            <a:p>
              <a:pPr algn="ctr"/>
              <a:r>
                <a:rPr lang="en-US" sz="1400" dirty="0"/>
                <a:t>c</a:t>
              </a:r>
            </a:p>
            <a:p>
              <a:pPr algn="ctr"/>
              <a:r>
                <a:rPr lang="en-US" sz="1400" dirty="0"/>
                <a:t>d</a:t>
              </a:r>
            </a:p>
          </p:txBody>
        </p:sp>
      </p:grpSp>
      <p:grpSp>
        <p:nvGrpSpPr>
          <p:cNvPr id="10258" name="Group 42"/>
          <p:cNvGrpSpPr>
            <a:grpSpLocks/>
          </p:cNvGrpSpPr>
          <p:nvPr/>
        </p:nvGrpSpPr>
        <p:grpSpPr bwMode="auto">
          <a:xfrm>
            <a:off x="2590800" y="5105400"/>
            <a:ext cx="1143000" cy="1008063"/>
            <a:chOff x="1536" y="1498"/>
            <a:chExt cx="720" cy="635"/>
          </a:xfrm>
        </p:grpSpPr>
        <p:sp>
          <p:nvSpPr>
            <p:cNvPr id="10268" name="Oval 43"/>
            <p:cNvSpPr>
              <a:spLocks noChangeAspect="1" noChangeArrowheads="1"/>
            </p:cNvSpPr>
            <p:nvPr/>
          </p:nvSpPr>
          <p:spPr bwMode="auto">
            <a:xfrm>
              <a:off x="1536" y="1498"/>
              <a:ext cx="254" cy="50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1</a:t>
              </a:r>
            </a:p>
            <a:p>
              <a:pPr algn="ctr"/>
              <a:r>
                <a:rPr lang="en-US" sz="1400" dirty="0"/>
                <a:t>2</a:t>
              </a:r>
            </a:p>
            <a:p>
              <a:pPr algn="ctr"/>
              <a:r>
                <a:rPr lang="en-US" sz="1400" dirty="0"/>
                <a:t>3</a:t>
              </a:r>
            </a:p>
          </p:txBody>
        </p:sp>
        <p:sp>
          <p:nvSpPr>
            <p:cNvPr id="10269" name="Oval 44"/>
            <p:cNvSpPr>
              <a:spLocks noChangeAspect="1" noChangeArrowheads="1"/>
            </p:cNvSpPr>
            <p:nvPr/>
          </p:nvSpPr>
          <p:spPr bwMode="auto">
            <a:xfrm>
              <a:off x="2002" y="1498"/>
              <a:ext cx="254" cy="63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a</a:t>
              </a:r>
            </a:p>
            <a:p>
              <a:pPr algn="ctr"/>
              <a:r>
                <a:rPr lang="en-US" sz="1400" dirty="0"/>
                <a:t>b</a:t>
              </a:r>
            </a:p>
            <a:p>
              <a:pPr algn="ctr"/>
              <a:r>
                <a:rPr lang="en-US" sz="1400" dirty="0"/>
                <a:t>c</a:t>
              </a:r>
            </a:p>
            <a:p>
              <a:pPr algn="ctr"/>
              <a:r>
                <a:rPr lang="en-US" sz="1400" dirty="0"/>
                <a:t>d</a:t>
              </a:r>
            </a:p>
          </p:txBody>
        </p:sp>
      </p:grpSp>
      <p:sp>
        <p:nvSpPr>
          <p:cNvPr id="10259" name="Line 45"/>
          <p:cNvSpPr>
            <a:spLocks noChangeShapeType="1"/>
          </p:cNvSpPr>
          <p:nvPr/>
        </p:nvSpPr>
        <p:spPr bwMode="auto">
          <a:xfrm>
            <a:off x="2819400" y="38100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60" name="Line 46"/>
          <p:cNvSpPr>
            <a:spLocks noChangeShapeType="1"/>
          </p:cNvSpPr>
          <p:nvPr/>
        </p:nvSpPr>
        <p:spPr bwMode="auto">
          <a:xfrm>
            <a:off x="2819400" y="3962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61" name="Line 50"/>
          <p:cNvSpPr>
            <a:spLocks noChangeShapeType="1"/>
          </p:cNvSpPr>
          <p:nvPr/>
        </p:nvSpPr>
        <p:spPr bwMode="auto">
          <a:xfrm>
            <a:off x="2819400" y="41910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62" name="Line 51"/>
          <p:cNvSpPr>
            <a:spLocks noChangeShapeType="1"/>
          </p:cNvSpPr>
          <p:nvPr/>
        </p:nvSpPr>
        <p:spPr bwMode="auto">
          <a:xfrm>
            <a:off x="2895600" y="52578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63" name="Line 52"/>
          <p:cNvSpPr>
            <a:spLocks noChangeShapeType="1"/>
          </p:cNvSpPr>
          <p:nvPr/>
        </p:nvSpPr>
        <p:spPr bwMode="auto">
          <a:xfrm>
            <a:off x="2895600" y="5257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64" name="Line 53"/>
          <p:cNvSpPr>
            <a:spLocks noChangeShapeType="1"/>
          </p:cNvSpPr>
          <p:nvPr/>
        </p:nvSpPr>
        <p:spPr bwMode="auto">
          <a:xfrm flipH="1">
            <a:off x="2895600" y="52578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65" name="Line 54"/>
          <p:cNvSpPr>
            <a:spLocks noChangeShapeType="1"/>
          </p:cNvSpPr>
          <p:nvPr/>
        </p:nvSpPr>
        <p:spPr bwMode="auto">
          <a:xfrm>
            <a:off x="2895600" y="5486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66" name="Line 55"/>
          <p:cNvSpPr>
            <a:spLocks noChangeShapeType="1"/>
          </p:cNvSpPr>
          <p:nvPr/>
        </p:nvSpPr>
        <p:spPr bwMode="auto">
          <a:xfrm flipH="1">
            <a:off x="2895600" y="5486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67" name="Line 56"/>
          <p:cNvSpPr>
            <a:spLocks noChangeShapeType="1"/>
          </p:cNvSpPr>
          <p:nvPr/>
        </p:nvSpPr>
        <p:spPr bwMode="auto">
          <a:xfrm>
            <a:off x="2895600" y="5715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EEAD6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0</TotalTime>
  <Words>705</Words>
  <Application>Microsoft Office PowerPoint</Application>
  <PresentationFormat>On-screen Show (4:3)</PresentationFormat>
  <Paragraphs>302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Blank Presentation</vt:lpstr>
      <vt:lpstr>  Lecture 07: Conceptual Database Design</vt:lpstr>
      <vt:lpstr>Building an Application with a DBMS</vt:lpstr>
      <vt:lpstr>Database Design</vt:lpstr>
      <vt:lpstr>Database Design Formalisms</vt:lpstr>
      <vt:lpstr>Entity / Relationship Diagrams</vt:lpstr>
      <vt:lpstr>Keys in E/R Diagrams</vt:lpstr>
      <vt:lpstr>  </vt:lpstr>
      <vt:lpstr>What is a Relation ?</vt:lpstr>
      <vt:lpstr>Multiplicity of E/R Relations</vt:lpstr>
      <vt:lpstr>  </vt:lpstr>
      <vt:lpstr>Multi-way Relationships</vt:lpstr>
      <vt:lpstr>Arrows in Multiway Relationships</vt:lpstr>
      <vt:lpstr>Arrows in Multiway Relationships</vt:lpstr>
      <vt:lpstr>Arrows in Multiway Relationships</vt:lpstr>
      <vt:lpstr>Roles in Relationships</vt:lpstr>
      <vt:lpstr>Attributes on Relationships</vt:lpstr>
      <vt:lpstr>Converting Multi-way Relationships to Binary</vt:lpstr>
      <vt:lpstr>From E/R Diagrams to Relational Schema</vt:lpstr>
      <vt:lpstr>Entity Set to Relation</vt:lpstr>
      <vt:lpstr>Relationships to Relations</vt:lpstr>
      <vt:lpstr>Relationships to Relations</vt:lpstr>
      <vt:lpstr>Multi-way Relationships to Relations</vt:lpstr>
      <vt:lpstr>3. Design Principles</vt:lpstr>
      <vt:lpstr>Design Principles: What’s Wrong?</vt:lpstr>
      <vt:lpstr>Design Principles: What’s Wrong?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2013-04-21T15:11:09Z</dcterms:created>
  <dcterms:modified xsi:type="dcterms:W3CDTF">2013-04-23T08:32:24Z</dcterms:modified>
</cp:coreProperties>
</file>