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8" r:id="rId2"/>
    <p:sldId id="322" r:id="rId3"/>
    <p:sldId id="295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23" r:id="rId12"/>
    <p:sldId id="324" r:id="rId13"/>
    <p:sldId id="307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25" r:id="rId22"/>
    <p:sldId id="317" r:id="rId23"/>
    <p:sldId id="327" r:id="rId24"/>
    <p:sldId id="318" r:id="rId25"/>
    <p:sldId id="326" r:id="rId26"/>
    <p:sldId id="319" r:id="rId27"/>
    <p:sldId id="320" r:id="rId28"/>
    <p:sldId id="321" r:id="rId29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0000"/>
    <a:srgbClr val="FF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787"/>
    <p:restoredTop sz="90929"/>
  </p:normalViewPr>
  <p:slideViewPr>
    <p:cSldViewPr snapToGrid="0" snapToObjects="1">
      <p:cViewPr varScale="1">
        <p:scale>
          <a:sx n="94" d="100"/>
          <a:sy n="94" d="100"/>
        </p:scale>
        <p:origin x="-108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8E0577C2-9146-450E-BD44-63C21D94CC8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40343" y="0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706438"/>
            <a:ext cx="47148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387" y="4478562"/>
            <a:ext cx="5205826" cy="4164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8552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40343" y="8878552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04005C50-9237-42D6-B7DD-F0A93FE02A7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C4DDB8-23F5-4323-8FB7-01C5FAEB1817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4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27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277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D84DA-B93D-43BC-9922-263897DA4C57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5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37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38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BBE71D-D9F0-474C-9B31-0C9403015D6B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48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482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4DB53-F15D-4383-97A4-68248E43E0A5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4007968" y="-1638"/>
            <a:ext cx="3069107" cy="46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4007968" y="8893285"/>
            <a:ext cx="3069107" cy="46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4" tIns="0" rIns="19534" bIns="0" anchor="b"/>
          <a:lstStyle/>
          <a:p>
            <a:pPr algn="r" defTabSz="931750"/>
            <a:r>
              <a:rPr lang="en-US" sz="1000" i="1" dirty="0"/>
              <a:t>3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-1619" y="8893285"/>
            <a:ext cx="3067488" cy="46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-1619" y="-1638"/>
            <a:ext cx="3067488" cy="46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58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1675"/>
            <a:ext cx="4679950" cy="3511550"/>
          </a:xfrm>
          <a:ln w="12700" cap="flat">
            <a:solidFill>
              <a:schemeClr val="tx1"/>
            </a:solidFill>
          </a:ln>
        </p:spPr>
      </p:sp>
      <p:sp>
        <p:nvSpPr>
          <p:cNvPr id="358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15" tIns="47208" rIns="94415" bIns="4720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22266-2556-4605-8DCD-93AC49DC4706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68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C0A3FC-86C3-429B-A2C1-CEFEEC6E6DDA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7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78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78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7F73A5-4BA5-45C1-93A3-DBA28987903A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89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892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C52E42-6070-4AB1-A271-AA0D22E1EEAD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7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994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994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D9FB2-0BCC-45AD-ABA3-782F94C6ABD8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09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409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8D0F69-9BE4-476B-9448-1350EF716794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8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19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4199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AB79D-1470-48DF-8DCE-002D1D67E0BC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4011206" y="0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4011206" y="8894922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65" tIns="0" rIns="19565" bIns="0" anchor="b"/>
          <a:lstStyle/>
          <a:p>
            <a:pPr algn="r" defTabSz="939895"/>
            <a:r>
              <a:rPr lang="en-US" sz="1000" i="1" dirty="0"/>
              <a:t>9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1" y="8894922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1" y="0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30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8025"/>
            <a:ext cx="4664075" cy="3498850"/>
          </a:xfrm>
          <a:ln w="12700" cap="flat">
            <a:solidFill>
              <a:schemeClr val="tx1"/>
            </a:solidFill>
          </a:ln>
        </p:spPr>
      </p:sp>
      <p:sp>
        <p:nvSpPr>
          <p:cNvPr id="4301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562" tIns="47283" rIns="94562" bIns="47283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2DA86-51E3-4FC6-BEAD-F6624C66D4F6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2" tIns="0" rIns="19532" bIns="0" anchor="b"/>
          <a:lstStyle/>
          <a:p>
            <a:pPr algn="r"/>
            <a:r>
              <a:rPr lang="en-US" sz="1000" i="1" dirty="0"/>
              <a:t>4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17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175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06" tIns="47203" rIns="94406" bIns="47203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4E284-3C09-462E-9A7A-07F077BFA83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69E0F-8031-4356-9FC7-E6D004F497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BE163-10C9-4310-9C8D-5943D8727E1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C76DB-6438-4D19-9467-9B654F065C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DF764-A6CD-4B51-8EE7-F8F65FFFC6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5CEC9-0589-4D42-869A-42EE4CDAB6C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74ACB-6B55-4C28-927B-834D225C92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2319C-E599-49D5-8B29-8EAE601F4DF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4AC75-1551-4741-8E21-EC353C1D5DE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8EB9-5502-4296-8D90-A652C3EEE0B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B24EF-8B48-48BE-8CD0-99C8CB6888A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00E91-5905-40AD-822F-C5B029D82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D2287-C4C4-49A4-84FE-877E9E7C460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72FDD310-968A-4A84-B91A-A60B0ED37B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57500"/>
            <a:ext cx="7772400" cy="1143000"/>
          </a:xfrm>
        </p:spPr>
        <p:txBody>
          <a:bodyPr/>
          <a:lstStyle/>
          <a:p>
            <a:r>
              <a:rPr lang="en-US" dirty="0" smtClean="0"/>
              <a:t>Lecture 11: </a:t>
            </a:r>
            <a:r>
              <a:rPr lang="en-US" b="1" dirty="0" smtClean="0"/>
              <a:t>DMBS Internals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Mechanics of Disk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Mechanical characteristics:</a:t>
            </a:r>
          </a:p>
          <a:p>
            <a:r>
              <a:rPr lang="en-US" sz="2400" dirty="0" smtClean="0"/>
              <a:t>Seek time (4 ms)</a:t>
            </a:r>
          </a:p>
          <a:p>
            <a:r>
              <a:rPr lang="en-US" sz="2400" dirty="0" smtClean="0"/>
              <a:t>Rotation speed (7200RPM)</a:t>
            </a:r>
          </a:p>
          <a:p>
            <a:r>
              <a:rPr lang="en-US" sz="2400" dirty="0" smtClean="0"/>
              <a:t>Number of platters (1-30)</a:t>
            </a:r>
          </a:p>
          <a:p>
            <a:r>
              <a:rPr lang="en-US" sz="2400" dirty="0" smtClean="0"/>
              <a:t>Number of tracks (≥10000)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(Relevant for HDDs but not SSDs)</a:t>
            </a:r>
          </a:p>
          <a:p>
            <a:pPr>
              <a:buFontTx/>
              <a:buNone/>
            </a:pPr>
            <a:endParaRPr lang="en-US" sz="2400" dirty="0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e-IL"/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5208588" y="2787650"/>
            <a:ext cx="3149600" cy="1801813"/>
            <a:chOff x="2998" y="1129"/>
            <a:chExt cx="1984" cy="1135"/>
          </a:xfrm>
        </p:grpSpPr>
        <p:sp>
          <p:nvSpPr>
            <p:cNvPr id="14395" name="Freeform 6"/>
            <p:cNvSpPr>
              <a:spLocks/>
            </p:cNvSpPr>
            <p:nvPr/>
          </p:nvSpPr>
          <p:spPr bwMode="auto">
            <a:xfrm>
              <a:off x="2998" y="1499"/>
              <a:ext cx="1984" cy="765"/>
            </a:xfrm>
            <a:custGeom>
              <a:avLst/>
              <a:gdLst>
                <a:gd name="T0" fmla="*/ 0 w 1984"/>
                <a:gd name="T1" fmla="*/ 386 h 765"/>
                <a:gd name="T2" fmla="*/ 16 w 1984"/>
                <a:gd name="T3" fmla="*/ 320 h 765"/>
                <a:gd name="T4" fmla="*/ 57 w 1984"/>
                <a:gd name="T5" fmla="*/ 255 h 765"/>
                <a:gd name="T6" fmla="*/ 131 w 1984"/>
                <a:gd name="T7" fmla="*/ 197 h 765"/>
                <a:gd name="T8" fmla="*/ 230 w 1984"/>
                <a:gd name="T9" fmla="*/ 140 h 765"/>
                <a:gd name="T10" fmla="*/ 353 w 1984"/>
                <a:gd name="T11" fmla="*/ 90 h 765"/>
                <a:gd name="T12" fmla="*/ 493 w 1984"/>
                <a:gd name="T13" fmla="*/ 58 h 765"/>
                <a:gd name="T14" fmla="*/ 650 w 1984"/>
                <a:gd name="T15" fmla="*/ 25 h 765"/>
                <a:gd name="T16" fmla="*/ 814 w 1984"/>
                <a:gd name="T17" fmla="*/ 8 h 765"/>
                <a:gd name="T18" fmla="*/ 987 w 1984"/>
                <a:gd name="T19" fmla="*/ 0 h 765"/>
                <a:gd name="T20" fmla="*/ 1160 w 1984"/>
                <a:gd name="T21" fmla="*/ 8 h 765"/>
                <a:gd name="T22" fmla="*/ 1333 w 1984"/>
                <a:gd name="T23" fmla="*/ 25 h 765"/>
                <a:gd name="T24" fmla="*/ 1489 w 1984"/>
                <a:gd name="T25" fmla="*/ 58 h 765"/>
                <a:gd name="T26" fmla="*/ 1629 w 1984"/>
                <a:gd name="T27" fmla="*/ 90 h 765"/>
                <a:gd name="T28" fmla="*/ 1753 w 1984"/>
                <a:gd name="T29" fmla="*/ 140 h 765"/>
                <a:gd name="T30" fmla="*/ 1852 w 1984"/>
                <a:gd name="T31" fmla="*/ 197 h 765"/>
                <a:gd name="T32" fmla="*/ 1926 w 1984"/>
                <a:gd name="T33" fmla="*/ 255 h 765"/>
                <a:gd name="T34" fmla="*/ 1967 w 1984"/>
                <a:gd name="T35" fmla="*/ 320 h 765"/>
                <a:gd name="T36" fmla="*/ 1983 w 1984"/>
                <a:gd name="T37" fmla="*/ 386 h 765"/>
                <a:gd name="T38" fmla="*/ 1967 w 1984"/>
                <a:gd name="T39" fmla="*/ 452 h 765"/>
                <a:gd name="T40" fmla="*/ 1926 w 1984"/>
                <a:gd name="T41" fmla="*/ 518 h 765"/>
                <a:gd name="T42" fmla="*/ 1852 w 1984"/>
                <a:gd name="T43" fmla="*/ 575 h 765"/>
                <a:gd name="T44" fmla="*/ 1753 w 1984"/>
                <a:gd name="T45" fmla="*/ 633 h 765"/>
                <a:gd name="T46" fmla="*/ 1629 w 1984"/>
                <a:gd name="T47" fmla="*/ 674 h 765"/>
                <a:gd name="T48" fmla="*/ 1489 w 1984"/>
                <a:gd name="T49" fmla="*/ 715 h 765"/>
                <a:gd name="T50" fmla="*/ 1333 w 1984"/>
                <a:gd name="T51" fmla="*/ 740 h 765"/>
                <a:gd name="T52" fmla="*/ 1160 w 1984"/>
                <a:gd name="T53" fmla="*/ 764 h 765"/>
                <a:gd name="T54" fmla="*/ 987 w 1984"/>
                <a:gd name="T55" fmla="*/ 764 h 765"/>
                <a:gd name="T56" fmla="*/ 814 w 1984"/>
                <a:gd name="T57" fmla="*/ 764 h 765"/>
                <a:gd name="T58" fmla="*/ 650 w 1984"/>
                <a:gd name="T59" fmla="*/ 740 h 765"/>
                <a:gd name="T60" fmla="*/ 493 w 1984"/>
                <a:gd name="T61" fmla="*/ 715 h 765"/>
                <a:gd name="T62" fmla="*/ 353 w 1984"/>
                <a:gd name="T63" fmla="*/ 674 h 765"/>
                <a:gd name="T64" fmla="*/ 230 w 1984"/>
                <a:gd name="T65" fmla="*/ 633 h 765"/>
                <a:gd name="T66" fmla="*/ 131 w 1984"/>
                <a:gd name="T67" fmla="*/ 575 h 765"/>
                <a:gd name="T68" fmla="*/ 57 w 1984"/>
                <a:gd name="T69" fmla="*/ 518 h 765"/>
                <a:gd name="T70" fmla="*/ 16 w 1984"/>
                <a:gd name="T71" fmla="*/ 452 h 765"/>
                <a:gd name="T72" fmla="*/ 0 w 1984"/>
                <a:gd name="T73" fmla="*/ 386 h 7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984"/>
                <a:gd name="T112" fmla="*/ 0 h 765"/>
                <a:gd name="T113" fmla="*/ 1984 w 1984"/>
                <a:gd name="T114" fmla="*/ 765 h 7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984" h="765">
                  <a:moveTo>
                    <a:pt x="0" y="386"/>
                  </a:moveTo>
                  <a:lnTo>
                    <a:pt x="16" y="320"/>
                  </a:lnTo>
                  <a:lnTo>
                    <a:pt x="57" y="255"/>
                  </a:lnTo>
                  <a:lnTo>
                    <a:pt x="131" y="197"/>
                  </a:lnTo>
                  <a:lnTo>
                    <a:pt x="230" y="140"/>
                  </a:lnTo>
                  <a:lnTo>
                    <a:pt x="353" y="90"/>
                  </a:lnTo>
                  <a:lnTo>
                    <a:pt x="493" y="58"/>
                  </a:lnTo>
                  <a:lnTo>
                    <a:pt x="650" y="25"/>
                  </a:lnTo>
                  <a:lnTo>
                    <a:pt x="814" y="8"/>
                  </a:lnTo>
                  <a:lnTo>
                    <a:pt x="987" y="0"/>
                  </a:lnTo>
                  <a:lnTo>
                    <a:pt x="1160" y="8"/>
                  </a:lnTo>
                  <a:lnTo>
                    <a:pt x="1333" y="25"/>
                  </a:lnTo>
                  <a:lnTo>
                    <a:pt x="1489" y="58"/>
                  </a:lnTo>
                  <a:lnTo>
                    <a:pt x="1629" y="90"/>
                  </a:lnTo>
                  <a:lnTo>
                    <a:pt x="1753" y="140"/>
                  </a:lnTo>
                  <a:lnTo>
                    <a:pt x="1852" y="197"/>
                  </a:lnTo>
                  <a:lnTo>
                    <a:pt x="1926" y="255"/>
                  </a:lnTo>
                  <a:lnTo>
                    <a:pt x="1967" y="320"/>
                  </a:lnTo>
                  <a:lnTo>
                    <a:pt x="1983" y="386"/>
                  </a:lnTo>
                  <a:lnTo>
                    <a:pt x="1967" y="452"/>
                  </a:lnTo>
                  <a:lnTo>
                    <a:pt x="1926" y="518"/>
                  </a:lnTo>
                  <a:lnTo>
                    <a:pt x="1852" y="575"/>
                  </a:lnTo>
                  <a:lnTo>
                    <a:pt x="1753" y="633"/>
                  </a:lnTo>
                  <a:lnTo>
                    <a:pt x="1629" y="674"/>
                  </a:lnTo>
                  <a:lnTo>
                    <a:pt x="1489" y="715"/>
                  </a:lnTo>
                  <a:lnTo>
                    <a:pt x="1333" y="740"/>
                  </a:lnTo>
                  <a:lnTo>
                    <a:pt x="1160" y="764"/>
                  </a:lnTo>
                  <a:lnTo>
                    <a:pt x="987" y="764"/>
                  </a:lnTo>
                  <a:lnTo>
                    <a:pt x="814" y="764"/>
                  </a:lnTo>
                  <a:lnTo>
                    <a:pt x="650" y="740"/>
                  </a:lnTo>
                  <a:lnTo>
                    <a:pt x="493" y="715"/>
                  </a:lnTo>
                  <a:lnTo>
                    <a:pt x="353" y="674"/>
                  </a:lnTo>
                  <a:lnTo>
                    <a:pt x="230" y="633"/>
                  </a:lnTo>
                  <a:lnTo>
                    <a:pt x="131" y="575"/>
                  </a:lnTo>
                  <a:lnTo>
                    <a:pt x="57" y="518"/>
                  </a:lnTo>
                  <a:lnTo>
                    <a:pt x="16" y="452"/>
                  </a:lnTo>
                  <a:lnTo>
                    <a:pt x="0" y="386"/>
                  </a:lnTo>
                </a:path>
              </a:pathLst>
            </a:custGeom>
            <a:solidFill>
              <a:srgbClr val="000000"/>
            </a:solidFill>
            <a:ln w="508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Freeform 7"/>
            <p:cNvSpPr>
              <a:spLocks/>
            </p:cNvSpPr>
            <p:nvPr/>
          </p:nvSpPr>
          <p:spPr bwMode="auto">
            <a:xfrm>
              <a:off x="2998" y="1129"/>
              <a:ext cx="1984" cy="765"/>
            </a:xfrm>
            <a:custGeom>
              <a:avLst/>
              <a:gdLst>
                <a:gd name="T0" fmla="*/ 0 w 1984"/>
                <a:gd name="T1" fmla="*/ 386 h 765"/>
                <a:gd name="T2" fmla="*/ 16 w 1984"/>
                <a:gd name="T3" fmla="*/ 321 h 765"/>
                <a:gd name="T4" fmla="*/ 57 w 1984"/>
                <a:gd name="T5" fmla="*/ 255 h 765"/>
                <a:gd name="T6" fmla="*/ 131 w 1984"/>
                <a:gd name="T7" fmla="*/ 197 h 765"/>
                <a:gd name="T8" fmla="*/ 230 w 1984"/>
                <a:gd name="T9" fmla="*/ 140 h 765"/>
                <a:gd name="T10" fmla="*/ 353 w 1984"/>
                <a:gd name="T11" fmla="*/ 91 h 765"/>
                <a:gd name="T12" fmla="*/ 493 w 1984"/>
                <a:gd name="T13" fmla="*/ 58 h 765"/>
                <a:gd name="T14" fmla="*/ 650 w 1984"/>
                <a:gd name="T15" fmla="*/ 25 h 765"/>
                <a:gd name="T16" fmla="*/ 814 w 1984"/>
                <a:gd name="T17" fmla="*/ 8 h 765"/>
                <a:gd name="T18" fmla="*/ 987 w 1984"/>
                <a:gd name="T19" fmla="*/ 0 h 765"/>
                <a:gd name="T20" fmla="*/ 1160 w 1984"/>
                <a:gd name="T21" fmla="*/ 8 h 765"/>
                <a:gd name="T22" fmla="*/ 1333 w 1984"/>
                <a:gd name="T23" fmla="*/ 25 h 765"/>
                <a:gd name="T24" fmla="*/ 1489 w 1984"/>
                <a:gd name="T25" fmla="*/ 58 h 765"/>
                <a:gd name="T26" fmla="*/ 1629 w 1984"/>
                <a:gd name="T27" fmla="*/ 91 h 765"/>
                <a:gd name="T28" fmla="*/ 1753 w 1984"/>
                <a:gd name="T29" fmla="*/ 140 h 765"/>
                <a:gd name="T30" fmla="*/ 1852 w 1984"/>
                <a:gd name="T31" fmla="*/ 197 h 765"/>
                <a:gd name="T32" fmla="*/ 1926 w 1984"/>
                <a:gd name="T33" fmla="*/ 255 h 765"/>
                <a:gd name="T34" fmla="*/ 1967 w 1984"/>
                <a:gd name="T35" fmla="*/ 321 h 765"/>
                <a:gd name="T36" fmla="*/ 1983 w 1984"/>
                <a:gd name="T37" fmla="*/ 386 h 765"/>
                <a:gd name="T38" fmla="*/ 1967 w 1984"/>
                <a:gd name="T39" fmla="*/ 452 h 765"/>
                <a:gd name="T40" fmla="*/ 1926 w 1984"/>
                <a:gd name="T41" fmla="*/ 518 h 765"/>
                <a:gd name="T42" fmla="*/ 1852 w 1984"/>
                <a:gd name="T43" fmla="*/ 575 h 765"/>
                <a:gd name="T44" fmla="*/ 1753 w 1984"/>
                <a:gd name="T45" fmla="*/ 633 h 765"/>
                <a:gd name="T46" fmla="*/ 1629 w 1984"/>
                <a:gd name="T47" fmla="*/ 674 h 765"/>
                <a:gd name="T48" fmla="*/ 1489 w 1984"/>
                <a:gd name="T49" fmla="*/ 715 h 765"/>
                <a:gd name="T50" fmla="*/ 1333 w 1984"/>
                <a:gd name="T51" fmla="*/ 740 h 765"/>
                <a:gd name="T52" fmla="*/ 1160 w 1984"/>
                <a:gd name="T53" fmla="*/ 764 h 765"/>
                <a:gd name="T54" fmla="*/ 987 w 1984"/>
                <a:gd name="T55" fmla="*/ 764 h 765"/>
                <a:gd name="T56" fmla="*/ 814 w 1984"/>
                <a:gd name="T57" fmla="*/ 764 h 765"/>
                <a:gd name="T58" fmla="*/ 650 w 1984"/>
                <a:gd name="T59" fmla="*/ 740 h 765"/>
                <a:gd name="T60" fmla="*/ 493 w 1984"/>
                <a:gd name="T61" fmla="*/ 715 h 765"/>
                <a:gd name="T62" fmla="*/ 353 w 1984"/>
                <a:gd name="T63" fmla="*/ 674 h 765"/>
                <a:gd name="T64" fmla="*/ 230 w 1984"/>
                <a:gd name="T65" fmla="*/ 633 h 765"/>
                <a:gd name="T66" fmla="*/ 131 w 1984"/>
                <a:gd name="T67" fmla="*/ 575 h 765"/>
                <a:gd name="T68" fmla="*/ 57 w 1984"/>
                <a:gd name="T69" fmla="*/ 518 h 765"/>
                <a:gd name="T70" fmla="*/ 16 w 1984"/>
                <a:gd name="T71" fmla="*/ 452 h 765"/>
                <a:gd name="T72" fmla="*/ 0 w 1984"/>
                <a:gd name="T73" fmla="*/ 386 h 7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984"/>
                <a:gd name="T112" fmla="*/ 0 h 765"/>
                <a:gd name="T113" fmla="*/ 1984 w 1984"/>
                <a:gd name="T114" fmla="*/ 765 h 7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984" h="765">
                  <a:moveTo>
                    <a:pt x="0" y="386"/>
                  </a:moveTo>
                  <a:lnTo>
                    <a:pt x="16" y="321"/>
                  </a:lnTo>
                  <a:lnTo>
                    <a:pt x="57" y="255"/>
                  </a:lnTo>
                  <a:lnTo>
                    <a:pt x="131" y="197"/>
                  </a:lnTo>
                  <a:lnTo>
                    <a:pt x="230" y="140"/>
                  </a:lnTo>
                  <a:lnTo>
                    <a:pt x="353" y="91"/>
                  </a:lnTo>
                  <a:lnTo>
                    <a:pt x="493" y="58"/>
                  </a:lnTo>
                  <a:lnTo>
                    <a:pt x="650" y="25"/>
                  </a:lnTo>
                  <a:lnTo>
                    <a:pt x="814" y="8"/>
                  </a:lnTo>
                  <a:lnTo>
                    <a:pt x="987" y="0"/>
                  </a:lnTo>
                  <a:lnTo>
                    <a:pt x="1160" y="8"/>
                  </a:lnTo>
                  <a:lnTo>
                    <a:pt x="1333" y="25"/>
                  </a:lnTo>
                  <a:lnTo>
                    <a:pt x="1489" y="58"/>
                  </a:lnTo>
                  <a:lnTo>
                    <a:pt x="1629" y="91"/>
                  </a:lnTo>
                  <a:lnTo>
                    <a:pt x="1753" y="140"/>
                  </a:lnTo>
                  <a:lnTo>
                    <a:pt x="1852" y="197"/>
                  </a:lnTo>
                  <a:lnTo>
                    <a:pt x="1926" y="255"/>
                  </a:lnTo>
                  <a:lnTo>
                    <a:pt x="1967" y="321"/>
                  </a:lnTo>
                  <a:lnTo>
                    <a:pt x="1983" y="386"/>
                  </a:lnTo>
                  <a:lnTo>
                    <a:pt x="1967" y="452"/>
                  </a:lnTo>
                  <a:lnTo>
                    <a:pt x="1926" y="518"/>
                  </a:lnTo>
                  <a:lnTo>
                    <a:pt x="1852" y="575"/>
                  </a:lnTo>
                  <a:lnTo>
                    <a:pt x="1753" y="633"/>
                  </a:lnTo>
                  <a:lnTo>
                    <a:pt x="1629" y="674"/>
                  </a:lnTo>
                  <a:lnTo>
                    <a:pt x="1489" y="715"/>
                  </a:lnTo>
                  <a:lnTo>
                    <a:pt x="1333" y="740"/>
                  </a:lnTo>
                  <a:lnTo>
                    <a:pt x="1160" y="764"/>
                  </a:lnTo>
                  <a:lnTo>
                    <a:pt x="987" y="764"/>
                  </a:lnTo>
                  <a:lnTo>
                    <a:pt x="814" y="764"/>
                  </a:lnTo>
                  <a:lnTo>
                    <a:pt x="650" y="740"/>
                  </a:lnTo>
                  <a:lnTo>
                    <a:pt x="493" y="715"/>
                  </a:lnTo>
                  <a:lnTo>
                    <a:pt x="353" y="674"/>
                  </a:lnTo>
                  <a:lnTo>
                    <a:pt x="230" y="633"/>
                  </a:lnTo>
                  <a:lnTo>
                    <a:pt x="131" y="575"/>
                  </a:lnTo>
                  <a:lnTo>
                    <a:pt x="57" y="518"/>
                  </a:lnTo>
                  <a:lnTo>
                    <a:pt x="16" y="452"/>
                  </a:lnTo>
                  <a:lnTo>
                    <a:pt x="0" y="386"/>
                  </a:lnTo>
                </a:path>
              </a:pathLst>
            </a:custGeom>
            <a:solidFill>
              <a:srgbClr val="000000"/>
            </a:solidFill>
            <a:ln w="508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2" name="Group 8"/>
          <p:cNvGrpSpPr>
            <a:grpSpLocks/>
          </p:cNvGrpSpPr>
          <p:nvPr/>
        </p:nvGrpSpPr>
        <p:grpSpPr bwMode="auto">
          <a:xfrm>
            <a:off x="5181600" y="2081213"/>
            <a:ext cx="3176588" cy="4570413"/>
            <a:chOff x="2981" y="684"/>
            <a:chExt cx="2001" cy="2879"/>
          </a:xfrm>
        </p:grpSpPr>
        <p:grpSp>
          <p:nvGrpSpPr>
            <p:cNvPr id="14376" name="Group 9"/>
            <p:cNvGrpSpPr>
              <a:grpSpLocks/>
            </p:cNvGrpSpPr>
            <p:nvPr/>
          </p:nvGrpSpPr>
          <p:grpSpPr bwMode="auto">
            <a:xfrm>
              <a:off x="2981" y="1096"/>
              <a:ext cx="2001" cy="2467"/>
              <a:chOff x="2981" y="1096"/>
              <a:chExt cx="2001" cy="2467"/>
            </a:xfrm>
          </p:grpSpPr>
          <p:grpSp>
            <p:nvGrpSpPr>
              <p:cNvPr id="14386" name="Group 10"/>
              <p:cNvGrpSpPr>
                <a:grpSpLocks/>
              </p:cNvGrpSpPr>
              <p:nvPr/>
            </p:nvGrpSpPr>
            <p:grpSpPr bwMode="auto">
              <a:xfrm>
                <a:off x="2998" y="1466"/>
                <a:ext cx="1984" cy="765"/>
                <a:chOff x="2998" y="1466"/>
                <a:chExt cx="1984" cy="765"/>
              </a:xfrm>
            </p:grpSpPr>
            <p:sp>
              <p:nvSpPr>
                <p:cNvPr id="14392" name="Freeform 11"/>
                <p:cNvSpPr>
                  <a:spLocks/>
                </p:cNvSpPr>
                <p:nvPr/>
              </p:nvSpPr>
              <p:spPr bwMode="auto">
                <a:xfrm>
                  <a:off x="2998" y="1466"/>
                  <a:ext cx="1984" cy="765"/>
                </a:xfrm>
                <a:custGeom>
                  <a:avLst/>
                  <a:gdLst>
                    <a:gd name="T0" fmla="*/ 0 w 1984"/>
                    <a:gd name="T1" fmla="*/ 378 h 765"/>
                    <a:gd name="T2" fmla="*/ 16 w 1984"/>
                    <a:gd name="T3" fmla="*/ 312 h 765"/>
                    <a:gd name="T4" fmla="*/ 57 w 1984"/>
                    <a:gd name="T5" fmla="*/ 247 h 765"/>
                    <a:gd name="T6" fmla="*/ 131 w 1984"/>
                    <a:gd name="T7" fmla="*/ 189 h 765"/>
                    <a:gd name="T8" fmla="*/ 230 w 1984"/>
                    <a:gd name="T9" fmla="*/ 132 h 765"/>
                    <a:gd name="T10" fmla="*/ 353 w 1984"/>
                    <a:gd name="T11" fmla="*/ 91 h 765"/>
                    <a:gd name="T12" fmla="*/ 493 w 1984"/>
                    <a:gd name="T13" fmla="*/ 49 h 765"/>
                    <a:gd name="T14" fmla="*/ 650 w 1984"/>
                    <a:gd name="T15" fmla="*/ 25 h 765"/>
                    <a:gd name="T16" fmla="*/ 814 w 1984"/>
                    <a:gd name="T17" fmla="*/ 0 h 765"/>
                    <a:gd name="T18" fmla="*/ 987 w 1984"/>
                    <a:gd name="T19" fmla="*/ 0 h 765"/>
                    <a:gd name="T20" fmla="*/ 1160 w 1984"/>
                    <a:gd name="T21" fmla="*/ 0 h 765"/>
                    <a:gd name="T22" fmla="*/ 1333 w 1984"/>
                    <a:gd name="T23" fmla="*/ 25 h 765"/>
                    <a:gd name="T24" fmla="*/ 1489 w 1984"/>
                    <a:gd name="T25" fmla="*/ 49 h 765"/>
                    <a:gd name="T26" fmla="*/ 1629 w 1984"/>
                    <a:gd name="T27" fmla="*/ 91 h 765"/>
                    <a:gd name="T28" fmla="*/ 1753 w 1984"/>
                    <a:gd name="T29" fmla="*/ 132 h 765"/>
                    <a:gd name="T30" fmla="*/ 1852 w 1984"/>
                    <a:gd name="T31" fmla="*/ 189 h 765"/>
                    <a:gd name="T32" fmla="*/ 1926 w 1984"/>
                    <a:gd name="T33" fmla="*/ 247 h 765"/>
                    <a:gd name="T34" fmla="*/ 1967 w 1984"/>
                    <a:gd name="T35" fmla="*/ 312 h 765"/>
                    <a:gd name="T36" fmla="*/ 1983 w 1984"/>
                    <a:gd name="T37" fmla="*/ 378 h 765"/>
                    <a:gd name="T38" fmla="*/ 1967 w 1984"/>
                    <a:gd name="T39" fmla="*/ 444 h 765"/>
                    <a:gd name="T40" fmla="*/ 1926 w 1984"/>
                    <a:gd name="T41" fmla="*/ 510 h 765"/>
                    <a:gd name="T42" fmla="*/ 1852 w 1984"/>
                    <a:gd name="T43" fmla="*/ 567 h 765"/>
                    <a:gd name="T44" fmla="*/ 1753 w 1984"/>
                    <a:gd name="T45" fmla="*/ 625 h 765"/>
                    <a:gd name="T46" fmla="*/ 1629 w 1984"/>
                    <a:gd name="T47" fmla="*/ 674 h 765"/>
                    <a:gd name="T48" fmla="*/ 1489 w 1984"/>
                    <a:gd name="T49" fmla="*/ 707 h 765"/>
                    <a:gd name="T50" fmla="*/ 1333 w 1984"/>
                    <a:gd name="T51" fmla="*/ 740 h 765"/>
                    <a:gd name="T52" fmla="*/ 1160 w 1984"/>
                    <a:gd name="T53" fmla="*/ 756 h 765"/>
                    <a:gd name="T54" fmla="*/ 987 w 1984"/>
                    <a:gd name="T55" fmla="*/ 764 h 765"/>
                    <a:gd name="T56" fmla="*/ 814 w 1984"/>
                    <a:gd name="T57" fmla="*/ 756 h 765"/>
                    <a:gd name="T58" fmla="*/ 650 w 1984"/>
                    <a:gd name="T59" fmla="*/ 740 h 765"/>
                    <a:gd name="T60" fmla="*/ 493 w 1984"/>
                    <a:gd name="T61" fmla="*/ 707 h 765"/>
                    <a:gd name="T62" fmla="*/ 353 w 1984"/>
                    <a:gd name="T63" fmla="*/ 674 h 765"/>
                    <a:gd name="T64" fmla="*/ 230 w 1984"/>
                    <a:gd name="T65" fmla="*/ 625 h 765"/>
                    <a:gd name="T66" fmla="*/ 131 w 1984"/>
                    <a:gd name="T67" fmla="*/ 567 h 765"/>
                    <a:gd name="T68" fmla="*/ 57 w 1984"/>
                    <a:gd name="T69" fmla="*/ 510 h 765"/>
                    <a:gd name="T70" fmla="*/ 16 w 1984"/>
                    <a:gd name="T71" fmla="*/ 444 h 765"/>
                    <a:gd name="T72" fmla="*/ 0 w 1984"/>
                    <a:gd name="T73" fmla="*/ 378 h 765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984"/>
                    <a:gd name="T112" fmla="*/ 0 h 765"/>
                    <a:gd name="T113" fmla="*/ 1984 w 1984"/>
                    <a:gd name="T114" fmla="*/ 765 h 765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984" h="765">
                      <a:moveTo>
                        <a:pt x="0" y="378"/>
                      </a:moveTo>
                      <a:lnTo>
                        <a:pt x="16" y="312"/>
                      </a:lnTo>
                      <a:lnTo>
                        <a:pt x="57" y="247"/>
                      </a:lnTo>
                      <a:lnTo>
                        <a:pt x="131" y="189"/>
                      </a:lnTo>
                      <a:lnTo>
                        <a:pt x="230" y="132"/>
                      </a:lnTo>
                      <a:lnTo>
                        <a:pt x="353" y="91"/>
                      </a:lnTo>
                      <a:lnTo>
                        <a:pt x="493" y="49"/>
                      </a:lnTo>
                      <a:lnTo>
                        <a:pt x="650" y="25"/>
                      </a:lnTo>
                      <a:lnTo>
                        <a:pt x="814" y="0"/>
                      </a:lnTo>
                      <a:lnTo>
                        <a:pt x="987" y="0"/>
                      </a:lnTo>
                      <a:lnTo>
                        <a:pt x="1160" y="0"/>
                      </a:lnTo>
                      <a:lnTo>
                        <a:pt x="1333" y="25"/>
                      </a:lnTo>
                      <a:lnTo>
                        <a:pt x="1489" y="49"/>
                      </a:lnTo>
                      <a:lnTo>
                        <a:pt x="1629" y="91"/>
                      </a:lnTo>
                      <a:lnTo>
                        <a:pt x="1753" y="132"/>
                      </a:lnTo>
                      <a:lnTo>
                        <a:pt x="1852" y="189"/>
                      </a:lnTo>
                      <a:lnTo>
                        <a:pt x="1926" y="247"/>
                      </a:lnTo>
                      <a:lnTo>
                        <a:pt x="1967" y="312"/>
                      </a:lnTo>
                      <a:lnTo>
                        <a:pt x="1983" y="378"/>
                      </a:lnTo>
                      <a:lnTo>
                        <a:pt x="1967" y="444"/>
                      </a:lnTo>
                      <a:lnTo>
                        <a:pt x="1926" y="510"/>
                      </a:lnTo>
                      <a:lnTo>
                        <a:pt x="1852" y="567"/>
                      </a:lnTo>
                      <a:lnTo>
                        <a:pt x="1753" y="625"/>
                      </a:lnTo>
                      <a:lnTo>
                        <a:pt x="1629" y="674"/>
                      </a:lnTo>
                      <a:lnTo>
                        <a:pt x="1489" y="707"/>
                      </a:lnTo>
                      <a:lnTo>
                        <a:pt x="1333" y="740"/>
                      </a:lnTo>
                      <a:lnTo>
                        <a:pt x="1160" y="756"/>
                      </a:lnTo>
                      <a:lnTo>
                        <a:pt x="987" y="764"/>
                      </a:lnTo>
                      <a:lnTo>
                        <a:pt x="814" y="756"/>
                      </a:lnTo>
                      <a:lnTo>
                        <a:pt x="650" y="740"/>
                      </a:lnTo>
                      <a:lnTo>
                        <a:pt x="493" y="707"/>
                      </a:lnTo>
                      <a:lnTo>
                        <a:pt x="353" y="674"/>
                      </a:lnTo>
                      <a:lnTo>
                        <a:pt x="230" y="625"/>
                      </a:lnTo>
                      <a:lnTo>
                        <a:pt x="131" y="567"/>
                      </a:lnTo>
                      <a:lnTo>
                        <a:pt x="57" y="510"/>
                      </a:lnTo>
                      <a:lnTo>
                        <a:pt x="16" y="444"/>
                      </a:lnTo>
                      <a:lnTo>
                        <a:pt x="0" y="378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3" name="Freeform 12"/>
                <p:cNvSpPr>
                  <a:spLocks/>
                </p:cNvSpPr>
                <p:nvPr/>
              </p:nvSpPr>
              <p:spPr bwMode="auto">
                <a:xfrm>
                  <a:off x="3055" y="1524"/>
                  <a:ext cx="1853" cy="650"/>
                </a:xfrm>
                <a:custGeom>
                  <a:avLst/>
                  <a:gdLst>
                    <a:gd name="T0" fmla="*/ 0 w 1853"/>
                    <a:gd name="T1" fmla="*/ 328 h 650"/>
                    <a:gd name="T2" fmla="*/ 17 w 1853"/>
                    <a:gd name="T3" fmla="*/ 263 h 650"/>
                    <a:gd name="T4" fmla="*/ 66 w 1853"/>
                    <a:gd name="T5" fmla="*/ 205 h 650"/>
                    <a:gd name="T6" fmla="*/ 140 w 1853"/>
                    <a:gd name="T7" fmla="*/ 156 h 650"/>
                    <a:gd name="T8" fmla="*/ 247 w 1853"/>
                    <a:gd name="T9" fmla="*/ 106 h 650"/>
                    <a:gd name="T10" fmla="*/ 371 w 1853"/>
                    <a:gd name="T11" fmla="*/ 65 h 650"/>
                    <a:gd name="T12" fmla="*/ 519 w 1853"/>
                    <a:gd name="T13" fmla="*/ 33 h 650"/>
                    <a:gd name="T14" fmla="*/ 675 w 1853"/>
                    <a:gd name="T15" fmla="*/ 16 h 650"/>
                    <a:gd name="T16" fmla="*/ 840 w 1853"/>
                    <a:gd name="T17" fmla="*/ 0 h 650"/>
                    <a:gd name="T18" fmla="*/ 1013 w 1853"/>
                    <a:gd name="T19" fmla="*/ 0 h 650"/>
                    <a:gd name="T20" fmla="*/ 1177 w 1853"/>
                    <a:gd name="T21" fmla="*/ 16 h 650"/>
                    <a:gd name="T22" fmla="*/ 1342 w 1853"/>
                    <a:gd name="T23" fmla="*/ 33 h 650"/>
                    <a:gd name="T24" fmla="*/ 1482 w 1853"/>
                    <a:gd name="T25" fmla="*/ 65 h 650"/>
                    <a:gd name="T26" fmla="*/ 1613 w 1853"/>
                    <a:gd name="T27" fmla="*/ 106 h 650"/>
                    <a:gd name="T28" fmla="*/ 1712 w 1853"/>
                    <a:gd name="T29" fmla="*/ 156 h 650"/>
                    <a:gd name="T30" fmla="*/ 1795 w 1853"/>
                    <a:gd name="T31" fmla="*/ 205 h 650"/>
                    <a:gd name="T32" fmla="*/ 1836 w 1853"/>
                    <a:gd name="T33" fmla="*/ 263 h 650"/>
                    <a:gd name="T34" fmla="*/ 1852 w 1853"/>
                    <a:gd name="T35" fmla="*/ 328 h 650"/>
                    <a:gd name="T36" fmla="*/ 1836 w 1853"/>
                    <a:gd name="T37" fmla="*/ 386 h 650"/>
                    <a:gd name="T38" fmla="*/ 1795 w 1853"/>
                    <a:gd name="T39" fmla="*/ 443 h 650"/>
                    <a:gd name="T40" fmla="*/ 1712 w 1853"/>
                    <a:gd name="T41" fmla="*/ 493 h 650"/>
                    <a:gd name="T42" fmla="*/ 1613 w 1853"/>
                    <a:gd name="T43" fmla="*/ 542 h 650"/>
                    <a:gd name="T44" fmla="*/ 1482 w 1853"/>
                    <a:gd name="T45" fmla="*/ 583 h 650"/>
                    <a:gd name="T46" fmla="*/ 1342 w 1853"/>
                    <a:gd name="T47" fmla="*/ 616 h 650"/>
                    <a:gd name="T48" fmla="*/ 1177 w 1853"/>
                    <a:gd name="T49" fmla="*/ 641 h 650"/>
                    <a:gd name="T50" fmla="*/ 1013 w 1853"/>
                    <a:gd name="T51" fmla="*/ 649 h 650"/>
                    <a:gd name="T52" fmla="*/ 840 w 1853"/>
                    <a:gd name="T53" fmla="*/ 649 h 650"/>
                    <a:gd name="T54" fmla="*/ 675 w 1853"/>
                    <a:gd name="T55" fmla="*/ 641 h 650"/>
                    <a:gd name="T56" fmla="*/ 519 w 1853"/>
                    <a:gd name="T57" fmla="*/ 616 h 650"/>
                    <a:gd name="T58" fmla="*/ 371 w 1853"/>
                    <a:gd name="T59" fmla="*/ 583 h 650"/>
                    <a:gd name="T60" fmla="*/ 247 w 1853"/>
                    <a:gd name="T61" fmla="*/ 542 h 650"/>
                    <a:gd name="T62" fmla="*/ 140 w 1853"/>
                    <a:gd name="T63" fmla="*/ 493 h 650"/>
                    <a:gd name="T64" fmla="*/ 66 w 1853"/>
                    <a:gd name="T65" fmla="*/ 443 h 650"/>
                    <a:gd name="T66" fmla="*/ 17 w 1853"/>
                    <a:gd name="T67" fmla="*/ 386 h 650"/>
                    <a:gd name="T68" fmla="*/ 0 w 1853"/>
                    <a:gd name="T69" fmla="*/ 328 h 65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853"/>
                    <a:gd name="T106" fmla="*/ 0 h 650"/>
                    <a:gd name="T107" fmla="*/ 1853 w 1853"/>
                    <a:gd name="T108" fmla="*/ 650 h 650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853" h="650">
                      <a:moveTo>
                        <a:pt x="0" y="328"/>
                      </a:moveTo>
                      <a:lnTo>
                        <a:pt x="17" y="263"/>
                      </a:lnTo>
                      <a:lnTo>
                        <a:pt x="66" y="205"/>
                      </a:lnTo>
                      <a:lnTo>
                        <a:pt x="140" y="156"/>
                      </a:lnTo>
                      <a:lnTo>
                        <a:pt x="247" y="106"/>
                      </a:lnTo>
                      <a:lnTo>
                        <a:pt x="371" y="65"/>
                      </a:lnTo>
                      <a:lnTo>
                        <a:pt x="519" y="33"/>
                      </a:lnTo>
                      <a:lnTo>
                        <a:pt x="675" y="16"/>
                      </a:lnTo>
                      <a:lnTo>
                        <a:pt x="840" y="0"/>
                      </a:lnTo>
                      <a:lnTo>
                        <a:pt x="1013" y="0"/>
                      </a:lnTo>
                      <a:lnTo>
                        <a:pt x="1177" y="16"/>
                      </a:lnTo>
                      <a:lnTo>
                        <a:pt x="1342" y="33"/>
                      </a:lnTo>
                      <a:lnTo>
                        <a:pt x="1482" y="65"/>
                      </a:lnTo>
                      <a:lnTo>
                        <a:pt x="1613" y="106"/>
                      </a:lnTo>
                      <a:lnTo>
                        <a:pt x="1712" y="156"/>
                      </a:lnTo>
                      <a:lnTo>
                        <a:pt x="1795" y="205"/>
                      </a:lnTo>
                      <a:lnTo>
                        <a:pt x="1836" y="263"/>
                      </a:lnTo>
                      <a:lnTo>
                        <a:pt x="1852" y="328"/>
                      </a:lnTo>
                      <a:lnTo>
                        <a:pt x="1836" y="386"/>
                      </a:lnTo>
                      <a:lnTo>
                        <a:pt x="1795" y="443"/>
                      </a:lnTo>
                      <a:lnTo>
                        <a:pt x="1712" y="493"/>
                      </a:lnTo>
                      <a:lnTo>
                        <a:pt x="1613" y="542"/>
                      </a:lnTo>
                      <a:lnTo>
                        <a:pt x="1482" y="583"/>
                      </a:lnTo>
                      <a:lnTo>
                        <a:pt x="1342" y="616"/>
                      </a:lnTo>
                      <a:lnTo>
                        <a:pt x="1177" y="641"/>
                      </a:lnTo>
                      <a:lnTo>
                        <a:pt x="1013" y="649"/>
                      </a:lnTo>
                      <a:lnTo>
                        <a:pt x="840" y="649"/>
                      </a:lnTo>
                      <a:lnTo>
                        <a:pt x="675" y="641"/>
                      </a:lnTo>
                      <a:lnTo>
                        <a:pt x="519" y="616"/>
                      </a:lnTo>
                      <a:lnTo>
                        <a:pt x="371" y="583"/>
                      </a:lnTo>
                      <a:lnTo>
                        <a:pt x="247" y="542"/>
                      </a:lnTo>
                      <a:lnTo>
                        <a:pt x="140" y="493"/>
                      </a:lnTo>
                      <a:lnTo>
                        <a:pt x="66" y="443"/>
                      </a:lnTo>
                      <a:lnTo>
                        <a:pt x="17" y="386"/>
                      </a:lnTo>
                      <a:lnTo>
                        <a:pt x="0" y="328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4" name="Freeform 13"/>
                <p:cNvSpPr>
                  <a:spLocks/>
                </p:cNvSpPr>
                <p:nvPr/>
              </p:nvSpPr>
              <p:spPr bwMode="auto">
                <a:xfrm>
                  <a:off x="3146" y="1589"/>
                  <a:ext cx="1672" cy="494"/>
                </a:xfrm>
                <a:custGeom>
                  <a:avLst/>
                  <a:gdLst>
                    <a:gd name="T0" fmla="*/ 0 w 1672"/>
                    <a:gd name="T1" fmla="*/ 247 h 494"/>
                    <a:gd name="T2" fmla="*/ 16 w 1672"/>
                    <a:gd name="T3" fmla="*/ 198 h 494"/>
                    <a:gd name="T4" fmla="*/ 66 w 1672"/>
                    <a:gd name="T5" fmla="*/ 148 h 494"/>
                    <a:gd name="T6" fmla="*/ 148 w 1672"/>
                    <a:gd name="T7" fmla="*/ 107 h 494"/>
                    <a:gd name="T8" fmla="*/ 247 w 1672"/>
                    <a:gd name="T9" fmla="*/ 74 h 494"/>
                    <a:gd name="T10" fmla="*/ 370 w 1672"/>
                    <a:gd name="T11" fmla="*/ 41 h 494"/>
                    <a:gd name="T12" fmla="*/ 518 w 1672"/>
                    <a:gd name="T13" fmla="*/ 17 h 494"/>
                    <a:gd name="T14" fmla="*/ 675 w 1672"/>
                    <a:gd name="T15" fmla="*/ 0 h 494"/>
                    <a:gd name="T16" fmla="*/ 839 w 1672"/>
                    <a:gd name="T17" fmla="*/ 0 h 494"/>
                    <a:gd name="T18" fmla="*/ 996 w 1672"/>
                    <a:gd name="T19" fmla="*/ 0 h 494"/>
                    <a:gd name="T20" fmla="*/ 1152 w 1672"/>
                    <a:gd name="T21" fmla="*/ 17 h 494"/>
                    <a:gd name="T22" fmla="*/ 1300 w 1672"/>
                    <a:gd name="T23" fmla="*/ 41 h 494"/>
                    <a:gd name="T24" fmla="*/ 1424 w 1672"/>
                    <a:gd name="T25" fmla="*/ 74 h 494"/>
                    <a:gd name="T26" fmla="*/ 1531 w 1672"/>
                    <a:gd name="T27" fmla="*/ 107 h 494"/>
                    <a:gd name="T28" fmla="*/ 1605 w 1672"/>
                    <a:gd name="T29" fmla="*/ 148 h 494"/>
                    <a:gd name="T30" fmla="*/ 1654 w 1672"/>
                    <a:gd name="T31" fmla="*/ 198 h 494"/>
                    <a:gd name="T32" fmla="*/ 1671 w 1672"/>
                    <a:gd name="T33" fmla="*/ 247 h 494"/>
                    <a:gd name="T34" fmla="*/ 1654 w 1672"/>
                    <a:gd name="T35" fmla="*/ 296 h 494"/>
                    <a:gd name="T36" fmla="*/ 1605 w 1672"/>
                    <a:gd name="T37" fmla="*/ 337 h 494"/>
                    <a:gd name="T38" fmla="*/ 1531 w 1672"/>
                    <a:gd name="T39" fmla="*/ 378 h 494"/>
                    <a:gd name="T40" fmla="*/ 1424 w 1672"/>
                    <a:gd name="T41" fmla="*/ 419 h 494"/>
                    <a:gd name="T42" fmla="*/ 1300 w 1672"/>
                    <a:gd name="T43" fmla="*/ 452 h 494"/>
                    <a:gd name="T44" fmla="*/ 1152 w 1672"/>
                    <a:gd name="T45" fmla="*/ 477 h 494"/>
                    <a:gd name="T46" fmla="*/ 996 w 1672"/>
                    <a:gd name="T47" fmla="*/ 485 h 494"/>
                    <a:gd name="T48" fmla="*/ 839 w 1672"/>
                    <a:gd name="T49" fmla="*/ 493 h 494"/>
                    <a:gd name="T50" fmla="*/ 675 w 1672"/>
                    <a:gd name="T51" fmla="*/ 485 h 494"/>
                    <a:gd name="T52" fmla="*/ 518 w 1672"/>
                    <a:gd name="T53" fmla="*/ 477 h 494"/>
                    <a:gd name="T54" fmla="*/ 370 w 1672"/>
                    <a:gd name="T55" fmla="*/ 452 h 494"/>
                    <a:gd name="T56" fmla="*/ 247 w 1672"/>
                    <a:gd name="T57" fmla="*/ 419 h 494"/>
                    <a:gd name="T58" fmla="*/ 148 w 1672"/>
                    <a:gd name="T59" fmla="*/ 378 h 494"/>
                    <a:gd name="T60" fmla="*/ 66 w 1672"/>
                    <a:gd name="T61" fmla="*/ 337 h 494"/>
                    <a:gd name="T62" fmla="*/ 16 w 1672"/>
                    <a:gd name="T63" fmla="*/ 296 h 494"/>
                    <a:gd name="T64" fmla="*/ 0 w 1672"/>
                    <a:gd name="T65" fmla="*/ 247 h 49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2"/>
                    <a:gd name="T100" fmla="*/ 0 h 494"/>
                    <a:gd name="T101" fmla="*/ 1672 w 1672"/>
                    <a:gd name="T102" fmla="*/ 494 h 49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2" h="494">
                      <a:moveTo>
                        <a:pt x="0" y="247"/>
                      </a:moveTo>
                      <a:lnTo>
                        <a:pt x="16" y="198"/>
                      </a:lnTo>
                      <a:lnTo>
                        <a:pt x="66" y="148"/>
                      </a:lnTo>
                      <a:lnTo>
                        <a:pt x="148" y="107"/>
                      </a:lnTo>
                      <a:lnTo>
                        <a:pt x="247" y="74"/>
                      </a:lnTo>
                      <a:lnTo>
                        <a:pt x="370" y="41"/>
                      </a:lnTo>
                      <a:lnTo>
                        <a:pt x="518" y="17"/>
                      </a:lnTo>
                      <a:lnTo>
                        <a:pt x="675" y="0"/>
                      </a:lnTo>
                      <a:lnTo>
                        <a:pt x="839" y="0"/>
                      </a:lnTo>
                      <a:lnTo>
                        <a:pt x="996" y="0"/>
                      </a:lnTo>
                      <a:lnTo>
                        <a:pt x="1152" y="17"/>
                      </a:lnTo>
                      <a:lnTo>
                        <a:pt x="1300" y="41"/>
                      </a:lnTo>
                      <a:lnTo>
                        <a:pt x="1424" y="74"/>
                      </a:lnTo>
                      <a:lnTo>
                        <a:pt x="1531" y="107"/>
                      </a:lnTo>
                      <a:lnTo>
                        <a:pt x="1605" y="148"/>
                      </a:lnTo>
                      <a:lnTo>
                        <a:pt x="1654" y="198"/>
                      </a:lnTo>
                      <a:lnTo>
                        <a:pt x="1671" y="247"/>
                      </a:lnTo>
                      <a:lnTo>
                        <a:pt x="1654" y="296"/>
                      </a:lnTo>
                      <a:lnTo>
                        <a:pt x="1605" y="337"/>
                      </a:lnTo>
                      <a:lnTo>
                        <a:pt x="1531" y="378"/>
                      </a:lnTo>
                      <a:lnTo>
                        <a:pt x="1424" y="419"/>
                      </a:lnTo>
                      <a:lnTo>
                        <a:pt x="1300" y="452"/>
                      </a:lnTo>
                      <a:lnTo>
                        <a:pt x="1152" y="477"/>
                      </a:lnTo>
                      <a:lnTo>
                        <a:pt x="996" y="485"/>
                      </a:lnTo>
                      <a:lnTo>
                        <a:pt x="839" y="493"/>
                      </a:lnTo>
                      <a:lnTo>
                        <a:pt x="675" y="485"/>
                      </a:lnTo>
                      <a:lnTo>
                        <a:pt x="518" y="477"/>
                      </a:lnTo>
                      <a:lnTo>
                        <a:pt x="370" y="452"/>
                      </a:lnTo>
                      <a:lnTo>
                        <a:pt x="247" y="419"/>
                      </a:lnTo>
                      <a:lnTo>
                        <a:pt x="148" y="378"/>
                      </a:lnTo>
                      <a:lnTo>
                        <a:pt x="66" y="337"/>
                      </a:lnTo>
                      <a:lnTo>
                        <a:pt x="16" y="296"/>
                      </a:lnTo>
                      <a:lnTo>
                        <a:pt x="0" y="247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387" name="Group 14"/>
              <p:cNvGrpSpPr>
                <a:grpSpLocks/>
              </p:cNvGrpSpPr>
              <p:nvPr/>
            </p:nvGrpSpPr>
            <p:grpSpPr bwMode="auto">
              <a:xfrm>
                <a:off x="2998" y="1096"/>
                <a:ext cx="1984" cy="766"/>
                <a:chOff x="2998" y="1096"/>
                <a:chExt cx="1984" cy="766"/>
              </a:xfrm>
            </p:grpSpPr>
            <p:sp>
              <p:nvSpPr>
                <p:cNvPr id="14389" name="Freeform 15"/>
                <p:cNvSpPr>
                  <a:spLocks/>
                </p:cNvSpPr>
                <p:nvPr/>
              </p:nvSpPr>
              <p:spPr bwMode="auto">
                <a:xfrm>
                  <a:off x="2998" y="1096"/>
                  <a:ext cx="1984" cy="766"/>
                </a:xfrm>
                <a:custGeom>
                  <a:avLst/>
                  <a:gdLst>
                    <a:gd name="T0" fmla="*/ 0 w 1984"/>
                    <a:gd name="T1" fmla="*/ 378 h 766"/>
                    <a:gd name="T2" fmla="*/ 16 w 1984"/>
                    <a:gd name="T3" fmla="*/ 313 h 766"/>
                    <a:gd name="T4" fmla="*/ 57 w 1984"/>
                    <a:gd name="T5" fmla="*/ 247 h 766"/>
                    <a:gd name="T6" fmla="*/ 131 w 1984"/>
                    <a:gd name="T7" fmla="*/ 189 h 766"/>
                    <a:gd name="T8" fmla="*/ 230 w 1984"/>
                    <a:gd name="T9" fmla="*/ 132 h 766"/>
                    <a:gd name="T10" fmla="*/ 353 w 1984"/>
                    <a:gd name="T11" fmla="*/ 91 h 766"/>
                    <a:gd name="T12" fmla="*/ 493 w 1984"/>
                    <a:gd name="T13" fmla="*/ 50 h 766"/>
                    <a:gd name="T14" fmla="*/ 650 w 1984"/>
                    <a:gd name="T15" fmla="*/ 25 h 766"/>
                    <a:gd name="T16" fmla="*/ 814 w 1984"/>
                    <a:gd name="T17" fmla="*/ 0 h 766"/>
                    <a:gd name="T18" fmla="*/ 987 w 1984"/>
                    <a:gd name="T19" fmla="*/ 0 h 766"/>
                    <a:gd name="T20" fmla="*/ 1160 w 1984"/>
                    <a:gd name="T21" fmla="*/ 0 h 766"/>
                    <a:gd name="T22" fmla="*/ 1333 w 1984"/>
                    <a:gd name="T23" fmla="*/ 25 h 766"/>
                    <a:gd name="T24" fmla="*/ 1489 w 1984"/>
                    <a:gd name="T25" fmla="*/ 50 h 766"/>
                    <a:gd name="T26" fmla="*/ 1629 w 1984"/>
                    <a:gd name="T27" fmla="*/ 91 h 766"/>
                    <a:gd name="T28" fmla="*/ 1753 w 1984"/>
                    <a:gd name="T29" fmla="*/ 132 h 766"/>
                    <a:gd name="T30" fmla="*/ 1852 w 1984"/>
                    <a:gd name="T31" fmla="*/ 189 h 766"/>
                    <a:gd name="T32" fmla="*/ 1926 w 1984"/>
                    <a:gd name="T33" fmla="*/ 247 h 766"/>
                    <a:gd name="T34" fmla="*/ 1967 w 1984"/>
                    <a:gd name="T35" fmla="*/ 313 h 766"/>
                    <a:gd name="T36" fmla="*/ 1983 w 1984"/>
                    <a:gd name="T37" fmla="*/ 378 h 766"/>
                    <a:gd name="T38" fmla="*/ 1967 w 1984"/>
                    <a:gd name="T39" fmla="*/ 444 h 766"/>
                    <a:gd name="T40" fmla="*/ 1926 w 1984"/>
                    <a:gd name="T41" fmla="*/ 510 h 766"/>
                    <a:gd name="T42" fmla="*/ 1852 w 1984"/>
                    <a:gd name="T43" fmla="*/ 567 h 766"/>
                    <a:gd name="T44" fmla="*/ 1753 w 1984"/>
                    <a:gd name="T45" fmla="*/ 625 h 766"/>
                    <a:gd name="T46" fmla="*/ 1629 w 1984"/>
                    <a:gd name="T47" fmla="*/ 674 h 766"/>
                    <a:gd name="T48" fmla="*/ 1489 w 1984"/>
                    <a:gd name="T49" fmla="*/ 707 h 766"/>
                    <a:gd name="T50" fmla="*/ 1333 w 1984"/>
                    <a:gd name="T51" fmla="*/ 740 h 766"/>
                    <a:gd name="T52" fmla="*/ 1160 w 1984"/>
                    <a:gd name="T53" fmla="*/ 756 h 766"/>
                    <a:gd name="T54" fmla="*/ 987 w 1984"/>
                    <a:gd name="T55" fmla="*/ 765 h 766"/>
                    <a:gd name="T56" fmla="*/ 814 w 1984"/>
                    <a:gd name="T57" fmla="*/ 756 h 766"/>
                    <a:gd name="T58" fmla="*/ 650 w 1984"/>
                    <a:gd name="T59" fmla="*/ 740 h 766"/>
                    <a:gd name="T60" fmla="*/ 493 w 1984"/>
                    <a:gd name="T61" fmla="*/ 707 h 766"/>
                    <a:gd name="T62" fmla="*/ 353 w 1984"/>
                    <a:gd name="T63" fmla="*/ 674 h 766"/>
                    <a:gd name="T64" fmla="*/ 230 w 1984"/>
                    <a:gd name="T65" fmla="*/ 625 h 766"/>
                    <a:gd name="T66" fmla="*/ 131 w 1984"/>
                    <a:gd name="T67" fmla="*/ 567 h 766"/>
                    <a:gd name="T68" fmla="*/ 57 w 1984"/>
                    <a:gd name="T69" fmla="*/ 510 h 766"/>
                    <a:gd name="T70" fmla="*/ 16 w 1984"/>
                    <a:gd name="T71" fmla="*/ 444 h 766"/>
                    <a:gd name="T72" fmla="*/ 0 w 1984"/>
                    <a:gd name="T73" fmla="*/ 378 h 76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984"/>
                    <a:gd name="T112" fmla="*/ 0 h 766"/>
                    <a:gd name="T113" fmla="*/ 1984 w 1984"/>
                    <a:gd name="T114" fmla="*/ 766 h 76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984" h="766">
                      <a:moveTo>
                        <a:pt x="0" y="378"/>
                      </a:moveTo>
                      <a:lnTo>
                        <a:pt x="16" y="313"/>
                      </a:lnTo>
                      <a:lnTo>
                        <a:pt x="57" y="247"/>
                      </a:lnTo>
                      <a:lnTo>
                        <a:pt x="131" y="189"/>
                      </a:lnTo>
                      <a:lnTo>
                        <a:pt x="230" y="132"/>
                      </a:lnTo>
                      <a:lnTo>
                        <a:pt x="353" y="91"/>
                      </a:lnTo>
                      <a:lnTo>
                        <a:pt x="493" y="50"/>
                      </a:lnTo>
                      <a:lnTo>
                        <a:pt x="650" y="25"/>
                      </a:lnTo>
                      <a:lnTo>
                        <a:pt x="814" y="0"/>
                      </a:lnTo>
                      <a:lnTo>
                        <a:pt x="987" y="0"/>
                      </a:lnTo>
                      <a:lnTo>
                        <a:pt x="1160" y="0"/>
                      </a:lnTo>
                      <a:lnTo>
                        <a:pt x="1333" y="25"/>
                      </a:lnTo>
                      <a:lnTo>
                        <a:pt x="1489" y="50"/>
                      </a:lnTo>
                      <a:lnTo>
                        <a:pt x="1629" y="91"/>
                      </a:lnTo>
                      <a:lnTo>
                        <a:pt x="1753" y="132"/>
                      </a:lnTo>
                      <a:lnTo>
                        <a:pt x="1852" y="189"/>
                      </a:lnTo>
                      <a:lnTo>
                        <a:pt x="1926" y="247"/>
                      </a:lnTo>
                      <a:lnTo>
                        <a:pt x="1967" y="313"/>
                      </a:lnTo>
                      <a:lnTo>
                        <a:pt x="1983" y="378"/>
                      </a:lnTo>
                      <a:lnTo>
                        <a:pt x="1967" y="444"/>
                      </a:lnTo>
                      <a:lnTo>
                        <a:pt x="1926" y="510"/>
                      </a:lnTo>
                      <a:lnTo>
                        <a:pt x="1852" y="567"/>
                      </a:lnTo>
                      <a:lnTo>
                        <a:pt x="1753" y="625"/>
                      </a:lnTo>
                      <a:lnTo>
                        <a:pt x="1629" y="674"/>
                      </a:lnTo>
                      <a:lnTo>
                        <a:pt x="1489" y="707"/>
                      </a:lnTo>
                      <a:lnTo>
                        <a:pt x="1333" y="740"/>
                      </a:lnTo>
                      <a:lnTo>
                        <a:pt x="1160" y="756"/>
                      </a:lnTo>
                      <a:lnTo>
                        <a:pt x="987" y="765"/>
                      </a:lnTo>
                      <a:lnTo>
                        <a:pt x="814" y="756"/>
                      </a:lnTo>
                      <a:lnTo>
                        <a:pt x="650" y="740"/>
                      </a:lnTo>
                      <a:lnTo>
                        <a:pt x="493" y="707"/>
                      </a:lnTo>
                      <a:lnTo>
                        <a:pt x="353" y="674"/>
                      </a:lnTo>
                      <a:lnTo>
                        <a:pt x="230" y="625"/>
                      </a:lnTo>
                      <a:lnTo>
                        <a:pt x="131" y="567"/>
                      </a:lnTo>
                      <a:lnTo>
                        <a:pt x="57" y="510"/>
                      </a:lnTo>
                      <a:lnTo>
                        <a:pt x="16" y="444"/>
                      </a:lnTo>
                      <a:lnTo>
                        <a:pt x="0" y="378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0" name="Freeform 16"/>
                <p:cNvSpPr>
                  <a:spLocks/>
                </p:cNvSpPr>
                <p:nvPr/>
              </p:nvSpPr>
              <p:spPr bwMode="auto">
                <a:xfrm>
                  <a:off x="3055" y="1154"/>
                  <a:ext cx="1853" cy="650"/>
                </a:xfrm>
                <a:custGeom>
                  <a:avLst/>
                  <a:gdLst>
                    <a:gd name="T0" fmla="*/ 0 w 1853"/>
                    <a:gd name="T1" fmla="*/ 329 h 650"/>
                    <a:gd name="T2" fmla="*/ 17 w 1853"/>
                    <a:gd name="T3" fmla="*/ 263 h 650"/>
                    <a:gd name="T4" fmla="*/ 66 w 1853"/>
                    <a:gd name="T5" fmla="*/ 205 h 650"/>
                    <a:gd name="T6" fmla="*/ 140 w 1853"/>
                    <a:gd name="T7" fmla="*/ 156 h 650"/>
                    <a:gd name="T8" fmla="*/ 247 w 1853"/>
                    <a:gd name="T9" fmla="*/ 107 h 650"/>
                    <a:gd name="T10" fmla="*/ 371 w 1853"/>
                    <a:gd name="T11" fmla="*/ 66 h 650"/>
                    <a:gd name="T12" fmla="*/ 519 w 1853"/>
                    <a:gd name="T13" fmla="*/ 33 h 650"/>
                    <a:gd name="T14" fmla="*/ 675 w 1853"/>
                    <a:gd name="T15" fmla="*/ 16 h 650"/>
                    <a:gd name="T16" fmla="*/ 840 w 1853"/>
                    <a:gd name="T17" fmla="*/ 0 h 650"/>
                    <a:gd name="T18" fmla="*/ 1013 w 1853"/>
                    <a:gd name="T19" fmla="*/ 0 h 650"/>
                    <a:gd name="T20" fmla="*/ 1177 w 1853"/>
                    <a:gd name="T21" fmla="*/ 16 h 650"/>
                    <a:gd name="T22" fmla="*/ 1342 w 1853"/>
                    <a:gd name="T23" fmla="*/ 33 h 650"/>
                    <a:gd name="T24" fmla="*/ 1482 w 1853"/>
                    <a:gd name="T25" fmla="*/ 66 h 650"/>
                    <a:gd name="T26" fmla="*/ 1613 w 1853"/>
                    <a:gd name="T27" fmla="*/ 107 h 650"/>
                    <a:gd name="T28" fmla="*/ 1712 w 1853"/>
                    <a:gd name="T29" fmla="*/ 156 h 650"/>
                    <a:gd name="T30" fmla="*/ 1795 w 1853"/>
                    <a:gd name="T31" fmla="*/ 205 h 650"/>
                    <a:gd name="T32" fmla="*/ 1836 w 1853"/>
                    <a:gd name="T33" fmla="*/ 263 h 650"/>
                    <a:gd name="T34" fmla="*/ 1852 w 1853"/>
                    <a:gd name="T35" fmla="*/ 329 h 650"/>
                    <a:gd name="T36" fmla="*/ 1836 w 1853"/>
                    <a:gd name="T37" fmla="*/ 386 h 650"/>
                    <a:gd name="T38" fmla="*/ 1795 w 1853"/>
                    <a:gd name="T39" fmla="*/ 444 h 650"/>
                    <a:gd name="T40" fmla="*/ 1712 w 1853"/>
                    <a:gd name="T41" fmla="*/ 493 h 650"/>
                    <a:gd name="T42" fmla="*/ 1613 w 1853"/>
                    <a:gd name="T43" fmla="*/ 542 h 650"/>
                    <a:gd name="T44" fmla="*/ 1482 w 1853"/>
                    <a:gd name="T45" fmla="*/ 583 h 650"/>
                    <a:gd name="T46" fmla="*/ 1342 w 1853"/>
                    <a:gd name="T47" fmla="*/ 616 h 650"/>
                    <a:gd name="T48" fmla="*/ 1177 w 1853"/>
                    <a:gd name="T49" fmla="*/ 641 h 650"/>
                    <a:gd name="T50" fmla="*/ 1013 w 1853"/>
                    <a:gd name="T51" fmla="*/ 649 h 650"/>
                    <a:gd name="T52" fmla="*/ 840 w 1853"/>
                    <a:gd name="T53" fmla="*/ 649 h 650"/>
                    <a:gd name="T54" fmla="*/ 675 w 1853"/>
                    <a:gd name="T55" fmla="*/ 641 h 650"/>
                    <a:gd name="T56" fmla="*/ 519 w 1853"/>
                    <a:gd name="T57" fmla="*/ 616 h 650"/>
                    <a:gd name="T58" fmla="*/ 371 w 1853"/>
                    <a:gd name="T59" fmla="*/ 583 h 650"/>
                    <a:gd name="T60" fmla="*/ 247 w 1853"/>
                    <a:gd name="T61" fmla="*/ 542 h 650"/>
                    <a:gd name="T62" fmla="*/ 140 w 1853"/>
                    <a:gd name="T63" fmla="*/ 493 h 650"/>
                    <a:gd name="T64" fmla="*/ 66 w 1853"/>
                    <a:gd name="T65" fmla="*/ 444 h 650"/>
                    <a:gd name="T66" fmla="*/ 17 w 1853"/>
                    <a:gd name="T67" fmla="*/ 386 h 650"/>
                    <a:gd name="T68" fmla="*/ 0 w 1853"/>
                    <a:gd name="T69" fmla="*/ 329 h 65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853"/>
                    <a:gd name="T106" fmla="*/ 0 h 650"/>
                    <a:gd name="T107" fmla="*/ 1853 w 1853"/>
                    <a:gd name="T108" fmla="*/ 650 h 650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853" h="650">
                      <a:moveTo>
                        <a:pt x="0" y="329"/>
                      </a:moveTo>
                      <a:lnTo>
                        <a:pt x="17" y="263"/>
                      </a:lnTo>
                      <a:lnTo>
                        <a:pt x="66" y="205"/>
                      </a:lnTo>
                      <a:lnTo>
                        <a:pt x="140" y="156"/>
                      </a:lnTo>
                      <a:lnTo>
                        <a:pt x="247" y="107"/>
                      </a:lnTo>
                      <a:lnTo>
                        <a:pt x="371" y="66"/>
                      </a:lnTo>
                      <a:lnTo>
                        <a:pt x="519" y="33"/>
                      </a:lnTo>
                      <a:lnTo>
                        <a:pt x="675" y="16"/>
                      </a:lnTo>
                      <a:lnTo>
                        <a:pt x="840" y="0"/>
                      </a:lnTo>
                      <a:lnTo>
                        <a:pt x="1013" y="0"/>
                      </a:lnTo>
                      <a:lnTo>
                        <a:pt x="1177" y="16"/>
                      </a:lnTo>
                      <a:lnTo>
                        <a:pt x="1342" y="33"/>
                      </a:lnTo>
                      <a:lnTo>
                        <a:pt x="1482" y="66"/>
                      </a:lnTo>
                      <a:lnTo>
                        <a:pt x="1613" y="107"/>
                      </a:lnTo>
                      <a:lnTo>
                        <a:pt x="1712" y="156"/>
                      </a:lnTo>
                      <a:lnTo>
                        <a:pt x="1795" y="205"/>
                      </a:lnTo>
                      <a:lnTo>
                        <a:pt x="1836" y="263"/>
                      </a:lnTo>
                      <a:lnTo>
                        <a:pt x="1852" y="329"/>
                      </a:lnTo>
                      <a:lnTo>
                        <a:pt x="1836" y="386"/>
                      </a:lnTo>
                      <a:lnTo>
                        <a:pt x="1795" y="444"/>
                      </a:lnTo>
                      <a:lnTo>
                        <a:pt x="1712" y="493"/>
                      </a:lnTo>
                      <a:lnTo>
                        <a:pt x="1613" y="542"/>
                      </a:lnTo>
                      <a:lnTo>
                        <a:pt x="1482" y="583"/>
                      </a:lnTo>
                      <a:lnTo>
                        <a:pt x="1342" y="616"/>
                      </a:lnTo>
                      <a:lnTo>
                        <a:pt x="1177" y="641"/>
                      </a:lnTo>
                      <a:lnTo>
                        <a:pt x="1013" y="649"/>
                      </a:lnTo>
                      <a:lnTo>
                        <a:pt x="840" y="649"/>
                      </a:lnTo>
                      <a:lnTo>
                        <a:pt x="675" y="641"/>
                      </a:lnTo>
                      <a:lnTo>
                        <a:pt x="519" y="616"/>
                      </a:lnTo>
                      <a:lnTo>
                        <a:pt x="371" y="583"/>
                      </a:lnTo>
                      <a:lnTo>
                        <a:pt x="247" y="542"/>
                      </a:lnTo>
                      <a:lnTo>
                        <a:pt x="140" y="493"/>
                      </a:lnTo>
                      <a:lnTo>
                        <a:pt x="66" y="444"/>
                      </a:lnTo>
                      <a:lnTo>
                        <a:pt x="17" y="386"/>
                      </a:lnTo>
                      <a:lnTo>
                        <a:pt x="0" y="329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1" name="Freeform 17"/>
                <p:cNvSpPr>
                  <a:spLocks/>
                </p:cNvSpPr>
                <p:nvPr/>
              </p:nvSpPr>
              <p:spPr bwMode="auto">
                <a:xfrm>
                  <a:off x="3146" y="1220"/>
                  <a:ext cx="1672" cy="494"/>
                </a:xfrm>
                <a:custGeom>
                  <a:avLst/>
                  <a:gdLst>
                    <a:gd name="T0" fmla="*/ 0 w 1672"/>
                    <a:gd name="T1" fmla="*/ 246 h 494"/>
                    <a:gd name="T2" fmla="*/ 16 w 1672"/>
                    <a:gd name="T3" fmla="*/ 197 h 494"/>
                    <a:gd name="T4" fmla="*/ 66 w 1672"/>
                    <a:gd name="T5" fmla="*/ 147 h 494"/>
                    <a:gd name="T6" fmla="*/ 148 w 1672"/>
                    <a:gd name="T7" fmla="*/ 106 h 494"/>
                    <a:gd name="T8" fmla="*/ 247 w 1672"/>
                    <a:gd name="T9" fmla="*/ 74 h 494"/>
                    <a:gd name="T10" fmla="*/ 370 w 1672"/>
                    <a:gd name="T11" fmla="*/ 41 h 494"/>
                    <a:gd name="T12" fmla="*/ 518 w 1672"/>
                    <a:gd name="T13" fmla="*/ 16 h 494"/>
                    <a:gd name="T14" fmla="*/ 675 w 1672"/>
                    <a:gd name="T15" fmla="*/ 0 h 494"/>
                    <a:gd name="T16" fmla="*/ 839 w 1672"/>
                    <a:gd name="T17" fmla="*/ 0 h 494"/>
                    <a:gd name="T18" fmla="*/ 996 w 1672"/>
                    <a:gd name="T19" fmla="*/ 0 h 494"/>
                    <a:gd name="T20" fmla="*/ 1152 w 1672"/>
                    <a:gd name="T21" fmla="*/ 16 h 494"/>
                    <a:gd name="T22" fmla="*/ 1300 w 1672"/>
                    <a:gd name="T23" fmla="*/ 41 h 494"/>
                    <a:gd name="T24" fmla="*/ 1424 w 1672"/>
                    <a:gd name="T25" fmla="*/ 74 h 494"/>
                    <a:gd name="T26" fmla="*/ 1531 w 1672"/>
                    <a:gd name="T27" fmla="*/ 106 h 494"/>
                    <a:gd name="T28" fmla="*/ 1605 w 1672"/>
                    <a:gd name="T29" fmla="*/ 147 h 494"/>
                    <a:gd name="T30" fmla="*/ 1654 w 1672"/>
                    <a:gd name="T31" fmla="*/ 197 h 494"/>
                    <a:gd name="T32" fmla="*/ 1671 w 1672"/>
                    <a:gd name="T33" fmla="*/ 246 h 494"/>
                    <a:gd name="T34" fmla="*/ 1654 w 1672"/>
                    <a:gd name="T35" fmla="*/ 295 h 494"/>
                    <a:gd name="T36" fmla="*/ 1605 w 1672"/>
                    <a:gd name="T37" fmla="*/ 337 h 494"/>
                    <a:gd name="T38" fmla="*/ 1531 w 1672"/>
                    <a:gd name="T39" fmla="*/ 378 h 494"/>
                    <a:gd name="T40" fmla="*/ 1424 w 1672"/>
                    <a:gd name="T41" fmla="*/ 419 h 494"/>
                    <a:gd name="T42" fmla="*/ 1300 w 1672"/>
                    <a:gd name="T43" fmla="*/ 452 h 494"/>
                    <a:gd name="T44" fmla="*/ 1152 w 1672"/>
                    <a:gd name="T45" fmla="*/ 476 h 494"/>
                    <a:gd name="T46" fmla="*/ 996 w 1672"/>
                    <a:gd name="T47" fmla="*/ 484 h 494"/>
                    <a:gd name="T48" fmla="*/ 839 w 1672"/>
                    <a:gd name="T49" fmla="*/ 493 h 494"/>
                    <a:gd name="T50" fmla="*/ 675 w 1672"/>
                    <a:gd name="T51" fmla="*/ 484 h 494"/>
                    <a:gd name="T52" fmla="*/ 518 w 1672"/>
                    <a:gd name="T53" fmla="*/ 476 h 494"/>
                    <a:gd name="T54" fmla="*/ 370 w 1672"/>
                    <a:gd name="T55" fmla="*/ 452 h 494"/>
                    <a:gd name="T56" fmla="*/ 247 w 1672"/>
                    <a:gd name="T57" fmla="*/ 419 h 494"/>
                    <a:gd name="T58" fmla="*/ 148 w 1672"/>
                    <a:gd name="T59" fmla="*/ 378 h 494"/>
                    <a:gd name="T60" fmla="*/ 66 w 1672"/>
                    <a:gd name="T61" fmla="*/ 337 h 494"/>
                    <a:gd name="T62" fmla="*/ 16 w 1672"/>
                    <a:gd name="T63" fmla="*/ 295 h 494"/>
                    <a:gd name="T64" fmla="*/ 0 w 1672"/>
                    <a:gd name="T65" fmla="*/ 246 h 49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2"/>
                    <a:gd name="T100" fmla="*/ 0 h 494"/>
                    <a:gd name="T101" fmla="*/ 1672 w 1672"/>
                    <a:gd name="T102" fmla="*/ 494 h 49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2" h="494">
                      <a:moveTo>
                        <a:pt x="0" y="246"/>
                      </a:moveTo>
                      <a:lnTo>
                        <a:pt x="16" y="197"/>
                      </a:lnTo>
                      <a:lnTo>
                        <a:pt x="66" y="147"/>
                      </a:lnTo>
                      <a:lnTo>
                        <a:pt x="148" y="106"/>
                      </a:lnTo>
                      <a:lnTo>
                        <a:pt x="247" y="74"/>
                      </a:lnTo>
                      <a:lnTo>
                        <a:pt x="370" y="41"/>
                      </a:lnTo>
                      <a:lnTo>
                        <a:pt x="518" y="16"/>
                      </a:lnTo>
                      <a:lnTo>
                        <a:pt x="675" y="0"/>
                      </a:lnTo>
                      <a:lnTo>
                        <a:pt x="839" y="0"/>
                      </a:lnTo>
                      <a:lnTo>
                        <a:pt x="996" y="0"/>
                      </a:lnTo>
                      <a:lnTo>
                        <a:pt x="1152" y="16"/>
                      </a:lnTo>
                      <a:lnTo>
                        <a:pt x="1300" y="41"/>
                      </a:lnTo>
                      <a:lnTo>
                        <a:pt x="1424" y="74"/>
                      </a:lnTo>
                      <a:lnTo>
                        <a:pt x="1531" y="106"/>
                      </a:lnTo>
                      <a:lnTo>
                        <a:pt x="1605" y="147"/>
                      </a:lnTo>
                      <a:lnTo>
                        <a:pt x="1654" y="197"/>
                      </a:lnTo>
                      <a:lnTo>
                        <a:pt x="1671" y="246"/>
                      </a:lnTo>
                      <a:lnTo>
                        <a:pt x="1654" y="295"/>
                      </a:lnTo>
                      <a:lnTo>
                        <a:pt x="1605" y="337"/>
                      </a:lnTo>
                      <a:lnTo>
                        <a:pt x="1531" y="378"/>
                      </a:lnTo>
                      <a:lnTo>
                        <a:pt x="1424" y="419"/>
                      </a:lnTo>
                      <a:lnTo>
                        <a:pt x="1300" y="452"/>
                      </a:lnTo>
                      <a:lnTo>
                        <a:pt x="1152" y="476"/>
                      </a:lnTo>
                      <a:lnTo>
                        <a:pt x="996" y="484"/>
                      </a:lnTo>
                      <a:lnTo>
                        <a:pt x="839" y="493"/>
                      </a:lnTo>
                      <a:lnTo>
                        <a:pt x="675" y="484"/>
                      </a:lnTo>
                      <a:lnTo>
                        <a:pt x="518" y="476"/>
                      </a:lnTo>
                      <a:lnTo>
                        <a:pt x="370" y="452"/>
                      </a:lnTo>
                      <a:lnTo>
                        <a:pt x="247" y="419"/>
                      </a:lnTo>
                      <a:lnTo>
                        <a:pt x="148" y="378"/>
                      </a:lnTo>
                      <a:lnTo>
                        <a:pt x="66" y="337"/>
                      </a:lnTo>
                      <a:lnTo>
                        <a:pt x="16" y="295"/>
                      </a:lnTo>
                      <a:lnTo>
                        <a:pt x="0" y="24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88" name="Freeform 18"/>
              <p:cNvSpPr>
                <a:spLocks/>
              </p:cNvSpPr>
              <p:nvPr/>
            </p:nvSpPr>
            <p:spPr bwMode="auto">
              <a:xfrm>
                <a:off x="2981" y="2797"/>
                <a:ext cx="1993" cy="766"/>
              </a:xfrm>
              <a:custGeom>
                <a:avLst/>
                <a:gdLst>
                  <a:gd name="T0" fmla="*/ 0 w 1993"/>
                  <a:gd name="T1" fmla="*/ 378 h 766"/>
                  <a:gd name="T2" fmla="*/ 17 w 1993"/>
                  <a:gd name="T3" fmla="*/ 313 h 766"/>
                  <a:gd name="T4" fmla="*/ 66 w 1993"/>
                  <a:gd name="T5" fmla="*/ 247 h 766"/>
                  <a:gd name="T6" fmla="*/ 132 w 1993"/>
                  <a:gd name="T7" fmla="*/ 189 h 766"/>
                  <a:gd name="T8" fmla="*/ 239 w 1993"/>
                  <a:gd name="T9" fmla="*/ 140 h 766"/>
                  <a:gd name="T10" fmla="*/ 354 w 1993"/>
                  <a:gd name="T11" fmla="*/ 91 h 766"/>
                  <a:gd name="T12" fmla="*/ 502 w 1993"/>
                  <a:gd name="T13" fmla="*/ 50 h 766"/>
                  <a:gd name="T14" fmla="*/ 659 w 1993"/>
                  <a:gd name="T15" fmla="*/ 25 h 766"/>
                  <a:gd name="T16" fmla="*/ 823 w 1993"/>
                  <a:gd name="T17" fmla="*/ 9 h 766"/>
                  <a:gd name="T18" fmla="*/ 996 w 1993"/>
                  <a:gd name="T19" fmla="*/ 0 h 766"/>
                  <a:gd name="T20" fmla="*/ 1169 w 1993"/>
                  <a:gd name="T21" fmla="*/ 9 h 766"/>
                  <a:gd name="T22" fmla="*/ 1334 w 1993"/>
                  <a:gd name="T23" fmla="*/ 25 h 766"/>
                  <a:gd name="T24" fmla="*/ 1490 w 1993"/>
                  <a:gd name="T25" fmla="*/ 50 h 766"/>
                  <a:gd name="T26" fmla="*/ 1638 w 1993"/>
                  <a:gd name="T27" fmla="*/ 91 h 766"/>
                  <a:gd name="T28" fmla="*/ 1753 w 1993"/>
                  <a:gd name="T29" fmla="*/ 140 h 766"/>
                  <a:gd name="T30" fmla="*/ 1860 w 1993"/>
                  <a:gd name="T31" fmla="*/ 189 h 766"/>
                  <a:gd name="T32" fmla="*/ 1926 w 1993"/>
                  <a:gd name="T33" fmla="*/ 247 h 766"/>
                  <a:gd name="T34" fmla="*/ 1976 w 1993"/>
                  <a:gd name="T35" fmla="*/ 313 h 766"/>
                  <a:gd name="T36" fmla="*/ 1992 w 1993"/>
                  <a:gd name="T37" fmla="*/ 378 h 766"/>
                  <a:gd name="T38" fmla="*/ 1976 w 1993"/>
                  <a:gd name="T39" fmla="*/ 444 h 766"/>
                  <a:gd name="T40" fmla="*/ 1926 w 1993"/>
                  <a:gd name="T41" fmla="*/ 510 h 766"/>
                  <a:gd name="T42" fmla="*/ 1860 w 1993"/>
                  <a:gd name="T43" fmla="*/ 576 h 766"/>
                  <a:gd name="T44" fmla="*/ 1753 w 1993"/>
                  <a:gd name="T45" fmla="*/ 625 h 766"/>
                  <a:gd name="T46" fmla="*/ 1638 w 1993"/>
                  <a:gd name="T47" fmla="*/ 674 h 766"/>
                  <a:gd name="T48" fmla="*/ 1490 w 1993"/>
                  <a:gd name="T49" fmla="*/ 715 h 766"/>
                  <a:gd name="T50" fmla="*/ 1334 w 1993"/>
                  <a:gd name="T51" fmla="*/ 740 h 766"/>
                  <a:gd name="T52" fmla="*/ 1169 w 1993"/>
                  <a:gd name="T53" fmla="*/ 756 h 766"/>
                  <a:gd name="T54" fmla="*/ 996 w 1993"/>
                  <a:gd name="T55" fmla="*/ 765 h 766"/>
                  <a:gd name="T56" fmla="*/ 823 w 1993"/>
                  <a:gd name="T57" fmla="*/ 756 h 766"/>
                  <a:gd name="T58" fmla="*/ 659 w 1993"/>
                  <a:gd name="T59" fmla="*/ 740 h 766"/>
                  <a:gd name="T60" fmla="*/ 502 w 1993"/>
                  <a:gd name="T61" fmla="*/ 715 h 766"/>
                  <a:gd name="T62" fmla="*/ 354 w 1993"/>
                  <a:gd name="T63" fmla="*/ 674 h 766"/>
                  <a:gd name="T64" fmla="*/ 239 w 1993"/>
                  <a:gd name="T65" fmla="*/ 625 h 766"/>
                  <a:gd name="T66" fmla="*/ 132 w 1993"/>
                  <a:gd name="T67" fmla="*/ 576 h 766"/>
                  <a:gd name="T68" fmla="*/ 66 w 1993"/>
                  <a:gd name="T69" fmla="*/ 510 h 766"/>
                  <a:gd name="T70" fmla="*/ 17 w 1993"/>
                  <a:gd name="T71" fmla="*/ 444 h 766"/>
                  <a:gd name="T72" fmla="*/ 0 w 1993"/>
                  <a:gd name="T73" fmla="*/ 378 h 76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93"/>
                  <a:gd name="T112" fmla="*/ 0 h 766"/>
                  <a:gd name="T113" fmla="*/ 1993 w 1993"/>
                  <a:gd name="T114" fmla="*/ 766 h 76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93" h="766">
                    <a:moveTo>
                      <a:pt x="0" y="378"/>
                    </a:moveTo>
                    <a:lnTo>
                      <a:pt x="17" y="313"/>
                    </a:lnTo>
                    <a:lnTo>
                      <a:pt x="66" y="247"/>
                    </a:lnTo>
                    <a:lnTo>
                      <a:pt x="132" y="189"/>
                    </a:lnTo>
                    <a:lnTo>
                      <a:pt x="239" y="140"/>
                    </a:lnTo>
                    <a:lnTo>
                      <a:pt x="354" y="91"/>
                    </a:lnTo>
                    <a:lnTo>
                      <a:pt x="502" y="50"/>
                    </a:lnTo>
                    <a:lnTo>
                      <a:pt x="659" y="25"/>
                    </a:lnTo>
                    <a:lnTo>
                      <a:pt x="823" y="9"/>
                    </a:lnTo>
                    <a:lnTo>
                      <a:pt x="996" y="0"/>
                    </a:lnTo>
                    <a:lnTo>
                      <a:pt x="1169" y="9"/>
                    </a:lnTo>
                    <a:lnTo>
                      <a:pt x="1334" y="25"/>
                    </a:lnTo>
                    <a:lnTo>
                      <a:pt x="1490" y="50"/>
                    </a:lnTo>
                    <a:lnTo>
                      <a:pt x="1638" y="91"/>
                    </a:lnTo>
                    <a:lnTo>
                      <a:pt x="1753" y="140"/>
                    </a:lnTo>
                    <a:lnTo>
                      <a:pt x="1860" y="189"/>
                    </a:lnTo>
                    <a:lnTo>
                      <a:pt x="1926" y="247"/>
                    </a:lnTo>
                    <a:lnTo>
                      <a:pt x="1976" y="313"/>
                    </a:lnTo>
                    <a:lnTo>
                      <a:pt x="1992" y="378"/>
                    </a:lnTo>
                    <a:lnTo>
                      <a:pt x="1976" y="444"/>
                    </a:lnTo>
                    <a:lnTo>
                      <a:pt x="1926" y="510"/>
                    </a:lnTo>
                    <a:lnTo>
                      <a:pt x="1860" y="576"/>
                    </a:lnTo>
                    <a:lnTo>
                      <a:pt x="1753" y="625"/>
                    </a:lnTo>
                    <a:lnTo>
                      <a:pt x="1638" y="674"/>
                    </a:lnTo>
                    <a:lnTo>
                      <a:pt x="1490" y="715"/>
                    </a:lnTo>
                    <a:lnTo>
                      <a:pt x="1334" y="740"/>
                    </a:lnTo>
                    <a:lnTo>
                      <a:pt x="1169" y="756"/>
                    </a:lnTo>
                    <a:lnTo>
                      <a:pt x="996" y="765"/>
                    </a:lnTo>
                    <a:lnTo>
                      <a:pt x="823" y="756"/>
                    </a:lnTo>
                    <a:lnTo>
                      <a:pt x="659" y="740"/>
                    </a:lnTo>
                    <a:lnTo>
                      <a:pt x="502" y="715"/>
                    </a:lnTo>
                    <a:lnTo>
                      <a:pt x="354" y="674"/>
                    </a:lnTo>
                    <a:lnTo>
                      <a:pt x="239" y="625"/>
                    </a:lnTo>
                    <a:lnTo>
                      <a:pt x="132" y="576"/>
                    </a:lnTo>
                    <a:lnTo>
                      <a:pt x="66" y="510"/>
                    </a:lnTo>
                    <a:lnTo>
                      <a:pt x="17" y="444"/>
                    </a:lnTo>
                    <a:lnTo>
                      <a:pt x="0" y="378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77" name="Group 19"/>
            <p:cNvGrpSpPr>
              <a:grpSpLocks/>
            </p:cNvGrpSpPr>
            <p:nvPr/>
          </p:nvGrpSpPr>
          <p:grpSpPr bwMode="auto">
            <a:xfrm>
              <a:off x="2981" y="2756"/>
              <a:ext cx="1993" cy="766"/>
              <a:chOff x="2981" y="2756"/>
              <a:chExt cx="1993" cy="766"/>
            </a:xfrm>
          </p:grpSpPr>
          <p:sp>
            <p:nvSpPr>
              <p:cNvPr id="14383" name="Freeform 20"/>
              <p:cNvSpPr>
                <a:spLocks/>
              </p:cNvSpPr>
              <p:nvPr/>
            </p:nvSpPr>
            <p:spPr bwMode="auto">
              <a:xfrm>
                <a:off x="2981" y="2756"/>
                <a:ext cx="1993" cy="766"/>
              </a:xfrm>
              <a:custGeom>
                <a:avLst/>
                <a:gdLst>
                  <a:gd name="T0" fmla="*/ 0 w 1993"/>
                  <a:gd name="T1" fmla="*/ 387 h 766"/>
                  <a:gd name="T2" fmla="*/ 17 w 1993"/>
                  <a:gd name="T3" fmla="*/ 321 h 766"/>
                  <a:gd name="T4" fmla="*/ 66 w 1993"/>
                  <a:gd name="T5" fmla="*/ 255 h 766"/>
                  <a:gd name="T6" fmla="*/ 132 w 1993"/>
                  <a:gd name="T7" fmla="*/ 198 h 766"/>
                  <a:gd name="T8" fmla="*/ 239 w 1993"/>
                  <a:gd name="T9" fmla="*/ 140 h 766"/>
                  <a:gd name="T10" fmla="*/ 354 w 1993"/>
                  <a:gd name="T11" fmla="*/ 91 h 766"/>
                  <a:gd name="T12" fmla="*/ 502 w 1993"/>
                  <a:gd name="T13" fmla="*/ 58 h 766"/>
                  <a:gd name="T14" fmla="*/ 659 w 1993"/>
                  <a:gd name="T15" fmla="*/ 25 h 766"/>
                  <a:gd name="T16" fmla="*/ 823 w 1993"/>
                  <a:gd name="T17" fmla="*/ 9 h 766"/>
                  <a:gd name="T18" fmla="*/ 996 w 1993"/>
                  <a:gd name="T19" fmla="*/ 0 h 766"/>
                  <a:gd name="T20" fmla="*/ 1169 w 1993"/>
                  <a:gd name="T21" fmla="*/ 9 h 766"/>
                  <a:gd name="T22" fmla="*/ 1334 w 1993"/>
                  <a:gd name="T23" fmla="*/ 25 h 766"/>
                  <a:gd name="T24" fmla="*/ 1490 w 1993"/>
                  <a:gd name="T25" fmla="*/ 58 h 766"/>
                  <a:gd name="T26" fmla="*/ 1638 w 1993"/>
                  <a:gd name="T27" fmla="*/ 91 h 766"/>
                  <a:gd name="T28" fmla="*/ 1753 w 1993"/>
                  <a:gd name="T29" fmla="*/ 140 h 766"/>
                  <a:gd name="T30" fmla="*/ 1860 w 1993"/>
                  <a:gd name="T31" fmla="*/ 198 h 766"/>
                  <a:gd name="T32" fmla="*/ 1926 w 1993"/>
                  <a:gd name="T33" fmla="*/ 255 h 766"/>
                  <a:gd name="T34" fmla="*/ 1976 w 1993"/>
                  <a:gd name="T35" fmla="*/ 321 h 766"/>
                  <a:gd name="T36" fmla="*/ 1992 w 1993"/>
                  <a:gd name="T37" fmla="*/ 387 h 766"/>
                  <a:gd name="T38" fmla="*/ 1976 w 1993"/>
                  <a:gd name="T39" fmla="*/ 452 h 766"/>
                  <a:gd name="T40" fmla="*/ 1926 w 1993"/>
                  <a:gd name="T41" fmla="*/ 518 h 766"/>
                  <a:gd name="T42" fmla="*/ 1860 w 1993"/>
                  <a:gd name="T43" fmla="*/ 576 h 766"/>
                  <a:gd name="T44" fmla="*/ 1753 w 1993"/>
                  <a:gd name="T45" fmla="*/ 633 h 766"/>
                  <a:gd name="T46" fmla="*/ 1638 w 1993"/>
                  <a:gd name="T47" fmla="*/ 674 h 766"/>
                  <a:gd name="T48" fmla="*/ 1490 w 1993"/>
                  <a:gd name="T49" fmla="*/ 715 h 766"/>
                  <a:gd name="T50" fmla="*/ 1334 w 1993"/>
                  <a:gd name="T51" fmla="*/ 740 h 766"/>
                  <a:gd name="T52" fmla="*/ 1169 w 1993"/>
                  <a:gd name="T53" fmla="*/ 756 h 766"/>
                  <a:gd name="T54" fmla="*/ 996 w 1993"/>
                  <a:gd name="T55" fmla="*/ 765 h 766"/>
                  <a:gd name="T56" fmla="*/ 823 w 1993"/>
                  <a:gd name="T57" fmla="*/ 756 h 766"/>
                  <a:gd name="T58" fmla="*/ 659 w 1993"/>
                  <a:gd name="T59" fmla="*/ 740 h 766"/>
                  <a:gd name="T60" fmla="*/ 502 w 1993"/>
                  <a:gd name="T61" fmla="*/ 715 h 766"/>
                  <a:gd name="T62" fmla="*/ 354 w 1993"/>
                  <a:gd name="T63" fmla="*/ 674 h 766"/>
                  <a:gd name="T64" fmla="*/ 239 w 1993"/>
                  <a:gd name="T65" fmla="*/ 633 h 766"/>
                  <a:gd name="T66" fmla="*/ 132 w 1993"/>
                  <a:gd name="T67" fmla="*/ 576 h 766"/>
                  <a:gd name="T68" fmla="*/ 66 w 1993"/>
                  <a:gd name="T69" fmla="*/ 518 h 766"/>
                  <a:gd name="T70" fmla="*/ 17 w 1993"/>
                  <a:gd name="T71" fmla="*/ 452 h 766"/>
                  <a:gd name="T72" fmla="*/ 0 w 1993"/>
                  <a:gd name="T73" fmla="*/ 387 h 76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93"/>
                  <a:gd name="T112" fmla="*/ 0 h 766"/>
                  <a:gd name="T113" fmla="*/ 1993 w 1993"/>
                  <a:gd name="T114" fmla="*/ 766 h 76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93" h="766">
                    <a:moveTo>
                      <a:pt x="0" y="387"/>
                    </a:moveTo>
                    <a:lnTo>
                      <a:pt x="17" y="321"/>
                    </a:lnTo>
                    <a:lnTo>
                      <a:pt x="66" y="255"/>
                    </a:lnTo>
                    <a:lnTo>
                      <a:pt x="132" y="198"/>
                    </a:lnTo>
                    <a:lnTo>
                      <a:pt x="239" y="140"/>
                    </a:lnTo>
                    <a:lnTo>
                      <a:pt x="354" y="91"/>
                    </a:lnTo>
                    <a:lnTo>
                      <a:pt x="502" y="58"/>
                    </a:lnTo>
                    <a:lnTo>
                      <a:pt x="659" y="25"/>
                    </a:lnTo>
                    <a:lnTo>
                      <a:pt x="823" y="9"/>
                    </a:lnTo>
                    <a:lnTo>
                      <a:pt x="996" y="0"/>
                    </a:lnTo>
                    <a:lnTo>
                      <a:pt x="1169" y="9"/>
                    </a:lnTo>
                    <a:lnTo>
                      <a:pt x="1334" y="25"/>
                    </a:lnTo>
                    <a:lnTo>
                      <a:pt x="1490" y="58"/>
                    </a:lnTo>
                    <a:lnTo>
                      <a:pt x="1638" y="91"/>
                    </a:lnTo>
                    <a:lnTo>
                      <a:pt x="1753" y="140"/>
                    </a:lnTo>
                    <a:lnTo>
                      <a:pt x="1860" y="198"/>
                    </a:lnTo>
                    <a:lnTo>
                      <a:pt x="1926" y="255"/>
                    </a:lnTo>
                    <a:lnTo>
                      <a:pt x="1976" y="321"/>
                    </a:lnTo>
                    <a:lnTo>
                      <a:pt x="1992" y="387"/>
                    </a:lnTo>
                    <a:lnTo>
                      <a:pt x="1976" y="452"/>
                    </a:lnTo>
                    <a:lnTo>
                      <a:pt x="1926" y="518"/>
                    </a:lnTo>
                    <a:lnTo>
                      <a:pt x="1860" y="576"/>
                    </a:lnTo>
                    <a:lnTo>
                      <a:pt x="1753" y="633"/>
                    </a:lnTo>
                    <a:lnTo>
                      <a:pt x="1638" y="674"/>
                    </a:lnTo>
                    <a:lnTo>
                      <a:pt x="1490" y="715"/>
                    </a:lnTo>
                    <a:lnTo>
                      <a:pt x="1334" y="740"/>
                    </a:lnTo>
                    <a:lnTo>
                      <a:pt x="1169" y="756"/>
                    </a:lnTo>
                    <a:lnTo>
                      <a:pt x="996" y="765"/>
                    </a:lnTo>
                    <a:lnTo>
                      <a:pt x="823" y="756"/>
                    </a:lnTo>
                    <a:lnTo>
                      <a:pt x="659" y="740"/>
                    </a:lnTo>
                    <a:lnTo>
                      <a:pt x="502" y="715"/>
                    </a:lnTo>
                    <a:lnTo>
                      <a:pt x="354" y="674"/>
                    </a:lnTo>
                    <a:lnTo>
                      <a:pt x="239" y="633"/>
                    </a:lnTo>
                    <a:lnTo>
                      <a:pt x="132" y="576"/>
                    </a:lnTo>
                    <a:lnTo>
                      <a:pt x="66" y="518"/>
                    </a:lnTo>
                    <a:lnTo>
                      <a:pt x="17" y="452"/>
                    </a:lnTo>
                    <a:lnTo>
                      <a:pt x="0" y="387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4" name="Freeform 21"/>
              <p:cNvSpPr>
                <a:spLocks/>
              </p:cNvSpPr>
              <p:nvPr/>
            </p:nvSpPr>
            <p:spPr bwMode="auto">
              <a:xfrm>
                <a:off x="3047" y="2822"/>
                <a:ext cx="1853" cy="642"/>
              </a:xfrm>
              <a:custGeom>
                <a:avLst/>
                <a:gdLst>
                  <a:gd name="T0" fmla="*/ 0 w 1853"/>
                  <a:gd name="T1" fmla="*/ 321 h 642"/>
                  <a:gd name="T2" fmla="*/ 16 w 1853"/>
                  <a:gd name="T3" fmla="*/ 263 h 642"/>
                  <a:gd name="T4" fmla="*/ 58 w 1853"/>
                  <a:gd name="T5" fmla="*/ 206 h 642"/>
                  <a:gd name="T6" fmla="*/ 140 w 1853"/>
                  <a:gd name="T7" fmla="*/ 148 h 642"/>
                  <a:gd name="T8" fmla="*/ 239 w 1853"/>
                  <a:gd name="T9" fmla="*/ 107 h 642"/>
                  <a:gd name="T10" fmla="*/ 362 w 1853"/>
                  <a:gd name="T11" fmla="*/ 66 h 642"/>
                  <a:gd name="T12" fmla="*/ 510 w 1853"/>
                  <a:gd name="T13" fmla="*/ 33 h 642"/>
                  <a:gd name="T14" fmla="*/ 667 w 1853"/>
                  <a:gd name="T15" fmla="*/ 8 h 642"/>
                  <a:gd name="T16" fmla="*/ 840 w 1853"/>
                  <a:gd name="T17" fmla="*/ 0 h 642"/>
                  <a:gd name="T18" fmla="*/ 1012 w 1853"/>
                  <a:gd name="T19" fmla="*/ 0 h 642"/>
                  <a:gd name="T20" fmla="*/ 1177 w 1853"/>
                  <a:gd name="T21" fmla="*/ 8 h 642"/>
                  <a:gd name="T22" fmla="*/ 1333 w 1853"/>
                  <a:gd name="T23" fmla="*/ 33 h 642"/>
                  <a:gd name="T24" fmla="*/ 1482 w 1853"/>
                  <a:gd name="T25" fmla="*/ 66 h 642"/>
                  <a:gd name="T26" fmla="*/ 1605 w 1853"/>
                  <a:gd name="T27" fmla="*/ 107 h 642"/>
                  <a:gd name="T28" fmla="*/ 1712 w 1853"/>
                  <a:gd name="T29" fmla="*/ 148 h 642"/>
                  <a:gd name="T30" fmla="*/ 1786 w 1853"/>
                  <a:gd name="T31" fmla="*/ 206 h 642"/>
                  <a:gd name="T32" fmla="*/ 1835 w 1853"/>
                  <a:gd name="T33" fmla="*/ 263 h 642"/>
                  <a:gd name="T34" fmla="*/ 1852 w 1853"/>
                  <a:gd name="T35" fmla="*/ 321 h 642"/>
                  <a:gd name="T36" fmla="*/ 1835 w 1853"/>
                  <a:gd name="T37" fmla="*/ 378 h 642"/>
                  <a:gd name="T38" fmla="*/ 1786 w 1853"/>
                  <a:gd name="T39" fmla="*/ 436 h 642"/>
                  <a:gd name="T40" fmla="*/ 1712 w 1853"/>
                  <a:gd name="T41" fmla="*/ 493 h 642"/>
                  <a:gd name="T42" fmla="*/ 1605 w 1853"/>
                  <a:gd name="T43" fmla="*/ 542 h 642"/>
                  <a:gd name="T44" fmla="*/ 1482 w 1853"/>
                  <a:gd name="T45" fmla="*/ 584 h 642"/>
                  <a:gd name="T46" fmla="*/ 1333 w 1853"/>
                  <a:gd name="T47" fmla="*/ 608 h 642"/>
                  <a:gd name="T48" fmla="*/ 1177 w 1853"/>
                  <a:gd name="T49" fmla="*/ 633 h 642"/>
                  <a:gd name="T50" fmla="*/ 1012 w 1853"/>
                  <a:gd name="T51" fmla="*/ 641 h 642"/>
                  <a:gd name="T52" fmla="*/ 840 w 1853"/>
                  <a:gd name="T53" fmla="*/ 641 h 642"/>
                  <a:gd name="T54" fmla="*/ 667 w 1853"/>
                  <a:gd name="T55" fmla="*/ 633 h 642"/>
                  <a:gd name="T56" fmla="*/ 510 w 1853"/>
                  <a:gd name="T57" fmla="*/ 608 h 642"/>
                  <a:gd name="T58" fmla="*/ 362 w 1853"/>
                  <a:gd name="T59" fmla="*/ 584 h 642"/>
                  <a:gd name="T60" fmla="*/ 239 w 1853"/>
                  <a:gd name="T61" fmla="*/ 542 h 642"/>
                  <a:gd name="T62" fmla="*/ 140 w 1853"/>
                  <a:gd name="T63" fmla="*/ 493 h 642"/>
                  <a:gd name="T64" fmla="*/ 58 w 1853"/>
                  <a:gd name="T65" fmla="*/ 436 h 642"/>
                  <a:gd name="T66" fmla="*/ 16 w 1853"/>
                  <a:gd name="T67" fmla="*/ 378 h 642"/>
                  <a:gd name="T68" fmla="*/ 0 w 1853"/>
                  <a:gd name="T69" fmla="*/ 321 h 64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853"/>
                  <a:gd name="T106" fmla="*/ 0 h 642"/>
                  <a:gd name="T107" fmla="*/ 1853 w 1853"/>
                  <a:gd name="T108" fmla="*/ 642 h 64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853" h="642">
                    <a:moveTo>
                      <a:pt x="0" y="321"/>
                    </a:moveTo>
                    <a:lnTo>
                      <a:pt x="16" y="263"/>
                    </a:lnTo>
                    <a:lnTo>
                      <a:pt x="58" y="206"/>
                    </a:lnTo>
                    <a:lnTo>
                      <a:pt x="140" y="148"/>
                    </a:lnTo>
                    <a:lnTo>
                      <a:pt x="239" y="107"/>
                    </a:lnTo>
                    <a:lnTo>
                      <a:pt x="362" y="66"/>
                    </a:lnTo>
                    <a:lnTo>
                      <a:pt x="510" y="33"/>
                    </a:lnTo>
                    <a:lnTo>
                      <a:pt x="667" y="8"/>
                    </a:lnTo>
                    <a:lnTo>
                      <a:pt x="840" y="0"/>
                    </a:lnTo>
                    <a:lnTo>
                      <a:pt x="1012" y="0"/>
                    </a:lnTo>
                    <a:lnTo>
                      <a:pt x="1177" y="8"/>
                    </a:lnTo>
                    <a:lnTo>
                      <a:pt x="1333" y="33"/>
                    </a:lnTo>
                    <a:lnTo>
                      <a:pt x="1482" y="66"/>
                    </a:lnTo>
                    <a:lnTo>
                      <a:pt x="1605" y="107"/>
                    </a:lnTo>
                    <a:lnTo>
                      <a:pt x="1712" y="148"/>
                    </a:lnTo>
                    <a:lnTo>
                      <a:pt x="1786" y="206"/>
                    </a:lnTo>
                    <a:lnTo>
                      <a:pt x="1835" y="263"/>
                    </a:lnTo>
                    <a:lnTo>
                      <a:pt x="1852" y="321"/>
                    </a:lnTo>
                    <a:lnTo>
                      <a:pt x="1835" y="378"/>
                    </a:lnTo>
                    <a:lnTo>
                      <a:pt x="1786" y="436"/>
                    </a:lnTo>
                    <a:lnTo>
                      <a:pt x="1712" y="493"/>
                    </a:lnTo>
                    <a:lnTo>
                      <a:pt x="1605" y="542"/>
                    </a:lnTo>
                    <a:lnTo>
                      <a:pt x="1482" y="584"/>
                    </a:lnTo>
                    <a:lnTo>
                      <a:pt x="1333" y="608"/>
                    </a:lnTo>
                    <a:lnTo>
                      <a:pt x="1177" y="633"/>
                    </a:lnTo>
                    <a:lnTo>
                      <a:pt x="1012" y="641"/>
                    </a:lnTo>
                    <a:lnTo>
                      <a:pt x="840" y="641"/>
                    </a:lnTo>
                    <a:lnTo>
                      <a:pt x="667" y="633"/>
                    </a:lnTo>
                    <a:lnTo>
                      <a:pt x="510" y="608"/>
                    </a:lnTo>
                    <a:lnTo>
                      <a:pt x="362" y="584"/>
                    </a:lnTo>
                    <a:lnTo>
                      <a:pt x="239" y="542"/>
                    </a:lnTo>
                    <a:lnTo>
                      <a:pt x="140" y="493"/>
                    </a:lnTo>
                    <a:lnTo>
                      <a:pt x="58" y="436"/>
                    </a:lnTo>
                    <a:lnTo>
                      <a:pt x="16" y="378"/>
                    </a:lnTo>
                    <a:lnTo>
                      <a:pt x="0" y="32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5" name="Freeform 22"/>
              <p:cNvSpPr>
                <a:spLocks/>
              </p:cNvSpPr>
              <p:nvPr/>
            </p:nvSpPr>
            <p:spPr bwMode="auto">
              <a:xfrm>
                <a:off x="3137" y="2880"/>
                <a:ext cx="1672" cy="494"/>
              </a:xfrm>
              <a:custGeom>
                <a:avLst/>
                <a:gdLst>
                  <a:gd name="T0" fmla="*/ 0 w 1672"/>
                  <a:gd name="T1" fmla="*/ 246 h 494"/>
                  <a:gd name="T2" fmla="*/ 17 w 1672"/>
                  <a:gd name="T3" fmla="*/ 197 h 494"/>
                  <a:gd name="T4" fmla="*/ 66 w 1672"/>
                  <a:gd name="T5" fmla="*/ 156 h 494"/>
                  <a:gd name="T6" fmla="*/ 140 w 1672"/>
                  <a:gd name="T7" fmla="*/ 115 h 494"/>
                  <a:gd name="T8" fmla="*/ 247 w 1672"/>
                  <a:gd name="T9" fmla="*/ 74 h 494"/>
                  <a:gd name="T10" fmla="*/ 371 w 1672"/>
                  <a:gd name="T11" fmla="*/ 41 h 494"/>
                  <a:gd name="T12" fmla="*/ 519 w 1672"/>
                  <a:gd name="T13" fmla="*/ 24 h 494"/>
                  <a:gd name="T14" fmla="*/ 675 w 1672"/>
                  <a:gd name="T15" fmla="*/ 8 h 494"/>
                  <a:gd name="T16" fmla="*/ 832 w 1672"/>
                  <a:gd name="T17" fmla="*/ 0 h 494"/>
                  <a:gd name="T18" fmla="*/ 996 w 1672"/>
                  <a:gd name="T19" fmla="*/ 8 h 494"/>
                  <a:gd name="T20" fmla="*/ 1153 w 1672"/>
                  <a:gd name="T21" fmla="*/ 24 h 494"/>
                  <a:gd name="T22" fmla="*/ 1301 w 1672"/>
                  <a:gd name="T23" fmla="*/ 41 h 494"/>
                  <a:gd name="T24" fmla="*/ 1424 w 1672"/>
                  <a:gd name="T25" fmla="*/ 74 h 494"/>
                  <a:gd name="T26" fmla="*/ 1523 w 1672"/>
                  <a:gd name="T27" fmla="*/ 115 h 494"/>
                  <a:gd name="T28" fmla="*/ 1606 w 1672"/>
                  <a:gd name="T29" fmla="*/ 156 h 494"/>
                  <a:gd name="T30" fmla="*/ 1655 w 1672"/>
                  <a:gd name="T31" fmla="*/ 197 h 494"/>
                  <a:gd name="T32" fmla="*/ 1671 w 1672"/>
                  <a:gd name="T33" fmla="*/ 246 h 494"/>
                  <a:gd name="T34" fmla="*/ 1655 w 1672"/>
                  <a:gd name="T35" fmla="*/ 295 h 494"/>
                  <a:gd name="T36" fmla="*/ 1606 w 1672"/>
                  <a:gd name="T37" fmla="*/ 345 h 494"/>
                  <a:gd name="T38" fmla="*/ 1523 w 1672"/>
                  <a:gd name="T39" fmla="*/ 386 h 494"/>
                  <a:gd name="T40" fmla="*/ 1424 w 1672"/>
                  <a:gd name="T41" fmla="*/ 427 h 494"/>
                  <a:gd name="T42" fmla="*/ 1301 w 1672"/>
                  <a:gd name="T43" fmla="*/ 452 h 494"/>
                  <a:gd name="T44" fmla="*/ 1153 w 1672"/>
                  <a:gd name="T45" fmla="*/ 476 h 494"/>
                  <a:gd name="T46" fmla="*/ 996 w 1672"/>
                  <a:gd name="T47" fmla="*/ 493 h 494"/>
                  <a:gd name="T48" fmla="*/ 832 w 1672"/>
                  <a:gd name="T49" fmla="*/ 493 h 494"/>
                  <a:gd name="T50" fmla="*/ 675 w 1672"/>
                  <a:gd name="T51" fmla="*/ 493 h 494"/>
                  <a:gd name="T52" fmla="*/ 519 w 1672"/>
                  <a:gd name="T53" fmla="*/ 476 h 494"/>
                  <a:gd name="T54" fmla="*/ 371 w 1672"/>
                  <a:gd name="T55" fmla="*/ 452 h 494"/>
                  <a:gd name="T56" fmla="*/ 247 w 1672"/>
                  <a:gd name="T57" fmla="*/ 427 h 494"/>
                  <a:gd name="T58" fmla="*/ 140 w 1672"/>
                  <a:gd name="T59" fmla="*/ 386 h 494"/>
                  <a:gd name="T60" fmla="*/ 66 w 1672"/>
                  <a:gd name="T61" fmla="*/ 345 h 494"/>
                  <a:gd name="T62" fmla="*/ 17 w 1672"/>
                  <a:gd name="T63" fmla="*/ 295 h 494"/>
                  <a:gd name="T64" fmla="*/ 0 w 1672"/>
                  <a:gd name="T65" fmla="*/ 246 h 4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672"/>
                  <a:gd name="T100" fmla="*/ 0 h 494"/>
                  <a:gd name="T101" fmla="*/ 1672 w 1672"/>
                  <a:gd name="T102" fmla="*/ 494 h 4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672" h="494">
                    <a:moveTo>
                      <a:pt x="0" y="246"/>
                    </a:moveTo>
                    <a:lnTo>
                      <a:pt x="17" y="197"/>
                    </a:lnTo>
                    <a:lnTo>
                      <a:pt x="66" y="156"/>
                    </a:lnTo>
                    <a:lnTo>
                      <a:pt x="140" y="115"/>
                    </a:lnTo>
                    <a:lnTo>
                      <a:pt x="247" y="74"/>
                    </a:lnTo>
                    <a:lnTo>
                      <a:pt x="371" y="41"/>
                    </a:lnTo>
                    <a:lnTo>
                      <a:pt x="519" y="24"/>
                    </a:lnTo>
                    <a:lnTo>
                      <a:pt x="675" y="8"/>
                    </a:lnTo>
                    <a:lnTo>
                      <a:pt x="832" y="0"/>
                    </a:lnTo>
                    <a:lnTo>
                      <a:pt x="996" y="8"/>
                    </a:lnTo>
                    <a:lnTo>
                      <a:pt x="1153" y="24"/>
                    </a:lnTo>
                    <a:lnTo>
                      <a:pt x="1301" y="41"/>
                    </a:lnTo>
                    <a:lnTo>
                      <a:pt x="1424" y="74"/>
                    </a:lnTo>
                    <a:lnTo>
                      <a:pt x="1523" y="115"/>
                    </a:lnTo>
                    <a:lnTo>
                      <a:pt x="1606" y="156"/>
                    </a:lnTo>
                    <a:lnTo>
                      <a:pt x="1655" y="197"/>
                    </a:lnTo>
                    <a:lnTo>
                      <a:pt x="1671" y="246"/>
                    </a:lnTo>
                    <a:lnTo>
                      <a:pt x="1655" y="295"/>
                    </a:lnTo>
                    <a:lnTo>
                      <a:pt x="1606" y="345"/>
                    </a:lnTo>
                    <a:lnTo>
                      <a:pt x="1523" y="386"/>
                    </a:lnTo>
                    <a:lnTo>
                      <a:pt x="1424" y="427"/>
                    </a:lnTo>
                    <a:lnTo>
                      <a:pt x="1301" y="452"/>
                    </a:lnTo>
                    <a:lnTo>
                      <a:pt x="1153" y="476"/>
                    </a:lnTo>
                    <a:lnTo>
                      <a:pt x="996" y="493"/>
                    </a:lnTo>
                    <a:lnTo>
                      <a:pt x="832" y="493"/>
                    </a:lnTo>
                    <a:lnTo>
                      <a:pt x="675" y="493"/>
                    </a:lnTo>
                    <a:lnTo>
                      <a:pt x="519" y="476"/>
                    </a:lnTo>
                    <a:lnTo>
                      <a:pt x="371" y="452"/>
                    </a:lnTo>
                    <a:lnTo>
                      <a:pt x="247" y="427"/>
                    </a:lnTo>
                    <a:lnTo>
                      <a:pt x="140" y="386"/>
                    </a:lnTo>
                    <a:lnTo>
                      <a:pt x="66" y="345"/>
                    </a:lnTo>
                    <a:lnTo>
                      <a:pt x="17" y="295"/>
                    </a:lnTo>
                    <a:lnTo>
                      <a:pt x="0" y="24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78" name="Group 23"/>
            <p:cNvGrpSpPr>
              <a:grpSpLocks/>
            </p:cNvGrpSpPr>
            <p:nvPr/>
          </p:nvGrpSpPr>
          <p:grpSpPr bwMode="auto">
            <a:xfrm>
              <a:off x="3788" y="684"/>
              <a:ext cx="429" cy="2501"/>
              <a:chOff x="3788" y="684"/>
              <a:chExt cx="429" cy="2501"/>
            </a:xfrm>
          </p:grpSpPr>
          <p:sp>
            <p:nvSpPr>
              <p:cNvPr id="14379" name="Freeform 24"/>
              <p:cNvSpPr>
                <a:spLocks/>
              </p:cNvSpPr>
              <p:nvPr/>
            </p:nvSpPr>
            <p:spPr bwMode="auto">
              <a:xfrm>
                <a:off x="3845" y="749"/>
                <a:ext cx="248" cy="776"/>
              </a:xfrm>
              <a:custGeom>
                <a:avLst/>
                <a:gdLst>
                  <a:gd name="T0" fmla="*/ 247 w 248"/>
                  <a:gd name="T1" fmla="*/ 649 h 741"/>
                  <a:gd name="T2" fmla="*/ 247 w 248"/>
                  <a:gd name="T3" fmla="*/ 0 h 741"/>
                  <a:gd name="T4" fmla="*/ 0 w 248"/>
                  <a:gd name="T5" fmla="*/ 0 h 741"/>
                  <a:gd name="T6" fmla="*/ 0 w 248"/>
                  <a:gd name="T7" fmla="*/ 649 h 741"/>
                  <a:gd name="T8" fmla="*/ 0 w 248"/>
                  <a:gd name="T9" fmla="*/ 657 h 741"/>
                  <a:gd name="T10" fmla="*/ 17 w 248"/>
                  <a:gd name="T11" fmla="*/ 699 h 741"/>
                  <a:gd name="T12" fmla="*/ 50 w 248"/>
                  <a:gd name="T13" fmla="*/ 723 h 741"/>
                  <a:gd name="T14" fmla="*/ 99 w 248"/>
                  <a:gd name="T15" fmla="*/ 740 h 741"/>
                  <a:gd name="T16" fmla="*/ 157 w 248"/>
                  <a:gd name="T17" fmla="*/ 740 h 741"/>
                  <a:gd name="T18" fmla="*/ 206 w 248"/>
                  <a:gd name="T19" fmla="*/ 723 h 741"/>
                  <a:gd name="T20" fmla="*/ 239 w 248"/>
                  <a:gd name="T21" fmla="*/ 699 h 741"/>
                  <a:gd name="T22" fmla="*/ 247 w 248"/>
                  <a:gd name="T23" fmla="*/ 657 h 741"/>
                  <a:gd name="T24" fmla="*/ 247 w 248"/>
                  <a:gd name="T25" fmla="*/ 649 h 74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8"/>
                  <a:gd name="T40" fmla="*/ 0 h 741"/>
                  <a:gd name="T41" fmla="*/ 248 w 248"/>
                  <a:gd name="T42" fmla="*/ 741 h 74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8" h="741">
                    <a:moveTo>
                      <a:pt x="247" y="649"/>
                    </a:moveTo>
                    <a:lnTo>
                      <a:pt x="247" y="0"/>
                    </a:lnTo>
                    <a:lnTo>
                      <a:pt x="0" y="0"/>
                    </a:lnTo>
                    <a:lnTo>
                      <a:pt x="0" y="649"/>
                    </a:lnTo>
                    <a:lnTo>
                      <a:pt x="0" y="657"/>
                    </a:lnTo>
                    <a:lnTo>
                      <a:pt x="17" y="699"/>
                    </a:lnTo>
                    <a:lnTo>
                      <a:pt x="50" y="723"/>
                    </a:lnTo>
                    <a:lnTo>
                      <a:pt x="99" y="740"/>
                    </a:lnTo>
                    <a:lnTo>
                      <a:pt x="157" y="740"/>
                    </a:lnTo>
                    <a:lnTo>
                      <a:pt x="206" y="723"/>
                    </a:lnTo>
                    <a:lnTo>
                      <a:pt x="239" y="699"/>
                    </a:lnTo>
                    <a:lnTo>
                      <a:pt x="247" y="657"/>
                    </a:lnTo>
                    <a:lnTo>
                      <a:pt x="247" y="649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0" name="Freeform 25"/>
              <p:cNvSpPr>
                <a:spLocks/>
              </p:cNvSpPr>
              <p:nvPr/>
            </p:nvSpPr>
            <p:spPr bwMode="auto">
              <a:xfrm>
                <a:off x="3845" y="684"/>
                <a:ext cx="248" cy="157"/>
              </a:xfrm>
              <a:custGeom>
                <a:avLst/>
                <a:gdLst>
                  <a:gd name="T0" fmla="*/ 0 w 248"/>
                  <a:gd name="T1" fmla="*/ 74 h 157"/>
                  <a:gd name="T2" fmla="*/ 17 w 248"/>
                  <a:gd name="T3" fmla="*/ 41 h 157"/>
                  <a:gd name="T4" fmla="*/ 50 w 248"/>
                  <a:gd name="T5" fmla="*/ 8 h 157"/>
                  <a:gd name="T6" fmla="*/ 99 w 248"/>
                  <a:gd name="T7" fmla="*/ 0 h 157"/>
                  <a:gd name="T8" fmla="*/ 157 w 248"/>
                  <a:gd name="T9" fmla="*/ 0 h 157"/>
                  <a:gd name="T10" fmla="*/ 206 w 248"/>
                  <a:gd name="T11" fmla="*/ 8 h 157"/>
                  <a:gd name="T12" fmla="*/ 239 w 248"/>
                  <a:gd name="T13" fmla="*/ 41 h 157"/>
                  <a:gd name="T14" fmla="*/ 247 w 248"/>
                  <a:gd name="T15" fmla="*/ 74 h 157"/>
                  <a:gd name="T16" fmla="*/ 239 w 248"/>
                  <a:gd name="T17" fmla="*/ 115 h 157"/>
                  <a:gd name="T18" fmla="*/ 206 w 248"/>
                  <a:gd name="T19" fmla="*/ 140 h 157"/>
                  <a:gd name="T20" fmla="*/ 157 w 248"/>
                  <a:gd name="T21" fmla="*/ 156 h 157"/>
                  <a:gd name="T22" fmla="*/ 99 w 248"/>
                  <a:gd name="T23" fmla="*/ 156 h 157"/>
                  <a:gd name="T24" fmla="*/ 50 w 248"/>
                  <a:gd name="T25" fmla="*/ 140 h 157"/>
                  <a:gd name="T26" fmla="*/ 17 w 248"/>
                  <a:gd name="T27" fmla="*/ 115 h 157"/>
                  <a:gd name="T28" fmla="*/ 0 w 248"/>
                  <a:gd name="T29" fmla="*/ 74 h 15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48"/>
                  <a:gd name="T46" fmla="*/ 0 h 157"/>
                  <a:gd name="T47" fmla="*/ 248 w 248"/>
                  <a:gd name="T48" fmla="*/ 157 h 15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48" h="157">
                    <a:moveTo>
                      <a:pt x="0" y="74"/>
                    </a:moveTo>
                    <a:lnTo>
                      <a:pt x="17" y="41"/>
                    </a:lnTo>
                    <a:lnTo>
                      <a:pt x="50" y="8"/>
                    </a:lnTo>
                    <a:lnTo>
                      <a:pt x="99" y="0"/>
                    </a:lnTo>
                    <a:lnTo>
                      <a:pt x="157" y="0"/>
                    </a:lnTo>
                    <a:lnTo>
                      <a:pt x="206" y="8"/>
                    </a:lnTo>
                    <a:lnTo>
                      <a:pt x="239" y="41"/>
                    </a:lnTo>
                    <a:lnTo>
                      <a:pt x="247" y="74"/>
                    </a:lnTo>
                    <a:lnTo>
                      <a:pt x="239" y="115"/>
                    </a:lnTo>
                    <a:lnTo>
                      <a:pt x="206" y="140"/>
                    </a:lnTo>
                    <a:lnTo>
                      <a:pt x="157" y="156"/>
                    </a:lnTo>
                    <a:lnTo>
                      <a:pt x="99" y="156"/>
                    </a:lnTo>
                    <a:lnTo>
                      <a:pt x="50" y="140"/>
                    </a:lnTo>
                    <a:lnTo>
                      <a:pt x="17" y="115"/>
                    </a:lnTo>
                    <a:lnTo>
                      <a:pt x="0" y="7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1" name="Freeform 26"/>
              <p:cNvSpPr>
                <a:spLocks/>
              </p:cNvSpPr>
              <p:nvPr/>
            </p:nvSpPr>
            <p:spPr bwMode="auto">
              <a:xfrm>
                <a:off x="3845" y="2263"/>
                <a:ext cx="248" cy="922"/>
              </a:xfrm>
              <a:custGeom>
                <a:avLst/>
                <a:gdLst>
                  <a:gd name="T0" fmla="*/ 247 w 248"/>
                  <a:gd name="T1" fmla="*/ 814 h 922"/>
                  <a:gd name="T2" fmla="*/ 247 w 248"/>
                  <a:gd name="T3" fmla="*/ 0 h 922"/>
                  <a:gd name="T4" fmla="*/ 0 w 248"/>
                  <a:gd name="T5" fmla="*/ 0 h 922"/>
                  <a:gd name="T6" fmla="*/ 0 w 248"/>
                  <a:gd name="T7" fmla="*/ 814 h 922"/>
                  <a:gd name="T8" fmla="*/ 0 w 248"/>
                  <a:gd name="T9" fmla="*/ 822 h 922"/>
                  <a:gd name="T10" fmla="*/ 17 w 248"/>
                  <a:gd name="T11" fmla="*/ 871 h 922"/>
                  <a:gd name="T12" fmla="*/ 50 w 248"/>
                  <a:gd name="T13" fmla="*/ 904 h 922"/>
                  <a:gd name="T14" fmla="*/ 99 w 248"/>
                  <a:gd name="T15" fmla="*/ 921 h 922"/>
                  <a:gd name="T16" fmla="*/ 157 w 248"/>
                  <a:gd name="T17" fmla="*/ 921 h 922"/>
                  <a:gd name="T18" fmla="*/ 206 w 248"/>
                  <a:gd name="T19" fmla="*/ 904 h 922"/>
                  <a:gd name="T20" fmla="*/ 239 w 248"/>
                  <a:gd name="T21" fmla="*/ 871 h 922"/>
                  <a:gd name="T22" fmla="*/ 247 w 248"/>
                  <a:gd name="T23" fmla="*/ 822 h 922"/>
                  <a:gd name="T24" fmla="*/ 247 w 248"/>
                  <a:gd name="T25" fmla="*/ 814 h 92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8"/>
                  <a:gd name="T40" fmla="*/ 0 h 922"/>
                  <a:gd name="T41" fmla="*/ 248 w 248"/>
                  <a:gd name="T42" fmla="*/ 922 h 92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8" h="922">
                    <a:moveTo>
                      <a:pt x="247" y="814"/>
                    </a:moveTo>
                    <a:lnTo>
                      <a:pt x="247" y="0"/>
                    </a:lnTo>
                    <a:lnTo>
                      <a:pt x="0" y="0"/>
                    </a:lnTo>
                    <a:lnTo>
                      <a:pt x="0" y="814"/>
                    </a:lnTo>
                    <a:lnTo>
                      <a:pt x="0" y="822"/>
                    </a:lnTo>
                    <a:lnTo>
                      <a:pt x="17" y="871"/>
                    </a:lnTo>
                    <a:lnTo>
                      <a:pt x="50" y="904"/>
                    </a:lnTo>
                    <a:lnTo>
                      <a:pt x="99" y="921"/>
                    </a:lnTo>
                    <a:lnTo>
                      <a:pt x="157" y="921"/>
                    </a:lnTo>
                    <a:lnTo>
                      <a:pt x="206" y="904"/>
                    </a:lnTo>
                    <a:lnTo>
                      <a:pt x="239" y="871"/>
                    </a:lnTo>
                    <a:lnTo>
                      <a:pt x="247" y="822"/>
                    </a:lnTo>
                    <a:lnTo>
                      <a:pt x="247" y="81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2" name="Freeform 27"/>
              <p:cNvSpPr>
                <a:spLocks/>
              </p:cNvSpPr>
              <p:nvPr/>
            </p:nvSpPr>
            <p:spPr bwMode="auto">
              <a:xfrm>
                <a:off x="3788" y="850"/>
                <a:ext cx="429" cy="247"/>
              </a:xfrm>
              <a:custGeom>
                <a:avLst/>
                <a:gdLst>
                  <a:gd name="T0" fmla="*/ 57 w 429"/>
                  <a:gd name="T1" fmla="*/ 0 h 247"/>
                  <a:gd name="T2" fmla="*/ 16 w 429"/>
                  <a:gd name="T3" fmla="*/ 49 h 247"/>
                  <a:gd name="T4" fmla="*/ 0 w 429"/>
                  <a:gd name="T5" fmla="*/ 98 h 247"/>
                  <a:gd name="T6" fmla="*/ 16 w 429"/>
                  <a:gd name="T7" fmla="*/ 156 h 247"/>
                  <a:gd name="T8" fmla="*/ 66 w 429"/>
                  <a:gd name="T9" fmla="*/ 205 h 247"/>
                  <a:gd name="T10" fmla="*/ 131 w 429"/>
                  <a:gd name="T11" fmla="*/ 230 h 247"/>
                  <a:gd name="T12" fmla="*/ 214 w 429"/>
                  <a:gd name="T13" fmla="*/ 246 h 247"/>
                  <a:gd name="T14" fmla="*/ 296 w 429"/>
                  <a:gd name="T15" fmla="*/ 230 h 247"/>
                  <a:gd name="T16" fmla="*/ 362 w 429"/>
                  <a:gd name="T17" fmla="*/ 205 h 247"/>
                  <a:gd name="T18" fmla="*/ 411 w 429"/>
                  <a:gd name="T19" fmla="*/ 156 h 247"/>
                  <a:gd name="T20" fmla="*/ 428 w 429"/>
                  <a:gd name="T21" fmla="*/ 98 h 247"/>
                  <a:gd name="T22" fmla="*/ 411 w 429"/>
                  <a:gd name="T23" fmla="*/ 49 h 24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29"/>
                  <a:gd name="T37" fmla="*/ 0 h 247"/>
                  <a:gd name="T38" fmla="*/ 429 w 429"/>
                  <a:gd name="T39" fmla="*/ 247 h 24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29" h="247">
                    <a:moveTo>
                      <a:pt x="57" y="0"/>
                    </a:moveTo>
                    <a:lnTo>
                      <a:pt x="16" y="49"/>
                    </a:lnTo>
                    <a:lnTo>
                      <a:pt x="0" y="98"/>
                    </a:lnTo>
                    <a:lnTo>
                      <a:pt x="16" y="156"/>
                    </a:lnTo>
                    <a:lnTo>
                      <a:pt x="66" y="205"/>
                    </a:lnTo>
                    <a:lnTo>
                      <a:pt x="131" y="230"/>
                    </a:lnTo>
                    <a:lnTo>
                      <a:pt x="214" y="246"/>
                    </a:lnTo>
                    <a:lnTo>
                      <a:pt x="296" y="230"/>
                    </a:lnTo>
                    <a:lnTo>
                      <a:pt x="362" y="205"/>
                    </a:lnTo>
                    <a:lnTo>
                      <a:pt x="411" y="156"/>
                    </a:lnTo>
                    <a:lnTo>
                      <a:pt x="428" y="98"/>
                    </a:lnTo>
                    <a:lnTo>
                      <a:pt x="411" y="49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43" name="Freeform 28"/>
          <p:cNvSpPr>
            <a:spLocks/>
          </p:cNvSpPr>
          <p:nvPr/>
        </p:nvSpPr>
        <p:spPr bwMode="auto">
          <a:xfrm>
            <a:off x="7050088" y="2344738"/>
            <a:ext cx="171450" cy="171450"/>
          </a:xfrm>
          <a:custGeom>
            <a:avLst/>
            <a:gdLst>
              <a:gd name="T0" fmla="*/ 2147483647 w 108"/>
              <a:gd name="T1" fmla="*/ 2147483647 h 108"/>
              <a:gd name="T2" fmla="*/ 0 w 108"/>
              <a:gd name="T3" fmla="*/ 0 h 108"/>
              <a:gd name="T4" fmla="*/ 2147483647 w 108"/>
              <a:gd name="T5" fmla="*/ 2147483647 h 108"/>
              <a:gd name="T6" fmla="*/ 2147483647 w 108"/>
              <a:gd name="T7" fmla="*/ 2147483647 h 108"/>
              <a:gd name="T8" fmla="*/ 0 60000 65536"/>
              <a:gd name="T9" fmla="*/ 0 60000 65536"/>
              <a:gd name="T10" fmla="*/ 0 60000 65536"/>
              <a:gd name="T11" fmla="*/ 0 60000 65536"/>
              <a:gd name="T12" fmla="*/ 0 w 108"/>
              <a:gd name="T13" fmla="*/ 0 h 108"/>
              <a:gd name="T14" fmla="*/ 108 w 108"/>
              <a:gd name="T15" fmla="*/ 108 h 1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" h="108">
                <a:moveTo>
                  <a:pt x="25" y="107"/>
                </a:moveTo>
                <a:lnTo>
                  <a:pt x="0" y="0"/>
                </a:lnTo>
                <a:lnTo>
                  <a:pt x="107" y="41"/>
                </a:lnTo>
                <a:lnTo>
                  <a:pt x="25" y="107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29"/>
          <p:cNvSpPr>
            <a:spLocks noChangeShapeType="1"/>
          </p:cNvSpPr>
          <p:nvPr/>
        </p:nvSpPr>
        <p:spPr bwMode="auto">
          <a:xfrm>
            <a:off x="4594225" y="3322638"/>
            <a:ext cx="7842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30"/>
          <p:cNvSpPr>
            <a:spLocks noChangeShapeType="1"/>
          </p:cNvSpPr>
          <p:nvPr/>
        </p:nvSpPr>
        <p:spPr bwMode="auto">
          <a:xfrm>
            <a:off x="4594225" y="3935413"/>
            <a:ext cx="7842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31"/>
          <p:cNvSpPr>
            <a:spLocks noChangeShapeType="1"/>
          </p:cNvSpPr>
          <p:nvPr/>
        </p:nvSpPr>
        <p:spPr bwMode="auto">
          <a:xfrm>
            <a:off x="4594225" y="6022975"/>
            <a:ext cx="7842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32"/>
          <p:cNvSpPr>
            <a:spLocks noChangeShapeType="1"/>
          </p:cNvSpPr>
          <p:nvPr/>
        </p:nvSpPr>
        <p:spPr bwMode="auto">
          <a:xfrm>
            <a:off x="4594225" y="4497388"/>
            <a:ext cx="0" cy="156527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33"/>
          <p:cNvSpPr>
            <a:spLocks noChangeShapeType="1"/>
          </p:cNvSpPr>
          <p:nvPr/>
        </p:nvSpPr>
        <p:spPr bwMode="auto">
          <a:xfrm flipV="1">
            <a:off x="4594225" y="3322638"/>
            <a:ext cx="0" cy="117475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Freeform 34" descr="Light vertical"/>
          <p:cNvSpPr>
            <a:spLocks/>
          </p:cNvSpPr>
          <p:nvPr/>
        </p:nvSpPr>
        <p:spPr bwMode="auto">
          <a:xfrm>
            <a:off x="5378450" y="5984875"/>
            <a:ext cx="157163" cy="79375"/>
          </a:xfrm>
          <a:custGeom>
            <a:avLst/>
            <a:gdLst>
              <a:gd name="T0" fmla="*/ 0 w 99"/>
              <a:gd name="T1" fmla="*/ 2147483647 h 50"/>
              <a:gd name="T2" fmla="*/ 2147483647 w 99"/>
              <a:gd name="T3" fmla="*/ 2147483647 h 50"/>
              <a:gd name="T4" fmla="*/ 2147483647 w 99"/>
              <a:gd name="T5" fmla="*/ 0 h 50"/>
              <a:gd name="T6" fmla="*/ 0 w 99"/>
              <a:gd name="T7" fmla="*/ 0 h 50"/>
              <a:gd name="T8" fmla="*/ 0 w 99"/>
              <a:gd name="T9" fmla="*/ 2147483647 h 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"/>
              <a:gd name="T16" fmla="*/ 0 h 50"/>
              <a:gd name="T17" fmla="*/ 99 w 99"/>
              <a:gd name="T18" fmla="*/ 50 h 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" h="50">
                <a:moveTo>
                  <a:pt x="0" y="49"/>
                </a:moveTo>
                <a:lnTo>
                  <a:pt x="98" y="49"/>
                </a:lnTo>
                <a:lnTo>
                  <a:pt x="98" y="0"/>
                </a:lnTo>
                <a:lnTo>
                  <a:pt x="0" y="0"/>
                </a:lnTo>
                <a:lnTo>
                  <a:pt x="0" y="49"/>
                </a:lnTo>
              </a:path>
            </a:pathLst>
          </a:custGeom>
          <a:pattFill prst="ltVert">
            <a:fgClr>
              <a:srgbClr val="FFFFFF"/>
            </a:fgClr>
            <a:bgClr>
              <a:srgbClr val="000000"/>
            </a:bgClr>
          </a:patt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Freeform 35" descr="Light vertical"/>
          <p:cNvSpPr>
            <a:spLocks/>
          </p:cNvSpPr>
          <p:nvPr/>
        </p:nvSpPr>
        <p:spPr bwMode="auto">
          <a:xfrm>
            <a:off x="5378450" y="3282950"/>
            <a:ext cx="157163" cy="68263"/>
          </a:xfrm>
          <a:custGeom>
            <a:avLst/>
            <a:gdLst>
              <a:gd name="T0" fmla="*/ 0 w 99"/>
              <a:gd name="T1" fmla="*/ 2147483647 h 43"/>
              <a:gd name="T2" fmla="*/ 2147483647 w 99"/>
              <a:gd name="T3" fmla="*/ 2147483647 h 43"/>
              <a:gd name="T4" fmla="*/ 2147483647 w 99"/>
              <a:gd name="T5" fmla="*/ 0 h 43"/>
              <a:gd name="T6" fmla="*/ 0 w 99"/>
              <a:gd name="T7" fmla="*/ 0 h 43"/>
              <a:gd name="T8" fmla="*/ 0 w 99"/>
              <a:gd name="T9" fmla="*/ 2147483647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"/>
              <a:gd name="T16" fmla="*/ 0 h 43"/>
              <a:gd name="T17" fmla="*/ 99 w 99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" h="43">
                <a:moveTo>
                  <a:pt x="0" y="42"/>
                </a:moveTo>
                <a:lnTo>
                  <a:pt x="98" y="42"/>
                </a:lnTo>
                <a:lnTo>
                  <a:pt x="98" y="0"/>
                </a:lnTo>
                <a:lnTo>
                  <a:pt x="0" y="0"/>
                </a:lnTo>
                <a:lnTo>
                  <a:pt x="0" y="42"/>
                </a:lnTo>
              </a:path>
            </a:pathLst>
          </a:custGeom>
          <a:pattFill prst="ltVert">
            <a:fgClr>
              <a:srgbClr val="FFFFFF"/>
            </a:fgClr>
            <a:bgClr>
              <a:srgbClr val="000000"/>
            </a:bgClr>
          </a:patt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Freeform 36" descr="Light vertical"/>
          <p:cNvSpPr>
            <a:spLocks/>
          </p:cNvSpPr>
          <p:nvPr/>
        </p:nvSpPr>
        <p:spPr bwMode="auto">
          <a:xfrm>
            <a:off x="5378450" y="3910013"/>
            <a:ext cx="157163" cy="66675"/>
          </a:xfrm>
          <a:custGeom>
            <a:avLst/>
            <a:gdLst>
              <a:gd name="T0" fmla="*/ 0 w 99"/>
              <a:gd name="T1" fmla="*/ 2147483647 h 42"/>
              <a:gd name="T2" fmla="*/ 2147483647 w 99"/>
              <a:gd name="T3" fmla="*/ 2147483647 h 42"/>
              <a:gd name="T4" fmla="*/ 2147483647 w 99"/>
              <a:gd name="T5" fmla="*/ 0 h 42"/>
              <a:gd name="T6" fmla="*/ 0 w 99"/>
              <a:gd name="T7" fmla="*/ 0 h 42"/>
              <a:gd name="T8" fmla="*/ 0 w 99"/>
              <a:gd name="T9" fmla="*/ 2147483647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"/>
              <a:gd name="T16" fmla="*/ 0 h 42"/>
              <a:gd name="T17" fmla="*/ 99 w 99"/>
              <a:gd name="T18" fmla="*/ 42 h 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" h="42">
                <a:moveTo>
                  <a:pt x="0" y="41"/>
                </a:moveTo>
                <a:lnTo>
                  <a:pt x="98" y="41"/>
                </a:lnTo>
                <a:lnTo>
                  <a:pt x="98" y="0"/>
                </a:lnTo>
                <a:lnTo>
                  <a:pt x="0" y="0"/>
                </a:lnTo>
                <a:lnTo>
                  <a:pt x="0" y="41"/>
                </a:lnTo>
              </a:path>
            </a:pathLst>
          </a:custGeom>
          <a:pattFill prst="ltVert">
            <a:fgClr>
              <a:srgbClr val="FFFFFF"/>
            </a:fgClr>
            <a:bgClr>
              <a:srgbClr val="000000"/>
            </a:bgClr>
          </a:patt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Rectangle 37"/>
          <p:cNvSpPr>
            <a:spLocks noChangeArrowheads="1"/>
          </p:cNvSpPr>
          <p:nvPr/>
        </p:nvSpPr>
        <p:spPr bwMode="auto">
          <a:xfrm>
            <a:off x="8240713" y="4776788"/>
            <a:ext cx="8302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charset="0"/>
              </a:rPr>
              <a:t>Platters</a:t>
            </a:r>
          </a:p>
        </p:txBody>
      </p:sp>
      <p:sp>
        <p:nvSpPr>
          <p:cNvPr id="14353" name="Line 38"/>
          <p:cNvSpPr>
            <a:spLocks noChangeShapeType="1"/>
          </p:cNvSpPr>
          <p:nvPr/>
        </p:nvSpPr>
        <p:spPr bwMode="auto">
          <a:xfrm>
            <a:off x="8121650" y="4300538"/>
            <a:ext cx="392113" cy="4841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39"/>
          <p:cNvSpPr>
            <a:spLocks noChangeShapeType="1"/>
          </p:cNvSpPr>
          <p:nvPr/>
        </p:nvSpPr>
        <p:spPr bwMode="auto">
          <a:xfrm flipV="1">
            <a:off x="8121650" y="5084763"/>
            <a:ext cx="392113" cy="5857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40"/>
          <p:cNvSpPr>
            <a:spLocks noChangeArrowheads="1"/>
          </p:cNvSpPr>
          <p:nvPr/>
        </p:nvSpPr>
        <p:spPr bwMode="auto">
          <a:xfrm>
            <a:off x="7580313" y="2049463"/>
            <a:ext cx="8223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charset="0"/>
              </a:rPr>
              <a:t>Spindle</a:t>
            </a:r>
          </a:p>
        </p:txBody>
      </p:sp>
      <p:sp>
        <p:nvSpPr>
          <p:cNvPr id="14356" name="Freeform 41"/>
          <p:cNvSpPr>
            <a:spLocks/>
          </p:cNvSpPr>
          <p:nvPr/>
        </p:nvSpPr>
        <p:spPr bwMode="auto">
          <a:xfrm>
            <a:off x="6946900" y="2184400"/>
            <a:ext cx="693726" cy="71437"/>
          </a:xfrm>
          <a:custGeom>
            <a:avLst/>
            <a:gdLst>
              <a:gd name="T0" fmla="*/ 2147483647 w 438"/>
              <a:gd name="T1" fmla="*/ 2147483647 h 74"/>
              <a:gd name="T2" fmla="*/ 2147483647 w 438"/>
              <a:gd name="T3" fmla="*/ 0 h 74"/>
              <a:gd name="T4" fmla="*/ 2147483647 w 438"/>
              <a:gd name="T5" fmla="*/ 2147483647 h 74"/>
              <a:gd name="T6" fmla="*/ 0 w 438"/>
              <a:gd name="T7" fmla="*/ 2147483647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38"/>
              <a:gd name="T13" fmla="*/ 0 h 74"/>
              <a:gd name="T14" fmla="*/ 438 w 438"/>
              <a:gd name="T15" fmla="*/ 74 h 74"/>
              <a:gd name="connsiteX0" fmla="*/ 9977 w 9977"/>
              <a:gd name="connsiteY0" fmla="*/ 1081 h 6081"/>
              <a:gd name="connsiteX1" fmla="*/ 6575 w 9977"/>
              <a:gd name="connsiteY1" fmla="*/ 0 h 6081"/>
              <a:gd name="connsiteX2" fmla="*/ 3196 w 9977"/>
              <a:gd name="connsiteY2" fmla="*/ 3243 h 6081"/>
              <a:gd name="connsiteX3" fmla="*/ 0 w 9977"/>
              <a:gd name="connsiteY3" fmla="*/ 6081 h 6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7" h="6081">
                <a:moveTo>
                  <a:pt x="9977" y="1081"/>
                </a:moveTo>
                <a:lnTo>
                  <a:pt x="6575" y="0"/>
                </a:lnTo>
                <a:lnTo>
                  <a:pt x="3196" y="3243"/>
                </a:lnTo>
                <a:lnTo>
                  <a:pt x="0" y="608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Rectangle 42"/>
          <p:cNvSpPr>
            <a:spLocks noChangeArrowheads="1"/>
          </p:cNvSpPr>
          <p:nvPr/>
        </p:nvSpPr>
        <p:spPr bwMode="auto">
          <a:xfrm>
            <a:off x="4568825" y="2365375"/>
            <a:ext cx="10334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charset="0"/>
              </a:rPr>
              <a:t>Disk head</a:t>
            </a:r>
          </a:p>
        </p:txBody>
      </p:sp>
      <p:grpSp>
        <p:nvGrpSpPr>
          <p:cNvPr id="14358" name="Group 43"/>
          <p:cNvGrpSpPr>
            <a:grpSpLocks/>
          </p:cNvGrpSpPr>
          <p:nvPr/>
        </p:nvGrpSpPr>
        <p:grpSpPr bwMode="auto">
          <a:xfrm>
            <a:off x="4891088" y="4708525"/>
            <a:ext cx="1476375" cy="519113"/>
            <a:chOff x="2798" y="2339"/>
            <a:chExt cx="930" cy="327"/>
          </a:xfrm>
        </p:grpSpPr>
        <p:sp>
          <p:nvSpPr>
            <p:cNvPr id="14374" name="Freeform 44"/>
            <p:cNvSpPr>
              <a:spLocks/>
            </p:cNvSpPr>
            <p:nvPr/>
          </p:nvSpPr>
          <p:spPr bwMode="auto">
            <a:xfrm>
              <a:off x="2831" y="2339"/>
              <a:ext cx="865" cy="124"/>
            </a:xfrm>
            <a:custGeom>
              <a:avLst/>
              <a:gdLst>
                <a:gd name="T0" fmla="*/ 0 w 865"/>
                <a:gd name="T1" fmla="*/ 65 h 124"/>
                <a:gd name="T2" fmla="*/ 41 w 865"/>
                <a:gd name="T3" fmla="*/ 0 h 124"/>
                <a:gd name="T4" fmla="*/ 41 w 865"/>
                <a:gd name="T5" fmla="*/ 41 h 124"/>
                <a:gd name="T6" fmla="*/ 831 w 865"/>
                <a:gd name="T7" fmla="*/ 41 h 124"/>
                <a:gd name="T8" fmla="*/ 831 w 865"/>
                <a:gd name="T9" fmla="*/ 0 h 124"/>
                <a:gd name="T10" fmla="*/ 864 w 865"/>
                <a:gd name="T11" fmla="*/ 65 h 124"/>
                <a:gd name="T12" fmla="*/ 831 w 865"/>
                <a:gd name="T13" fmla="*/ 123 h 124"/>
                <a:gd name="T14" fmla="*/ 831 w 865"/>
                <a:gd name="T15" fmla="*/ 82 h 124"/>
                <a:gd name="T16" fmla="*/ 41 w 865"/>
                <a:gd name="T17" fmla="*/ 82 h 124"/>
                <a:gd name="T18" fmla="*/ 41 w 865"/>
                <a:gd name="T19" fmla="*/ 123 h 124"/>
                <a:gd name="T20" fmla="*/ 0 w 865"/>
                <a:gd name="T21" fmla="*/ 65 h 1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65"/>
                <a:gd name="T34" fmla="*/ 0 h 124"/>
                <a:gd name="T35" fmla="*/ 865 w 865"/>
                <a:gd name="T36" fmla="*/ 124 h 12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65" h="124">
                  <a:moveTo>
                    <a:pt x="0" y="65"/>
                  </a:moveTo>
                  <a:lnTo>
                    <a:pt x="41" y="0"/>
                  </a:lnTo>
                  <a:lnTo>
                    <a:pt x="41" y="41"/>
                  </a:lnTo>
                  <a:lnTo>
                    <a:pt x="831" y="41"/>
                  </a:lnTo>
                  <a:lnTo>
                    <a:pt x="831" y="0"/>
                  </a:lnTo>
                  <a:lnTo>
                    <a:pt x="864" y="65"/>
                  </a:lnTo>
                  <a:lnTo>
                    <a:pt x="831" y="123"/>
                  </a:lnTo>
                  <a:lnTo>
                    <a:pt x="831" y="82"/>
                  </a:lnTo>
                  <a:lnTo>
                    <a:pt x="41" y="82"/>
                  </a:lnTo>
                  <a:lnTo>
                    <a:pt x="41" y="123"/>
                  </a:lnTo>
                  <a:lnTo>
                    <a:pt x="0" y="65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Rectangle 45"/>
            <p:cNvSpPr>
              <a:spLocks noChangeArrowheads="1"/>
            </p:cNvSpPr>
            <p:nvPr/>
          </p:nvSpPr>
          <p:spPr bwMode="auto">
            <a:xfrm>
              <a:off x="2798" y="2464"/>
              <a:ext cx="93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Arm movement</a:t>
              </a:r>
            </a:p>
          </p:txBody>
        </p:sp>
      </p:grpSp>
      <p:grpSp>
        <p:nvGrpSpPr>
          <p:cNvPr id="14359" name="Group 46"/>
          <p:cNvGrpSpPr>
            <a:grpSpLocks/>
          </p:cNvGrpSpPr>
          <p:nvPr/>
        </p:nvGrpSpPr>
        <p:grpSpPr bwMode="auto">
          <a:xfrm>
            <a:off x="3733800" y="5670550"/>
            <a:ext cx="1392238" cy="798513"/>
            <a:chOff x="2069" y="2945"/>
            <a:chExt cx="877" cy="503"/>
          </a:xfrm>
        </p:grpSpPr>
        <p:sp>
          <p:nvSpPr>
            <p:cNvPr id="14372" name="Rectangle 47"/>
            <p:cNvSpPr>
              <a:spLocks noChangeArrowheads="1"/>
            </p:cNvSpPr>
            <p:nvPr/>
          </p:nvSpPr>
          <p:spPr bwMode="auto">
            <a:xfrm>
              <a:off x="2069" y="3246"/>
              <a:ext cx="877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Arm assembly</a:t>
              </a:r>
            </a:p>
          </p:txBody>
        </p:sp>
        <p:sp>
          <p:nvSpPr>
            <p:cNvPr id="14373" name="Freeform 48"/>
            <p:cNvSpPr>
              <a:spLocks/>
            </p:cNvSpPr>
            <p:nvPr/>
          </p:nvSpPr>
          <p:spPr bwMode="auto">
            <a:xfrm>
              <a:off x="2357" y="2945"/>
              <a:ext cx="256" cy="305"/>
            </a:xfrm>
            <a:custGeom>
              <a:avLst/>
              <a:gdLst>
                <a:gd name="T0" fmla="*/ 8 w 256"/>
                <a:gd name="T1" fmla="*/ 304 h 305"/>
                <a:gd name="T2" fmla="*/ 0 w 256"/>
                <a:gd name="T3" fmla="*/ 230 h 305"/>
                <a:gd name="T4" fmla="*/ 16 w 256"/>
                <a:gd name="T5" fmla="*/ 156 h 305"/>
                <a:gd name="T6" fmla="*/ 57 w 256"/>
                <a:gd name="T7" fmla="*/ 91 h 305"/>
                <a:gd name="T8" fmla="*/ 115 w 256"/>
                <a:gd name="T9" fmla="*/ 41 h 305"/>
                <a:gd name="T10" fmla="*/ 181 w 256"/>
                <a:gd name="T11" fmla="*/ 9 h 305"/>
                <a:gd name="T12" fmla="*/ 255 w 256"/>
                <a:gd name="T13" fmla="*/ 0 h 3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6"/>
                <a:gd name="T22" fmla="*/ 0 h 305"/>
                <a:gd name="T23" fmla="*/ 256 w 256"/>
                <a:gd name="T24" fmla="*/ 305 h 30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6" h="305">
                  <a:moveTo>
                    <a:pt x="8" y="304"/>
                  </a:moveTo>
                  <a:lnTo>
                    <a:pt x="0" y="230"/>
                  </a:lnTo>
                  <a:lnTo>
                    <a:pt x="16" y="156"/>
                  </a:lnTo>
                  <a:lnTo>
                    <a:pt x="57" y="91"/>
                  </a:lnTo>
                  <a:lnTo>
                    <a:pt x="115" y="41"/>
                  </a:lnTo>
                  <a:lnTo>
                    <a:pt x="181" y="9"/>
                  </a:lnTo>
                  <a:lnTo>
                    <a:pt x="25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0" name="Freeform 49"/>
          <p:cNvSpPr>
            <a:spLocks/>
          </p:cNvSpPr>
          <p:nvPr/>
        </p:nvSpPr>
        <p:spPr bwMode="auto">
          <a:xfrm>
            <a:off x="5183188" y="2592388"/>
            <a:ext cx="288925" cy="731837"/>
          </a:xfrm>
          <a:custGeom>
            <a:avLst/>
            <a:gdLst>
              <a:gd name="T0" fmla="*/ 0 w 182"/>
              <a:gd name="T1" fmla="*/ 0 h 461"/>
              <a:gd name="T2" fmla="*/ 2147483647 w 182"/>
              <a:gd name="T3" fmla="*/ 2147483647 h 461"/>
              <a:gd name="T4" fmla="*/ 2147483647 w 182"/>
              <a:gd name="T5" fmla="*/ 2147483647 h 461"/>
              <a:gd name="T6" fmla="*/ 2147483647 w 182"/>
              <a:gd name="T7" fmla="*/ 2147483647 h 461"/>
              <a:gd name="T8" fmla="*/ 2147483647 w 182"/>
              <a:gd name="T9" fmla="*/ 2147483647 h 461"/>
              <a:gd name="T10" fmla="*/ 2147483647 w 182"/>
              <a:gd name="T11" fmla="*/ 2147483647 h 46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"/>
              <a:gd name="T19" fmla="*/ 0 h 461"/>
              <a:gd name="T20" fmla="*/ 182 w 182"/>
              <a:gd name="T21" fmla="*/ 461 h 46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" h="461">
                <a:moveTo>
                  <a:pt x="0" y="0"/>
                </a:moveTo>
                <a:lnTo>
                  <a:pt x="82" y="66"/>
                </a:lnTo>
                <a:lnTo>
                  <a:pt x="140" y="156"/>
                </a:lnTo>
                <a:lnTo>
                  <a:pt x="173" y="255"/>
                </a:lnTo>
                <a:lnTo>
                  <a:pt x="181" y="353"/>
                </a:lnTo>
                <a:lnTo>
                  <a:pt x="165" y="46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14361" name="Group 50"/>
          <p:cNvGrpSpPr>
            <a:grpSpLocks/>
          </p:cNvGrpSpPr>
          <p:nvPr/>
        </p:nvGrpSpPr>
        <p:grpSpPr bwMode="auto">
          <a:xfrm>
            <a:off x="7675563" y="2255838"/>
            <a:ext cx="1289050" cy="792162"/>
            <a:chOff x="4552" y="794"/>
            <a:chExt cx="812" cy="499"/>
          </a:xfrm>
        </p:grpSpPr>
        <p:sp>
          <p:nvSpPr>
            <p:cNvPr id="14368" name="Freeform 51"/>
            <p:cNvSpPr>
              <a:spLocks/>
            </p:cNvSpPr>
            <p:nvPr/>
          </p:nvSpPr>
          <p:spPr bwMode="auto">
            <a:xfrm>
              <a:off x="4609" y="988"/>
              <a:ext cx="372" cy="305"/>
            </a:xfrm>
            <a:custGeom>
              <a:avLst/>
              <a:gdLst>
                <a:gd name="T0" fmla="*/ 371 w 372"/>
                <a:gd name="T1" fmla="*/ 0 h 305"/>
                <a:gd name="T2" fmla="*/ 255 w 372"/>
                <a:gd name="T3" fmla="*/ 33 h 305"/>
                <a:gd name="T4" fmla="*/ 148 w 372"/>
                <a:gd name="T5" fmla="*/ 107 h 305"/>
                <a:gd name="T6" fmla="*/ 58 w 372"/>
                <a:gd name="T7" fmla="*/ 197 h 305"/>
                <a:gd name="T8" fmla="*/ 0 w 372"/>
                <a:gd name="T9" fmla="*/ 304 h 3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2"/>
                <a:gd name="T16" fmla="*/ 0 h 305"/>
                <a:gd name="T17" fmla="*/ 372 w 372"/>
                <a:gd name="T18" fmla="*/ 305 h 3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2" h="305">
                  <a:moveTo>
                    <a:pt x="371" y="0"/>
                  </a:moveTo>
                  <a:lnTo>
                    <a:pt x="255" y="33"/>
                  </a:lnTo>
                  <a:lnTo>
                    <a:pt x="148" y="107"/>
                  </a:lnTo>
                  <a:lnTo>
                    <a:pt x="58" y="197"/>
                  </a:lnTo>
                  <a:lnTo>
                    <a:pt x="0" y="3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69" name="Group 52"/>
            <p:cNvGrpSpPr>
              <a:grpSpLocks/>
            </p:cNvGrpSpPr>
            <p:nvPr/>
          </p:nvGrpSpPr>
          <p:grpSpPr bwMode="auto">
            <a:xfrm>
              <a:off x="4552" y="794"/>
              <a:ext cx="812" cy="442"/>
              <a:chOff x="4552" y="794"/>
              <a:chExt cx="812" cy="442"/>
            </a:xfrm>
          </p:grpSpPr>
          <p:sp>
            <p:nvSpPr>
              <p:cNvPr id="14370" name="Rectangle 53"/>
              <p:cNvSpPr>
                <a:spLocks noChangeArrowheads="1"/>
              </p:cNvSpPr>
              <p:nvPr/>
            </p:nvSpPr>
            <p:spPr bwMode="auto">
              <a:xfrm>
                <a:off x="4888" y="794"/>
                <a:ext cx="476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500">
                    <a:solidFill>
                      <a:srgbClr val="000000"/>
                    </a:solidFill>
                    <a:latin typeface="Arial" charset="0"/>
                  </a:rPr>
                  <a:t>Tracks</a:t>
                </a:r>
              </a:p>
            </p:txBody>
          </p:sp>
          <p:sp>
            <p:nvSpPr>
              <p:cNvPr id="14371" name="Freeform 54"/>
              <p:cNvSpPr>
                <a:spLocks/>
              </p:cNvSpPr>
              <p:nvPr/>
            </p:nvSpPr>
            <p:spPr bwMode="auto">
              <a:xfrm>
                <a:off x="4552" y="988"/>
                <a:ext cx="305" cy="248"/>
              </a:xfrm>
              <a:custGeom>
                <a:avLst/>
                <a:gdLst>
                  <a:gd name="T0" fmla="*/ 304 w 305"/>
                  <a:gd name="T1" fmla="*/ 0 h 248"/>
                  <a:gd name="T2" fmla="*/ 222 w 305"/>
                  <a:gd name="T3" fmla="*/ 0 h 248"/>
                  <a:gd name="T4" fmla="*/ 139 w 305"/>
                  <a:gd name="T5" fmla="*/ 33 h 248"/>
                  <a:gd name="T6" fmla="*/ 74 w 305"/>
                  <a:gd name="T7" fmla="*/ 90 h 248"/>
                  <a:gd name="T8" fmla="*/ 24 w 305"/>
                  <a:gd name="T9" fmla="*/ 164 h 248"/>
                  <a:gd name="T10" fmla="*/ 0 w 305"/>
                  <a:gd name="T11" fmla="*/ 247 h 2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5"/>
                  <a:gd name="T19" fmla="*/ 0 h 248"/>
                  <a:gd name="T20" fmla="*/ 305 w 305"/>
                  <a:gd name="T21" fmla="*/ 248 h 2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5" h="248">
                    <a:moveTo>
                      <a:pt x="304" y="0"/>
                    </a:moveTo>
                    <a:lnTo>
                      <a:pt x="222" y="0"/>
                    </a:lnTo>
                    <a:lnTo>
                      <a:pt x="139" y="33"/>
                    </a:lnTo>
                    <a:lnTo>
                      <a:pt x="74" y="90"/>
                    </a:lnTo>
                    <a:lnTo>
                      <a:pt x="24" y="164"/>
                    </a:lnTo>
                    <a:lnTo>
                      <a:pt x="0" y="24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62" name="Freeform 55"/>
          <p:cNvSpPr>
            <a:spLocks/>
          </p:cNvSpPr>
          <p:nvPr/>
        </p:nvSpPr>
        <p:spPr bwMode="auto">
          <a:xfrm>
            <a:off x="8199438" y="3127375"/>
            <a:ext cx="174625" cy="444500"/>
          </a:xfrm>
          <a:custGeom>
            <a:avLst/>
            <a:gdLst>
              <a:gd name="T0" fmla="*/ 0 w 110"/>
              <a:gd name="T1" fmla="*/ 2147483647 h 280"/>
              <a:gd name="T2" fmla="*/ 2147483647 w 110"/>
              <a:gd name="T3" fmla="*/ 2147483647 h 280"/>
              <a:gd name="T4" fmla="*/ 2147483647 w 110"/>
              <a:gd name="T5" fmla="*/ 2147483647 h 280"/>
              <a:gd name="T6" fmla="*/ 2147483647 w 110"/>
              <a:gd name="T7" fmla="*/ 2147483647 h 280"/>
              <a:gd name="T8" fmla="*/ 2147483647 w 110"/>
              <a:gd name="T9" fmla="*/ 2147483647 h 280"/>
              <a:gd name="T10" fmla="*/ 2147483647 w 110"/>
              <a:gd name="T11" fmla="*/ 0 h 280"/>
              <a:gd name="T12" fmla="*/ 2147483647 w 110"/>
              <a:gd name="T13" fmla="*/ 2147483647 h 2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0"/>
              <a:gd name="T22" fmla="*/ 0 h 280"/>
              <a:gd name="T23" fmla="*/ 110 w 110"/>
              <a:gd name="T24" fmla="*/ 280 h 28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0" h="280">
                <a:moveTo>
                  <a:pt x="0" y="279"/>
                </a:moveTo>
                <a:lnTo>
                  <a:pt x="64" y="238"/>
                </a:lnTo>
                <a:lnTo>
                  <a:pt x="100" y="181"/>
                </a:lnTo>
                <a:lnTo>
                  <a:pt x="109" y="115"/>
                </a:lnTo>
                <a:lnTo>
                  <a:pt x="81" y="49"/>
                </a:lnTo>
                <a:lnTo>
                  <a:pt x="28" y="0"/>
                </a:lnTo>
                <a:lnTo>
                  <a:pt x="55" y="33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63" name="Rectangle 56"/>
          <p:cNvSpPr>
            <a:spLocks noChangeArrowheads="1"/>
          </p:cNvSpPr>
          <p:nvPr/>
        </p:nvSpPr>
        <p:spPr bwMode="auto">
          <a:xfrm>
            <a:off x="8408988" y="3200400"/>
            <a:ext cx="73501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charset="0"/>
              </a:rPr>
              <a:t>Sector</a:t>
            </a:r>
          </a:p>
        </p:txBody>
      </p:sp>
      <p:sp>
        <p:nvSpPr>
          <p:cNvPr id="14364" name="Freeform 57"/>
          <p:cNvSpPr>
            <a:spLocks/>
          </p:cNvSpPr>
          <p:nvPr/>
        </p:nvSpPr>
        <p:spPr bwMode="auto">
          <a:xfrm>
            <a:off x="6946900" y="3127375"/>
            <a:ext cx="1471613" cy="484188"/>
          </a:xfrm>
          <a:custGeom>
            <a:avLst/>
            <a:gdLst>
              <a:gd name="T0" fmla="*/ 2147483647 w 927"/>
              <a:gd name="T1" fmla="*/ 2147483647 h 305"/>
              <a:gd name="T2" fmla="*/ 0 w 927"/>
              <a:gd name="T3" fmla="*/ 2147483647 h 305"/>
              <a:gd name="T4" fmla="*/ 2147483647 w 927"/>
              <a:gd name="T5" fmla="*/ 0 h 305"/>
              <a:gd name="T6" fmla="*/ 0 60000 65536"/>
              <a:gd name="T7" fmla="*/ 0 60000 65536"/>
              <a:gd name="T8" fmla="*/ 0 60000 65536"/>
              <a:gd name="T9" fmla="*/ 0 w 927"/>
              <a:gd name="T10" fmla="*/ 0 h 305"/>
              <a:gd name="T11" fmla="*/ 927 w 927"/>
              <a:gd name="T12" fmla="*/ 305 h 3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7" h="305">
                <a:moveTo>
                  <a:pt x="890" y="304"/>
                </a:moveTo>
                <a:lnTo>
                  <a:pt x="0" y="123"/>
                </a:lnTo>
                <a:lnTo>
                  <a:pt x="926" y="0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65" name="Freeform 58"/>
          <p:cNvSpPr>
            <a:spLocks/>
          </p:cNvSpPr>
          <p:nvPr/>
        </p:nvSpPr>
        <p:spPr bwMode="auto">
          <a:xfrm>
            <a:off x="8372475" y="3074988"/>
            <a:ext cx="520700" cy="276225"/>
          </a:xfrm>
          <a:custGeom>
            <a:avLst/>
            <a:gdLst>
              <a:gd name="T0" fmla="*/ 2147483647 w 328"/>
              <a:gd name="T1" fmla="*/ 2147483647 h 174"/>
              <a:gd name="T2" fmla="*/ 2147483647 w 328"/>
              <a:gd name="T3" fmla="*/ 0 h 174"/>
              <a:gd name="T4" fmla="*/ 2147483647 w 328"/>
              <a:gd name="T5" fmla="*/ 0 h 174"/>
              <a:gd name="T6" fmla="*/ 2147483647 w 328"/>
              <a:gd name="T7" fmla="*/ 2147483647 h 174"/>
              <a:gd name="T8" fmla="*/ 2147483647 w 328"/>
              <a:gd name="T9" fmla="*/ 2147483647 h 174"/>
              <a:gd name="T10" fmla="*/ 2147483647 w 328"/>
              <a:gd name="T11" fmla="*/ 2147483647 h 174"/>
              <a:gd name="T12" fmla="*/ 0 w 328"/>
              <a:gd name="T13" fmla="*/ 2147483647 h 1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8"/>
              <a:gd name="T22" fmla="*/ 0 h 174"/>
              <a:gd name="T23" fmla="*/ 328 w 328"/>
              <a:gd name="T24" fmla="*/ 174 h 17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8" h="174">
                <a:moveTo>
                  <a:pt x="327" y="33"/>
                </a:moveTo>
                <a:lnTo>
                  <a:pt x="264" y="0"/>
                </a:lnTo>
                <a:lnTo>
                  <a:pt x="191" y="0"/>
                </a:lnTo>
                <a:lnTo>
                  <a:pt x="118" y="16"/>
                </a:lnTo>
                <a:lnTo>
                  <a:pt x="64" y="49"/>
                </a:lnTo>
                <a:lnTo>
                  <a:pt x="19" y="107"/>
                </a:lnTo>
                <a:lnTo>
                  <a:pt x="0" y="17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66" name="Rectangle 59"/>
          <p:cNvSpPr>
            <a:spLocks noChangeArrowheads="1"/>
          </p:cNvSpPr>
          <p:nvPr/>
        </p:nvSpPr>
        <p:spPr bwMode="auto">
          <a:xfrm>
            <a:off x="5410200" y="1676400"/>
            <a:ext cx="8858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charset="0"/>
              </a:rPr>
              <a:t>Cylinder</a:t>
            </a:r>
          </a:p>
        </p:txBody>
      </p:sp>
      <p:sp>
        <p:nvSpPr>
          <p:cNvPr id="14367" name="Line 60"/>
          <p:cNvSpPr>
            <a:spLocks noChangeShapeType="1"/>
          </p:cNvSpPr>
          <p:nvPr/>
        </p:nvSpPr>
        <p:spPr bwMode="auto">
          <a:xfrm>
            <a:off x="5943600" y="2057400"/>
            <a:ext cx="7620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2" descr="C:\Users\Rubi Boim\Desktop\z_000995trackssecto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928688"/>
            <a:ext cx="52578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16388" name="Picture 2" descr="C:\Users\Rubi Boim\Desktop\Hard_disk_head_(HDRI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63" y="357188"/>
            <a:ext cx="6715125" cy="603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Disk Access Characteristics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D60093"/>
                </a:solidFill>
              </a:rPr>
              <a:t>Disk latency</a:t>
            </a:r>
            <a:r>
              <a:rPr lang="en-US" sz="2800" dirty="0" smtClean="0"/>
              <a:t> = time between when command is issued and when data is in memory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Disk latency = seek time + rotational latency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Seek time = time for the head to reach cylinder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4ms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Rotational latency = time for the sector to rotate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Rotation time = 4ms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Average latency = 4ms/2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Transfer time = typically 100MB/s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Disks read/write one block at a time (typically 4KB)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I/O Model of Computation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main memory algorithms we care about CPU time</a:t>
            </a:r>
          </a:p>
          <a:p>
            <a:r>
              <a:rPr lang="en-US" smtClean="0"/>
              <a:t>In databases time is dominated by I/O cost</a:t>
            </a:r>
          </a:p>
          <a:p>
            <a:r>
              <a:rPr lang="en-US" smtClean="0"/>
              <a:t>Assumption: cost is given only by I/O</a:t>
            </a:r>
          </a:p>
          <a:p>
            <a:r>
              <a:rPr lang="en-US" smtClean="0"/>
              <a:t>Consequence: need to redesign certain algorithms</a:t>
            </a:r>
          </a:p>
          <a:p>
            <a:r>
              <a:rPr lang="en-US" smtClean="0"/>
              <a:t>Will illustrate here with sorting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Sorting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686800" cy="44958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Illustrates the difference in algorithm design when your data is not in main memory: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Problem: sort 1Gb of data with 1Mb of RAM.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Arises in many places in database systems: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 requested in sorted order (ORDER BY)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Needed for grouping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First step in sort-merge join algorithm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Duplicate removal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Bulk loading of B+-tree indexes.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6" name="Freeform 16"/>
          <p:cNvSpPr>
            <a:spLocks/>
          </p:cNvSpPr>
          <p:nvPr/>
        </p:nvSpPr>
        <p:spPr bwMode="auto">
          <a:xfrm>
            <a:off x="3124200" y="39624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1" name="Can 40"/>
          <p:cNvSpPr/>
          <p:nvPr/>
        </p:nvSpPr>
        <p:spPr bwMode="auto">
          <a:xfrm>
            <a:off x="6767052" y="40558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Can 39"/>
          <p:cNvSpPr/>
          <p:nvPr/>
        </p:nvSpPr>
        <p:spPr bwMode="auto">
          <a:xfrm>
            <a:off x="1474839" y="40558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90832"/>
            <a:ext cx="79248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2-Way Merge-sort:</a:t>
            </a:r>
            <a:br>
              <a:rPr lang="en-US" dirty="0" smtClean="0"/>
            </a:br>
            <a:r>
              <a:rPr lang="en-US" dirty="0" smtClean="0"/>
              <a:t>Requires 3 Buffers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763000" cy="47244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Pass 1: Read a page, sort it, write it.</a:t>
            </a:r>
          </a:p>
          <a:p>
            <a:pPr lvl="1"/>
            <a:r>
              <a:rPr lang="en-US" dirty="0" smtClean="0"/>
              <a:t>only one buffer page is used</a:t>
            </a:r>
          </a:p>
          <a:p>
            <a:r>
              <a:rPr lang="en-US" dirty="0" smtClean="0"/>
              <a:t>Pass 2, 3, …, etc.:</a:t>
            </a:r>
          </a:p>
          <a:p>
            <a:pPr lvl="1"/>
            <a:r>
              <a:rPr lang="en-US" dirty="0" smtClean="0"/>
              <a:t> three buffer pages used.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535363" y="5603875"/>
            <a:ext cx="2720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800" b="1" dirty="0">
                <a:latin typeface="Bookman Old Style" pitchFamily="18" charset="0"/>
              </a:rPr>
              <a:t>Main memory buffers</a:t>
            </a:r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>
            <a:off x="3630613" y="4281488"/>
            <a:ext cx="1127125" cy="444500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1</a:t>
            </a:r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5410200" y="4745038"/>
            <a:ext cx="1001713" cy="360362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OUTPUT</a:t>
            </a:r>
            <a:endParaRPr lang="en-US" sz="1600" dirty="0"/>
          </a:p>
        </p:txBody>
      </p:sp>
      <p:sp>
        <p:nvSpPr>
          <p:cNvPr id="20495" name="Freeform 15"/>
          <p:cNvSpPr>
            <a:spLocks/>
          </p:cNvSpPr>
          <p:nvPr/>
        </p:nvSpPr>
        <p:spPr bwMode="auto">
          <a:xfrm>
            <a:off x="3630613" y="5124450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2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4873625" y="3232560"/>
            <a:ext cx="968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latin typeface="Bookman Old Style" pitchFamily="18" charset="0"/>
              </a:rPr>
              <a:t>INPUT 1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7140108" y="57451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1847895" y="57451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1674377" y="44346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1674377" y="52784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49" name="Straight Connector 48"/>
          <p:cNvCxnSpPr>
            <a:stCxn id="44" idx="3"/>
            <a:endCxn id="20493" idx="1"/>
          </p:cNvCxnSpPr>
          <p:nvPr/>
        </p:nvCxnSpPr>
        <p:spPr bwMode="auto">
          <a:xfrm flipV="1">
            <a:off x="2742765" y="4503738"/>
            <a:ext cx="88784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Connector 50"/>
          <p:cNvCxnSpPr>
            <a:stCxn id="45" idx="3"/>
            <a:endCxn id="20495" idx="1"/>
          </p:cNvCxnSpPr>
          <p:nvPr/>
        </p:nvCxnSpPr>
        <p:spPr bwMode="auto">
          <a:xfrm flipV="1">
            <a:off x="2742765" y="5347494"/>
            <a:ext cx="88784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Straight Connector 52"/>
          <p:cNvCxnSpPr>
            <a:stCxn id="20493" idx="3"/>
            <a:endCxn id="20494" idx="1"/>
          </p:cNvCxnSpPr>
          <p:nvPr/>
        </p:nvCxnSpPr>
        <p:spPr bwMode="auto">
          <a:xfrm>
            <a:off x="4757738" y="4503738"/>
            <a:ext cx="652462" cy="4214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stCxn id="20495" idx="3"/>
          </p:cNvCxnSpPr>
          <p:nvPr/>
        </p:nvCxnSpPr>
        <p:spPr bwMode="auto">
          <a:xfrm flipV="1">
            <a:off x="4757738" y="4925219"/>
            <a:ext cx="652462" cy="4222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7" name="Straight Connector 56"/>
          <p:cNvCxnSpPr>
            <a:stCxn id="20494" idx="3"/>
            <a:endCxn id="60" idx="1"/>
          </p:cNvCxnSpPr>
          <p:nvPr/>
        </p:nvCxnSpPr>
        <p:spPr bwMode="auto">
          <a:xfrm flipV="1">
            <a:off x="6411913" y="4839098"/>
            <a:ext cx="571884" cy="861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2" name="Group 61"/>
          <p:cNvGrpSpPr/>
          <p:nvPr/>
        </p:nvGrpSpPr>
        <p:grpSpPr>
          <a:xfrm>
            <a:off x="6983797" y="4770041"/>
            <a:ext cx="1068388" cy="310356"/>
            <a:chOff x="6983797" y="4434682"/>
            <a:chExt cx="1068388" cy="310356"/>
          </a:xfrm>
        </p:grpSpPr>
        <p:sp>
          <p:nvSpPr>
            <p:cNvPr id="60" name="Rectangle 59"/>
            <p:cNvSpPr/>
            <p:nvPr/>
          </p:nvSpPr>
          <p:spPr bwMode="auto">
            <a:xfrm>
              <a:off x="6983797" y="4434682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/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983797" y="4606925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Two-Way External Merge Sort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191000" cy="5334000"/>
          </a:xfrm>
          <a:noFill/>
        </p:spPr>
        <p:txBody>
          <a:bodyPr lIns="92075" tIns="46038" rIns="92075" bIns="46038"/>
          <a:lstStyle/>
          <a:p>
            <a:r>
              <a:rPr lang="en-US" sz="2400" dirty="0" smtClean="0"/>
              <a:t>Each pass we read + write each page in file.</a:t>
            </a:r>
          </a:p>
          <a:p>
            <a:r>
              <a:rPr lang="en-US" sz="2400" dirty="0" smtClean="0"/>
              <a:t>N pages in the file =&gt; the number of passes</a:t>
            </a:r>
          </a:p>
          <a:p>
            <a:pPr>
              <a:buFontTx/>
              <a:buNone/>
            </a:pPr>
            <a:endParaRPr lang="en-US" sz="2400" dirty="0" smtClean="0"/>
          </a:p>
          <a:p>
            <a:r>
              <a:rPr lang="en-US" sz="2400" dirty="0" smtClean="0"/>
              <a:t>So total cost is: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Improvement: start with larger parts</a:t>
            </a:r>
          </a:p>
          <a:p>
            <a:r>
              <a:rPr lang="en-US" sz="2400" dirty="0" smtClean="0"/>
              <a:t>Sort 1GB with 1MB memory in 10 passes</a:t>
            </a:r>
          </a:p>
          <a:p>
            <a:endParaRPr lang="en-US" sz="2400" dirty="0" smtClean="0"/>
          </a:p>
        </p:txBody>
      </p:sp>
      <p:graphicFrame>
        <p:nvGraphicFramePr>
          <p:cNvPr id="1026" name="Object 6"/>
          <p:cNvGraphicFramePr>
            <a:graphicFrameLocks/>
          </p:cNvGraphicFramePr>
          <p:nvPr/>
        </p:nvGraphicFramePr>
        <p:xfrm>
          <a:off x="914400" y="3200400"/>
          <a:ext cx="2590800" cy="512763"/>
        </p:xfrm>
        <a:graphic>
          <a:graphicData uri="http://schemas.openxmlformats.org/presentationml/2006/ole">
            <p:oleObj spid="_x0000_s1026" name="Equation" r:id="rId4" imgW="1277640" imgH="239400" progId="Equation.2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/>
          </p:cNvGraphicFramePr>
          <p:nvPr/>
        </p:nvGraphicFramePr>
        <p:xfrm>
          <a:off x="914400" y="4191000"/>
          <a:ext cx="2767013" cy="700088"/>
        </p:xfrm>
        <a:graphic>
          <a:graphicData uri="http://schemas.openxmlformats.org/presentationml/2006/ole">
            <p:oleObj spid="_x0000_s1027" name="Equation" r:id="rId5" imgW="1090440" imgH="290160" progId="Equation.2">
              <p:embed/>
            </p:oleObj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934325" y="1401763"/>
            <a:ext cx="929742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Input file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7934325" y="1914525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1-page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934325" y="2513013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2-page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7934325" y="3540125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4-page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7934325" y="5337175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8-page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7850188" y="1660525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0</a:t>
            </a: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7850188" y="2173288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1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7850188" y="2943225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2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7851775" y="4227513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3</a:t>
            </a:r>
          </a:p>
        </p:txBody>
      </p:sp>
      <p:sp>
        <p:nvSpPr>
          <p:cNvPr id="1041" name="Freeform 17"/>
          <p:cNvSpPr>
            <a:spLocks/>
          </p:cNvSpPr>
          <p:nvPr/>
        </p:nvSpPr>
        <p:spPr bwMode="auto">
          <a:xfrm>
            <a:off x="4146550" y="191928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2" name="Freeform 18"/>
          <p:cNvSpPr>
            <a:spLocks/>
          </p:cNvSpPr>
          <p:nvPr/>
        </p:nvSpPr>
        <p:spPr bwMode="auto">
          <a:xfrm>
            <a:off x="462121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3" name="Freeform 19"/>
          <p:cNvSpPr>
            <a:spLocks/>
          </p:cNvSpPr>
          <p:nvPr/>
        </p:nvSpPr>
        <p:spPr bwMode="auto">
          <a:xfrm>
            <a:off x="509746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" name="Freeform 20"/>
          <p:cNvSpPr>
            <a:spLocks/>
          </p:cNvSpPr>
          <p:nvPr/>
        </p:nvSpPr>
        <p:spPr bwMode="auto">
          <a:xfrm>
            <a:off x="557371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" name="Freeform 21"/>
          <p:cNvSpPr>
            <a:spLocks/>
          </p:cNvSpPr>
          <p:nvPr/>
        </p:nvSpPr>
        <p:spPr bwMode="auto">
          <a:xfrm>
            <a:off x="604996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" name="Freeform 22"/>
          <p:cNvSpPr>
            <a:spLocks/>
          </p:cNvSpPr>
          <p:nvPr/>
        </p:nvSpPr>
        <p:spPr bwMode="auto">
          <a:xfrm>
            <a:off x="6526213" y="191928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7" name="Freeform 23"/>
          <p:cNvSpPr>
            <a:spLocks/>
          </p:cNvSpPr>
          <p:nvPr/>
        </p:nvSpPr>
        <p:spPr bwMode="auto">
          <a:xfrm>
            <a:off x="7002463" y="191928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8" name="Freeform 24"/>
          <p:cNvSpPr>
            <a:spLocks/>
          </p:cNvSpPr>
          <p:nvPr/>
        </p:nvSpPr>
        <p:spPr bwMode="auto">
          <a:xfrm>
            <a:off x="7477125" y="1919288"/>
            <a:ext cx="319088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9" name="Freeform 25"/>
          <p:cNvSpPr>
            <a:spLocks/>
          </p:cNvSpPr>
          <p:nvPr/>
        </p:nvSpPr>
        <p:spPr bwMode="auto">
          <a:xfrm>
            <a:off x="4383088" y="243363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0" name="Freeform 26"/>
          <p:cNvSpPr>
            <a:spLocks/>
          </p:cNvSpPr>
          <p:nvPr/>
        </p:nvSpPr>
        <p:spPr bwMode="auto">
          <a:xfrm>
            <a:off x="4383088" y="268922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1" name="Freeform 27"/>
          <p:cNvSpPr>
            <a:spLocks/>
          </p:cNvSpPr>
          <p:nvPr/>
        </p:nvSpPr>
        <p:spPr bwMode="auto">
          <a:xfrm>
            <a:off x="5335588" y="243363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/>
        </p:nvSpPr>
        <p:spPr bwMode="auto">
          <a:xfrm>
            <a:off x="5335588" y="268922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auto">
          <a:xfrm>
            <a:off x="6288088" y="243363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4" name="Freeform 30"/>
          <p:cNvSpPr>
            <a:spLocks/>
          </p:cNvSpPr>
          <p:nvPr/>
        </p:nvSpPr>
        <p:spPr bwMode="auto">
          <a:xfrm>
            <a:off x="6288088" y="268922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" name="Freeform 31"/>
          <p:cNvSpPr>
            <a:spLocks/>
          </p:cNvSpPr>
          <p:nvPr/>
        </p:nvSpPr>
        <p:spPr bwMode="auto">
          <a:xfrm>
            <a:off x="7240588" y="243363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6" name="Freeform 32"/>
          <p:cNvSpPr>
            <a:spLocks/>
          </p:cNvSpPr>
          <p:nvPr/>
        </p:nvSpPr>
        <p:spPr bwMode="auto">
          <a:xfrm>
            <a:off x="7240588" y="26892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7" name="Freeform 33"/>
          <p:cNvSpPr>
            <a:spLocks/>
          </p:cNvSpPr>
          <p:nvPr/>
        </p:nvSpPr>
        <p:spPr bwMode="auto">
          <a:xfrm>
            <a:off x="4859338" y="3459163"/>
            <a:ext cx="320675" cy="258762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8" name="Freeform 34"/>
          <p:cNvSpPr>
            <a:spLocks/>
          </p:cNvSpPr>
          <p:nvPr/>
        </p:nvSpPr>
        <p:spPr bwMode="auto">
          <a:xfrm>
            <a:off x="4859338" y="3716338"/>
            <a:ext cx="320675" cy="257175"/>
          </a:xfrm>
          <a:custGeom>
            <a:avLst/>
            <a:gdLst>
              <a:gd name="T0" fmla="*/ 0 w 202"/>
              <a:gd name="T1" fmla="*/ 2147483647 h 162"/>
              <a:gd name="T2" fmla="*/ 0 w 202"/>
              <a:gd name="T3" fmla="*/ 0 h 162"/>
              <a:gd name="T4" fmla="*/ 2147483647 w 202"/>
              <a:gd name="T5" fmla="*/ 0 h 162"/>
              <a:gd name="T6" fmla="*/ 2147483647 w 202"/>
              <a:gd name="T7" fmla="*/ 2147483647 h 162"/>
              <a:gd name="T8" fmla="*/ 0 w 202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/>
        </p:nvSpPr>
        <p:spPr bwMode="auto">
          <a:xfrm>
            <a:off x="4859338" y="3971925"/>
            <a:ext cx="320675" cy="258763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auto">
          <a:xfrm>
            <a:off x="6762750" y="3201988"/>
            <a:ext cx="320675" cy="258762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1" name="Freeform 37"/>
          <p:cNvSpPr>
            <a:spLocks/>
          </p:cNvSpPr>
          <p:nvPr/>
        </p:nvSpPr>
        <p:spPr bwMode="auto">
          <a:xfrm>
            <a:off x="6762750" y="3459163"/>
            <a:ext cx="320675" cy="258762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2" name="Freeform 38"/>
          <p:cNvSpPr>
            <a:spLocks/>
          </p:cNvSpPr>
          <p:nvPr/>
        </p:nvSpPr>
        <p:spPr bwMode="auto">
          <a:xfrm>
            <a:off x="6762750" y="3716338"/>
            <a:ext cx="320675" cy="257175"/>
          </a:xfrm>
          <a:custGeom>
            <a:avLst/>
            <a:gdLst>
              <a:gd name="T0" fmla="*/ 0 w 202"/>
              <a:gd name="T1" fmla="*/ 2147483647 h 162"/>
              <a:gd name="T2" fmla="*/ 0 w 202"/>
              <a:gd name="T3" fmla="*/ 0 h 162"/>
              <a:gd name="T4" fmla="*/ 2147483647 w 202"/>
              <a:gd name="T5" fmla="*/ 0 h 162"/>
              <a:gd name="T6" fmla="*/ 2147483647 w 202"/>
              <a:gd name="T7" fmla="*/ 2147483647 h 162"/>
              <a:gd name="T8" fmla="*/ 0 w 202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3" name="Freeform 39"/>
          <p:cNvSpPr>
            <a:spLocks/>
          </p:cNvSpPr>
          <p:nvPr/>
        </p:nvSpPr>
        <p:spPr bwMode="auto">
          <a:xfrm>
            <a:off x="6762750" y="3971925"/>
            <a:ext cx="320675" cy="258763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4" name="Freeform 40"/>
          <p:cNvSpPr>
            <a:spLocks/>
          </p:cNvSpPr>
          <p:nvPr/>
        </p:nvSpPr>
        <p:spPr bwMode="auto">
          <a:xfrm>
            <a:off x="5811838" y="4486275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5" name="Freeform 41"/>
          <p:cNvSpPr>
            <a:spLocks/>
          </p:cNvSpPr>
          <p:nvPr/>
        </p:nvSpPr>
        <p:spPr bwMode="auto">
          <a:xfrm>
            <a:off x="5811838" y="4741863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6" name="Freeform 42"/>
          <p:cNvSpPr>
            <a:spLocks/>
          </p:cNvSpPr>
          <p:nvPr/>
        </p:nvSpPr>
        <p:spPr bwMode="auto">
          <a:xfrm>
            <a:off x="5811838" y="49990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7" name="Freeform 43"/>
          <p:cNvSpPr>
            <a:spLocks/>
          </p:cNvSpPr>
          <p:nvPr/>
        </p:nvSpPr>
        <p:spPr bwMode="auto">
          <a:xfrm>
            <a:off x="5811838" y="5256213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8" name="Freeform 44"/>
          <p:cNvSpPr>
            <a:spLocks/>
          </p:cNvSpPr>
          <p:nvPr/>
        </p:nvSpPr>
        <p:spPr bwMode="auto">
          <a:xfrm>
            <a:off x="5811838" y="5511800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9" name="Freeform 45"/>
          <p:cNvSpPr>
            <a:spLocks/>
          </p:cNvSpPr>
          <p:nvPr/>
        </p:nvSpPr>
        <p:spPr bwMode="auto">
          <a:xfrm>
            <a:off x="5811838" y="576897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0" name="Freeform 46"/>
          <p:cNvSpPr>
            <a:spLocks/>
          </p:cNvSpPr>
          <p:nvPr/>
        </p:nvSpPr>
        <p:spPr bwMode="auto">
          <a:xfrm>
            <a:off x="5811838" y="6026150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1" name="Freeform 47"/>
          <p:cNvSpPr>
            <a:spLocks/>
          </p:cNvSpPr>
          <p:nvPr/>
        </p:nvSpPr>
        <p:spPr bwMode="auto">
          <a:xfrm>
            <a:off x="5811838" y="62817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5824538" y="62785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1073" name="Freeform 49"/>
          <p:cNvSpPr>
            <a:spLocks/>
          </p:cNvSpPr>
          <p:nvPr/>
        </p:nvSpPr>
        <p:spPr bwMode="auto">
          <a:xfrm>
            <a:off x="462121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4" name="Freeform 50"/>
          <p:cNvSpPr>
            <a:spLocks/>
          </p:cNvSpPr>
          <p:nvPr/>
        </p:nvSpPr>
        <p:spPr bwMode="auto">
          <a:xfrm>
            <a:off x="509746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" name="Freeform 51"/>
          <p:cNvSpPr>
            <a:spLocks/>
          </p:cNvSpPr>
          <p:nvPr/>
        </p:nvSpPr>
        <p:spPr bwMode="auto">
          <a:xfrm>
            <a:off x="557371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6" name="Freeform 52"/>
          <p:cNvSpPr>
            <a:spLocks/>
          </p:cNvSpPr>
          <p:nvPr/>
        </p:nvSpPr>
        <p:spPr bwMode="auto">
          <a:xfrm>
            <a:off x="604996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7" name="Freeform 53"/>
          <p:cNvSpPr>
            <a:spLocks/>
          </p:cNvSpPr>
          <p:nvPr/>
        </p:nvSpPr>
        <p:spPr bwMode="auto">
          <a:xfrm>
            <a:off x="6526213" y="1404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8" name="Freeform 54"/>
          <p:cNvSpPr>
            <a:spLocks/>
          </p:cNvSpPr>
          <p:nvPr/>
        </p:nvSpPr>
        <p:spPr bwMode="auto">
          <a:xfrm>
            <a:off x="7002463" y="1404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9" name="Freeform 55"/>
          <p:cNvSpPr>
            <a:spLocks/>
          </p:cNvSpPr>
          <p:nvPr/>
        </p:nvSpPr>
        <p:spPr bwMode="auto">
          <a:xfrm>
            <a:off x="7477125" y="1404938"/>
            <a:ext cx="319088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0" name="Freeform 56"/>
          <p:cNvSpPr>
            <a:spLocks/>
          </p:cNvSpPr>
          <p:nvPr/>
        </p:nvSpPr>
        <p:spPr bwMode="auto">
          <a:xfrm>
            <a:off x="4146550" y="1404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4105275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3,4</a:t>
            </a: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457200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6,2</a:t>
            </a: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504825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9,4</a:t>
            </a: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552450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8,7</a:t>
            </a: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600075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5,6</a:t>
            </a:r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647700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3,1</a:t>
            </a: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7023100" y="14017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409575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3,4</a:t>
            </a: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600075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5,6</a:t>
            </a:r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457200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2,6</a:t>
            </a: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504825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4,9</a:t>
            </a: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5534025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7,8</a:t>
            </a:r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6467475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1,3</a:t>
            </a: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7011988" y="191452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4324350" y="24511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2,3</a:t>
            </a:r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4333875" y="26971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4,6</a:t>
            </a: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5286375" y="23971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4,7</a:t>
            </a: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5276850" y="26638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8,9</a:t>
            </a:r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6259513" y="2417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1,3</a:t>
            </a: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6248400" y="26638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5,6</a:t>
            </a:r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7250113" y="266382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4810125" y="32083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2,3</a:t>
            </a: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4811713" y="34766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4,4</a:t>
            </a:r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4821238" y="3722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6,7</a:t>
            </a:r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4811713" y="39893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8,9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6718300" y="34766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1,2</a:t>
            </a:r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6718300" y="3722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3,5</a:t>
            </a:r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6797675" y="395763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5764213" y="474821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1,2</a:t>
            </a:r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5764213" y="49958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2,3</a:t>
            </a:r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5764213" y="525145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3,4</a:t>
            </a: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5764213" y="55197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4,5</a:t>
            </a:r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5764213" y="57658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6,6</a:t>
            </a:r>
          </a:p>
        </p:txBody>
      </p:sp>
      <p:sp>
        <p:nvSpPr>
          <p:cNvPr id="1114" name="Rectangle 90"/>
          <p:cNvSpPr>
            <a:spLocks noChangeArrowheads="1"/>
          </p:cNvSpPr>
          <p:nvPr/>
        </p:nvSpPr>
        <p:spPr bwMode="auto">
          <a:xfrm>
            <a:off x="5764213" y="60213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7,8</a:t>
            </a:r>
          </a:p>
        </p:txBody>
      </p:sp>
      <p:sp>
        <p:nvSpPr>
          <p:cNvPr id="1115" name="Freeform 91"/>
          <p:cNvSpPr>
            <a:spLocks/>
          </p:cNvSpPr>
          <p:nvPr/>
        </p:nvSpPr>
        <p:spPr bwMode="auto">
          <a:xfrm>
            <a:off x="4859338" y="3209925"/>
            <a:ext cx="320675" cy="258763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" name="Line 92"/>
          <p:cNvSpPr>
            <a:spLocks noChangeShapeType="1"/>
          </p:cNvSpPr>
          <p:nvPr/>
        </p:nvSpPr>
        <p:spPr bwMode="auto">
          <a:xfrm>
            <a:off x="4038600" y="18288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7" name="Line 93"/>
          <p:cNvSpPr>
            <a:spLocks noChangeShapeType="1"/>
          </p:cNvSpPr>
          <p:nvPr/>
        </p:nvSpPr>
        <p:spPr bwMode="auto">
          <a:xfrm>
            <a:off x="4038600" y="22860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8" name="Line 94"/>
          <p:cNvSpPr>
            <a:spLocks noChangeShapeType="1"/>
          </p:cNvSpPr>
          <p:nvPr/>
        </p:nvSpPr>
        <p:spPr bwMode="auto">
          <a:xfrm>
            <a:off x="4110038" y="30480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9" name="Line 95"/>
          <p:cNvSpPr>
            <a:spLocks noChangeShapeType="1"/>
          </p:cNvSpPr>
          <p:nvPr/>
        </p:nvSpPr>
        <p:spPr bwMode="auto">
          <a:xfrm>
            <a:off x="4110038" y="43434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0" name="Line 96"/>
          <p:cNvSpPr>
            <a:spLocks noChangeShapeType="1"/>
          </p:cNvSpPr>
          <p:nvPr/>
        </p:nvSpPr>
        <p:spPr bwMode="auto">
          <a:xfrm>
            <a:off x="432117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1" name="Line 97"/>
          <p:cNvSpPr>
            <a:spLocks noChangeShapeType="1"/>
          </p:cNvSpPr>
          <p:nvPr/>
        </p:nvSpPr>
        <p:spPr bwMode="auto">
          <a:xfrm>
            <a:off x="4745038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2" name="Line 98"/>
          <p:cNvSpPr>
            <a:spLocks noChangeShapeType="1"/>
          </p:cNvSpPr>
          <p:nvPr/>
        </p:nvSpPr>
        <p:spPr bwMode="auto">
          <a:xfrm>
            <a:off x="5240338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3" name="Line 99"/>
          <p:cNvSpPr>
            <a:spLocks noChangeShapeType="1"/>
          </p:cNvSpPr>
          <p:nvPr/>
        </p:nvSpPr>
        <p:spPr bwMode="auto">
          <a:xfrm>
            <a:off x="5734050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4" name="Line 100"/>
          <p:cNvSpPr>
            <a:spLocks noChangeShapeType="1"/>
          </p:cNvSpPr>
          <p:nvPr/>
        </p:nvSpPr>
        <p:spPr bwMode="auto">
          <a:xfrm>
            <a:off x="6229350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5" name="Line 101"/>
          <p:cNvSpPr>
            <a:spLocks noChangeShapeType="1"/>
          </p:cNvSpPr>
          <p:nvPr/>
        </p:nvSpPr>
        <p:spPr bwMode="auto">
          <a:xfrm>
            <a:off x="6653213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" name="Line 102"/>
          <p:cNvSpPr>
            <a:spLocks noChangeShapeType="1"/>
          </p:cNvSpPr>
          <p:nvPr/>
        </p:nvSpPr>
        <p:spPr bwMode="auto">
          <a:xfrm>
            <a:off x="714692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" name="Line 103"/>
          <p:cNvSpPr>
            <a:spLocks noChangeShapeType="1"/>
          </p:cNvSpPr>
          <p:nvPr/>
        </p:nvSpPr>
        <p:spPr bwMode="auto">
          <a:xfrm>
            <a:off x="764222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" name="Line 104"/>
          <p:cNvSpPr>
            <a:spLocks noChangeShapeType="1"/>
          </p:cNvSpPr>
          <p:nvPr/>
        </p:nvSpPr>
        <p:spPr bwMode="auto">
          <a:xfrm>
            <a:off x="4251325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" name="Line 105"/>
          <p:cNvSpPr>
            <a:spLocks noChangeShapeType="1"/>
          </p:cNvSpPr>
          <p:nvPr/>
        </p:nvSpPr>
        <p:spPr bwMode="auto">
          <a:xfrm flipH="1">
            <a:off x="4533900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" name="Line 106"/>
          <p:cNvSpPr>
            <a:spLocks noChangeShapeType="1"/>
          </p:cNvSpPr>
          <p:nvPr/>
        </p:nvSpPr>
        <p:spPr bwMode="auto">
          <a:xfrm>
            <a:off x="5240338" y="22098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" name="Line 107"/>
          <p:cNvSpPr>
            <a:spLocks noChangeShapeType="1"/>
          </p:cNvSpPr>
          <p:nvPr/>
        </p:nvSpPr>
        <p:spPr bwMode="auto">
          <a:xfrm flipH="1">
            <a:off x="5522913" y="22098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" name="Line 108"/>
          <p:cNvSpPr>
            <a:spLocks noChangeShapeType="1"/>
          </p:cNvSpPr>
          <p:nvPr/>
        </p:nvSpPr>
        <p:spPr bwMode="auto">
          <a:xfrm>
            <a:off x="6229350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" name="Line 109"/>
          <p:cNvSpPr>
            <a:spLocks noChangeShapeType="1"/>
          </p:cNvSpPr>
          <p:nvPr/>
        </p:nvSpPr>
        <p:spPr bwMode="auto">
          <a:xfrm flipH="1">
            <a:off x="6511925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4" name="Line 110"/>
          <p:cNvSpPr>
            <a:spLocks noChangeShapeType="1"/>
          </p:cNvSpPr>
          <p:nvPr/>
        </p:nvSpPr>
        <p:spPr bwMode="auto">
          <a:xfrm>
            <a:off x="7146925" y="22098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5" name="Line 111"/>
          <p:cNvSpPr>
            <a:spLocks noChangeShapeType="1"/>
          </p:cNvSpPr>
          <p:nvPr/>
        </p:nvSpPr>
        <p:spPr bwMode="auto">
          <a:xfrm flipH="1">
            <a:off x="7429500" y="22098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" name="Line 112"/>
          <p:cNvSpPr>
            <a:spLocks noChangeShapeType="1"/>
          </p:cNvSpPr>
          <p:nvPr/>
        </p:nvSpPr>
        <p:spPr bwMode="auto">
          <a:xfrm>
            <a:off x="4533900" y="2971800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7" name="Line 113"/>
          <p:cNvSpPr>
            <a:spLocks noChangeShapeType="1"/>
          </p:cNvSpPr>
          <p:nvPr/>
        </p:nvSpPr>
        <p:spPr bwMode="auto">
          <a:xfrm flipH="1">
            <a:off x="5099050" y="2971800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8" name="Line 114"/>
          <p:cNvSpPr>
            <a:spLocks noChangeShapeType="1"/>
          </p:cNvSpPr>
          <p:nvPr/>
        </p:nvSpPr>
        <p:spPr bwMode="auto">
          <a:xfrm>
            <a:off x="6440488" y="2971800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9" name="Line 115"/>
          <p:cNvSpPr>
            <a:spLocks noChangeShapeType="1"/>
          </p:cNvSpPr>
          <p:nvPr/>
        </p:nvSpPr>
        <p:spPr bwMode="auto">
          <a:xfrm flipH="1">
            <a:off x="7005638" y="2971800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0" name="Line 116"/>
          <p:cNvSpPr>
            <a:spLocks noChangeShapeType="1"/>
          </p:cNvSpPr>
          <p:nvPr/>
        </p:nvSpPr>
        <p:spPr bwMode="auto">
          <a:xfrm>
            <a:off x="5003800" y="4227514"/>
            <a:ext cx="888999" cy="258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1" name="Line 117"/>
          <p:cNvSpPr>
            <a:spLocks noChangeShapeType="1"/>
          </p:cNvSpPr>
          <p:nvPr/>
        </p:nvSpPr>
        <p:spPr bwMode="auto">
          <a:xfrm flipH="1">
            <a:off x="6019799" y="4230688"/>
            <a:ext cx="915988" cy="255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2" name="Line 118"/>
          <p:cNvSpPr>
            <a:spLocks noChangeShapeType="1"/>
          </p:cNvSpPr>
          <p:nvPr/>
        </p:nvSpPr>
        <p:spPr bwMode="auto">
          <a:xfrm>
            <a:off x="4038600" y="1219200"/>
            <a:ext cx="0" cy="5486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We Do Better 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smtClean="0"/>
              <a:t>We have more main memory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Should use it to improve performance</a:t>
            </a:r>
          </a:p>
          <a:p>
            <a:pPr>
              <a:spcBef>
                <a:spcPct val="0"/>
              </a:spcBef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Model for Our Analysis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648200"/>
          </a:xfrm>
          <a:noFill/>
        </p:spPr>
        <p:txBody>
          <a:bodyPr lIns="92075" tIns="46038" rIns="92075" bIns="46038"/>
          <a:lstStyle/>
          <a:p>
            <a:r>
              <a:rPr lang="en-US" b="1" smtClean="0">
                <a:solidFill>
                  <a:schemeClr val="accent2"/>
                </a:solidFill>
              </a:rPr>
              <a:t>B:  </a:t>
            </a:r>
            <a:r>
              <a:rPr lang="en-US" smtClean="0"/>
              <a:t>Block size</a:t>
            </a:r>
          </a:p>
          <a:p>
            <a:r>
              <a:rPr lang="en-US" b="1" smtClean="0">
                <a:solidFill>
                  <a:schemeClr val="accent2"/>
                </a:solidFill>
              </a:rPr>
              <a:t>M: </a:t>
            </a:r>
            <a:r>
              <a:rPr lang="en-US" smtClean="0"/>
              <a:t>Size of main memory</a:t>
            </a:r>
          </a:p>
          <a:p>
            <a:r>
              <a:rPr lang="en-US" b="1" smtClean="0">
                <a:solidFill>
                  <a:schemeClr val="accent2"/>
                </a:solidFill>
              </a:rPr>
              <a:t>N:  </a:t>
            </a:r>
            <a:r>
              <a:rPr lang="en-US" smtClean="0"/>
              <a:t>Number of records in the file</a:t>
            </a:r>
          </a:p>
          <a:p>
            <a:r>
              <a:rPr lang="en-US" b="1" smtClean="0">
                <a:solidFill>
                  <a:schemeClr val="accent2"/>
                </a:solidFill>
              </a:rPr>
              <a:t>R:  </a:t>
            </a:r>
            <a:r>
              <a:rPr lang="en-US" smtClean="0"/>
              <a:t>Size of one record</a:t>
            </a:r>
          </a:p>
          <a:p>
            <a:endParaRPr lang="en-US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Should a DBMS Do?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Store large amounts of data</a:t>
            </a:r>
          </a:p>
          <a:p>
            <a:r>
              <a:rPr lang="en-US" dirty="0" smtClean="0"/>
              <a:t>Process queries efficiently</a:t>
            </a:r>
          </a:p>
          <a:p>
            <a:r>
              <a:rPr lang="en-US" dirty="0" smtClean="0"/>
              <a:t>Allow multiple users to access the database concurrently and safely</a:t>
            </a:r>
          </a:p>
          <a:p>
            <a:r>
              <a:rPr lang="en-US" dirty="0" smtClean="0"/>
              <a:t>Provide durability of the data.</a:t>
            </a:r>
          </a:p>
          <a:p>
            <a:endParaRPr lang="en-US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How will we do all this??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External Merge-Sort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Phase one: load M bytes in memory, sort</a:t>
            </a:r>
          </a:p>
          <a:p>
            <a:pPr lvl="1"/>
            <a:r>
              <a:rPr lang="en-US" dirty="0" smtClean="0"/>
              <a:t>Result: parts of length M/R records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048000" y="563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" name="Freeform 16"/>
          <p:cNvSpPr>
            <a:spLocks/>
          </p:cNvSpPr>
          <p:nvPr/>
        </p:nvSpPr>
        <p:spPr bwMode="auto">
          <a:xfrm>
            <a:off x="2711450" y="33528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" name="Can 33"/>
          <p:cNvSpPr/>
          <p:nvPr/>
        </p:nvSpPr>
        <p:spPr bwMode="auto">
          <a:xfrm>
            <a:off x="6354302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Can 34"/>
          <p:cNvSpPr/>
          <p:nvPr/>
        </p:nvSpPr>
        <p:spPr bwMode="auto">
          <a:xfrm>
            <a:off x="1062089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2711451" y="5268826"/>
            <a:ext cx="343376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 smtClean="0">
                <a:latin typeface="Bookman Old Style" pitchFamily="18" charset="0"/>
              </a:rPr>
              <a:t>M bytes of main memory</a:t>
            </a:r>
            <a:endParaRPr lang="en-US" sz="1800" b="1" dirty="0">
              <a:latin typeface="Bookman Old Style" pitchFamily="18" charset="0"/>
            </a:endParaRPr>
          </a:p>
        </p:txBody>
      </p:sp>
      <p:sp>
        <p:nvSpPr>
          <p:cNvPr id="37" name="Freeform 13"/>
          <p:cNvSpPr>
            <a:spLocks/>
          </p:cNvSpPr>
          <p:nvPr/>
        </p:nvSpPr>
        <p:spPr bwMode="auto">
          <a:xfrm>
            <a:off x="3037681" y="3671888"/>
            <a:ext cx="2781300" cy="159693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M/R records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40" name="Rectangle 20"/>
          <p:cNvSpPr>
            <a:spLocks noChangeArrowheads="1"/>
          </p:cNvSpPr>
          <p:nvPr/>
        </p:nvSpPr>
        <p:spPr bwMode="auto">
          <a:xfrm>
            <a:off x="6727358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41" name="Rectangle 21"/>
          <p:cNvSpPr>
            <a:spLocks noChangeArrowheads="1"/>
          </p:cNvSpPr>
          <p:nvPr/>
        </p:nvSpPr>
        <p:spPr bwMode="auto">
          <a:xfrm>
            <a:off x="1435145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1261627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43" name="Rectangle 42"/>
          <p:cNvSpPr/>
          <p:nvPr/>
        </p:nvSpPr>
        <p:spPr bwMode="auto">
          <a:xfrm>
            <a:off x="1261627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44" name="Straight Connector 43"/>
          <p:cNvCxnSpPr>
            <a:stCxn id="42" idx="3"/>
            <a:endCxn id="37" idx="1"/>
          </p:cNvCxnSpPr>
          <p:nvPr/>
        </p:nvCxnSpPr>
        <p:spPr bwMode="auto">
          <a:xfrm>
            <a:off x="2330015" y="3894139"/>
            <a:ext cx="707666" cy="576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8" name="Straight Connector 47"/>
          <p:cNvCxnSpPr>
            <a:stCxn id="37" idx="3"/>
            <a:endCxn id="58" idx="1"/>
          </p:cNvCxnSpPr>
          <p:nvPr/>
        </p:nvCxnSpPr>
        <p:spPr bwMode="auto">
          <a:xfrm flipV="1">
            <a:off x="5818981" y="3894139"/>
            <a:ext cx="752066" cy="576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1261627" y="3997325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4" name="Rectangle 31"/>
          <p:cNvSpPr>
            <a:spLocks noChangeArrowheads="1"/>
          </p:cNvSpPr>
          <p:nvPr/>
        </p:nvSpPr>
        <p:spPr bwMode="auto">
          <a:xfrm>
            <a:off x="1386246" y="3967163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6571047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9" name="Rectangle 58"/>
          <p:cNvSpPr/>
          <p:nvPr/>
        </p:nvSpPr>
        <p:spPr bwMode="auto">
          <a:xfrm>
            <a:off x="6571047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0" name="Rectangle 59"/>
          <p:cNvSpPr/>
          <p:nvPr/>
        </p:nvSpPr>
        <p:spPr bwMode="auto">
          <a:xfrm>
            <a:off x="6571047" y="3997325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1" name="Rectangle 31"/>
          <p:cNvSpPr>
            <a:spLocks noChangeArrowheads="1"/>
          </p:cNvSpPr>
          <p:nvPr/>
        </p:nvSpPr>
        <p:spPr bwMode="auto">
          <a:xfrm>
            <a:off x="6695666" y="3967163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63" name="Oval Callout 62"/>
          <p:cNvSpPr/>
          <p:nvPr/>
        </p:nvSpPr>
        <p:spPr bwMode="auto">
          <a:xfrm>
            <a:off x="412955" y="5505537"/>
            <a:ext cx="2139617" cy="1352463"/>
          </a:xfrm>
          <a:prstGeom prst="wedgeEllipseCallout">
            <a:avLst>
              <a:gd name="adj1" fmla="val 95805"/>
              <a:gd name="adj2" fmla="val -103391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 exactly – sorting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requires extra memory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80" name="Freeform 53"/>
          <p:cNvSpPr>
            <a:spLocks/>
          </p:cNvSpPr>
          <p:nvPr/>
        </p:nvSpPr>
        <p:spPr bwMode="auto">
          <a:xfrm>
            <a:off x="7143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1" name="Freeform 53"/>
          <p:cNvSpPr>
            <a:spLocks/>
          </p:cNvSpPr>
          <p:nvPr/>
        </p:nvSpPr>
        <p:spPr bwMode="auto">
          <a:xfrm>
            <a:off x="12144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2" name="Freeform 53"/>
          <p:cNvSpPr>
            <a:spLocks/>
          </p:cNvSpPr>
          <p:nvPr/>
        </p:nvSpPr>
        <p:spPr bwMode="auto">
          <a:xfrm>
            <a:off x="17145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3" name="Freeform 53"/>
          <p:cNvSpPr>
            <a:spLocks/>
          </p:cNvSpPr>
          <p:nvPr/>
        </p:nvSpPr>
        <p:spPr bwMode="auto">
          <a:xfrm>
            <a:off x="22145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4" name="Freeform 53"/>
          <p:cNvSpPr>
            <a:spLocks/>
          </p:cNvSpPr>
          <p:nvPr/>
        </p:nvSpPr>
        <p:spPr bwMode="auto">
          <a:xfrm>
            <a:off x="27146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5" name="Freeform 53"/>
          <p:cNvSpPr>
            <a:spLocks/>
          </p:cNvSpPr>
          <p:nvPr/>
        </p:nvSpPr>
        <p:spPr bwMode="auto">
          <a:xfrm>
            <a:off x="32146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6" name="Freeform 53"/>
          <p:cNvSpPr>
            <a:spLocks/>
          </p:cNvSpPr>
          <p:nvPr/>
        </p:nvSpPr>
        <p:spPr bwMode="auto">
          <a:xfrm>
            <a:off x="37147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7" name="Freeform 53"/>
          <p:cNvSpPr>
            <a:spLocks/>
          </p:cNvSpPr>
          <p:nvPr/>
        </p:nvSpPr>
        <p:spPr bwMode="auto">
          <a:xfrm>
            <a:off x="421481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8" name="Freeform 53"/>
          <p:cNvSpPr>
            <a:spLocks/>
          </p:cNvSpPr>
          <p:nvPr/>
        </p:nvSpPr>
        <p:spPr bwMode="auto">
          <a:xfrm>
            <a:off x="47148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9" name="Freeform 53"/>
          <p:cNvSpPr>
            <a:spLocks/>
          </p:cNvSpPr>
          <p:nvPr/>
        </p:nvSpPr>
        <p:spPr bwMode="auto">
          <a:xfrm>
            <a:off x="52149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0" name="Freeform 53"/>
          <p:cNvSpPr>
            <a:spLocks/>
          </p:cNvSpPr>
          <p:nvPr/>
        </p:nvSpPr>
        <p:spPr bwMode="auto">
          <a:xfrm>
            <a:off x="57150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1" name="Freeform 53"/>
          <p:cNvSpPr>
            <a:spLocks/>
          </p:cNvSpPr>
          <p:nvPr/>
        </p:nvSpPr>
        <p:spPr bwMode="auto">
          <a:xfrm>
            <a:off x="62150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2" name="Freeform 53"/>
          <p:cNvSpPr>
            <a:spLocks/>
          </p:cNvSpPr>
          <p:nvPr/>
        </p:nvSpPr>
        <p:spPr bwMode="auto">
          <a:xfrm>
            <a:off x="67151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3" name="Freeform 53"/>
          <p:cNvSpPr>
            <a:spLocks/>
          </p:cNvSpPr>
          <p:nvPr/>
        </p:nvSpPr>
        <p:spPr bwMode="auto">
          <a:xfrm>
            <a:off x="72151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4" name="Freeform 53"/>
          <p:cNvSpPr>
            <a:spLocks/>
          </p:cNvSpPr>
          <p:nvPr/>
        </p:nvSpPr>
        <p:spPr bwMode="auto">
          <a:xfrm>
            <a:off x="77152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5" name="Right Brace 136"/>
          <p:cNvSpPr>
            <a:spLocks/>
          </p:cNvSpPr>
          <p:nvPr/>
        </p:nvSpPr>
        <p:spPr bwMode="auto">
          <a:xfrm rot="-5400000">
            <a:off x="4143375" y="-3143249"/>
            <a:ext cx="428625" cy="77152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4596" name="TextBox 137"/>
          <p:cNvSpPr txBox="1">
            <a:spLocks noChangeArrowheads="1"/>
          </p:cNvSpPr>
          <p:nvPr/>
        </p:nvSpPr>
        <p:spPr bwMode="auto">
          <a:xfrm>
            <a:off x="428625" y="142875"/>
            <a:ext cx="814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N</a:t>
            </a:r>
            <a:r>
              <a:rPr lang="en-US"/>
              <a:t> records, divided to </a:t>
            </a:r>
            <a:r>
              <a:rPr lang="en-US" b="1"/>
              <a:t>NR/M</a:t>
            </a:r>
            <a:r>
              <a:rPr lang="en-US"/>
              <a:t> sorted parts of </a:t>
            </a:r>
            <a:r>
              <a:rPr lang="en-US" b="1"/>
              <a:t>M/R</a:t>
            </a:r>
            <a:r>
              <a:rPr lang="en-US"/>
              <a:t> records each</a:t>
            </a:r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Phase Two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Merge M/B – 1 parts into a new part</a:t>
            </a:r>
          </a:p>
          <a:p>
            <a:r>
              <a:rPr lang="en-US" dirty="0" smtClean="0"/>
              <a:t>Result: parts have now M/R (M/B – 1) records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048000" y="563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" name="Freeform 16"/>
          <p:cNvSpPr>
            <a:spLocks/>
          </p:cNvSpPr>
          <p:nvPr/>
        </p:nvSpPr>
        <p:spPr bwMode="auto">
          <a:xfrm>
            <a:off x="2734468" y="33528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3" name="Can 42"/>
          <p:cNvSpPr/>
          <p:nvPr/>
        </p:nvSpPr>
        <p:spPr bwMode="auto">
          <a:xfrm>
            <a:off x="6377320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Can 43"/>
          <p:cNvSpPr/>
          <p:nvPr/>
        </p:nvSpPr>
        <p:spPr bwMode="auto">
          <a:xfrm>
            <a:off x="1085107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Freeform 13"/>
          <p:cNvSpPr>
            <a:spLocks/>
          </p:cNvSpPr>
          <p:nvPr/>
        </p:nvSpPr>
        <p:spPr bwMode="auto">
          <a:xfrm>
            <a:off x="3240881" y="3446207"/>
            <a:ext cx="1127125" cy="444500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1</a:t>
            </a:r>
          </a:p>
        </p:txBody>
      </p:sp>
      <p:sp>
        <p:nvSpPr>
          <p:cNvPr id="47" name="Freeform 14"/>
          <p:cNvSpPr>
            <a:spLocks/>
          </p:cNvSpPr>
          <p:nvPr/>
        </p:nvSpPr>
        <p:spPr bwMode="auto">
          <a:xfrm>
            <a:off x="5020468" y="4135438"/>
            <a:ext cx="1001713" cy="360362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OUTPUT</a:t>
            </a:r>
            <a:endParaRPr lang="en-US" sz="1600" dirty="0"/>
          </a:p>
        </p:txBody>
      </p:sp>
      <p:sp>
        <p:nvSpPr>
          <p:cNvPr id="48" name="Freeform 15"/>
          <p:cNvSpPr>
            <a:spLocks/>
          </p:cNvSpPr>
          <p:nvPr/>
        </p:nvSpPr>
        <p:spPr bwMode="auto">
          <a:xfrm>
            <a:off x="3240881" y="396319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2</a:t>
            </a: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6750376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1458163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284645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2" name="Rectangle 51"/>
          <p:cNvSpPr/>
          <p:nvPr/>
        </p:nvSpPr>
        <p:spPr bwMode="auto">
          <a:xfrm>
            <a:off x="1284645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53" name="Straight Connector 52"/>
          <p:cNvCxnSpPr>
            <a:stCxn id="51" idx="3"/>
            <a:endCxn id="46" idx="1"/>
          </p:cNvCxnSpPr>
          <p:nvPr/>
        </p:nvCxnSpPr>
        <p:spPr bwMode="auto">
          <a:xfrm flipV="1">
            <a:off x="2353033" y="3668457"/>
            <a:ext cx="887848" cy="2256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/>
          <p:cNvCxnSpPr>
            <a:stCxn id="52" idx="3"/>
            <a:endCxn id="76" idx="1"/>
          </p:cNvCxnSpPr>
          <p:nvPr/>
        </p:nvCxnSpPr>
        <p:spPr bwMode="auto">
          <a:xfrm>
            <a:off x="2353033" y="4737895"/>
            <a:ext cx="887848" cy="2801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stCxn id="46" idx="3"/>
            <a:endCxn id="47" idx="1"/>
          </p:cNvCxnSpPr>
          <p:nvPr/>
        </p:nvCxnSpPr>
        <p:spPr bwMode="auto">
          <a:xfrm>
            <a:off x="4368006" y="3668457"/>
            <a:ext cx="652462" cy="6471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Straight Connector 55"/>
          <p:cNvCxnSpPr>
            <a:stCxn id="48" idx="3"/>
            <a:endCxn id="47" idx="1"/>
          </p:cNvCxnSpPr>
          <p:nvPr/>
        </p:nvCxnSpPr>
        <p:spPr bwMode="auto">
          <a:xfrm>
            <a:off x="4368006" y="4186239"/>
            <a:ext cx="652462" cy="1293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7" name="Straight Connector 56"/>
          <p:cNvCxnSpPr>
            <a:stCxn id="47" idx="3"/>
            <a:endCxn id="66" idx="1"/>
          </p:cNvCxnSpPr>
          <p:nvPr/>
        </p:nvCxnSpPr>
        <p:spPr bwMode="auto">
          <a:xfrm flipV="1">
            <a:off x="6022181" y="3894139"/>
            <a:ext cx="541338" cy="4214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1284645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3" name="Rectangle 36"/>
          <p:cNvSpPr>
            <a:spLocks noChangeArrowheads="1"/>
          </p:cNvSpPr>
          <p:nvPr/>
        </p:nvSpPr>
        <p:spPr bwMode="auto">
          <a:xfrm>
            <a:off x="1409264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563519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7" name="Rectangle 66"/>
          <p:cNvSpPr/>
          <p:nvPr/>
        </p:nvSpPr>
        <p:spPr bwMode="auto">
          <a:xfrm>
            <a:off x="6563519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8" name="Rectangle 67"/>
          <p:cNvSpPr/>
          <p:nvPr/>
        </p:nvSpPr>
        <p:spPr bwMode="auto">
          <a:xfrm>
            <a:off x="6563519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6688138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2711450" y="5272088"/>
            <a:ext cx="344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M bytes of main memory</a:t>
            </a:r>
          </a:p>
        </p:txBody>
      </p:sp>
      <p:sp>
        <p:nvSpPr>
          <p:cNvPr id="76" name="Freeform 15"/>
          <p:cNvSpPr>
            <a:spLocks/>
          </p:cNvSpPr>
          <p:nvPr/>
        </p:nvSpPr>
        <p:spPr bwMode="auto">
          <a:xfrm>
            <a:off x="3240881" y="479504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</a:t>
            </a:r>
            <a:r>
              <a:rPr lang="en-US" sz="1600" b="1" dirty="0" smtClean="0">
                <a:latin typeface="Bookman Old Style" pitchFamily="18" charset="0"/>
              </a:rPr>
              <a:t>M/B -1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78" name="Rectangle 36"/>
          <p:cNvSpPr>
            <a:spLocks noChangeArrowheads="1"/>
          </p:cNvSpPr>
          <p:nvPr/>
        </p:nvSpPr>
        <p:spPr bwMode="auto">
          <a:xfrm>
            <a:off x="3372029" y="4117437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cxnSp>
        <p:nvCxnSpPr>
          <p:cNvPr id="80" name="Straight Connector 79"/>
          <p:cNvCxnSpPr>
            <a:stCxn id="76" idx="3"/>
            <a:endCxn id="47" idx="1"/>
          </p:cNvCxnSpPr>
          <p:nvPr/>
        </p:nvCxnSpPr>
        <p:spPr bwMode="auto">
          <a:xfrm flipV="1">
            <a:off x="4368006" y="4315619"/>
            <a:ext cx="652462" cy="7024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3" name="Oval Callout 82"/>
          <p:cNvSpPr/>
          <p:nvPr/>
        </p:nvSpPr>
        <p:spPr bwMode="auto">
          <a:xfrm>
            <a:off x="1090023" y="5642487"/>
            <a:ext cx="1462549" cy="1068029"/>
          </a:xfrm>
          <a:prstGeom prst="wedgeEllipseCallout">
            <a:avLst>
              <a:gd name="adj1" fmla="val 95805"/>
              <a:gd name="adj2" fmla="val -103391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 block of each part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28" name="Freeform 53"/>
          <p:cNvSpPr>
            <a:spLocks/>
          </p:cNvSpPr>
          <p:nvPr/>
        </p:nvSpPr>
        <p:spPr bwMode="auto">
          <a:xfrm>
            <a:off x="7143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9" name="Freeform 53"/>
          <p:cNvSpPr>
            <a:spLocks/>
          </p:cNvSpPr>
          <p:nvPr/>
        </p:nvSpPr>
        <p:spPr bwMode="auto">
          <a:xfrm>
            <a:off x="12144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0" name="Freeform 53"/>
          <p:cNvSpPr>
            <a:spLocks/>
          </p:cNvSpPr>
          <p:nvPr/>
        </p:nvSpPr>
        <p:spPr bwMode="auto">
          <a:xfrm>
            <a:off x="17145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1" name="Freeform 53"/>
          <p:cNvSpPr>
            <a:spLocks/>
          </p:cNvSpPr>
          <p:nvPr/>
        </p:nvSpPr>
        <p:spPr bwMode="auto">
          <a:xfrm>
            <a:off x="22145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2" name="Freeform 53"/>
          <p:cNvSpPr>
            <a:spLocks/>
          </p:cNvSpPr>
          <p:nvPr/>
        </p:nvSpPr>
        <p:spPr bwMode="auto">
          <a:xfrm>
            <a:off x="27146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3" name="Freeform 53"/>
          <p:cNvSpPr>
            <a:spLocks/>
          </p:cNvSpPr>
          <p:nvPr/>
        </p:nvSpPr>
        <p:spPr bwMode="auto">
          <a:xfrm>
            <a:off x="32146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4" name="Freeform 53"/>
          <p:cNvSpPr>
            <a:spLocks/>
          </p:cNvSpPr>
          <p:nvPr/>
        </p:nvSpPr>
        <p:spPr bwMode="auto">
          <a:xfrm>
            <a:off x="37147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5" name="Freeform 53"/>
          <p:cNvSpPr>
            <a:spLocks/>
          </p:cNvSpPr>
          <p:nvPr/>
        </p:nvSpPr>
        <p:spPr bwMode="auto">
          <a:xfrm>
            <a:off x="421481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6" name="Freeform 53"/>
          <p:cNvSpPr>
            <a:spLocks/>
          </p:cNvSpPr>
          <p:nvPr/>
        </p:nvSpPr>
        <p:spPr bwMode="auto">
          <a:xfrm>
            <a:off x="47148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7" name="Freeform 53"/>
          <p:cNvSpPr>
            <a:spLocks/>
          </p:cNvSpPr>
          <p:nvPr/>
        </p:nvSpPr>
        <p:spPr bwMode="auto">
          <a:xfrm>
            <a:off x="52149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8" name="Freeform 53"/>
          <p:cNvSpPr>
            <a:spLocks/>
          </p:cNvSpPr>
          <p:nvPr/>
        </p:nvSpPr>
        <p:spPr bwMode="auto">
          <a:xfrm>
            <a:off x="57150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9" name="Freeform 53"/>
          <p:cNvSpPr>
            <a:spLocks/>
          </p:cNvSpPr>
          <p:nvPr/>
        </p:nvSpPr>
        <p:spPr bwMode="auto">
          <a:xfrm>
            <a:off x="62150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0" name="Freeform 53"/>
          <p:cNvSpPr>
            <a:spLocks/>
          </p:cNvSpPr>
          <p:nvPr/>
        </p:nvSpPr>
        <p:spPr bwMode="auto">
          <a:xfrm>
            <a:off x="67151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1" name="Freeform 53"/>
          <p:cNvSpPr>
            <a:spLocks/>
          </p:cNvSpPr>
          <p:nvPr/>
        </p:nvSpPr>
        <p:spPr bwMode="auto">
          <a:xfrm>
            <a:off x="72151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2" name="Freeform 53"/>
          <p:cNvSpPr>
            <a:spLocks/>
          </p:cNvSpPr>
          <p:nvPr/>
        </p:nvSpPr>
        <p:spPr bwMode="auto">
          <a:xfrm>
            <a:off x="77152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3" name="Right Brace 136"/>
          <p:cNvSpPr>
            <a:spLocks/>
          </p:cNvSpPr>
          <p:nvPr/>
        </p:nvSpPr>
        <p:spPr bwMode="auto">
          <a:xfrm rot="-5400000">
            <a:off x="4143375" y="-3143249"/>
            <a:ext cx="428625" cy="77152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4" name="TextBox 137"/>
          <p:cNvSpPr txBox="1">
            <a:spLocks noChangeArrowheads="1"/>
          </p:cNvSpPr>
          <p:nvPr/>
        </p:nvSpPr>
        <p:spPr bwMode="auto">
          <a:xfrm>
            <a:off x="428625" y="142875"/>
            <a:ext cx="814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N</a:t>
            </a:r>
            <a:r>
              <a:rPr lang="en-US"/>
              <a:t> records, divided to </a:t>
            </a:r>
            <a:r>
              <a:rPr lang="en-US" b="1"/>
              <a:t>NR/M</a:t>
            </a:r>
            <a:r>
              <a:rPr lang="en-US"/>
              <a:t> sorted parts of </a:t>
            </a:r>
            <a:r>
              <a:rPr lang="en-US" b="1"/>
              <a:t>M/R</a:t>
            </a:r>
            <a:r>
              <a:rPr lang="en-US"/>
              <a:t> records each</a:t>
            </a:r>
            <a:endParaRPr lang="he-IL"/>
          </a:p>
        </p:txBody>
      </p:sp>
      <p:sp>
        <p:nvSpPr>
          <p:cNvPr id="26645" name="Right Brace 138"/>
          <p:cNvSpPr>
            <a:spLocks/>
          </p:cNvSpPr>
          <p:nvPr/>
        </p:nvSpPr>
        <p:spPr bwMode="auto">
          <a:xfrm rot="5400000">
            <a:off x="1178719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6" name="Right Brace 139"/>
          <p:cNvSpPr>
            <a:spLocks/>
          </p:cNvSpPr>
          <p:nvPr/>
        </p:nvSpPr>
        <p:spPr bwMode="auto">
          <a:xfrm rot="5400000">
            <a:off x="2678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7" name="Right Brace 140"/>
          <p:cNvSpPr>
            <a:spLocks/>
          </p:cNvSpPr>
          <p:nvPr/>
        </p:nvSpPr>
        <p:spPr bwMode="auto">
          <a:xfrm rot="5400000">
            <a:off x="4179094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8" name="Right Brace 141"/>
          <p:cNvSpPr>
            <a:spLocks/>
          </p:cNvSpPr>
          <p:nvPr/>
        </p:nvSpPr>
        <p:spPr bwMode="auto">
          <a:xfrm rot="5400000">
            <a:off x="5679281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9" name="Right Brace 142"/>
          <p:cNvSpPr>
            <a:spLocks/>
          </p:cNvSpPr>
          <p:nvPr/>
        </p:nvSpPr>
        <p:spPr bwMode="auto">
          <a:xfrm rot="5400000">
            <a:off x="7250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50" name="Freeform 53"/>
          <p:cNvSpPr>
            <a:spLocks/>
          </p:cNvSpPr>
          <p:nvPr/>
        </p:nvSpPr>
        <p:spPr bwMode="auto">
          <a:xfrm>
            <a:off x="1214438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1" name="Freeform 53"/>
          <p:cNvSpPr>
            <a:spLocks/>
          </p:cNvSpPr>
          <p:nvPr/>
        </p:nvSpPr>
        <p:spPr bwMode="auto">
          <a:xfrm>
            <a:off x="1214438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2" name="Freeform 53"/>
          <p:cNvSpPr>
            <a:spLocks/>
          </p:cNvSpPr>
          <p:nvPr/>
        </p:nvSpPr>
        <p:spPr bwMode="auto">
          <a:xfrm>
            <a:off x="1214438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3" name="Freeform 53"/>
          <p:cNvSpPr>
            <a:spLocks/>
          </p:cNvSpPr>
          <p:nvPr/>
        </p:nvSpPr>
        <p:spPr bwMode="auto">
          <a:xfrm>
            <a:off x="268287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4" name="Freeform 53"/>
          <p:cNvSpPr>
            <a:spLocks/>
          </p:cNvSpPr>
          <p:nvPr/>
        </p:nvSpPr>
        <p:spPr bwMode="auto">
          <a:xfrm>
            <a:off x="268287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5" name="Freeform 53"/>
          <p:cNvSpPr>
            <a:spLocks/>
          </p:cNvSpPr>
          <p:nvPr/>
        </p:nvSpPr>
        <p:spPr bwMode="auto">
          <a:xfrm>
            <a:off x="268287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6" name="Freeform 53"/>
          <p:cNvSpPr>
            <a:spLocks/>
          </p:cNvSpPr>
          <p:nvPr/>
        </p:nvSpPr>
        <p:spPr bwMode="auto">
          <a:xfrm>
            <a:off x="4214813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7" name="Freeform 53"/>
          <p:cNvSpPr>
            <a:spLocks/>
          </p:cNvSpPr>
          <p:nvPr/>
        </p:nvSpPr>
        <p:spPr bwMode="auto">
          <a:xfrm>
            <a:off x="4214813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8" name="Freeform 53"/>
          <p:cNvSpPr>
            <a:spLocks/>
          </p:cNvSpPr>
          <p:nvPr/>
        </p:nvSpPr>
        <p:spPr bwMode="auto">
          <a:xfrm>
            <a:off x="4214813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9" name="Freeform 53"/>
          <p:cNvSpPr>
            <a:spLocks/>
          </p:cNvSpPr>
          <p:nvPr/>
        </p:nvSpPr>
        <p:spPr bwMode="auto">
          <a:xfrm>
            <a:off x="5683250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0" name="Freeform 53"/>
          <p:cNvSpPr>
            <a:spLocks/>
          </p:cNvSpPr>
          <p:nvPr/>
        </p:nvSpPr>
        <p:spPr bwMode="auto">
          <a:xfrm>
            <a:off x="5683250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1" name="Freeform 53"/>
          <p:cNvSpPr>
            <a:spLocks/>
          </p:cNvSpPr>
          <p:nvPr/>
        </p:nvSpPr>
        <p:spPr bwMode="auto">
          <a:xfrm>
            <a:off x="5683250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2" name="Freeform 53"/>
          <p:cNvSpPr>
            <a:spLocks/>
          </p:cNvSpPr>
          <p:nvPr/>
        </p:nvSpPr>
        <p:spPr bwMode="auto">
          <a:xfrm>
            <a:off x="728662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3" name="Freeform 53"/>
          <p:cNvSpPr>
            <a:spLocks/>
          </p:cNvSpPr>
          <p:nvPr/>
        </p:nvSpPr>
        <p:spPr bwMode="auto">
          <a:xfrm>
            <a:off x="728662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4" name="Freeform 53"/>
          <p:cNvSpPr>
            <a:spLocks/>
          </p:cNvSpPr>
          <p:nvPr/>
        </p:nvSpPr>
        <p:spPr bwMode="auto">
          <a:xfrm>
            <a:off x="728662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6665" name="Straight Arrow Connector 62"/>
          <p:cNvCxnSpPr>
            <a:cxnSpLocks noChangeShapeType="1"/>
          </p:cNvCxnSpPr>
          <p:nvPr/>
        </p:nvCxnSpPr>
        <p:spPr bwMode="auto">
          <a:xfrm rot="5400000" flipH="1" flipV="1">
            <a:off x="142875" y="2000251"/>
            <a:ext cx="1785937" cy="2143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666" name="TextBox 67"/>
          <p:cNvSpPr txBox="1">
            <a:spLocks noChangeArrowheads="1"/>
          </p:cNvSpPr>
          <p:nvPr/>
        </p:nvSpPr>
        <p:spPr bwMode="auto">
          <a:xfrm>
            <a:off x="571500" y="3071813"/>
            <a:ext cx="6143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Merge of M/B – 1 </a:t>
            </a:r>
            <a:r>
              <a:rPr lang="en-US" dirty="0" smtClean="0"/>
              <a:t>parts </a:t>
            </a:r>
            <a:r>
              <a:rPr lang="en-US" dirty="0"/>
              <a:t>into a new one</a:t>
            </a:r>
            <a:endParaRPr lang="he-IL" dirty="0"/>
          </a:p>
        </p:txBody>
      </p:sp>
      <p:sp>
        <p:nvSpPr>
          <p:cNvPr id="26667" name="TextBox 68"/>
          <p:cNvSpPr txBox="1">
            <a:spLocks noChangeArrowheads="1"/>
          </p:cNvSpPr>
          <p:nvPr/>
        </p:nvSpPr>
        <p:spPr bwMode="auto">
          <a:xfrm>
            <a:off x="571500" y="6000750"/>
            <a:ext cx="721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We now have M/R (M/B-1) sorted records at each </a:t>
            </a:r>
            <a:r>
              <a:rPr lang="en-US" dirty="0" smtClean="0"/>
              <a:t>part</a:t>
            </a:r>
            <a:endParaRPr lang="he-IL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1849998" y="3758511"/>
            <a:ext cx="5292213" cy="1811047"/>
            <a:chOff x="1001763" y="3594895"/>
            <a:chExt cx="6759678" cy="2313228"/>
          </a:xfrm>
        </p:grpSpPr>
        <p:sp>
          <p:nvSpPr>
            <p:cNvPr id="83" name="Freeform 16"/>
            <p:cNvSpPr>
              <a:spLocks/>
            </p:cNvSpPr>
            <p:nvPr/>
          </p:nvSpPr>
          <p:spPr bwMode="auto">
            <a:xfrm>
              <a:off x="2651124" y="3594895"/>
              <a:ext cx="3433763" cy="2286000"/>
            </a:xfrm>
            <a:custGeom>
              <a:avLst/>
              <a:gdLst>
                <a:gd name="T0" fmla="*/ 0 w 2163"/>
                <a:gd name="T1" fmla="*/ 2147483647 h 1295"/>
                <a:gd name="T2" fmla="*/ 0 w 2163"/>
                <a:gd name="T3" fmla="*/ 0 h 1295"/>
                <a:gd name="T4" fmla="*/ 2147483647 w 2163"/>
                <a:gd name="T5" fmla="*/ 0 h 1295"/>
                <a:gd name="T6" fmla="*/ 2147483647 w 2163"/>
                <a:gd name="T7" fmla="*/ 2147483647 h 1295"/>
                <a:gd name="T8" fmla="*/ 0 w 2163"/>
                <a:gd name="T9" fmla="*/ 2147483647 h 1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3"/>
                <a:gd name="T16" fmla="*/ 0 h 1295"/>
                <a:gd name="T17" fmla="*/ 2163 w 2163"/>
                <a:gd name="T18" fmla="*/ 1295 h 1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3" h="1295">
                  <a:moveTo>
                    <a:pt x="0" y="1294"/>
                  </a:moveTo>
                  <a:lnTo>
                    <a:pt x="0" y="0"/>
                  </a:lnTo>
                  <a:lnTo>
                    <a:pt x="2162" y="0"/>
                  </a:lnTo>
                  <a:lnTo>
                    <a:pt x="2162" y="1294"/>
                  </a:lnTo>
                  <a:lnTo>
                    <a:pt x="0" y="129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84" name="Can 83"/>
            <p:cNvSpPr/>
            <p:nvPr/>
          </p:nvSpPr>
          <p:spPr bwMode="auto">
            <a:xfrm>
              <a:off x="6293976" y="3688302"/>
              <a:ext cx="1467465" cy="1638659"/>
            </a:xfrm>
            <a:prstGeom prst="can">
              <a:avLst>
                <a:gd name="adj" fmla="val 18379"/>
              </a:avLst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 w="28575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Can 84"/>
            <p:cNvSpPr/>
            <p:nvPr/>
          </p:nvSpPr>
          <p:spPr bwMode="auto">
            <a:xfrm>
              <a:off x="1001763" y="3688302"/>
              <a:ext cx="1467465" cy="1638659"/>
            </a:xfrm>
            <a:prstGeom prst="can">
              <a:avLst>
                <a:gd name="adj" fmla="val 18379"/>
              </a:avLst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 w="28575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Freeform 13"/>
            <p:cNvSpPr>
              <a:spLocks/>
            </p:cNvSpPr>
            <p:nvPr/>
          </p:nvSpPr>
          <p:spPr bwMode="auto">
            <a:xfrm>
              <a:off x="3157537" y="3688302"/>
              <a:ext cx="1127125" cy="444500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>
                  <a:latin typeface="Bookman Old Style" pitchFamily="18" charset="0"/>
                </a:rPr>
                <a:t>INPUT 1</a:t>
              </a:r>
            </a:p>
          </p:txBody>
        </p:sp>
        <p:sp>
          <p:nvSpPr>
            <p:cNvPr id="87" name="Freeform 14"/>
            <p:cNvSpPr>
              <a:spLocks/>
            </p:cNvSpPr>
            <p:nvPr/>
          </p:nvSpPr>
          <p:spPr bwMode="auto">
            <a:xfrm>
              <a:off x="4937124" y="4377533"/>
              <a:ext cx="1001713" cy="360362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 smtClean="0">
                  <a:latin typeface="Bookman Old Style" pitchFamily="18" charset="0"/>
                </a:rPr>
                <a:t>OUTPUT</a:t>
              </a:r>
              <a:endParaRPr lang="en-US" sz="1200" dirty="0"/>
            </a:p>
          </p:txBody>
        </p:sp>
        <p:sp>
          <p:nvSpPr>
            <p:cNvPr id="88" name="Freeform 15"/>
            <p:cNvSpPr>
              <a:spLocks/>
            </p:cNvSpPr>
            <p:nvPr/>
          </p:nvSpPr>
          <p:spPr bwMode="auto">
            <a:xfrm>
              <a:off x="3157537" y="4205290"/>
              <a:ext cx="1127125" cy="446088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>
                  <a:latin typeface="Bookman Old Style" pitchFamily="18" charset="0"/>
                </a:rPr>
                <a:t>INPUT 2</a:t>
              </a:r>
            </a:p>
          </p:txBody>
        </p:sp>
        <p:sp>
          <p:nvSpPr>
            <p:cNvPr id="89" name="Rectangle 20"/>
            <p:cNvSpPr>
              <a:spLocks noChangeArrowheads="1"/>
            </p:cNvSpPr>
            <p:nvPr/>
          </p:nvSpPr>
          <p:spPr bwMode="auto">
            <a:xfrm>
              <a:off x="6643803" y="5377657"/>
              <a:ext cx="767811" cy="39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latin typeface="Bookman Old Style" pitchFamily="18" charset="0"/>
                </a:rPr>
                <a:t>Disk</a:t>
              </a:r>
            </a:p>
          </p:txBody>
        </p:sp>
        <p:sp>
          <p:nvSpPr>
            <p:cNvPr id="90" name="Rectangle 21"/>
            <p:cNvSpPr>
              <a:spLocks noChangeArrowheads="1"/>
            </p:cNvSpPr>
            <p:nvPr/>
          </p:nvSpPr>
          <p:spPr bwMode="auto">
            <a:xfrm>
              <a:off x="1351590" y="5377657"/>
              <a:ext cx="767811" cy="39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>
                  <a:latin typeface="Bookman Old Style" pitchFamily="18" charset="0"/>
                </a:rPr>
                <a:t>Disk</a:t>
              </a: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201301" y="4067177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1201301" y="491093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cxnSp>
          <p:nvCxnSpPr>
            <p:cNvPr id="93" name="Straight Connector 92"/>
            <p:cNvCxnSpPr>
              <a:stCxn id="91" idx="3"/>
              <a:endCxn id="86" idx="1"/>
            </p:cNvCxnSpPr>
            <p:nvPr/>
          </p:nvCxnSpPr>
          <p:spPr bwMode="auto">
            <a:xfrm flipV="1">
              <a:off x="2269689" y="3910552"/>
              <a:ext cx="887848" cy="22568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4" name="Straight Connector 93"/>
            <p:cNvCxnSpPr>
              <a:stCxn id="92" idx="3"/>
              <a:endCxn id="105" idx="1"/>
            </p:cNvCxnSpPr>
            <p:nvPr/>
          </p:nvCxnSpPr>
          <p:spPr bwMode="auto">
            <a:xfrm>
              <a:off x="2269689" y="4979990"/>
              <a:ext cx="887848" cy="2801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5" name="Straight Connector 94"/>
            <p:cNvCxnSpPr>
              <a:stCxn id="86" idx="3"/>
              <a:endCxn id="87" idx="1"/>
            </p:cNvCxnSpPr>
            <p:nvPr/>
          </p:nvCxnSpPr>
          <p:spPr bwMode="auto">
            <a:xfrm>
              <a:off x="4284662" y="3910552"/>
              <a:ext cx="652462" cy="6471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6" name="Straight Connector 95"/>
            <p:cNvCxnSpPr>
              <a:stCxn id="88" idx="3"/>
              <a:endCxn id="87" idx="1"/>
            </p:cNvCxnSpPr>
            <p:nvPr/>
          </p:nvCxnSpPr>
          <p:spPr bwMode="auto">
            <a:xfrm>
              <a:off x="4284662" y="4428334"/>
              <a:ext cx="652462" cy="12938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7" name="Straight Connector 96"/>
            <p:cNvCxnSpPr>
              <a:stCxn id="87" idx="3"/>
              <a:endCxn id="100" idx="1"/>
            </p:cNvCxnSpPr>
            <p:nvPr/>
          </p:nvCxnSpPr>
          <p:spPr bwMode="auto">
            <a:xfrm flipV="1">
              <a:off x="5938837" y="4136234"/>
              <a:ext cx="541338" cy="42148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98" name="Rectangle 97"/>
            <p:cNvSpPr/>
            <p:nvPr/>
          </p:nvSpPr>
          <p:spPr bwMode="auto">
            <a:xfrm>
              <a:off x="1201301" y="426442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99" name="Rectangle 36"/>
            <p:cNvSpPr>
              <a:spLocks noChangeArrowheads="1"/>
            </p:cNvSpPr>
            <p:nvPr/>
          </p:nvSpPr>
          <p:spPr bwMode="auto">
            <a:xfrm>
              <a:off x="1325919" y="4136234"/>
              <a:ext cx="892708" cy="747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6480175" y="4067177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6480175" y="491093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6480175" y="426442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103" name="Rectangle 36"/>
            <p:cNvSpPr>
              <a:spLocks noChangeArrowheads="1"/>
            </p:cNvSpPr>
            <p:nvPr/>
          </p:nvSpPr>
          <p:spPr bwMode="auto">
            <a:xfrm>
              <a:off x="6604794" y="4136234"/>
              <a:ext cx="892708" cy="747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104" name="Rectangle 10"/>
            <p:cNvSpPr>
              <a:spLocks noChangeArrowheads="1"/>
            </p:cNvSpPr>
            <p:nvPr/>
          </p:nvSpPr>
          <p:spPr bwMode="auto">
            <a:xfrm>
              <a:off x="2628106" y="5514183"/>
              <a:ext cx="3448051" cy="39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latin typeface="Bookman Old Style" pitchFamily="18" charset="0"/>
                </a:rPr>
                <a:t>M bytes of main memory</a:t>
              </a:r>
            </a:p>
          </p:txBody>
        </p:sp>
        <p:sp>
          <p:nvSpPr>
            <p:cNvPr id="105" name="Freeform 15"/>
            <p:cNvSpPr>
              <a:spLocks/>
            </p:cNvSpPr>
            <p:nvPr/>
          </p:nvSpPr>
          <p:spPr bwMode="auto">
            <a:xfrm>
              <a:off x="3157537" y="5037140"/>
              <a:ext cx="1127125" cy="446088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>
                  <a:latin typeface="Bookman Old Style" pitchFamily="18" charset="0"/>
                </a:rPr>
                <a:t>INPUT </a:t>
              </a:r>
              <a:r>
                <a:rPr lang="en-US" sz="1200" b="1" dirty="0" smtClean="0">
                  <a:latin typeface="Bookman Old Style" pitchFamily="18" charset="0"/>
                </a:rPr>
                <a:t>M/B -1</a:t>
              </a:r>
              <a:endParaRPr lang="en-US" sz="1200" b="1" dirty="0">
                <a:latin typeface="Bookman Old Style" pitchFamily="18" charset="0"/>
              </a:endParaRPr>
            </a:p>
          </p:txBody>
        </p:sp>
        <p:sp>
          <p:nvSpPr>
            <p:cNvPr id="106" name="Rectangle 36"/>
            <p:cNvSpPr>
              <a:spLocks noChangeArrowheads="1"/>
            </p:cNvSpPr>
            <p:nvPr/>
          </p:nvSpPr>
          <p:spPr bwMode="auto">
            <a:xfrm>
              <a:off x="3288685" y="4359532"/>
              <a:ext cx="892708" cy="747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cxnSp>
          <p:nvCxnSpPr>
            <p:cNvPr id="107" name="Straight Connector 106"/>
            <p:cNvCxnSpPr>
              <a:stCxn id="105" idx="3"/>
              <a:endCxn id="87" idx="1"/>
            </p:cNvCxnSpPr>
            <p:nvPr/>
          </p:nvCxnSpPr>
          <p:spPr bwMode="auto">
            <a:xfrm flipV="1">
              <a:off x="4284662" y="4557714"/>
              <a:ext cx="652462" cy="70247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Phase Three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Merge M/B – 1 parts into a new part</a:t>
            </a:r>
          </a:p>
          <a:p>
            <a:r>
              <a:rPr lang="en-US" dirty="0" smtClean="0"/>
              <a:t>Result: parts have now M/R (M/B – 1)</a:t>
            </a:r>
            <a:r>
              <a:rPr lang="en-US" baseline="30000" dirty="0" smtClean="0"/>
              <a:t>2</a:t>
            </a:r>
            <a:r>
              <a:rPr lang="en-US" dirty="0" smtClean="0"/>
              <a:t> records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048000" y="563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" name="Freeform 16"/>
          <p:cNvSpPr>
            <a:spLocks/>
          </p:cNvSpPr>
          <p:nvPr/>
        </p:nvSpPr>
        <p:spPr bwMode="auto">
          <a:xfrm>
            <a:off x="2734468" y="33528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3" name="Can 42"/>
          <p:cNvSpPr/>
          <p:nvPr/>
        </p:nvSpPr>
        <p:spPr bwMode="auto">
          <a:xfrm>
            <a:off x="6377320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Can 43"/>
          <p:cNvSpPr/>
          <p:nvPr/>
        </p:nvSpPr>
        <p:spPr bwMode="auto">
          <a:xfrm>
            <a:off x="1085107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Freeform 13"/>
          <p:cNvSpPr>
            <a:spLocks/>
          </p:cNvSpPr>
          <p:nvPr/>
        </p:nvSpPr>
        <p:spPr bwMode="auto">
          <a:xfrm>
            <a:off x="3240881" y="3446207"/>
            <a:ext cx="1127125" cy="444500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1</a:t>
            </a:r>
          </a:p>
        </p:txBody>
      </p:sp>
      <p:sp>
        <p:nvSpPr>
          <p:cNvPr id="46" name="Freeform 14"/>
          <p:cNvSpPr>
            <a:spLocks/>
          </p:cNvSpPr>
          <p:nvPr/>
        </p:nvSpPr>
        <p:spPr bwMode="auto">
          <a:xfrm>
            <a:off x="5020468" y="4135438"/>
            <a:ext cx="1001713" cy="360362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OUTPUT</a:t>
            </a:r>
            <a:endParaRPr lang="en-US" sz="1600" dirty="0"/>
          </a:p>
        </p:txBody>
      </p:sp>
      <p:sp>
        <p:nvSpPr>
          <p:cNvPr id="47" name="Freeform 15"/>
          <p:cNvSpPr>
            <a:spLocks/>
          </p:cNvSpPr>
          <p:nvPr/>
        </p:nvSpPr>
        <p:spPr bwMode="auto">
          <a:xfrm>
            <a:off x="3240881" y="396319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2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>
            <a:off x="6750376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49" name="Rectangle 21"/>
          <p:cNvSpPr>
            <a:spLocks noChangeArrowheads="1"/>
          </p:cNvSpPr>
          <p:nvPr/>
        </p:nvSpPr>
        <p:spPr bwMode="auto">
          <a:xfrm>
            <a:off x="1458163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1284645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1" name="Rectangle 50"/>
          <p:cNvSpPr/>
          <p:nvPr/>
        </p:nvSpPr>
        <p:spPr bwMode="auto">
          <a:xfrm>
            <a:off x="1284645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52" name="Straight Connector 51"/>
          <p:cNvCxnSpPr>
            <a:stCxn id="50" idx="3"/>
            <a:endCxn id="45" idx="1"/>
          </p:cNvCxnSpPr>
          <p:nvPr/>
        </p:nvCxnSpPr>
        <p:spPr bwMode="auto">
          <a:xfrm flipV="1">
            <a:off x="2353033" y="3668457"/>
            <a:ext cx="887848" cy="2256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Straight Connector 52"/>
          <p:cNvCxnSpPr>
            <a:stCxn id="51" idx="3"/>
            <a:endCxn id="64" idx="1"/>
          </p:cNvCxnSpPr>
          <p:nvPr/>
        </p:nvCxnSpPr>
        <p:spPr bwMode="auto">
          <a:xfrm>
            <a:off x="2353033" y="4737895"/>
            <a:ext cx="887848" cy="2801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/>
          <p:cNvCxnSpPr>
            <a:stCxn id="45" idx="3"/>
            <a:endCxn id="46" idx="1"/>
          </p:cNvCxnSpPr>
          <p:nvPr/>
        </p:nvCxnSpPr>
        <p:spPr bwMode="auto">
          <a:xfrm>
            <a:off x="4368006" y="3668457"/>
            <a:ext cx="652462" cy="6471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stCxn id="47" idx="3"/>
            <a:endCxn id="46" idx="1"/>
          </p:cNvCxnSpPr>
          <p:nvPr/>
        </p:nvCxnSpPr>
        <p:spPr bwMode="auto">
          <a:xfrm>
            <a:off x="4368006" y="4186239"/>
            <a:ext cx="652462" cy="1293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Straight Connector 55"/>
          <p:cNvCxnSpPr>
            <a:stCxn id="46" idx="3"/>
            <a:endCxn id="59" idx="1"/>
          </p:cNvCxnSpPr>
          <p:nvPr/>
        </p:nvCxnSpPr>
        <p:spPr bwMode="auto">
          <a:xfrm flipV="1">
            <a:off x="6022181" y="3894139"/>
            <a:ext cx="541338" cy="4214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7" name="Rectangle 56"/>
          <p:cNvSpPr/>
          <p:nvPr/>
        </p:nvSpPr>
        <p:spPr bwMode="auto">
          <a:xfrm>
            <a:off x="1284645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8" name="Rectangle 36"/>
          <p:cNvSpPr>
            <a:spLocks noChangeArrowheads="1"/>
          </p:cNvSpPr>
          <p:nvPr/>
        </p:nvSpPr>
        <p:spPr bwMode="auto">
          <a:xfrm>
            <a:off x="1409264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6563519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0" name="Rectangle 59"/>
          <p:cNvSpPr/>
          <p:nvPr/>
        </p:nvSpPr>
        <p:spPr bwMode="auto">
          <a:xfrm>
            <a:off x="6563519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1" name="Rectangle 60"/>
          <p:cNvSpPr/>
          <p:nvPr/>
        </p:nvSpPr>
        <p:spPr bwMode="auto">
          <a:xfrm>
            <a:off x="6563519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2" name="Rectangle 36"/>
          <p:cNvSpPr>
            <a:spLocks noChangeArrowheads="1"/>
          </p:cNvSpPr>
          <p:nvPr/>
        </p:nvSpPr>
        <p:spPr bwMode="auto">
          <a:xfrm>
            <a:off x="6688138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2711450" y="5272088"/>
            <a:ext cx="344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M bytes of main memory</a:t>
            </a:r>
          </a:p>
        </p:txBody>
      </p:sp>
      <p:sp>
        <p:nvSpPr>
          <p:cNvPr id="64" name="Freeform 15"/>
          <p:cNvSpPr>
            <a:spLocks/>
          </p:cNvSpPr>
          <p:nvPr/>
        </p:nvSpPr>
        <p:spPr bwMode="auto">
          <a:xfrm>
            <a:off x="3240881" y="479504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</a:t>
            </a:r>
            <a:r>
              <a:rPr lang="en-US" sz="1600" b="1" dirty="0" smtClean="0">
                <a:latin typeface="Bookman Old Style" pitchFamily="18" charset="0"/>
              </a:rPr>
              <a:t>M/B -1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65" name="Rectangle 36"/>
          <p:cNvSpPr>
            <a:spLocks noChangeArrowheads="1"/>
          </p:cNvSpPr>
          <p:nvPr/>
        </p:nvSpPr>
        <p:spPr bwMode="auto">
          <a:xfrm>
            <a:off x="3372029" y="4117437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cxnSp>
        <p:nvCxnSpPr>
          <p:cNvPr id="66" name="Straight Connector 65"/>
          <p:cNvCxnSpPr>
            <a:stCxn id="64" idx="3"/>
            <a:endCxn id="46" idx="1"/>
          </p:cNvCxnSpPr>
          <p:nvPr/>
        </p:nvCxnSpPr>
        <p:spPr bwMode="auto">
          <a:xfrm flipV="1">
            <a:off x="4368006" y="4315619"/>
            <a:ext cx="652462" cy="7024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6" name="Freeform 53"/>
          <p:cNvSpPr>
            <a:spLocks/>
          </p:cNvSpPr>
          <p:nvPr/>
        </p:nvSpPr>
        <p:spPr bwMode="auto">
          <a:xfrm>
            <a:off x="7143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77" name="Freeform 53"/>
          <p:cNvSpPr>
            <a:spLocks/>
          </p:cNvSpPr>
          <p:nvPr/>
        </p:nvSpPr>
        <p:spPr bwMode="auto">
          <a:xfrm>
            <a:off x="12144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78" name="Freeform 53"/>
          <p:cNvSpPr>
            <a:spLocks/>
          </p:cNvSpPr>
          <p:nvPr/>
        </p:nvSpPr>
        <p:spPr bwMode="auto">
          <a:xfrm>
            <a:off x="17145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79" name="Freeform 53"/>
          <p:cNvSpPr>
            <a:spLocks/>
          </p:cNvSpPr>
          <p:nvPr/>
        </p:nvSpPr>
        <p:spPr bwMode="auto">
          <a:xfrm>
            <a:off x="22145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0" name="Freeform 53"/>
          <p:cNvSpPr>
            <a:spLocks/>
          </p:cNvSpPr>
          <p:nvPr/>
        </p:nvSpPr>
        <p:spPr bwMode="auto">
          <a:xfrm>
            <a:off x="27146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1" name="Freeform 53"/>
          <p:cNvSpPr>
            <a:spLocks/>
          </p:cNvSpPr>
          <p:nvPr/>
        </p:nvSpPr>
        <p:spPr bwMode="auto">
          <a:xfrm>
            <a:off x="32146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2" name="Freeform 53"/>
          <p:cNvSpPr>
            <a:spLocks/>
          </p:cNvSpPr>
          <p:nvPr/>
        </p:nvSpPr>
        <p:spPr bwMode="auto">
          <a:xfrm>
            <a:off x="37147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3" name="Freeform 53"/>
          <p:cNvSpPr>
            <a:spLocks/>
          </p:cNvSpPr>
          <p:nvPr/>
        </p:nvSpPr>
        <p:spPr bwMode="auto">
          <a:xfrm>
            <a:off x="421481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4" name="Freeform 53"/>
          <p:cNvSpPr>
            <a:spLocks/>
          </p:cNvSpPr>
          <p:nvPr/>
        </p:nvSpPr>
        <p:spPr bwMode="auto">
          <a:xfrm>
            <a:off x="47148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5" name="Freeform 53"/>
          <p:cNvSpPr>
            <a:spLocks/>
          </p:cNvSpPr>
          <p:nvPr/>
        </p:nvSpPr>
        <p:spPr bwMode="auto">
          <a:xfrm>
            <a:off x="52149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6" name="Freeform 53"/>
          <p:cNvSpPr>
            <a:spLocks/>
          </p:cNvSpPr>
          <p:nvPr/>
        </p:nvSpPr>
        <p:spPr bwMode="auto">
          <a:xfrm>
            <a:off x="57150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7" name="Freeform 53"/>
          <p:cNvSpPr>
            <a:spLocks/>
          </p:cNvSpPr>
          <p:nvPr/>
        </p:nvSpPr>
        <p:spPr bwMode="auto">
          <a:xfrm>
            <a:off x="62150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8" name="Freeform 53"/>
          <p:cNvSpPr>
            <a:spLocks/>
          </p:cNvSpPr>
          <p:nvPr/>
        </p:nvSpPr>
        <p:spPr bwMode="auto">
          <a:xfrm>
            <a:off x="67151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9" name="Freeform 53"/>
          <p:cNvSpPr>
            <a:spLocks/>
          </p:cNvSpPr>
          <p:nvPr/>
        </p:nvSpPr>
        <p:spPr bwMode="auto">
          <a:xfrm>
            <a:off x="72151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90" name="Freeform 53"/>
          <p:cNvSpPr>
            <a:spLocks/>
          </p:cNvSpPr>
          <p:nvPr/>
        </p:nvSpPr>
        <p:spPr bwMode="auto">
          <a:xfrm>
            <a:off x="77152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91" name="Right Brace 136"/>
          <p:cNvSpPr>
            <a:spLocks/>
          </p:cNvSpPr>
          <p:nvPr/>
        </p:nvSpPr>
        <p:spPr bwMode="auto">
          <a:xfrm rot="-5400000">
            <a:off x="4143375" y="-3143249"/>
            <a:ext cx="428625" cy="77152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2" name="TextBox 137"/>
          <p:cNvSpPr txBox="1">
            <a:spLocks noChangeArrowheads="1"/>
          </p:cNvSpPr>
          <p:nvPr/>
        </p:nvSpPr>
        <p:spPr bwMode="auto">
          <a:xfrm>
            <a:off x="428625" y="142875"/>
            <a:ext cx="814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N</a:t>
            </a:r>
            <a:r>
              <a:rPr lang="en-US"/>
              <a:t> records, divided to </a:t>
            </a:r>
            <a:r>
              <a:rPr lang="en-US" b="1"/>
              <a:t>NR/M</a:t>
            </a:r>
            <a:r>
              <a:rPr lang="en-US"/>
              <a:t> sorted parts of </a:t>
            </a:r>
            <a:r>
              <a:rPr lang="en-US" b="1"/>
              <a:t>M/R</a:t>
            </a:r>
            <a:r>
              <a:rPr lang="en-US"/>
              <a:t> records each</a:t>
            </a:r>
            <a:endParaRPr lang="he-IL"/>
          </a:p>
        </p:txBody>
      </p:sp>
      <p:sp>
        <p:nvSpPr>
          <p:cNvPr id="28693" name="Right Brace 138"/>
          <p:cNvSpPr>
            <a:spLocks/>
          </p:cNvSpPr>
          <p:nvPr/>
        </p:nvSpPr>
        <p:spPr bwMode="auto">
          <a:xfrm rot="5400000">
            <a:off x="1178719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4" name="Right Brace 139"/>
          <p:cNvSpPr>
            <a:spLocks/>
          </p:cNvSpPr>
          <p:nvPr/>
        </p:nvSpPr>
        <p:spPr bwMode="auto">
          <a:xfrm rot="5400000">
            <a:off x="2678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5" name="Right Brace 140"/>
          <p:cNvSpPr>
            <a:spLocks/>
          </p:cNvSpPr>
          <p:nvPr/>
        </p:nvSpPr>
        <p:spPr bwMode="auto">
          <a:xfrm rot="5400000">
            <a:off x="4179094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6" name="Right Brace 141"/>
          <p:cNvSpPr>
            <a:spLocks/>
          </p:cNvSpPr>
          <p:nvPr/>
        </p:nvSpPr>
        <p:spPr bwMode="auto">
          <a:xfrm rot="5400000">
            <a:off x="5679281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7" name="Right Brace 142"/>
          <p:cNvSpPr>
            <a:spLocks/>
          </p:cNvSpPr>
          <p:nvPr/>
        </p:nvSpPr>
        <p:spPr bwMode="auto">
          <a:xfrm rot="5400000">
            <a:off x="7250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8" name="Freeform 53"/>
          <p:cNvSpPr>
            <a:spLocks/>
          </p:cNvSpPr>
          <p:nvPr/>
        </p:nvSpPr>
        <p:spPr bwMode="auto">
          <a:xfrm>
            <a:off x="1214438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99" name="Freeform 53"/>
          <p:cNvSpPr>
            <a:spLocks/>
          </p:cNvSpPr>
          <p:nvPr/>
        </p:nvSpPr>
        <p:spPr bwMode="auto">
          <a:xfrm>
            <a:off x="1214438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0" name="Freeform 53"/>
          <p:cNvSpPr>
            <a:spLocks/>
          </p:cNvSpPr>
          <p:nvPr/>
        </p:nvSpPr>
        <p:spPr bwMode="auto">
          <a:xfrm>
            <a:off x="1214438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1" name="Freeform 53"/>
          <p:cNvSpPr>
            <a:spLocks/>
          </p:cNvSpPr>
          <p:nvPr/>
        </p:nvSpPr>
        <p:spPr bwMode="auto">
          <a:xfrm>
            <a:off x="268287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2" name="Freeform 53"/>
          <p:cNvSpPr>
            <a:spLocks/>
          </p:cNvSpPr>
          <p:nvPr/>
        </p:nvSpPr>
        <p:spPr bwMode="auto">
          <a:xfrm>
            <a:off x="268287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3" name="Freeform 53"/>
          <p:cNvSpPr>
            <a:spLocks/>
          </p:cNvSpPr>
          <p:nvPr/>
        </p:nvSpPr>
        <p:spPr bwMode="auto">
          <a:xfrm>
            <a:off x="268287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4" name="Freeform 53"/>
          <p:cNvSpPr>
            <a:spLocks/>
          </p:cNvSpPr>
          <p:nvPr/>
        </p:nvSpPr>
        <p:spPr bwMode="auto">
          <a:xfrm>
            <a:off x="4214813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5" name="Freeform 53"/>
          <p:cNvSpPr>
            <a:spLocks/>
          </p:cNvSpPr>
          <p:nvPr/>
        </p:nvSpPr>
        <p:spPr bwMode="auto">
          <a:xfrm>
            <a:off x="4214813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6" name="Freeform 53"/>
          <p:cNvSpPr>
            <a:spLocks/>
          </p:cNvSpPr>
          <p:nvPr/>
        </p:nvSpPr>
        <p:spPr bwMode="auto">
          <a:xfrm>
            <a:off x="4214813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7" name="Freeform 53"/>
          <p:cNvSpPr>
            <a:spLocks/>
          </p:cNvSpPr>
          <p:nvPr/>
        </p:nvSpPr>
        <p:spPr bwMode="auto">
          <a:xfrm>
            <a:off x="5683250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8" name="Freeform 53"/>
          <p:cNvSpPr>
            <a:spLocks/>
          </p:cNvSpPr>
          <p:nvPr/>
        </p:nvSpPr>
        <p:spPr bwMode="auto">
          <a:xfrm>
            <a:off x="5683250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9" name="Freeform 53"/>
          <p:cNvSpPr>
            <a:spLocks/>
          </p:cNvSpPr>
          <p:nvPr/>
        </p:nvSpPr>
        <p:spPr bwMode="auto">
          <a:xfrm>
            <a:off x="5683250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0" name="Freeform 53"/>
          <p:cNvSpPr>
            <a:spLocks/>
          </p:cNvSpPr>
          <p:nvPr/>
        </p:nvSpPr>
        <p:spPr bwMode="auto">
          <a:xfrm>
            <a:off x="728662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1" name="Freeform 53"/>
          <p:cNvSpPr>
            <a:spLocks/>
          </p:cNvSpPr>
          <p:nvPr/>
        </p:nvSpPr>
        <p:spPr bwMode="auto">
          <a:xfrm>
            <a:off x="728662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2" name="Freeform 53"/>
          <p:cNvSpPr>
            <a:spLocks/>
          </p:cNvSpPr>
          <p:nvPr/>
        </p:nvSpPr>
        <p:spPr bwMode="auto">
          <a:xfrm>
            <a:off x="728662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3" name="Right Brace 40"/>
          <p:cNvSpPr>
            <a:spLocks/>
          </p:cNvSpPr>
          <p:nvPr/>
        </p:nvSpPr>
        <p:spPr bwMode="auto">
          <a:xfrm rot="5400000">
            <a:off x="2714625" y="928688"/>
            <a:ext cx="357187" cy="3500438"/>
          </a:xfrm>
          <a:prstGeom prst="rightBrace">
            <a:avLst>
              <a:gd name="adj1" fmla="val 24999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714" name="Right Brace 41"/>
          <p:cNvSpPr>
            <a:spLocks/>
          </p:cNvSpPr>
          <p:nvPr/>
        </p:nvSpPr>
        <p:spPr bwMode="auto">
          <a:xfrm rot="5400000">
            <a:off x="6536532" y="1607344"/>
            <a:ext cx="357187" cy="2143125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715" name="Freeform 53"/>
          <p:cNvSpPr>
            <a:spLocks/>
          </p:cNvSpPr>
          <p:nvPr/>
        </p:nvSpPr>
        <p:spPr bwMode="auto">
          <a:xfrm>
            <a:off x="2786063" y="36877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6" name="Freeform 53"/>
          <p:cNvSpPr>
            <a:spLocks/>
          </p:cNvSpPr>
          <p:nvPr/>
        </p:nvSpPr>
        <p:spPr bwMode="auto">
          <a:xfrm>
            <a:off x="2786063" y="3929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7" name="Freeform 53"/>
          <p:cNvSpPr>
            <a:spLocks/>
          </p:cNvSpPr>
          <p:nvPr/>
        </p:nvSpPr>
        <p:spPr bwMode="auto">
          <a:xfrm>
            <a:off x="2786063" y="41878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8" name="Freeform 53"/>
          <p:cNvSpPr>
            <a:spLocks/>
          </p:cNvSpPr>
          <p:nvPr/>
        </p:nvSpPr>
        <p:spPr bwMode="auto">
          <a:xfrm>
            <a:off x="2786063" y="2928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9" name="Freeform 53"/>
          <p:cNvSpPr>
            <a:spLocks/>
          </p:cNvSpPr>
          <p:nvPr/>
        </p:nvSpPr>
        <p:spPr bwMode="auto">
          <a:xfrm>
            <a:off x="2786063" y="31702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0" name="Freeform 53"/>
          <p:cNvSpPr>
            <a:spLocks/>
          </p:cNvSpPr>
          <p:nvPr/>
        </p:nvSpPr>
        <p:spPr bwMode="auto">
          <a:xfrm>
            <a:off x="2786063" y="342900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1" name="Freeform 53"/>
          <p:cNvSpPr>
            <a:spLocks/>
          </p:cNvSpPr>
          <p:nvPr/>
        </p:nvSpPr>
        <p:spPr bwMode="auto">
          <a:xfrm>
            <a:off x="2786063" y="44561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2" name="Freeform 53"/>
          <p:cNvSpPr>
            <a:spLocks/>
          </p:cNvSpPr>
          <p:nvPr/>
        </p:nvSpPr>
        <p:spPr bwMode="auto">
          <a:xfrm>
            <a:off x="2786063" y="46974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3" name="Freeform 53"/>
          <p:cNvSpPr>
            <a:spLocks/>
          </p:cNvSpPr>
          <p:nvPr/>
        </p:nvSpPr>
        <p:spPr bwMode="auto">
          <a:xfrm>
            <a:off x="2786063" y="495617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4" name="Freeform 53"/>
          <p:cNvSpPr>
            <a:spLocks/>
          </p:cNvSpPr>
          <p:nvPr/>
        </p:nvSpPr>
        <p:spPr bwMode="auto">
          <a:xfrm>
            <a:off x="6572250" y="37322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5" name="Freeform 53"/>
          <p:cNvSpPr>
            <a:spLocks/>
          </p:cNvSpPr>
          <p:nvPr/>
        </p:nvSpPr>
        <p:spPr bwMode="auto">
          <a:xfrm>
            <a:off x="6572250" y="39735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6" name="Freeform 53"/>
          <p:cNvSpPr>
            <a:spLocks/>
          </p:cNvSpPr>
          <p:nvPr/>
        </p:nvSpPr>
        <p:spPr bwMode="auto">
          <a:xfrm>
            <a:off x="6572250" y="423227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7" name="Freeform 53"/>
          <p:cNvSpPr>
            <a:spLocks/>
          </p:cNvSpPr>
          <p:nvPr/>
        </p:nvSpPr>
        <p:spPr bwMode="auto">
          <a:xfrm>
            <a:off x="6572250" y="297338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8" name="Freeform 53"/>
          <p:cNvSpPr>
            <a:spLocks/>
          </p:cNvSpPr>
          <p:nvPr/>
        </p:nvSpPr>
        <p:spPr bwMode="auto">
          <a:xfrm>
            <a:off x="6572250" y="321468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9" name="Freeform 53"/>
          <p:cNvSpPr>
            <a:spLocks/>
          </p:cNvSpPr>
          <p:nvPr/>
        </p:nvSpPr>
        <p:spPr bwMode="auto">
          <a:xfrm>
            <a:off x="6572250" y="34734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30" name="Right Brace 60"/>
          <p:cNvSpPr>
            <a:spLocks/>
          </p:cNvSpPr>
          <p:nvPr/>
        </p:nvSpPr>
        <p:spPr bwMode="auto">
          <a:xfrm rot="5400000">
            <a:off x="4639469" y="3250407"/>
            <a:ext cx="357187" cy="4572000"/>
          </a:xfrm>
          <a:prstGeom prst="rightBrace">
            <a:avLst>
              <a:gd name="adj1" fmla="val 25007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731" name="TextBox 61"/>
          <p:cNvSpPr txBox="1">
            <a:spLocks noChangeArrowheads="1"/>
          </p:cNvSpPr>
          <p:nvPr/>
        </p:nvSpPr>
        <p:spPr bwMode="auto">
          <a:xfrm>
            <a:off x="3786188" y="5786438"/>
            <a:ext cx="2643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Final sorted result..</a:t>
            </a:r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of External Merge Sort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181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dirty="0" smtClean="0"/>
              <a:t>Number of passes: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Cost = 2(NR / B) * #passes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Think differently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Given B = 4KB,  M = 64MB, R = 0.1KB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Pass 1:  parts of length M/R = 640000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Have now sorted parts of 640000 records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Pass 2:  parts increase by a factor of M/B – 1 = 16000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Have now sorted parts of 10,240,000,000 = 10</a:t>
            </a:r>
            <a:r>
              <a:rPr lang="en-US" baseline="30000" dirty="0" smtClean="0"/>
              <a:t>10 </a:t>
            </a:r>
            <a:r>
              <a:rPr lang="en-US" dirty="0" smtClean="0"/>
              <a:t> records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Pass 3:  parts increase by a factor of M/B – 1 = 16000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sorted parts of 10</a:t>
            </a:r>
            <a:r>
              <a:rPr lang="en-US" baseline="30000" dirty="0" smtClean="0"/>
              <a:t>14 </a:t>
            </a:r>
            <a:r>
              <a:rPr lang="en-US" dirty="0" smtClean="0"/>
              <a:t> records (Nobody has so much data !)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Can sort everything in 2 or 3 passes !</a:t>
            </a:r>
          </a:p>
        </p:txBody>
      </p:sp>
      <p:graphicFrame>
        <p:nvGraphicFramePr>
          <p:cNvPr id="2050" name="Object 6"/>
          <p:cNvGraphicFramePr>
            <a:graphicFrameLocks/>
          </p:cNvGraphicFramePr>
          <p:nvPr/>
        </p:nvGraphicFramePr>
        <p:xfrm>
          <a:off x="4724400" y="1371600"/>
          <a:ext cx="3560763" cy="558800"/>
        </p:xfrm>
        <a:graphic>
          <a:graphicData uri="http://schemas.openxmlformats.org/presentationml/2006/ole">
            <p:oleObj spid="_x0000_s2050" name="Equation" r:id="rId4" imgW="140940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733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B: number of frames in the buffer pool; N: number of pages in relation.</a:t>
            </a:r>
            <a:endParaRPr 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Number of Passes of External Sort</a:t>
            </a:r>
          </a:p>
        </p:txBody>
      </p:sp>
      <p:graphicFrame>
        <p:nvGraphicFramePr>
          <p:cNvPr id="3074" name="Object 5"/>
          <p:cNvGraphicFramePr>
            <a:graphicFrameLocks/>
          </p:cNvGraphicFramePr>
          <p:nvPr>
            <p:ph type="tbl" idx="1"/>
          </p:nvPr>
        </p:nvGraphicFramePr>
        <p:xfrm>
          <a:off x="357188" y="1912938"/>
          <a:ext cx="8602662" cy="4456112"/>
        </p:xfrm>
        <a:graphic>
          <a:graphicData uri="http://schemas.openxmlformats.org/presentationml/2006/ole">
            <p:oleObj spid="_x0000_s3074" name="Document" r:id="rId4" imgW="8474040" imgH="4392360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on Agenda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File organization (brief)</a:t>
            </a:r>
          </a:p>
          <a:p>
            <a:r>
              <a:rPr lang="en-US" smtClean="0"/>
              <a:t>Indexing</a:t>
            </a:r>
          </a:p>
          <a:p>
            <a:r>
              <a:rPr lang="en-US" smtClean="0"/>
              <a:t>Query execution</a:t>
            </a:r>
          </a:p>
          <a:p>
            <a:r>
              <a:rPr lang="en-US" smtClean="0"/>
              <a:t>Query optimization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                   </a:t>
            </a:r>
            <a:r>
              <a:rPr lang="en-US" smtClean="0">
                <a:solidFill>
                  <a:schemeClr val="accent2"/>
                </a:solidFill>
              </a:rPr>
              <a:t>Generic Architecture</a:t>
            </a:r>
            <a:endParaRPr 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424238" y="1274614"/>
            <a:ext cx="33623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/>
              <a:t>Query compiler/optimizer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952875" y="2202766"/>
            <a:ext cx="230505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Execution engine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13981" y="3121393"/>
            <a:ext cx="2382838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Index/record mgr.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53681" y="4040020"/>
            <a:ext cx="2103438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Buffer manager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86213" y="4958647"/>
            <a:ext cx="2238375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Storage manager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70520" y="320824"/>
            <a:ext cx="19812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lang="en-US" dirty="0" smtClean="0"/>
              <a:t>User / </a:t>
            </a:r>
            <a:r>
              <a:rPr lang="en-US" sz="2000" dirty="0" smtClean="0"/>
              <a:t>Application</a:t>
            </a:r>
            <a:endParaRPr lang="he-IL" sz="2000" dirty="0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 rot="961321">
            <a:off x="2224901" y="464106"/>
            <a:ext cx="995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Query</a:t>
            </a:r>
          </a:p>
          <a:p>
            <a:r>
              <a:rPr lang="en-US" dirty="0">
                <a:solidFill>
                  <a:srgbClr val="FF0000"/>
                </a:solidFill>
              </a:rPr>
              <a:t>update</a:t>
            </a:r>
            <a:endParaRPr lang="en-US" dirty="0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6918711" y="1489075"/>
            <a:ext cx="22252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Query execution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plan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6987239" y="2525995"/>
            <a:ext cx="2088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D60093"/>
                </a:solidFill>
              </a:rPr>
              <a:t>Record,</a:t>
            </a:r>
          </a:p>
          <a:p>
            <a:pPr algn="ctr"/>
            <a:r>
              <a:rPr lang="en-US" dirty="0" smtClean="0">
                <a:solidFill>
                  <a:srgbClr val="D60093"/>
                </a:solidFill>
              </a:rPr>
              <a:t>Index requests</a:t>
            </a:r>
            <a:endParaRPr lang="en-US" dirty="0">
              <a:solidFill>
                <a:srgbClr val="D60093"/>
              </a:solidFill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7272974" y="3462099"/>
            <a:ext cx="1516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Page 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commands</a:t>
            </a:r>
            <a:endParaRPr lang="en-US" dirty="0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7264959" y="4365104"/>
            <a:ext cx="15327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D60093"/>
                </a:solidFill>
              </a:rPr>
              <a:t>Read/write</a:t>
            </a:r>
          </a:p>
          <a:p>
            <a:pPr algn="ctr"/>
            <a:r>
              <a:rPr lang="en-US" dirty="0">
                <a:solidFill>
                  <a:srgbClr val="D60093"/>
                </a:solidFill>
              </a:rPr>
              <a:t>pages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152400" y="3170238"/>
            <a:ext cx="29718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1" hangingPunct="1"/>
            <a:r>
              <a:rPr lang="en-US" dirty="0"/>
              <a:t>Transaction manager: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 Concurrency </a:t>
            </a:r>
            <a:r>
              <a:rPr lang="en-US" dirty="0"/>
              <a:t>control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 Logging/recovery</a:t>
            </a:r>
            <a:endParaRPr lang="en-US" dirty="0"/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 rot="3855484">
            <a:off x="1041137" y="2110961"/>
            <a:ext cx="13842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Transaction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commands</a:t>
            </a:r>
          </a:p>
        </p:txBody>
      </p:sp>
      <p:sp>
        <p:nvSpPr>
          <p:cNvPr id="40" name="Flowchart: Magnetic Disk 39"/>
          <p:cNvSpPr/>
          <p:nvPr/>
        </p:nvSpPr>
        <p:spPr bwMode="auto">
          <a:xfrm>
            <a:off x="4349316" y="5877272"/>
            <a:ext cx="1512168" cy="864096"/>
          </a:xfrm>
          <a:prstGeom prst="flowChartMagneticDisk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storage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Straight Connector 41"/>
          <p:cNvCxnSpPr>
            <a:stCxn id="7171" idx="2"/>
            <a:endCxn id="7180" idx="0"/>
          </p:cNvCxnSpPr>
          <p:nvPr/>
        </p:nvCxnSpPr>
        <p:spPr bwMode="auto">
          <a:xfrm flipH="1">
            <a:off x="5105400" y="1741339"/>
            <a:ext cx="1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" name="Straight Connector 43"/>
          <p:cNvCxnSpPr>
            <a:stCxn id="7180" idx="2"/>
            <a:endCxn id="7181" idx="0"/>
          </p:cNvCxnSpPr>
          <p:nvPr/>
        </p:nvCxnSpPr>
        <p:spPr bwMode="auto">
          <a:xfrm>
            <a:off x="5105400" y="2659966"/>
            <a:ext cx="0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Straight Connector 45"/>
          <p:cNvCxnSpPr>
            <a:stCxn id="7181" idx="2"/>
            <a:endCxn id="7182" idx="0"/>
          </p:cNvCxnSpPr>
          <p:nvPr/>
        </p:nvCxnSpPr>
        <p:spPr bwMode="auto">
          <a:xfrm>
            <a:off x="5105400" y="3578593"/>
            <a:ext cx="0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8" name="Straight Connector 47"/>
          <p:cNvCxnSpPr>
            <a:stCxn id="7182" idx="2"/>
            <a:endCxn id="7183" idx="0"/>
          </p:cNvCxnSpPr>
          <p:nvPr/>
        </p:nvCxnSpPr>
        <p:spPr bwMode="auto">
          <a:xfrm>
            <a:off x="5105400" y="4497220"/>
            <a:ext cx="1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0" name="Straight Connector 49"/>
          <p:cNvCxnSpPr>
            <a:stCxn id="7183" idx="2"/>
            <a:endCxn id="40" idx="1"/>
          </p:cNvCxnSpPr>
          <p:nvPr/>
        </p:nvCxnSpPr>
        <p:spPr bwMode="auto">
          <a:xfrm flipH="1">
            <a:off x="5105400" y="5415847"/>
            <a:ext cx="1" cy="4614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2" name="Straight Connector 51"/>
          <p:cNvCxnSpPr>
            <a:stCxn id="7194" idx="1"/>
          </p:cNvCxnSpPr>
          <p:nvPr/>
        </p:nvCxnSpPr>
        <p:spPr bwMode="auto">
          <a:xfrm flipH="1">
            <a:off x="5292080" y="1904574"/>
            <a:ext cx="1626631" cy="122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7196" idx="1"/>
          </p:cNvCxnSpPr>
          <p:nvPr/>
        </p:nvCxnSpPr>
        <p:spPr bwMode="auto">
          <a:xfrm flipH="1" flipV="1">
            <a:off x="5292080" y="2924944"/>
            <a:ext cx="1695159" cy="165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7198" idx="1"/>
          </p:cNvCxnSpPr>
          <p:nvPr/>
        </p:nvCxnSpPr>
        <p:spPr bwMode="auto">
          <a:xfrm flipH="1" flipV="1">
            <a:off x="5292080" y="3861048"/>
            <a:ext cx="1980894" cy="165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7200" idx="1"/>
          </p:cNvCxnSpPr>
          <p:nvPr/>
        </p:nvCxnSpPr>
        <p:spPr bwMode="auto">
          <a:xfrm flipH="1" flipV="1">
            <a:off x="5292081" y="4737402"/>
            <a:ext cx="1972878" cy="432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7190" idx="6"/>
            <a:endCxn id="7171" idx="1"/>
          </p:cNvCxnSpPr>
          <p:nvPr/>
        </p:nvCxnSpPr>
        <p:spPr bwMode="auto">
          <a:xfrm>
            <a:off x="2051720" y="1082824"/>
            <a:ext cx="1372518" cy="4251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7190" idx="4"/>
            <a:endCxn id="7202" idx="0"/>
          </p:cNvCxnSpPr>
          <p:nvPr/>
        </p:nvCxnSpPr>
        <p:spPr bwMode="auto">
          <a:xfrm>
            <a:off x="1061120" y="1844824"/>
            <a:ext cx="577180" cy="13254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>
            <a:stCxn id="7202" idx="3"/>
            <a:endCxn id="7180" idx="1"/>
          </p:cNvCxnSpPr>
          <p:nvPr/>
        </p:nvCxnSpPr>
        <p:spPr bwMode="auto">
          <a:xfrm flipV="1">
            <a:off x="3124200" y="2431366"/>
            <a:ext cx="828675" cy="1337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>
            <a:stCxn id="7202" idx="3"/>
            <a:endCxn id="7182" idx="1"/>
          </p:cNvCxnSpPr>
          <p:nvPr/>
        </p:nvCxnSpPr>
        <p:spPr bwMode="auto">
          <a:xfrm>
            <a:off x="3124200" y="3768726"/>
            <a:ext cx="929481" cy="4998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Memory Hierarchy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8925" y="1793875"/>
            <a:ext cx="721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accent2"/>
                </a:solidFill>
              </a:rPr>
              <a:t>Main Memory</a:t>
            </a:r>
            <a:r>
              <a:rPr lang="en-US" b="1">
                <a:solidFill>
                  <a:schemeClr val="accent2"/>
                </a:solidFill>
              </a:rPr>
              <a:t>                    </a:t>
            </a:r>
            <a:r>
              <a:rPr lang="en-US" b="1" u="sng">
                <a:solidFill>
                  <a:schemeClr val="accent2"/>
                </a:solidFill>
              </a:rPr>
              <a:t>Disk </a:t>
            </a:r>
            <a:r>
              <a:rPr lang="en-US" b="1">
                <a:solidFill>
                  <a:schemeClr val="accent2"/>
                </a:solidFill>
              </a:rPr>
              <a:t>                              </a:t>
            </a:r>
            <a:r>
              <a:rPr lang="en-US" b="1" u="sng">
                <a:solidFill>
                  <a:schemeClr val="accent2"/>
                </a:solidFill>
              </a:rPr>
              <a:t>Tape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4801" y="2514600"/>
            <a:ext cx="282704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>
                <a:solidFill>
                  <a:srgbClr val="FF0000"/>
                </a:solidFill>
              </a:rPr>
              <a:t>Volatile</a:t>
            </a:r>
          </a:p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/>
              <a:t>limited </a:t>
            </a:r>
            <a:r>
              <a:rPr lang="en-US" dirty="0" smtClean="0"/>
              <a:t>address </a:t>
            </a:r>
            <a:r>
              <a:rPr lang="en-US" dirty="0"/>
              <a:t>spaces </a:t>
            </a:r>
          </a:p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/>
              <a:t> expensive</a:t>
            </a:r>
          </a:p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/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avg</a:t>
            </a:r>
            <a:r>
              <a:rPr lang="en-US" b="1" dirty="0" smtClean="0">
                <a:solidFill>
                  <a:schemeClr val="accent2"/>
                </a:solidFill>
              </a:rPr>
              <a:t> access time</a:t>
            </a:r>
            <a:r>
              <a:rPr lang="en-US" b="1" dirty="0">
                <a:solidFill>
                  <a:schemeClr val="accent2"/>
                </a:solidFill>
              </a:rPr>
              <a:t>: </a:t>
            </a:r>
          </a:p>
          <a:p>
            <a:pPr marL="179388" indent="-179388">
              <a:spcAft>
                <a:spcPts val="600"/>
              </a:spcAft>
            </a:pPr>
            <a:r>
              <a:rPr lang="en-US" b="1" dirty="0">
                <a:solidFill>
                  <a:schemeClr val="accent2"/>
                </a:solidFill>
              </a:rPr>
              <a:t>  </a:t>
            </a:r>
            <a:r>
              <a:rPr lang="en-US" b="1" dirty="0" smtClean="0">
                <a:solidFill>
                  <a:schemeClr val="accent2"/>
                </a:solidFill>
              </a:rPr>
              <a:t>10-100 ns</a:t>
            </a:r>
            <a:endParaRPr lang="en-US" dirty="0"/>
          </a:p>
          <a:p>
            <a:pPr marL="179388" indent="-179388">
              <a:spcAft>
                <a:spcPts val="600"/>
              </a:spcAft>
              <a:buFontTx/>
              <a:buChar char="•"/>
            </a:pPr>
            <a:endParaRPr lang="en-US" dirty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108325" y="2362200"/>
            <a:ext cx="275981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dirty="0" smtClean="0"/>
              <a:t> Up to 1.6 GB/S</a:t>
            </a:r>
            <a:endParaRPr lang="en-US" dirty="0"/>
          </a:p>
          <a:p>
            <a:r>
              <a:rPr lang="en-US" dirty="0"/>
              <a:t>  transmission rates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dirty="0" err="1" smtClean="0"/>
              <a:t>Teras</a:t>
            </a:r>
            <a:r>
              <a:rPr lang="en-US" dirty="0" smtClean="0"/>
              <a:t> </a:t>
            </a:r>
            <a:r>
              <a:rPr lang="en-US" dirty="0"/>
              <a:t>of storage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</a:rPr>
              <a:t>average time to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access a block: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</a:t>
            </a:r>
            <a:r>
              <a:rPr lang="en-US" b="1" dirty="0" smtClean="0">
                <a:solidFill>
                  <a:schemeClr val="accent2"/>
                </a:solidFill>
              </a:rPr>
              <a:t>a few ms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en-US" dirty="0"/>
              <a:t> Need to consider</a:t>
            </a:r>
          </a:p>
          <a:p>
            <a:r>
              <a:rPr lang="en-US" dirty="0"/>
              <a:t>  seek, rotation, </a:t>
            </a:r>
          </a:p>
          <a:p>
            <a:r>
              <a:rPr lang="en-US" dirty="0"/>
              <a:t>  transfer times.</a:t>
            </a:r>
          </a:p>
          <a:p>
            <a:pPr>
              <a:buFontTx/>
              <a:buChar char="•"/>
            </a:pPr>
            <a:r>
              <a:rPr lang="en-US" dirty="0"/>
              <a:t> Keep records “</a:t>
            </a:r>
            <a:r>
              <a:rPr lang="en-US" dirty="0" smtClean="0"/>
              <a:t>close” to </a:t>
            </a:r>
            <a:r>
              <a:rPr lang="en-US" dirty="0"/>
              <a:t>each other.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867400" y="2438400"/>
            <a:ext cx="32781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dirty="0"/>
              <a:t> 1.5 MB/S transfer rate</a:t>
            </a:r>
          </a:p>
          <a:p>
            <a:pPr>
              <a:buFontTx/>
              <a:buChar char="•"/>
            </a:pPr>
            <a:r>
              <a:rPr lang="en-US" dirty="0"/>
              <a:t> 280 GB typical </a:t>
            </a:r>
          </a:p>
          <a:p>
            <a:r>
              <a:rPr lang="en-US" dirty="0"/>
              <a:t>   capacity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</a:rPr>
              <a:t>Only sequential access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 Not for operational</a:t>
            </a:r>
          </a:p>
          <a:p>
            <a:r>
              <a:rPr lang="en-US" dirty="0"/>
              <a:t>   data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04801" y="5486400"/>
            <a:ext cx="27550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chemeClr val="accent2"/>
                </a:solidFill>
              </a:rPr>
              <a:t>Cache: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access time 10 </a:t>
            </a:r>
            <a:r>
              <a:rPr lang="en-US" dirty="0" smtClean="0">
                <a:solidFill>
                  <a:schemeClr val="accent2"/>
                </a:solidFill>
              </a:rPr>
              <a:t>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Memory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Fastest, most expensive</a:t>
            </a:r>
          </a:p>
          <a:p>
            <a:r>
              <a:rPr lang="en-US" dirty="0" smtClean="0"/>
              <a:t>Today: 4-8GB are common on desktops/laptops</a:t>
            </a:r>
          </a:p>
          <a:p>
            <a:r>
              <a:rPr lang="en-US" dirty="0" smtClean="0"/>
              <a:t>Many databases could fit in memory</a:t>
            </a:r>
          </a:p>
          <a:p>
            <a:pPr lvl="1"/>
            <a:r>
              <a:rPr lang="en-US" dirty="0" smtClean="0"/>
              <a:t>Main Memory Database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TimesTen</a:t>
            </a:r>
            <a:endParaRPr lang="en-US" dirty="0" smtClean="0"/>
          </a:p>
          <a:p>
            <a:r>
              <a:rPr lang="en-US" dirty="0" smtClean="0"/>
              <a:t>Main issue is volatility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Secondary Storage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Disks</a:t>
            </a:r>
          </a:p>
          <a:p>
            <a:r>
              <a:rPr lang="en-US" dirty="0" smtClean="0"/>
              <a:t>Slower, cheaper than main memory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Persistent</a:t>
            </a:r>
          </a:p>
          <a:p>
            <a:r>
              <a:rPr lang="en-US" dirty="0" smtClean="0"/>
              <a:t>Used with a main memory buffer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2541588" y="2101851"/>
          <a:ext cx="4217988" cy="16890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02998"/>
                <a:gridCol w="702998"/>
                <a:gridCol w="702998"/>
                <a:gridCol w="702998"/>
                <a:gridCol w="702998"/>
                <a:gridCol w="702998"/>
              </a:tblGrid>
              <a:tr h="563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>
                <a:cs typeface="+mn-cs"/>
              </a:rPr>
              <a:t>Buffer Management in a DBMS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5181600"/>
            <a:ext cx="7772400" cy="1237904"/>
          </a:xfrm>
          <a:noFill/>
        </p:spPr>
        <p:txBody>
          <a:bodyPr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Data must be in RAM for DBMS to operate on it!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Table of </a:t>
            </a:r>
            <a:r>
              <a:rPr lang="en-US" sz="2400" dirty="0" smtClean="0">
                <a:sym typeface="Symbol"/>
              </a:rPr>
              <a:t></a:t>
            </a:r>
            <a:r>
              <a:rPr lang="en-US" sz="2400" dirty="0" smtClean="0"/>
              <a:t>frame#, </a:t>
            </a:r>
            <a:r>
              <a:rPr lang="en-US" sz="2400" dirty="0" err="1" smtClean="0"/>
              <a:t>pageid</a:t>
            </a:r>
            <a:r>
              <a:rPr lang="en-US" sz="2400" dirty="0" smtClean="0">
                <a:sym typeface="Symbol"/>
              </a:rPr>
              <a:t></a:t>
            </a:r>
            <a:r>
              <a:rPr lang="en-US" sz="2400" dirty="0" smtClean="0"/>
              <a:t> pairs is maintained.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8000"/>
                </a:solidFill>
              </a:rPr>
              <a:t>LRU is not always good.</a:t>
            </a:r>
          </a:p>
        </p:txBody>
      </p:sp>
      <p:sp>
        <p:nvSpPr>
          <p:cNvPr id="11272" name="Line 25"/>
          <p:cNvSpPr>
            <a:spLocks noChangeShapeType="1"/>
          </p:cNvSpPr>
          <p:nvPr/>
        </p:nvSpPr>
        <p:spPr bwMode="auto">
          <a:xfrm>
            <a:off x="1489075" y="4167188"/>
            <a:ext cx="2981325" cy="0"/>
          </a:xfrm>
          <a:prstGeom prst="line">
            <a:avLst/>
          </a:prstGeom>
          <a:noFill/>
          <a:ln w="12700">
            <a:solidFill>
              <a:srgbClr val="B760F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26"/>
          <p:cNvSpPr>
            <a:spLocks noChangeArrowheads="1"/>
          </p:cNvSpPr>
          <p:nvPr/>
        </p:nvSpPr>
        <p:spPr bwMode="auto">
          <a:xfrm>
            <a:off x="1090613" y="3790950"/>
            <a:ext cx="187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B760F9"/>
                </a:solidFill>
                <a:latin typeface="+mn-lt"/>
              </a:rPr>
              <a:t>MAIN MEMORY</a:t>
            </a:r>
          </a:p>
        </p:txBody>
      </p:sp>
      <p:sp>
        <p:nvSpPr>
          <p:cNvPr id="11274" name="Rectangle 27"/>
          <p:cNvSpPr>
            <a:spLocks noChangeArrowheads="1"/>
          </p:cNvSpPr>
          <p:nvPr/>
        </p:nvSpPr>
        <p:spPr bwMode="auto">
          <a:xfrm>
            <a:off x="1090613" y="4149080"/>
            <a:ext cx="71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B760F9"/>
                </a:solidFill>
                <a:latin typeface="+mn-lt"/>
              </a:rPr>
              <a:t>DISK</a:t>
            </a:r>
          </a:p>
        </p:txBody>
      </p:sp>
      <p:sp>
        <p:nvSpPr>
          <p:cNvPr id="11276" name="Rectangle 29"/>
          <p:cNvSpPr>
            <a:spLocks noChangeArrowheads="1"/>
          </p:cNvSpPr>
          <p:nvPr/>
        </p:nvSpPr>
        <p:spPr bwMode="auto">
          <a:xfrm>
            <a:off x="1185863" y="254793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latin typeface="+mn-lt"/>
              </a:rPr>
              <a:t>disk page</a:t>
            </a:r>
          </a:p>
        </p:txBody>
      </p:sp>
      <p:sp>
        <p:nvSpPr>
          <p:cNvPr id="11278" name="Rectangle 31"/>
          <p:cNvSpPr>
            <a:spLocks noChangeArrowheads="1"/>
          </p:cNvSpPr>
          <p:nvPr/>
        </p:nvSpPr>
        <p:spPr bwMode="auto">
          <a:xfrm>
            <a:off x="1257300" y="3241675"/>
            <a:ext cx="1130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+mn-lt"/>
              </a:rPr>
              <a:t>free frame</a:t>
            </a:r>
          </a:p>
        </p:txBody>
      </p:sp>
      <p:sp>
        <p:nvSpPr>
          <p:cNvPr id="11279" name="Line 32"/>
          <p:cNvSpPr>
            <a:spLocks noChangeShapeType="1"/>
          </p:cNvSpPr>
          <p:nvPr/>
        </p:nvSpPr>
        <p:spPr bwMode="auto">
          <a:xfrm>
            <a:off x="4610100" y="1477963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33"/>
          <p:cNvSpPr>
            <a:spLocks noChangeArrowheads="1"/>
          </p:cNvSpPr>
          <p:nvPr/>
        </p:nvSpPr>
        <p:spPr bwMode="auto">
          <a:xfrm>
            <a:off x="2330450" y="1038225"/>
            <a:ext cx="4473982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Page Requests from Higher Levels</a:t>
            </a:r>
            <a:endParaRPr lang="en-US" dirty="0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11281" name="Rectangle 34"/>
          <p:cNvSpPr>
            <a:spLocks noChangeArrowheads="1"/>
          </p:cNvSpPr>
          <p:nvPr/>
        </p:nvSpPr>
        <p:spPr bwMode="auto">
          <a:xfrm>
            <a:off x="2433638" y="1798638"/>
            <a:ext cx="170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latin typeface="+mn-lt"/>
              </a:rPr>
              <a:t>BUFFER POOL</a:t>
            </a:r>
          </a:p>
        </p:txBody>
      </p:sp>
      <p:sp>
        <p:nvSpPr>
          <p:cNvPr id="11283" name="Rectangle 36"/>
          <p:cNvSpPr>
            <a:spLocks noChangeArrowheads="1"/>
          </p:cNvSpPr>
          <p:nvPr/>
        </p:nvSpPr>
        <p:spPr bwMode="auto">
          <a:xfrm>
            <a:off x="5486400" y="4343400"/>
            <a:ext cx="2423740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choice of frame dictated</a:t>
            </a:r>
          </a:p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by </a:t>
            </a:r>
            <a:r>
              <a:rPr lang="en-US" sz="1800" b="1" dirty="0">
                <a:solidFill>
                  <a:srgbClr val="FF0000"/>
                </a:solidFill>
                <a:latin typeface="+mn-lt"/>
              </a:rPr>
              <a:t>replacement policy</a:t>
            </a:r>
            <a:endParaRPr lang="en-US" sz="1800" b="1" dirty="0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39" name="Freeform 38"/>
          <p:cNvSpPr/>
          <p:nvPr/>
        </p:nvSpPr>
        <p:spPr bwMode="auto">
          <a:xfrm>
            <a:off x="1771650" y="2183946"/>
            <a:ext cx="661307" cy="404133"/>
          </a:xfrm>
          <a:custGeom>
            <a:avLst/>
            <a:gdLst>
              <a:gd name="connsiteX0" fmla="*/ 0 w 661307"/>
              <a:gd name="connsiteY0" fmla="*/ 404133 h 404133"/>
              <a:gd name="connsiteX1" fmla="*/ 130629 w 661307"/>
              <a:gd name="connsiteY1" fmla="*/ 53068 h 404133"/>
              <a:gd name="connsiteX2" fmla="*/ 661307 w 661307"/>
              <a:gd name="connsiteY2" fmla="*/ 85725 h 404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1307" h="404133">
                <a:moveTo>
                  <a:pt x="0" y="404133"/>
                </a:moveTo>
                <a:cubicBezTo>
                  <a:pt x="10205" y="255134"/>
                  <a:pt x="20411" y="106136"/>
                  <a:pt x="130629" y="53068"/>
                </a:cubicBezTo>
                <a:cubicBezTo>
                  <a:pt x="240847" y="0"/>
                  <a:pt x="451077" y="42862"/>
                  <a:pt x="661307" y="8572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771651" y="2926976"/>
            <a:ext cx="1000150" cy="330094"/>
          </a:xfrm>
          <a:custGeom>
            <a:avLst/>
            <a:gdLst>
              <a:gd name="connsiteX0" fmla="*/ 0 w 661307"/>
              <a:gd name="connsiteY0" fmla="*/ 404133 h 404133"/>
              <a:gd name="connsiteX1" fmla="*/ 130629 w 661307"/>
              <a:gd name="connsiteY1" fmla="*/ 53068 h 404133"/>
              <a:gd name="connsiteX2" fmla="*/ 661307 w 661307"/>
              <a:gd name="connsiteY2" fmla="*/ 85725 h 404133"/>
              <a:gd name="connsiteX0" fmla="*/ 36063 w 1036213"/>
              <a:gd name="connsiteY0" fmla="*/ 394418 h 394418"/>
              <a:gd name="connsiteX1" fmla="*/ 166692 w 1036213"/>
              <a:gd name="connsiteY1" fmla="*/ 43353 h 394418"/>
              <a:gd name="connsiteX2" fmla="*/ 1036213 w 1036213"/>
              <a:gd name="connsiteY2" fmla="*/ 134301 h 394418"/>
              <a:gd name="connsiteX0" fmla="*/ 30638 w 1030788"/>
              <a:gd name="connsiteY0" fmla="*/ 303471 h 303471"/>
              <a:gd name="connsiteX1" fmla="*/ 166692 w 1030788"/>
              <a:gd name="connsiteY1" fmla="*/ 43353 h 303471"/>
              <a:gd name="connsiteX2" fmla="*/ 1030788 w 1030788"/>
              <a:gd name="connsiteY2" fmla="*/ 43354 h 303471"/>
              <a:gd name="connsiteX0" fmla="*/ 30638 w 1030788"/>
              <a:gd name="connsiteY0" fmla="*/ 330094 h 330094"/>
              <a:gd name="connsiteX1" fmla="*/ 166692 w 1030788"/>
              <a:gd name="connsiteY1" fmla="*/ 69976 h 330094"/>
              <a:gd name="connsiteX2" fmla="*/ 1030788 w 1030788"/>
              <a:gd name="connsiteY2" fmla="*/ 69977 h 330094"/>
              <a:gd name="connsiteX0" fmla="*/ 0 w 1000150"/>
              <a:gd name="connsiteY0" fmla="*/ 330094 h 330094"/>
              <a:gd name="connsiteX1" fmla="*/ 136054 w 1000150"/>
              <a:gd name="connsiteY1" fmla="*/ 69976 h 330094"/>
              <a:gd name="connsiteX2" fmla="*/ 1000150 w 1000150"/>
              <a:gd name="connsiteY2" fmla="*/ 69977 h 330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150" h="330094">
                <a:moveTo>
                  <a:pt x="0" y="330094"/>
                </a:moveTo>
                <a:cubicBezTo>
                  <a:pt x="10205" y="181095"/>
                  <a:pt x="53489" y="139952"/>
                  <a:pt x="136054" y="69976"/>
                </a:cubicBezTo>
                <a:cubicBezTo>
                  <a:pt x="218619" y="0"/>
                  <a:pt x="789920" y="27114"/>
                  <a:pt x="1000150" y="6997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Freeform 40"/>
          <p:cNvSpPr/>
          <p:nvPr/>
        </p:nvSpPr>
        <p:spPr bwMode="auto">
          <a:xfrm flipH="1">
            <a:off x="4716016" y="4149080"/>
            <a:ext cx="1080120" cy="260117"/>
          </a:xfrm>
          <a:custGeom>
            <a:avLst/>
            <a:gdLst>
              <a:gd name="connsiteX0" fmla="*/ 0 w 661307"/>
              <a:gd name="connsiteY0" fmla="*/ 404133 h 404133"/>
              <a:gd name="connsiteX1" fmla="*/ 130629 w 661307"/>
              <a:gd name="connsiteY1" fmla="*/ 53068 h 404133"/>
              <a:gd name="connsiteX2" fmla="*/ 661307 w 661307"/>
              <a:gd name="connsiteY2" fmla="*/ 85725 h 404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1307" h="404133">
                <a:moveTo>
                  <a:pt x="0" y="404133"/>
                </a:moveTo>
                <a:cubicBezTo>
                  <a:pt x="10205" y="255134"/>
                  <a:pt x="20411" y="106136"/>
                  <a:pt x="130629" y="53068"/>
                </a:cubicBezTo>
                <a:cubicBezTo>
                  <a:pt x="240847" y="0"/>
                  <a:pt x="451077" y="42862"/>
                  <a:pt x="661307" y="85725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Flowchart: Magnetic Disk 41"/>
          <p:cNvSpPr/>
          <p:nvPr/>
        </p:nvSpPr>
        <p:spPr bwMode="auto">
          <a:xfrm>
            <a:off x="3960155" y="4365104"/>
            <a:ext cx="1368152" cy="648072"/>
          </a:xfrm>
          <a:prstGeom prst="flowChartMagneticDisk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DB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84" name="Line 37"/>
          <p:cNvSpPr>
            <a:spLocks noChangeShapeType="1"/>
          </p:cNvSpPr>
          <p:nvPr/>
        </p:nvSpPr>
        <p:spPr bwMode="auto">
          <a:xfrm>
            <a:off x="4644231" y="3840163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mtClean="0"/>
              <a:t>Buffer Manager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697913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Manages buffer pool:</a:t>
            </a:r>
            <a:r>
              <a:rPr lang="en-US" sz="2800" dirty="0"/>
              <a:t>  the pool provides space for a limited </a:t>
            </a:r>
          </a:p>
          <a:p>
            <a:r>
              <a:rPr lang="en-US" sz="2800" dirty="0"/>
              <a:t>                                     number of pages from disk.</a:t>
            </a:r>
          </a:p>
          <a:p>
            <a:endParaRPr lang="en-US" sz="2800" dirty="0"/>
          </a:p>
          <a:p>
            <a:r>
              <a:rPr lang="en-US" sz="2800" dirty="0"/>
              <a:t>Needs to decide on page replacement policy.</a:t>
            </a:r>
          </a:p>
          <a:p>
            <a:endParaRPr lang="en-US" sz="2800" dirty="0"/>
          </a:p>
          <a:p>
            <a:r>
              <a:rPr lang="en-US" sz="2800" dirty="0"/>
              <a:t>Enables the higher levels of the DBMS to assume that the</a:t>
            </a:r>
          </a:p>
          <a:p>
            <a:r>
              <a:rPr lang="en-US" sz="2800" dirty="0"/>
              <a:t>needed data is in main memory.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66"/>
                </a:solidFill>
              </a:rPr>
              <a:t>Why not use the Operating System for the task??</a:t>
            </a:r>
          </a:p>
          <a:p>
            <a:endParaRPr lang="en-US" sz="2800" dirty="0"/>
          </a:p>
          <a:p>
            <a:r>
              <a:rPr lang="en-US" sz="2800" dirty="0"/>
              <a:t>- DBMS may be able to anticipate </a:t>
            </a:r>
            <a:r>
              <a:rPr lang="en-US" sz="2800" dirty="0">
                <a:solidFill>
                  <a:schemeClr val="accent2"/>
                </a:solidFill>
              </a:rPr>
              <a:t>access patterns</a:t>
            </a:r>
            <a:endParaRPr lang="en-US" sz="2800" dirty="0"/>
          </a:p>
          <a:p>
            <a:r>
              <a:rPr lang="en-US" sz="2800" dirty="0"/>
              <a:t>- Hence, may also be able to perform </a:t>
            </a:r>
            <a:r>
              <a:rPr lang="en-US" sz="2800" dirty="0" err="1">
                <a:solidFill>
                  <a:schemeClr val="accent2"/>
                </a:solidFill>
              </a:rPr>
              <a:t>prefetching</a:t>
            </a:r>
            <a:endParaRPr lang="en-US" sz="2800" dirty="0"/>
          </a:p>
          <a:p>
            <a:r>
              <a:rPr lang="en-US" sz="2800" dirty="0"/>
              <a:t>- DBMS needs the ability to </a:t>
            </a:r>
            <a:r>
              <a:rPr lang="en-US" sz="2800" dirty="0">
                <a:solidFill>
                  <a:schemeClr val="accent2"/>
                </a:solidFill>
              </a:rPr>
              <a:t>force </a:t>
            </a:r>
            <a:r>
              <a:rPr lang="en-US" sz="2800" dirty="0"/>
              <a:t>pages to disk.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Tertiary Storage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Tapes or optical disks</a:t>
            </a:r>
          </a:p>
          <a:p>
            <a:r>
              <a:rPr lang="en-US" dirty="0" smtClean="0"/>
              <a:t>Relatively extremely slow: used for long term archiving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C:\apps\Microsoft Office\Templates\Blank Presentation.pot</Template>
  <TotalTime>0</TotalTime>
  <Words>1301</Words>
  <Application>Microsoft Office PowerPoint</Application>
  <PresentationFormat>On-screen Show (4:3)</PresentationFormat>
  <Paragraphs>415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Blank Presentation</vt:lpstr>
      <vt:lpstr>Equation</vt:lpstr>
      <vt:lpstr>Document</vt:lpstr>
      <vt:lpstr>Lecture 11: DMBS Internals</vt:lpstr>
      <vt:lpstr>What Should a DBMS Do?</vt:lpstr>
      <vt:lpstr>                   Generic Architecture</vt:lpstr>
      <vt:lpstr>The Memory Hierarchy</vt:lpstr>
      <vt:lpstr>Main Memory</vt:lpstr>
      <vt:lpstr>Secondary Storage</vt:lpstr>
      <vt:lpstr>Buffer Management in a DBMS</vt:lpstr>
      <vt:lpstr>Buffer Manager</vt:lpstr>
      <vt:lpstr>Tertiary Storage</vt:lpstr>
      <vt:lpstr>The Mechanics of Disk</vt:lpstr>
      <vt:lpstr>Slide 11</vt:lpstr>
      <vt:lpstr>Slide 12</vt:lpstr>
      <vt:lpstr>Disk Access Characteristics</vt:lpstr>
      <vt:lpstr>The I/O Model of Computation</vt:lpstr>
      <vt:lpstr>Sorting</vt:lpstr>
      <vt:lpstr>2-Way Merge-sort: Requires 3 Buffers</vt:lpstr>
      <vt:lpstr>Two-Way External Merge Sort</vt:lpstr>
      <vt:lpstr>Can We Do Better ?</vt:lpstr>
      <vt:lpstr>Cost Model for Our Analysis</vt:lpstr>
      <vt:lpstr>External Merge-Sort</vt:lpstr>
      <vt:lpstr>Slide 21</vt:lpstr>
      <vt:lpstr>Phase Two</vt:lpstr>
      <vt:lpstr>Slide 23</vt:lpstr>
      <vt:lpstr>Phase Three</vt:lpstr>
      <vt:lpstr>Slide 25</vt:lpstr>
      <vt:lpstr>Cost of External Merge Sort</vt:lpstr>
      <vt:lpstr>Number of Passes of External Sort</vt:lpstr>
      <vt:lpstr>Next on Agenda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2013-05-06T16:06:41Z</dcterms:created>
  <dcterms:modified xsi:type="dcterms:W3CDTF">2013-05-28T13:17:03Z</dcterms:modified>
</cp:coreProperties>
</file>