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78" r:id="rId2"/>
    <p:sldId id="351" r:id="rId3"/>
    <p:sldId id="390" r:id="rId4"/>
    <p:sldId id="352" r:id="rId5"/>
    <p:sldId id="389" r:id="rId6"/>
    <p:sldId id="391" r:id="rId7"/>
    <p:sldId id="392" r:id="rId8"/>
    <p:sldId id="393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1" r:id="rId20"/>
    <p:sldId id="372" r:id="rId21"/>
    <p:sldId id="394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95" r:id="rId38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99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4" autoAdjust="0"/>
    <p:restoredTop sz="90929"/>
  </p:normalViewPr>
  <p:slideViewPr>
    <p:cSldViewPr snapToGrid="0" snapToObjects="1">
      <p:cViewPr varScale="1">
        <p:scale>
          <a:sx n="103" d="100"/>
          <a:sy n="103" d="100"/>
        </p:scale>
        <p:origin x="-9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065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64A38-A2D4-41C2-B08A-BA63311D675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065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44E17-75B4-47DE-840A-F5661811A9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16D80461-5EE0-4B80-8600-28A1F17AAA62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904B2-D59E-43F2-AE88-8EB97692E43A}" type="slidenum">
              <a:rPr lang="he-IL" smtClean="0"/>
              <a:pPr/>
              <a:t>8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81038"/>
            <a:ext cx="4540250" cy="34051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13238"/>
            <a:ext cx="5089525" cy="4086225"/>
          </a:xfrm>
          <a:noFill/>
          <a:ln/>
        </p:spPr>
        <p:txBody>
          <a:bodyPr/>
          <a:lstStyle/>
          <a:p>
            <a:r>
              <a:rPr lang="en-US" dirty="0" smtClean="0"/>
              <a:t>Keys: {student, room, time},  {student, course}  and all supersets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80461-5EE0-4B80-8600-28A1F17AAA62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7CC59-881F-44C8-B198-3CD7B50029A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F6991-182C-4ACF-9B1F-48DF24C6EFEE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520DC-E557-48F7-80AD-2E61ADD1E35C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9D259-34B4-46FE-ABEA-773BC9388CC4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8BB25-71A0-4C44-9B61-857C13A6C4CE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71D1A-E710-48F2-AAAB-B10C0CE52558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9BA28-A3F6-46D1-A70A-97F0AB7D3F0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99501-1B32-4FA6-8EAF-D01AF495452D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5C367-2E9C-47D9-ADDF-5D26B176EBD4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04004-0F29-4537-9DA9-47CCF967449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7B52A-0286-48E5-8497-9837C2171AAB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8195BE76-8B42-4275-96CE-DF74BCB7BC87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09: </a:t>
            </a:r>
            <a:r>
              <a:rPr lang="en-US" b="1" dirty="0" smtClean="0"/>
              <a:t>Functional </a:t>
            </a:r>
            <a:r>
              <a:rPr lang="en-US" b="1" dirty="0"/>
              <a:t>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6096000" y="23622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Trivial Rule</a:t>
            </a:r>
            <a:endParaRPr lang="en-US" b="1" dirty="0"/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279525" y="5070475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Why ?</a:t>
            </a:r>
          </a:p>
        </p:txBody>
      </p:sp>
      <p:graphicFrame>
        <p:nvGraphicFramePr>
          <p:cNvPr id="115724" name="Group 12"/>
          <p:cNvGraphicFramePr>
            <a:graphicFrameLocks noGrp="1"/>
          </p:cNvGraphicFramePr>
          <p:nvPr/>
        </p:nvGraphicFramePr>
        <p:xfrm>
          <a:off x="4419600" y="4724400"/>
          <a:ext cx="3086100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15768" name="Text Box 56"/>
          <p:cNvSpPr txBox="1">
            <a:spLocks noChangeArrowheads="1"/>
          </p:cNvSpPr>
          <p:nvPr/>
        </p:nvSpPr>
        <p:spPr bwMode="auto">
          <a:xfrm>
            <a:off x="3641725" y="3165475"/>
            <a:ext cx="255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where i = 1, 2, ..., 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475656" y="2348880"/>
            <a:ext cx="2672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A</a:t>
            </a:r>
            <a:r>
              <a:rPr lang="en-US" baseline="-25000" dirty="0" smtClean="0"/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1127125" y="2505075"/>
            <a:ext cx="381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Transitive Closure Rule</a:t>
            </a:r>
          </a:p>
        </p:txBody>
      </p:sp>
      <p:sp>
        <p:nvSpPr>
          <p:cNvPr id="116770" name="Text Box 34"/>
          <p:cNvSpPr txBox="1">
            <a:spLocks noChangeArrowheads="1"/>
          </p:cNvSpPr>
          <p:nvPr/>
        </p:nvSpPr>
        <p:spPr bwMode="auto">
          <a:xfrm>
            <a:off x="1279525" y="34702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If</a:t>
            </a:r>
          </a:p>
        </p:txBody>
      </p:sp>
      <p:sp>
        <p:nvSpPr>
          <p:cNvPr id="116771" name="Text Box 35"/>
          <p:cNvSpPr txBox="1">
            <a:spLocks noChangeArrowheads="1"/>
          </p:cNvSpPr>
          <p:nvPr/>
        </p:nvSpPr>
        <p:spPr bwMode="auto">
          <a:xfrm>
            <a:off x="1279525" y="449897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and</a:t>
            </a:r>
          </a:p>
        </p:txBody>
      </p:sp>
      <p:sp>
        <p:nvSpPr>
          <p:cNvPr id="116772" name="Text Box 36"/>
          <p:cNvSpPr txBox="1">
            <a:spLocks noChangeArrowheads="1"/>
          </p:cNvSpPr>
          <p:nvPr/>
        </p:nvSpPr>
        <p:spPr bwMode="auto">
          <a:xfrm>
            <a:off x="1279525" y="5527675"/>
            <a:ext cx="70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116773" name="Text Box 37"/>
          <p:cNvSpPr txBox="1">
            <a:spLocks noChangeArrowheads="1"/>
          </p:cNvSpPr>
          <p:nvPr/>
        </p:nvSpPr>
        <p:spPr bwMode="auto">
          <a:xfrm>
            <a:off x="7301948" y="6096000"/>
            <a:ext cx="9188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43808" y="3470275"/>
            <a:ext cx="4082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843808" y="4496742"/>
            <a:ext cx="4089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 smtClean="0"/>
              <a:t> → C</a:t>
            </a:r>
            <a:r>
              <a:rPr lang="en-US" baseline="-25000" dirty="0" smtClean="0"/>
              <a:t>1</a:t>
            </a:r>
            <a:r>
              <a:rPr lang="en-US" dirty="0" smtClean="0"/>
              <a:t> , C</a:t>
            </a:r>
            <a:r>
              <a:rPr lang="en-US" baseline="-25000" dirty="0" smtClean="0"/>
              <a:t>2</a:t>
            </a:r>
            <a:r>
              <a:rPr lang="en-US" dirty="0" smtClean="0"/>
              <a:t> , … C</a:t>
            </a:r>
            <a:r>
              <a:rPr lang="en-US" baseline="-25000" dirty="0" smtClean="0"/>
              <a:t>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843808" y="5523210"/>
            <a:ext cx="4179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C</a:t>
            </a:r>
            <a:r>
              <a:rPr lang="en-US" baseline="-25000" dirty="0" smtClean="0"/>
              <a:t>1</a:t>
            </a:r>
            <a:r>
              <a:rPr lang="en-US" dirty="0" smtClean="0"/>
              <a:t> , C</a:t>
            </a:r>
            <a:r>
              <a:rPr lang="en-US" baseline="-25000" dirty="0" smtClean="0"/>
              <a:t>2</a:t>
            </a:r>
            <a:r>
              <a:rPr lang="en-US" dirty="0" smtClean="0"/>
              <a:t> , … C</a:t>
            </a:r>
            <a:r>
              <a:rPr lang="en-US" baseline="-25000" dirty="0" smtClean="0"/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2" name="Group 2"/>
          <p:cNvGraphicFramePr>
            <a:graphicFrameLocks noGrp="1"/>
          </p:cNvGraphicFramePr>
          <p:nvPr/>
        </p:nvGraphicFramePr>
        <p:xfrm>
          <a:off x="533400" y="2514600"/>
          <a:ext cx="8024813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7538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</a:rPr>
              <a:t>Enrollment(student, major, course, room, time)</a:t>
            </a:r>
          </a:p>
          <a:p>
            <a:pPr lvl="1">
              <a:buFontTx/>
              <a:buNone/>
            </a:pPr>
            <a:r>
              <a:rPr lang="en-US" sz="2400" dirty="0"/>
              <a:t>student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major</a:t>
            </a:r>
          </a:p>
          <a:p>
            <a:pPr lvl="1">
              <a:buFontTx/>
              <a:buNone/>
            </a:pPr>
            <a:r>
              <a:rPr lang="en-US" sz="2400" dirty="0">
                <a:sym typeface="Wingdings" pitchFamily="2" charset="2"/>
              </a:rPr>
              <a:t>major, course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room</a:t>
            </a:r>
          </a:p>
          <a:p>
            <a:pPr lvl="1">
              <a:buFontTx/>
              <a:buNone/>
            </a:pPr>
            <a:r>
              <a:rPr lang="en-US" sz="2400" dirty="0">
                <a:sym typeface="Wingdings" pitchFamily="2" charset="2"/>
              </a:rPr>
              <a:t>course </a:t>
            </a:r>
            <a:r>
              <a:rPr lang="en-US" sz="2400" dirty="0" smtClean="0"/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time</a:t>
            </a:r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r>
              <a:rPr lang="en-US" sz="2400" dirty="0"/>
              <a:t>What else can we infer ?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of a set of Attributes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846238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Given</a:t>
            </a:r>
            <a:r>
              <a:rPr lang="en-US" dirty="0">
                <a:solidFill>
                  <a:schemeClr val="accent2"/>
                </a:solidFill>
              </a:rPr>
              <a:t> a set of attributes  {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i="1" dirty="0">
                <a:solidFill>
                  <a:schemeClr val="accent2"/>
                </a:solidFill>
              </a:rPr>
              <a:t>, …, A</a:t>
            </a:r>
            <a:r>
              <a:rPr lang="en-US" b="1" i="1" baseline="-25000" dirty="0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} and a set of dependencies S.</a:t>
            </a:r>
          </a:p>
          <a:p>
            <a:r>
              <a:rPr lang="en-US" b="1" dirty="0">
                <a:solidFill>
                  <a:schemeClr val="accent2"/>
                </a:solidFill>
              </a:rPr>
              <a:t>Problem</a:t>
            </a:r>
            <a:r>
              <a:rPr lang="en-US" dirty="0">
                <a:solidFill>
                  <a:schemeClr val="accent2"/>
                </a:solidFill>
              </a:rPr>
              <a:t>: find all attributes </a:t>
            </a:r>
            <a:r>
              <a:rPr lang="en-US" b="1" i="1" dirty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 such that:</a:t>
            </a:r>
          </a:p>
          <a:p>
            <a:r>
              <a:rPr lang="en-US" dirty="0">
                <a:solidFill>
                  <a:schemeClr val="accent2"/>
                </a:solidFill>
              </a:rPr>
              <a:t>	any relation which satisfies S also satisfies:</a:t>
            </a:r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chemeClr val="accent6"/>
                </a:solidFill>
              </a:rPr>
              <a:t>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1</a:t>
            </a:r>
            <a:r>
              <a:rPr lang="en-US" b="1" i="1" dirty="0" smtClean="0">
                <a:solidFill>
                  <a:schemeClr val="accent6"/>
                </a:solidFill>
              </a:rPr>
              <a:t> , 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2</a:t>
            </a:r>
            <a:r>
              <a:rPr lang="en-US" b="1" i="1" dirty="0" smtClean="0">
                <a:solidFill>
                  <a:schemeClr val="accent6"/>
                </a:solidFill>
              </a:rPr>
              <a:t> , … A</a:t>
            </a:r>
            <a:r>
              <a:rPr lang="en-US" b="1" i="1" baseline="-25000" dirty="0" smtClean="0">
                <a:solidFill>
                  <a:schemeClr val="accent6"/>
                </a:solidFill>
              </a:rPr>
              <a:t>n </a:t>
            </a:r>
            <a:r>
              <a:rPr lang="en-US" b="1" i="1" dirty="0" smtClean="0">
                <a:solidFill>
                  <a:schemeClr val="accent6"/>
                </a:solidFill>
              </a:rPr>
              <a:t>→ B</a:t>
            </a:r>
            <a:endParaRPr lang="en-US" b="1" i="1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69925" y="4156075"/>
            <a:ext cx="64404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 </a:t>
            </a:r>
            <a:r>
              <a:rPr lang="en-US" b="1" dirty="0"/>
              <a:t>closure</a:t>
            </a:r>
            <a:r>
              <a:rPr lang="en-US" dirty="0"/>
              <a:t> of {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, …, A</a:t>
            </a:r>
            <a:r>
              <a:rPr lang="en-US" i="1" baseline="-25000" dirty="0"/>
              <a:t>n</a:t>
            </a:r>
            <a:r>
              <a:rPr lang="en-US" dirty="0"/>
              <a:t>}</a:t>
            </a:r>
            <a:r>
              <a:rPr lang="en-US" i="1" dirty="0"/>
              <a:t>,</a:t>
            </a:r>
            <a:r>
              <a:rPr lang="en-US" dirty="0"/>
              <a:t> denoted </a:t>
            </a:r>
            <a:r>
              <a:rPr lang="en-US" dirty="0" smtClean="0"/>
              <a:t>{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…, A</a:t>
            </a:r>
            <a:r>
              <a:rPr lang="en-US" i="1" baseline="-25000" dirty="0" smtClean="0"/>
              <a:t>n</a:t>
            </a:r>
            <a:r>
              <a:rPr lang="en-US" dirty="0" smtClean="0"/>
              <a:t>}</a:t>
            </a:r>
            <a:r>
              <a:rPr lang="en-US" baseline="30000" dirty="0" smtClean="0"/>
              <a:t>+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is the set of all such attributes </a:t>
            </a:r>
            <a:r>
              <a:rPr lang="en-US" i="1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Algorithm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441325" y="1946275"/>
            <a:ext cx="536396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Start with X={A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}.</a:t>
            </a:r>
          </a:p>
          <a:p>
            <a:endParaRPr lang="en-US" dirty="0"/>
          </a:p>
          <a:p>
            <a:r>
              <a:rPr lang="en-US" b="1" dirty="0"/>
              <a:t>U</a:t>
            </a:r>
            <a:r>
              <a:rPr lang="en-US" b="1" dirty="0" smtClean="0"/>
              <a:t>ntil</a:t>
            </a:r>
            <a:r>
              <a:rPr lang="en-US" dirty="0" smtClean="0"/>
              <a:t> </a:t>
            </a:r>
            <a:r>
              <a:rPr lang="en-US" dirty="0"/>
              <a:t>X doesn’t change  </a:t>
            </a:r>
            <a:r>
              <a:rPr lang="en-US" b="1" dirty="0"/>
              <a:t>do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b="1" dirty="0" smtClean="0"/>
              <a:t>if</a:t>
            </a:r>
            <a:r>
              <a:rPr lang="en-US" dirty="0" smtClean="0"/>
              <a:t> 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 smtClean="0"/>
              <a:t> → C  is </a:t>
            </a:r>
            <a:r>
              <a:rPr lang="en-US" dirty="0"/>
              <a:t>in S, </a:t>
            </a:r>
            <a:r>
              <a:rPr lang="en-US" b="1" dirty="0" smtClean="0"/>
              <a:t>and</a:t>
            </a:r>
          </a:p>
          <a:p>
            <a:endParaRPr lang="en-US" b="1" dirty="0"/>
          </a:p>
          <a:p>
            <a:r>
              <a:rPr lang="en-US" dirty="0" smtClean="0"/>
              <a:t>	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  <a:r>
              <a:rPr lang="en-US" dirty="0"/>
              <a:t> </a:t>
            </a:r>
            <a:r>
              <a:rPr lang="en-US" dirty="0" smtClean="0"/>
              <a:t>are all in X </a:t>
            </a:r>
            <a:r>
              <a:rPr lang="en-US" b="1" dirty="0" smtClean="0"/>
              <a:t>and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C </a:t>
            </a:r>
            <a:r>
              <a:rPr lang="en-US" dirty="0"/>
              <a:t>is not in </a:t>
            </a:r>
            <a:r>
              <a:rPr lang="en-US" dirty="0" smtClean="0"/>
              <a:t>X</a:t>
            </a:r>
          </a:p>
          <a:p>
            <a:endParaRPr lang="en-US" dirty="0" smtClean="0"/>
          </a:p>
          <a:p>
            <a:r>
              <a:rPr lang="en-US" b="1" dirty="0"/>
              <a:t>	</a:t>
            </a:r>
            <a:r>
              <a:rPr lang="en-US" b="1" dirty="0" smtClean="0"/>
              <a:t>then</a:t>
            </a:r>
          </a:p>
          <a:p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add </a:t>
            </a:r>
            <a:r>
              <a:rPr lang="en-US" dirty="0"/>
              <a:t>C to </a:t>
            </a: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517525" y="1641475"/>
            <a:ext cx="67954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The schema - R(A,B,C,D,E,F)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A, B	→	C</a:t>
            </a:r>
            <a:endParaRPr lang="en-US" dirty="0"/>
          </a:p>
          <a:p>
            <a:r>
              <a:rPr lang="en-US" dirty="0" smtClean="0"/>
              <a:t>A,D	→ 	E</a:t>
            </a:r>
            <a:endParaRPr lang="en-US" dirty="0"/>
          </a:p>
          <a:p>
            <a:r>
              <a:rPr lang="en-US" dirty="0" smtClean="0"/>
              <a:t>B	→ 	D</a:t>
            </a:r>
            <a:endParaRPr lang="en-US" dirty="0"/>
          </a:p>
          <a:p>
            <a:r>
              <a:rPr lang="en-US" dirty="0" smtClean="0"/>
              <a:t>A,F	→	B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Closure </a:t>
            </a:r>
            <a:r>
              <a:rPr lang="en-US" dirty="0" smtClean="0"/>
              <a:t>of {A,B}:	X </a:t>
            </a:r>
            <a:r>
              <a:rPr lang="en-US" dirty="0"/>
              <a:t>= {A, B</a:t>
            </a:r>
            <a:r>
              <a:rPr lang="en-US" dirty="0" smtClean="0"/>
              <a:t>,			}</a:t>
            </a:r>
            <a:endParaRPr lang="en-US" dirty="0"/>
          </a:p>
          <a:p>
            <a:endParaRPr lang="en-US" dirty="0"/>
          </a:p>
          <a:p>
            <a:r>
              <a:rPr lang="en-US" dirty="0"/>
              <a:t>Closure </a:t>
            </a:r>
            <a:r>
              <a:rPr lang="en-US" dirty="0" smtClean="0"/>
              <a:t>of {A</a:t>
            </a:r>
            <a:r>
              <a:rPr lang="en-US" dirty="0"/>
              <a:t>, F</a:t>
            </a:r>
            <a:r>
              <a:rPr lang="en-US" dirty="0" smtClean="0"/>
              <a:t>}:	X </a:t>
            </a:r>
            <a:r>
              <a:rPr lang="en-US" dirty="0"/>
              <a:t>= {A, F</a:t>
            </a:r>
            <a:r>
              <a:rPr lang="en-US" dirty="0" smtClean="0"/>
              <a:t>,			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the Algorithm Correct ?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Show the following by induction: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every </a:t>
            </a:r>
            <a:r>
              <a:rPr lang="en-US" sz="2400" i="1" dirty="0"/>
              <a:t>B</a:t>
            </a:r>
            <a:r>
              <a:rPr lang="en-US" sz="2400" dirty="0"/>
              <a:t> in </a:t>
            </a:r>
            <a:r>
              <a:rPr lang="en-US" sz="2400" i="1" dirty="0"/>
              <a:t>X</a:t>
            </a:r>
            <a:r>
              <a:rPr lang="en-US" sz="24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A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 , A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 , … A</a:t>
            </a:r>
            <a:r>
              <a:rPr lang="en-US" sz="2000" i="1" baseline="-25000" dirty="0" smtClean="0"/>
              <a:t>n </a:t>
            </a:r>
            <a:r>
              <a:rPr lang="en-US" sz="2000" i="1" dirty="0" smtClean="0"/>
              <a:t>→ B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Initially X = </a:t>
            </a:r>
            <a:r>
              <a:rPr lang="en-US" sz="2800" dirty="0" smtClean="0"/>
              <a:t>{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, A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 , … A</a:t>
            </a:r>
            <a:r>
              <a:rPr lang="en-US" sz="2800" i="1" baseline="-25000" dirty="0" smtClean="0"/>
              <a:t>n </a:t>
            </a:r>
            <a:r>
              <a:rPr lang="en-US" sz="2800" dirty="0" smtClean="0"/>
              <a:t>}  </a:t>
            </a:r>
            <a:r>
              <a:rPr lang="en-US" sz="2800" dirty="0"/>
              <a:t>holds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Induction step: </a:t>
            </a:r>
            <a:r>
              <a:rPr lang="en-US" sz="2800" i="1" dirty="0"/>
              <a:t>B</a:t>
            </a:r>
            <a:r>
              <a:rPr lang="en-US" sz="2800" i="1" baseline="-25000" dirty="0"/>
              <a:t>1</a:t>
            </a:r>
            <a:r>
              <a:rPr lang="en-US" sz="2800" i="1" dirty="0"/>
              <a:t>, …, B</a:t>
            </a:r>
            <a:r>
              <a:rPr lang="en-US" sz="2800" i="1" baseline="-25000" dirty="0"/>
              <a:t>m</a:t>
            </a:r>
            <a:r>
              <a:rPr lang="en-US" sz="2800" dirty="0"/>
              <a:t> in </a:t>
            </a:r>
            <a:r>
              <a:rPr lang="en-US" sz="2800" i="1" dirty="0"/>
              <a:t>X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Implies 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, A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, … A</a:t>
            </a:r>
            <a:r>
              <a:rPr lang="en-US" sz="2400" i="1" baseline="-25000" dirty="0" smtClean="0"/>
              <a:t>n </a:t>
            </a:r>
            <a:r>
              <a:rPr lang="en-US" sz="2400" i="1" dirty="0" smtClean="0"/>
              <a:t>→ B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B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 B</a:t>
            </a:r>
            <a:r>
              <a:rPr lang="en-US" sz="2400" i="1" baseline="-25000" dirty="0" smtClean="0"/>
              <a:t>m</a:t>
            </a:r>
            <a:endParaRPr lang="en-US" sz="24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We also have </a:t>
            </a:r>
            <a:r>
              <a:rPr lang="en-US" sz="2400" i="1" dirty="0" smtClean="0"/>
              <a:t>B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B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 B</a:t>
            </a:r>
            <a:r>
              <a:rPr lang="en-US" sz="2400" i="1" baseline="-25000" dirty="0" smtClean="0"/>
              <a:t>m</a:t>
            </a:r>
            <a:r>
              <a:rPr lang="en-US" sz="2400" i="1" dirty="0" smtClean="0"/>
              <a:t> → C</a:t>
            </a:r>
            <a:endParaRPr lang="en-US" sz="24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By transitivity we have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, A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, … A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 → C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800" dirty="0"/>
              <a:t>This shows that the algorithm is </a:t>
            </a:r>
            <a:r>
              <a:rPr lang="en-US" sz="2800" i="1" dirty="0">
                <a:solidFill>
                  <a:srgbClr val="FF0000"/>
                </a:solidFill>
              </a:rPr>
              <a:t>sound</a:t>
            </a:r>
            <a:r>
              <a:rPr lang="en-US" sz="2800" dirty="0"/>
              <a:t>; need to show it is </a:t>
            </a:r>
            <a:r>
              <a:rPr lang="en-US" sz="2800" i="1" dirty="0">
                <a:solidFill>
                  <a:srgbClr val="FF0000"/>
                </a:solidFill>
              </a:rPr>
              <a:t>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  <a:br>
              <a:rPr lang="en-US" dirty="0"/>
            </a:br>
            <a:r>
              <a:rPr lang="en-US" dirty="0"/>
              <a:t>(or Logical Design)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Main idea:</a:t>
            </a:r>
          </a:p>
          <a:p>
            <a:r>
              <a:rPr lang="en-US" dirty="0"/>
              <a:t>Start with some relational schema</a:t>
            </a:r>
          </a:p>
          <a:p>
            <a:r>
              <a:rPr lang="en-US" dirty="0"/>
              <a:t>Find out its FD’s</a:t>
            </a:r>
          </a:p>
          <a:p>
            <a:r>
              <a:rPr lang="en-US" dirty="0"/>
              <a:t>Use them to design a better relational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685800" y="4648200"/>
            <a:ext cx="696376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Anomalies: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Redundancy		= repeated </a:t>
            </a:r>
            <a:r>
              <a:rPr lang="en-US" dirty="0"/>
              <a:t>data</a:t>
            </a:r>
          </a:p>
          <a:p>
            <a:pPr>
              <a:buFontTx/>
              <a:buChar char="•"/>
            </a:pPr>
            <a:r>
              <a:rPr lang="en-US" dirty="0"/>
              <a:t> Update </a:t>
            </a:r>
            <a:r>
              <a:rPr lang="en-US" dirty="0" smtClean="0"/>
              <a:t>anomalies	= Fred </a:t>
            </a:r>
            <a:r>
              <a:rPr lang="en-US" dirty="0"/>
              <a:t>moves to </a:t>
            </a:r>
            <a:r>
              <a:rPr lang="en-US" dirty="0" smtClean="0"/>
              <a:t>“Bellevue”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Deletion </a:t>
            </a:r>
            <a:r>
              <a:rPr lang="en-US" dirty="0" smtClean="0"/>
              <a:t>anomalies	= Fred </a:t>
            </a:r>
            <a:r>
              <a:rPr lang="en-US" dirty="0"/>
              <a:t>drops all phone numbers:</a:t>
            </a:r>
            <a:br>
              <a:rPr lang="en-US" dirty="0"/>
            </a:br>
            <a:r>
              <a:rPr lang="en-US" dirty="0"/>
              <a:t>			what is his city ?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637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Recall set attributes (persons with several phones):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609600" y="4191000"/>
            <a:ext cx="6681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SSN</a:t>
            </a:r>
            <a:r>
              <a:rPr lang="en-US" dirty="0"/>
              <a:t> </a:t>
            </a:r>
            <a:r>
              <a:rPr lang="en-US" i="1" dirty="0"/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Name, City</a:t>
            </a:r>
            <a:r>
              <a:rPr lang="en-US" dirty="0">
                <a:sym typeface="Wingdings" pitchFamily="2" charset="2"/>
              </a:rPr>
              <a:t>,    but not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SSN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/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PhoneNumber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125958" name="Group 6"/>
          <p:cNvGraphicFramePr>
            <a:graphicFrameLocks noGrp="1"/>
          </p:cNvGraphicFramePr>
          <p:nvPr/>
        </p:nvGraphicFramePr>
        <p:xfrm>
          <a:off x="1295400" y="2286000"/>
          <a:ext cx="60198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Functional dependencies (3.4)</a:t>
            </a:r>
          </a:p>
          <a:p>
            <a:r>
              <a:rPr lang="en-US" dirty="0"/>
              <a:t>Rules about FDs (3.5)</a:t>
            </a:r>
          </a:p>
          <a:p>
            <a:r>
              <a:rPr lang="en-US" dirty="0"/>
              <a:t>Design of a Relational schema (3.6)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Decomposition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12725" y="1489075"/>
            <a:ext cx="378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Break the relation into two:</a:t>
            </a:r>
            <a:endParaRPr lang="en-US" dirty="0"/>
          </a:p>
        </p:txBody>
      </p:sp>
      <p:graphicFrame>
        <p:nvGraphicFramePr>
          <p:cNvPr id="126980" name="Group 4"/>
          <p:cNvGraphicFramePr>
            <a:graphicFrameLocks noGrp="1"/>
          </p:cNvGraphicFramePr>
          <p:nvPr/>
        </p:nvGraphicFramePr>
        <p:xfrm>
          <a:off x="1600200" y="2209800"/>
          <a:ext cx="4514850" cy="109728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998" name="Group 22"/>
          <p:cNvGraphicFramePr>
            <a:graphicFrameLocks noGrp="1"/>
          </p:cNvGraphicFramePr>
          <p:nvPr/>
        </p:nvGraphicFramePr>
        <p:xfrm>
          <a:off x="1676400" y="3886200"/>
          <a:ext cx="30099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517525" y="2022475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Conceptual Model: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609600" y="3733800"/>
            <a:ext cx="2389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Relational Model:</a:t>
            </a:r>
          </a:p>
          <a:p>
            <a:r>
              <a:rPr lang="en-US" dirty="0"/>
              <a:t>plus FD’s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279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Normalization:</a:t>
            </a:r>
          </a:p>
          <a:p>
            <a:r>
              <a:rPr lang="en-US" dirty="0"/>
              <a:t>Eliminates anomalies</a:t>
            </a:r>
          </a:p>
        </p:txBody>
      </p:sp>
      <p:graphicFrame>
        <p:nvGraphicFramePr>
          <p:cNvPr id="145428" name="Group 20"/>
          <p:cNvGraphicFramePr>
            <a:graphicFrameLocks noGrp="1"/>
          </p:cNvGraphicFramePr>
          <p:nvPr/>
        </p:nvGraphicFramePr>
        <p:xfrm>
          <a:off x="3810000" y="3810000"/>
          <a:ext cx="1524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55" name="Group 47"/>
          <p:cNvGraphicFramePr>
            <a:graphicFrameLocks noGrp="1"/>
          </p:cNvGraphicFramePr>
          <p:nvPr/>
        </p:nvGraphicFramePr>
        <p:xfrm>
          <a:off x="5867400" y="3810000"/>
          <a:ext cx="1905000" cy="59436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81" name="Group 73"/>
          <p:cNvGraphicFramePr>
            <a:graphicFrameLocks noGrp="1"/>
          </p:cNvGraphicFramePr>
          <p:nvPr/>
        </p:nvGraphicFramePr>
        <p:xfrm>
          <a:off x="4800600" y="5181600"/>
          <a:ext cx="1143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03" name="Group 95"/>
          <p:cNvGraphicFramePr>
            <a:graphicFrameLocks noGrp="1"/>
          </p:cNvGraphicFramePr>
          <p:nvPr/>
        </p:nvGraphicFramePr>
        <p:xfrm>
          <a:off x="6248400" y="5181600"/>
          <a:ext cx="381000" cy="792480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15" name="Group 107"/>
          <p:cNvGraphicFramePr>
            <a:graphicFrameLocks noGrp="1"/>
          </p:cNvGraphicFramePr>
          <p:nvPr/>
        </p:nvGraphicFramePr>
        <p:xfrm>
          <a:off x="7010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32" name="Group 124"/>
          <p:cNvGraphicFramePr>
            <a:graphicFrameLocks noGrp="1"/>
          </p:cNvGraphicFramePr>
          <p:nvPr/>
        </p:nvGraphicFramePr>
        <p:xfrm>
          <a:off x="3581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5580112" y="318363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39624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>
            <a:off x="46482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6477000" y="4572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3" name="Line 145"/>
          <p:cNvSpPr>
            <a:spLocks noChangeShapeType="1"/>
          </p:cNvSpPr>
          <p:nvPr/>
        </p:nvSpPr>
        <p:spPr bwMode="auto">
          <a:xfrm>
            <a:off x="7010400" y="4495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2" name="Group 147"/>
          <p:cNvGrpSpPr/>
          <p:nvPr/>
        </p:nvGrpSpPr>
        <p:grpSpPr>
          <a:xfrm>
            <a:off x="3623456" y="1845682"/>
            <a:ext cx="3900872" cy="1223278"/>
            <a:chOff x="1058863" y="2771775"/>
            <a:chExt cx="6960704" cy="2182813"/>
          </a:xfrm>
        </p:grpSpPr>
        <p:sp>
          <p:nvSpPr>
            <p:cNvPr id="14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Person</a:t>
              </a:r>
              <a:endParaRPr lang="en-US" sz="1600" dirty="0"/>
            </a:p>
          </p:txBody>
        </p:sp>
        <p:sp>
          <p:nvSpPr>
            <p:cNvPr id="15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buys</a:t>
              </a:r>
              <a:endParaRPr lang="en-US" sz="1600" dirty="0"/>
            </a:p>
          </p:txBody>
        </p:sp>
        <p:sp>
          <p:nvSpPr>
            <p:cNvPr id="15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Product</a:t>
              </a:r>
              <a:endParaRPr lang="en-US" sz="1600" dirty="0"/>
            </a:p>
          </p:txBody>
        </p:sp>
        <p:sp>
          <p:nvSpPr>
            <p:cNvPr id="15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name</a:t>
              </a:r>
            </a:p>
          </p:txBody>
        </p:sp>
        <p:sp>
          <p:nvSpPr>
            <p:cNvPr id="15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price</a:t>
              </a:r>
            </a:p>
          </p:txBody>
        </p:sp>
        <p:sp>
          <p:nvSpPr>
            <p:cNvPr id="15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name</a:t>
              </a:r>
            </a:p>
          </p:txBody>
        </p:sp>
        <p:sp>
          <p:nvSpPr>
            <p:cNvPr id="15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ssn</a:t>
              </a:r>
            </a:p>
          </p:txBody>
        </p:sp>
        <p:sp>
          <p:nvSpPr>
            <p:cNvPr id="156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date</a:t>
              </a:r>
            </a:p>
          </p:txBody>
        </p:sp>
        <p:cxnSp>
          <p:nvCxnSpPr>
            <p:cNvPr id="157" name="Straight Connector 156"/>
            <p:cNvCxnSpPr>
              <a:stCxn id="151" idx="0"/>
              <a:endCxn id="15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>
              <a:stCxn id="151" idx="2"/>
              <a:endCxn id="15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stCxn id="150" idx="1"/>
              <a:endCxn id="15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149" idx="1"/>
              <a:endCxn id="15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>
              <a:stCxn id="156" idx="0"/>
              <a:endCxn id="15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>
              <a:stCxn id="149" idx="2"/>
              <a:endCxn id="15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149" idx="2"/>
              <a:endCxn id="15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Decompositions in General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184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R(A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A</a:t>
            </a:r>
            <a:r>
              <a:rPr lang="en-US" baseline="-25000" dirty="0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72652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Create two relations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(B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B</a:t>
            </a:r>
            <a:r>
              <a:rPr lang="en-US" baseline="-25000" dirty="0">
                <a:solidFill>
                  <a:schemeClr val="accent2"/>
                </a:solidFill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(C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baseline="-25000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such that: </a:t>
            </a:r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B</a:t>
            </a:r>
            <a:r>
              <a:rPr lang="en-US" baseline="-25000" dirty="0">
                <a:solidFill>
                  <a:schemeClr val="accent2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>
                <a:sym typeface="Symbol" pitchFamily="18" charset="2"/>
              </a:rPr>
              <a:t>  </a:t>
            </a:r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baseline="-25000" dirty="0" smtClean="0">
                <a:solidFill>
                  <a:schemeClr val="accent2"/>
                </a:solidFill>
              </a:rPr>
              <a:t>k</a:t>
            </a:r>
            <a:r>
              <a:rPr lang="en-US" baseline="-25000" dirty="0" smtClean="0"/>
              <a:t>   </a:t>
            </a:r>
            <a:r>
              <a:rPr lang="en-US" dirty="0"/>
              <a:t>= </a:t>
            </a:r>
            <a:r>
              <a:rPr lang="en-US" dirty="0">
                <a:solidFill>
                  <a:schemeClr val="accent2"/>
                </a:solidFill>
              </a:rPr>
              <a:t>A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 ..., A</a:t>
            </a:r>
            <a:r>
              <a:rPr lang="en-US" baseline="-25000" dirty="0">
                <a:solidFill>
                  <a:schemeClr val="accent2"/>
                </a:solidFill>
              </a:rPr>
              <a:t>n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and:</a:t>
            </a:r>
          </a:p>
          <a:p>
            <a:r>
              <a:rPr lang="en-US" dirty="0"/>
              <a:t>	R</a:t>
            </a:r>
            <a:r>
              <a:rPr lang="en-US" baseline="-25000" dirty="0"/>
              <a:t>1</a:t>
            </a:r>
            <a:r>
              <a:rPr lang="en-US" dirty="0"/>
              <a:t> = projection of R on B</a:t>
            </a:r>
            <a:r>
              <a:rPr lang="en-US" baseline="-25000" dirty="0"/>
              <a:t>1</a:t>
            </a:r>
            <a:r>
              <a:rPr lang="en-US" dirty="0"/>
              <a:t>, ..., B</a:t>
            </a:r>
            <a:r>
              <a:rPr lang="en-US" baseline="-25000" dirty="0"/>
              <a:t>m </a:t>
            </a:r>
          </a:p>
          <a:p>
            <a:r>
              <a:rPr lang="en-US" baseline="-25000" dirty="0"/>
              <a:t>	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= projection of R on C</a:t>
            </a:r>
            <a:r>
              <a:rPr lang="en-US" baseline="-25000" dirty="0"/>
              <a:t>1</a:t>
            </a:r>
            <a:r>
              <a:rPr lang="en-US" dirty="0"/>
              <a:t>, ..., </a:t>
            </a:r>
            <a:r>
              <a:rPr lang="en-US" dirty="0" smtClean="0"/>
              <a:t>C</a:t>
            </a:r>
            <a:r>
              <a:rPr lang="en-US" baseline="-25000" dirty="0" smtClean="0"/>
              <a:t>k 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Incorrect Decomposition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it is incorrect:</a:t>
            </a:r>
          </a:p>
          <a:p>
            <a:endParaRPr lang="en-US" dirty="0"/>
          </a:p>
        </p:txBody>
      </p:sp>
      <p:graphicFrame>
        <p:nvGraphicFramePr>
          <p:cNvPr id="130052" name="Group 4"/>
          <p:cNvGraphicFramePr>
            <a:graphicFrameLocks noGrp="1"/>
          </p:cNvGraphicFramePr>
          <p:nvPr/>
        </p:nvGraphicFramePr>
        <p:xfrm>
          <a:off x="2819400" y="2819400"/>
          <a:ext cx="3429000" cy="1452563"/>
        </p:xfrm>
        <a:graphic>
          <a:graphicData uri="http://schemas.openxmlformats.org/drawingml/2006/table">
            <a:tbl>
              <a:tblPr/>
              <a:tblGrid>
                <a:gridCol w="1258888"/>
                <a:gridCol w="1020762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0074" name="Text Box 26"/>
          <p:cNvSpPr txBox="1">
            <a:spLocks noChangeArrowheads="1"/>
          </p:cNvSpPr>
          <p:nvPr/>
        </p:nvSpPr>
        <p:spPr bwMode="auto">
          <a:xfrm>
            <a:off x="1371600" y="4876800"/>
            <a:ext cx="5886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Decompose on :  </a:t>
            </a:r>
            <a:r>
              <a:rPr lang="en-US" sz="2000" dirty="0">
                <a:solidFill>
                  <a:schemeClr val="accent2"/>
                </a:solidFill>
              </a:rPr>
              <a:t>Name, Category</a:t>
            </a:r>
            <a:r>
              <a:rPr lang="en-US" sz="2000" dirty="0"/>
              <a:t>  and  </a:t>
            </a:r>
            <a:r>
              <a:rPr lang="en-US" sz="2000" dirty="0">
                <a:solidFill>
                  <a:schemeClr val="accent2"/>
                </a:solidFill>
              </a:rPr>
              <a:t>Price,  Category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Incorrect Decomposition</a:t>
            </a:r>
          </a:p>
        </p:txBody>
      </p:sp>
      <p:graphicFrame>
        <p:nvGraphicFramePr>
          <p:cNvPr id="131075" name="Group 3"/>
          <p:cNvGraphicFramePr>
            <a:graphicFrameLocks noGrp="1"/>
          </p:cNvGraphicFramePr>
          <p:nvPr/>
        </p:nvGraphicFramePr>
        <p:xfrm>
          <a:off x="1997075" y="2093118"/>
          <a:ext cx="2408238" cy="1452563"/>
        </p:xfrm>
        <a:graphic>
          <a:graphicData uri="http://schemas.openxmlformats.org/drawingml/2006/table">
            <a:tbl>
              <a:tblPr/>
              <a:tblGrid>
                <a:gridCol w="1258888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093" name="Group 21"/>
          <p:cNvGraphicFramePr>
            <a:graphicFrameLocks noGrp="1"/>
          </p:cNvGraphicFramePr>
          <p:nvPr/>
        </p:nvGraphicFramePr>
        <p:xfrm>
          <a:off x="5426075" y="2093118"/>
          <a:ext cx="2170113" cy="1452563"/>
        </p:xfrm>
        <a:graphic>
          <a:graphicData uri="http://schemas.openxmlformats.org/drawingml/2006/table">
            <a:tbl>
              <a:tblPr/>
              <a:tblGrid>
                <a:gridCol w="1020763"/>
                <a:gridCol w="114935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11" name="Group 39"/>
          <p:cNvGraphicFramePr>
            <a:graphicFrameLocks noGrp="1"/>
          </p:cNvGraphicFramePr>
          <p:nvPr>
            <p:ph type="body" idx="1"/>
          </p:nvPr>
        </p:nvGraphicFramePr>
        <p:xfrm>
          <a:off x="4664075" y="3899693"/>
          <a:ext cx="2895600" cy="2025650"/>
        </p:xfrm>
        <a:graphic>
          <a:graphicData uri="http://schemas.openxmlformats.org/drawingml/2006/table">
            <a:tbl>
              <a:tblPr/>
              <a:tblGrid>
                <a:gridCol w="1143000"/>
                <a:gridCol w="782638"/>
                <a:gridCol w="9699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DoubleClick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29.99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8" name="Group 77"/>
          <p:cNvGrpSpPr/>
          <p:nvPr/>
        </p:nvGrpSpPr>
        <p:grpSpPr>
          <a:xfrm>
            <a:off x="685800" y="3007518"/>
            <a:ext cx="4587875" cy="2555875"/>
            <a:chOff x="365125" y="3733800"/>
            <a:chExt cx="4587875" cy="2555875"/>
          </a:xfrm>
        </p:grpSpPr>
        <p:sp>
          <p:nvSpPr>
            <p:cNvPr id="131142" name="Line 70"/>
            <p:cNvSpPr>
              <a:spLocks noChangeShapeType="1"/>
            </p:cNvSpPr>
            <p:nvPr/>
          </p:nvSpPr>
          <p:spPr bwMode="auto">
            <a:xfrm>
              <a:off x="4343400" y="3733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3" name="Line 71"/>
            <p:cNvSpPr>
              <a:spLocks noChangeShapeType="1"/>
            </p:cNvSpPr>
            <p:nvPr/>
          </p:nvSpPr>
          <p:spPr bwMode="auto">
            <a:xfrm>
              <a:off x="4343400" y="4114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4" name="Line 72"/>
            <p:cNvSpPr>
              <a:spLocks noChangeShapeType="1"/>
            </p:cNvSpPr>
            <p:nvPr/>
          </p:nvSpPr>
          <p:spPr bwMode="auto">
            <a:xfrm flipV="1">
              <a:off x="4343400" y="38100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5" name="Line 73"/>
            <p:cNvSpPr>
              <a:spLocks noChangeShapeType="1"/>
            </p:cNvSpPr>
            <p:nvPr/>
          </p:nvSpPr>
          <p:spPr bwMode="auto">
            <a:xfrm>
              <a:off x="4343400" y="38100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46" name="Text Box 74"/>
            <p:cNvSpPr txBox="1">
              <a:spLocks noChangeArrowheads="1"/>
            </p:cNvSpPr>
            <p:nvPr/>
          </p:nvSpPr>
          <p:spPr bwMode="auto">
            <a:xfrm>
              <a:off x="381000" y="5181600"/>
              <a:ext cx="27876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When we put it back:</a:t>
              </a:r>
            </a:p>
          </p:txBody>
        </p:sp>
        <p:sp>
          <p:nvSpPr>
            <p:cNvPr id="131147" name="Text Box 75"/>
            <p:cNvSpPr txBox="1">
              <a:spLocks noChangeArrowheads="1"/>
            </p:cNvSpPr>
            <p:nvPr/>
          </p:nvSpPr>
          <p:spPr bwMode="auto">
            <a:xfrm>
              <a:off x="365125" y="5832475"/>
              <a:ext cx="35655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Cannot recover information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First Normal Form</a:t>
            </a:r>
            <a:r>
              <a:rPr lang="en-US" sz="2800" dirty="0"/>
              <a:t> = all attributes are atomic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Second Normal Form</a:t>
            </a:r>
            <a:r>
              <a:rPr lang="en-US" sz="2800" dirty="0"/>
              <a:t> (2NF) = old and obsolete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Third Normal Form</a:t>
            </a:r>
            <a:r>
              <a:rPr lang="en-US" sz="2800" dirty="0"/>
              <a:t> (3NF) = this lecture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/>
              <a:t>Boyce Codd Normal Form</a:t>
            </a:r>
            <a:r>
              <a:rPr lang="en-US" sz="2800" dirty="0"/>
              <a:t> (BCNF) = this lecture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Others...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Boyce-Codd Normal Form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37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 simple condition for removing anomalies from relations: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212725" y="4918075"/>
            <a:ext cx="83992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English: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Whenever a set of attributes of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smtClean="0"/>
              <a:t>determines </a:t>
            </a:r>
            <a:r>
              <a:rPr lang="en-US" b="1" i="1" u="sng" dirty="0" smtClean="0"/>
              <a:t>one more</a:t>
            </a:r>
            <a:r>
              <a:rPr lang="en-US" b="1" i="1" dirty="0" smtClean="0"/>
              <a:t> </a:t>
            </a:r>
            <a:r>
              <a:rPr lang="en-US" dirty="0" smtClean="0"/>
              <a:t>attribute</a:t>
            </a:r>
            <a:r>
              <a:rPr lang="en-US" dirty="0"/>
              <a:t>, </a:t>
            </a:r>
          </a:p>
          <a:p>
            <a:r>
              <a:rPr lang="en-US" dirty="0"/>
              <a:t>   </a:t>
            </a:r>
            <a:r>
              <a:rPr lang="en-US" dirty="0" smtClean="0"/>
              <a:t>it should </a:t>
            </a:r>
            <a:r>
              <a:rPr lang="en-US" dirty="0"/>
              <a:t>determine </a:t>
            </a:r>
            <a:r>
              <a:rPr lang="en-US" b="1" i="1" u="sng" dirty="0"/>
              <a:t>all</a:t>
            </a:r>
            <a:r>
              <a:rPr lang="en-US" dirty="0"/>
              <a:t> the attributes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914400" y="2438400"/>
            <a:ext cx="7805855" cy="2123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A relation R is in BCNF if: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     </a:t>
            </a:r>
            <a:r>
              <a:rPr lang="en-US" dirty="0" smtClean="0"/>
              <a:t> Whenever </a:t>
            </a:r>
            <a:r>
              <a:rPr lang="en-US" dirty="0"/>
              <a:t>there is a nontrivial dependency A</a:t>
            </a:r>
            <a:r>
              <a:rPr lang="en-US" baseline="-25000" dirty="0"/>
              <a:t>1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B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     in  R , </a:t>
            </a:r>
            <a:r>
              <a:rPr lang="en-US" dirty="0" smtClean="0"/>
              <a:t> {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}  is a key for R</a:t>
            </a:r>
          </a:p>
        </p:txBody>
      </p:sp>
      <p:sp>
        <p:nvSpPr>
          <p:cNvPr id="8" name="Oval Callout 7"/>
          <p:cNvSpPr/>
          <p:nvPr/>
        </p:nvSpPr>
        <p:spPr bwMode="auto">
          <a:xfrm>
            <a:off x="5446644" y="4681326"/>
            <a:ext cx="2093844" cy="1070116"/>
          </a:xfrm>
          <a:prstGeom prst="wedgeEllipseCallout">
            <a:avLst>
              <a:gd name="adj1" fmla="val -90918"/>
              <a:gd name="adj2" fmla="val -68878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Including superkeys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441325" y="4384675"/>
            <a:ext cx="39004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What are the dependencies?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SSN 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→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Name, City</a:t>
            </a:r>
          </a:p>
          <a:p>
            <a:r>
              <a:rPr lang="en-US" dirty="0"/>
              <a:t>What are the keys?</a:t>
            </a:r>
          </a:p>
          <a:p>
            <a:r>
              <a:rPr lang="en-US" dirty="0"/>
              <a:t>	{</a:t>
            </a:r>
            <a:r>
              <a:rPr lang="en-US" dirty="0">
                <a:solidFill>
                  <a:schemeClr val="accent2"/>
                </a:solidFill>
              </a:rPr>
              <a:t>SSN, PhoneNumber</a:t>
            </a:r>
            <a:r>
              <a:rPr lang="en-US" dirty="0">
                <a:solidFill>
                  <a:schemeClr val="tx2"/>
                </a:solidFill>
              </a:rPr>
              <a:t>}</a:t>
            </a:r>
          </a:p>
          <a:p>
            <a:r>
              <a:rPr lang="en-US" dirty="0"/>
              <a:t>Is it in BCNF?</a:t>
            </a:r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1562100" y="2057400"/>
          <a:ext cx="60198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Decompose it into BCNF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1600200" y="2209800"/>
          <a:ext cx="4514850" cy="109728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Seattle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Westfield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89" name="Group 21"/>
          <p:cNvGraphicFramePr>
            <a:graphicFrameLocks noGrp="1"/>
          </p:cNvGraphicFramePr>
          <p:nvPr/>
        </p:nvGraphicFramePr>
        <p:xfrm>
          <a:off x="1676400" y="3886200"/>
          <a:ext cx="3009900" cy="1828800"/>
        </p:xfrm>
        <a:graphic>
          <a:graphicData uri="http://schemas.openxmlformats.org/drawingml/2006/table">
            <a:tbl>
              <a:tblPr/>
              <a:tblGrid>
                <a:gridCol w="1504950"/>
                <a:gridCol w="15049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PhoneNumber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123-45-6789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206-555-6543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908-555-2121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987-65-4321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908-555-1234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209" name="Rectangle 41"/>
          <p:cNvSpPr>
            <a:spLocks noChangeArrowheads="1"/>
          </p:cNvSpPr>
          <p:nvPr/>
        </p:nvSpPr>
        <p:spPr bwMode="auto">
          <a:xfrm>
            <a:off x="6324600" y="2362200"/>
            <a:ext cx="2706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SSN 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→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Name, 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BCNF Decomposition</a:t>
            </a:r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365125" y="1870075"/>
            <a:ext cx="873442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Find a dependency that violates the BCNF condition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 </a:t>
            </a:r>
            <a:r>
              <a:rPr lang="en-US" dirty="0" smtClean="0"/>
              <a:t>→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  <a:p>
            <a:endParaRPr lang="en-US" dirty="0"/>
          </a:p>
        </p:txBody>
      </p:sp>
      <p:sp>
        <p:nvSpPr>
          <p:cNvPr id="136205" name="Oval 13"/>
          <p:cNvSpPr>
            <a:spLocks noChangeArrowheads="1"/>
          </p:cNvSpPr>
          <p:nvPr/>
        </p:nvSpPr>
        <p:spPr bwMode="auto">
          <a:xfrm>
            <a:off x="1997075" y="3921125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3444875" y="3997325"/>
            <a:ext cx="2286000" cy="2209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3581400" y="4876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A’s</a:t>
            </a: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301875" y="483552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Others</a:t>
            </a: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4419600" y="4876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B’s</a:t>
            </a:r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2895600" y="6172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/>
              <a:t>R1</a:t>
            </a:r>
            <a:endParaRPr lang="en-US" dirty="0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4572000" y="6172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/>
              <a:t>R2</a:t>
            </a: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365125" y="3013075"/>
            <a:ext cx="6985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Heuristics: choose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B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, … B</a:t>
            </a:r>
            <a:r>
              <a:rPr lang="en-US" baseline="-25000" dirty="0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 “</a:t>
            </a:r>
            <a:r>
              <a:rPr lang="en-US" dirty="0">
                <a:solidFill>
                  <a:schemeClr val="accent2"/>
                </a:solidFill>
              </a:rPr>
              <a:t>as large as possible”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365125" y="4079875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Decompose: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152401" y="5105400"/>
            <a:ext cx="19192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Exercise: </a:t>
            </a:r>
            <a:r>
              <a:rPr lang="en-US" sz="2000" dirty="0" smtClean="0">
                <a:solidFill>
                  <a:srgbClr val="FF0000"/>
                </a:solidFill>
              </a:rPr>
              <a:t>Is </a:t>
            </a:r>
            <a:r>
              <a:rPr lang="en-US" sz="2000" dirty="0">
                <a:solidFill>
                  <a:srgbClr val="FF0000"/>
                </a:solidFill>
              </a:rPr>
              <a:t>there a </a:t>
            </a:r>
            <a:r>
              <a:rPr lang="en-US" sz="2000" dirty="0" smtClean="0">
                <a:solidFill>
                  <a:srgbClr val="FF0000"/>
                </a:solidFill>
              </a:rPr>
              <a:t>2-attribute relation </a:t>
            </a:r>
            <a:r>
              <a:rPr lang="en-US" sz="2000" dirty="0">
                <a:solidFill>
                  <a:srgbClr val="FF0000"/>
                </a:solidFill>
              </a:rPr>
              <a:t>that </a:t>
            </a:r>
            <a:r>
              <a:rPr lang="en-US" sz="2000" dirty="0" smtClean="0">
                <a:solidFill>
                  <a:srgbClr val="FF0000"/>
                </a:solidFill>
              </a:rPr>
              <a:t>is not </a:t>
            </a:r>
            <a:r>
              <a:rPr lang="en-US" sz="2000" dirty="0">
                <a:solidFill>
                  <a:srgbClr val="FF0000"/>
                </a:solidFill>
              </a:rPr>
              <a:t>in BCNF ?</a:t>
            </a:r>
            <a:endParaRPr lang="en-US" sz="2000" dirty="0"/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6613525" y="4537075"/>
            <a:ext cx="2257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Continue until</a:t>
            </a:r>
          </a:p>
          <a:p>
            <a:r>
              <a:rPr lang="en-US" dirty="0"/>
              <a:t>there are no</a:t>
            </a:r>
          </a:p>
          <a:p>
            <a:r>
              <a:rPr lang="en-US" dirty="0"/>
              <a:t>BCNF violations</a:t>
            </a:r>
          </a:p>
          <a:p>
            <a:r>
              <a:rPr lang="en-US" dirty="0"/>
              <a:t>left.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Schema Design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517525" y="2022475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Conceptual Model: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609600" y="3733800"/>
            <a:ext cx="2389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Relational Model:</a:t>
            </a:r>
          </a:p>
          <a:p>
            <a:r>
              <a:rPr lang="en-US" dirty="0"/>
              <a:t>plus FD’s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279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Normalization:</a:t>
            </a:r>
          </a:p>
          <a:p>
            <a:r>
              <a:rPr lang="en-US" dirty="0"/>
              <a:t>Eliminates anomalies</a:t>
            </a:r>
          </a:p>
        </p:txBody>
      </p:sp>
      <p:graphicFrame>
        <p:nvGraphicFramePr>
          <p:cNvPr id="145428" name="Group 20"/>
          <p:cNvGraphicFramePr>
            <a:graphicFrameLocks noGrp="1"/>
          </p:cNvGraphicFramePr>
          <p:nvPr/>
        </p:nvGraphicFramePr>
        <p:xfrm>
          <a:off x="3810000" y="3810000"/>
          <a:ext cx="1524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55" name="Group 47"/>
          <p:cNvGraphicFramePr>
            <a:graphicFrameLocks noGrp="1"/>
          </p:cNvGraphicFramePr>
          <p:nvPr/>
        </p:nvGraphicFramePr>
        <p:xfrm>
          <a:off x="5867400" y="3810000"/>
          <a:ext cx="1905000" cy="59436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81" name="Group 73"/>
          <p:cNvGraphicFramePr>
            <a:graphicFrameLocks noGrp="1"/>
          </p:cNvGraphicFramePr>
          <p:nvPr/>
        </p:nvGraphicFramePr>
        <p:xfrm>
          <a:off x="4800600" y="5181600"/>
          <a:ext cx="1143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03" name="Group 95"/>
          <p:cNvGraphicFramePr>
            <a:graphicFrameLocks noGrp="1"/>
          </p:cNvGraphicFramePr>
          <p:nvPr/>
        </p:nvGraphicFramePr>
        <p:xfrm>
          <a:off x="6248400" y="5181600"/>
          <a:ext cx="381000" cy="792480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15" name="Group 107"/>
          <p:cNvGraphicFramePr>
            <a:graphicFrameLocks noGrp="1"/>
          </p:cNvGraphicFramePr>
          <p:nvPr/>
        </p:nvGraphicFramePr>
        <p:xfrm>
          <a:off x="7010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32" name="Group 124"/>
          <p:cNvGraphicFramePr>
            <a:graphicFrameLocks noGrp="1"/>
          </p:cNvGraphicFramePr>
          <p:nvPr/>
        </p:nvGraphicFramePr>
        <p:xfrm>
          <a:off x="3581400" y="5181600"/>
          <a:ext cx="762000" cy="79248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5580112" y="318363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39624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>
            <a:off x="4648200" y="4724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6477000" y="4572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5553" name="Line 145"/>
          <p:cNvSpPr>
            <a:spLocks noChangeShapeType="1"/>
          </p:cNvSpPr>
          <p:nvPr/>
        </p:nvSpPr>
        <p:spPr bwMode="auto">
          <a:xfrm>
            <a:off x="7010400" y="4495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3623456" y="1845682"/>
            <a:ext cx="3900872" cy="1223278"/>
            <a:chOff x="1058863" y="2771775"/>
            <a:chExt cx="6960704" cy="2182813"/>
          </a:xfrm>
        </p:grpSpPr>
        <p:sp>
          <p:nvSpPr>
            <p:cNvPr id="14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Person</a:t>
              </a:r>
              <a:endParaRPr lang="en-US" sz="1600" dirty="0"/>
            </a:p>
          </p:txBody>
        </p:sp>
        <p:sp>
          <p:nvSpPr>
            <p:cNvPr id="15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buys</a:t>
              </a:r>
              <a:endParaRPr lang="en-US" sz="1600" dirty="0"/>
            </a:p>
          </p:txBody>
        </p:sp>
        <p:sp>
          <p:nvSpPr>
            <p:cNvPr id="15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Product</a:t>
              </a:r>
              <a:endParaRPr lang="en-US" sz="1600" dirty="0"/>
            </a:p>
          </p:txBody>
        </p:sp>
        <p:sp>
          <p:nvSpPr>
            <p:cNvPr id="15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name</a:t>
              </a:r>
            </a:p>
          </p:txBody>
        </p:sp>
        <p:sp>
          <p:nvSpPr>
            <p:cNvPr id="15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price</a:t>
              </a:r>
            </a:p>
          </p:txBody>
        </p:sp>
        <p:sp>
          <p:nvSpPr>
            <p:cNvPr id="15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name</a:t>
              </a:r>
            </a:p>
          </p:txBody>
        </p:sp>
        <p:sp>
          <p:nvSpPr>
            <p:cNvPr id="15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u="sng" dirty="0"/>
                <a:t>ssn</a:t>
              </a:r>
            </a:p>
          </p:txBody>
        </p:sp>
        <p:sp>
          <p:nvSpPr>
            <p:cNvPr id="156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date</a:t>
              </a:r>
            </a:p>
          </p:txBody>
        </p:sp>
        <p:cxnSp>
          <p:nvCxnSpPr>
            <p:cNvPr id="157" name="Straight Connector 156"/>
            <p:cNvCxnSpPr>
              <a:stCxn id="151" idx="0"/>
              <a:endCxn id="15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>
              <a:stCxn id="151" idx="2"/>
              <a:endCxn id="15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stCxn id="150" idx="1"/>
              <a:endCxn id="15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149" idx="1"/>
              <a:endCxn id="15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>
              <a:stCxn id="156" idx="0"/>
              <a:endCxn id="15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>
              <a:stCxn id="149" idx="2"/>
              <a:endCxn id="15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149" idx="2"/>
              <a:endCxn id="15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Decomposition 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517525" y="1565275"/>
            <a:ext cx="6427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Person(name, SSN, age, hairColor, phoneNumber)</a:t>
            </a:r>
          </a:p>
          <a:p>
            <a:r>
              <a:rPr lang="en-US" dirty="0"/>
              <a:t>	SSN </a:t>
            </a:r>
            <a:r>
              <a:rPr lang="en-US" dirty="0" smtClean="0">
                <a:sym typeface="Wingdings" pitchFamily="2" charset="2"/>
              </a:rPr>
              <a:t>→ </a:t>
            </a:r>
            <a:r>
              <a:rPr lang="en-US" dirty="0">
                <a:sym typeface="Wingdings" pitchFamily="2" charset="2"/>
              </a:rPr>
              <a:t>name, age</a:t>
            </a:r>
          </a:p>
          <a:p>
            <a:r>
              <a:rPr lang="en-US" dirty="0">
                <a:sym typeface="Wingdings" pitchFamily="2" charset="2"/>
              </a:rPr>
              <a:t>	age </a:t>
            </a:r>
            <a:r>
              <a:rPr lang="en-US" dirty="0" smtClean="0">
                <a:sym typeface="Wingdings" pitchFamily="2" charset="2"/>
              </a:rPr>
              <a:t>→ </a:t>
            </a:r>
            <a:r>
              <a:rPr lang="en-US" dirty="0">
                <a:sym typeface="Wingdings" pitchFamily="2" charset="2"/>
              </a:rPr>
              <a:t>hairColor</a:t>
            </a:r>
            <a:endParaRPr lang="en-US" dirty="0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669925" y="3089275"/>
            <a:ext cx="40767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Decompose in BCNF (in class):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Step 1:  find all keys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Step 2: now decompose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Example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/>
              <a:t>R(</a:t>
            </a:r>
            <a:r>
              <a:rPr lang="en-US" dirty="0">
                <a:solidFill>
                  <a:schemeClr val="accent2"/>
                </a:solidFill>
              </a:rPr>
              <a:t>A,B,C,D</a:t>
            </a:r>
            <a:r>
              <a:rPr lang="en-US" dirty="0"/>
              <a:t>)   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,   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Key:   </a:t>
            </a:r>
            <a:r>
              <a:rPr lang="en-US" dirty="0">
                <a:solidFill>
                  <a:schemeClr val="accent2"/>
                </a:solidFill>
              </a:rPr>
              <a:t>A, D</a:t>
            </a:r>
          </a:p>
          <a:p>
            <a:r>
              <a:rPr lang="en-US" dirty="0"/>
              <a:t>Violations of BCNF: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C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smtClean="0">
                <a:solidFill>
                  <a:schemeClr val="accent2"/>
                </a:solidFill>
              </a:rPr>
              <a:t>A </a:t>
            </a:r>
            <a:r>
              <a:rPr lang="en-US" dirty="0" smtClean="0"/>
              <a:t>→ </a:t>
            </a:r>
            <a:r>
              <a:rPr lang="en-US" dirty="0" smtClean="0">
                <a:solidFill>
                  <a:schemeClr val="accent2"/>
                </a:solidFill>
              </a:rPr>
              <a:t>B,C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Pick 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B,C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split R into R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A,B,C</a:t>
            </a:r>
            <a:r>
              <a:rPr lang="en-US" dirty="0" smtClean="0"/>
              <a:t>), R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A,D</a:t>
            </a:r>
            <a:r>
              <a:rPr lang="en-US" dirty="0"/>
              <a:t>)</a:t>
            </a:r>
          </a:p>
          <a:p>
            <a:r>
              <a:rPr lang="en-US" dirty="0"/>
              <a:t>What happens if we pick 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→ </a:t>
            </a:r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dirty="0" smtClean="0"/>
              <a:t>  </a:t>
            </a:r>
            <a:r>
              <a:rPr lang="en-US" dirty="0"/>
              <a:t>first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Correct Decompositions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A decomposition is </a:t>
            </a:r>
            <a:r>
              <a:rPr lang="en-US" sz="2800" i="1" dirty="0">
                <a:solidFill>
                  <a:srgbClr val="FF0000"/>
                </a:solidFill>
              </a:rPr>
              <a:t>lossless</a:t>
            </a:r>
            <a:r>
              <a:rPr lang="en-US" sz="2800" dirty="0"/>
              <a:t> if we can recover:</a:t>
            </a:r>
          </a:p>
          <a:p>
            <a:pPr>
              <a:buFontTx/>
              <a:buNone/>
            </a:pPr>
            <a:r>
              <a:rPr lang="en-US" sz="2800" dirty="0"/>
              <a:t>                 R(A,B,C)</a:t>
            </a:r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           R1(A,B)      R2(A,C)</a:t>
            </a:r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                 R’(A,B,C)   should be the same as</a:t>
            </a:r>
            <a:br>
              <a:rPr lang="en-US" sz="2800" dirty="0"/>
            </a:br>
            <a:r>
              <a:rPr lang="en-US" sz="2800" dirty="0"/>
              <a:t>                                    R(A,B,C)</a:t>
            </a:r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3352800" y="27432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3352800" y="4191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746125" y="6137275"/>
            <a:ext cx="635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R’ is in general larger than R.  Must ensure R’ = R</a:t>
            </a:r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4968875" y="2652713"/>
            <a:ext cx="1744663" cy="498475"/>
          </a:xfrm>
          <a:prstGeom prst="wedgeRoundRectCallout">
            <a:avLst>
              <a:gd name="adj1" fmla="val -141083"/>
              <a:gd name="adj2" fmla="val 356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Decompose</a:t>
            </a:r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>
            <a:off x="5335588" y="4572000"/>
            <a:ext cx="1290637" cy="498475"/>
          </a:xfrm>
          <a:prstGeom prst="wedgeRoundRectCallout">
            <a:avLst>
              <a:gd name="adj1" fmla="val -193787"/>
              <a:gd name="adj2" fmla="val -1369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Recover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 Decompositions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R(A,B,C) s.t. </a:t>
            </a:r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→B</a:t>
            </a:r>
            <a:r>
              <a:rPr lang="en-US" dirty="0">
                <a:sym typeface="Wingdings" pitchFamily="2" charset="2"/>
              </a:rPr>
              <a:t>, the decomposition into R1(A,B), R2(A,C) is lossless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3NF: A Problem with BCNF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93725" y="2701925"/>
            <a:ext cx="68698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FD’s:  </a:t>
            </a:r>
            <a:r>
              <a:rPr lang="en-US" dirty="0">
                <a:solidFill>
                  <a:schemeClr val="accent2"/>
                </a:solidFill>
              </a:rPr>
              <a:t>Character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Film</a:t>
            </a:r>
            <a:r>
              <a:rPr lang="en-US" dirty="0" smtClean="0"/>
              <a:t>;	</a:t>
            </a:r>
            <a:r>
              <a:rPr lang="en-US" dirty="0" smtClean="0">
                <a:solidFill>
                  <a:schemeClr val="accent2"/>
                </a:solidFill>
              </a:rPr>
              <a:t>Film, Actor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Character</a:t>
            </a:r>
          </a:p>
          <a:p>
            <a:r>
              <a:rPr lang="en-US" dirty="0"/>
              <a:t>So, there is a BCNF violation, and we decompose.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4860925" y="3933553"/>
            <a:ext cx="2339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Character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accent2"/>
                </a:solidFill>
              </a:rPr>
              <a:t> Film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257800" y="529082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  FDs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524000" y="1752600"/>
          <a:ext cx="6096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85800" y="5105400"/>
          <a:ext cx="4064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685800" y="3750365"/>
          <a:ext cx="40640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So What’s the Problem?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212725" y="3013075"/>
            <a:ext cx="6384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No problem so far. All </a:t>
            </a:r>
            <a:r>
              <a:rPr lang="en-US" i="1" dirty="0">
                <a:solidFill>
                  <a:srgbClr val="FF0000"/>
                </a:solidFill>
              </a:rPr>
              <a:t>local</a:t>
            </a:r>
            <a:r>
              <a:rPr lang="en-US" dirty="0"/>
              <a:t> FD’s are satisfied.</a:t>
            </a:r>
          </a:p>
          <a:p>
            <a:r>
              <a:rPr lang="en-US" dirty="0"/>
              <a:t>Let’s put all the data back into a single table again: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1027113" y="6137275"/>
            <a:ext cx="6869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Violates the dependency: </a:t>
            </a:r>
            <a:r>
              <a:rPr lang="en-US" b="1" dirty="0" smtClean="0">
                <a:solidFill>
                  <a:srgbClr val="FF0000"/>
                </a:solidFill>
              </a:rPr>
              <a:t>Film, Actor</a:t>
            </a:r>
            <a:r>
              <a:rPr lang="en-US" b="1" dirty="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olidFill>
                  <a:srgbClr val="FF0000"/>
                </a:solidFill>
              </a:rPr>
              <a:t> Character!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212725" y="1524000"/>
          <a:ext cx="4253258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9658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Austin Powers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775200" y="1524000"/>
          <a:ext cx="406400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6904"/>
                <a:gridCol w="2107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</a:t>
                      </a:r>
                      <a:r>
                        <a:rPr lang="en-US" sz="2400" baseline="0" dirty="0" smtClean="0"/>
                        <a:t> Myers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 Myers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4412974"/>
          <a:ext cx="609600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26365"/>
                <a:gridCol w="1815548"/>
                <a:gridCol w="2054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Film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Actor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sz="24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</a:t>
                      </a:r>
                      <a:r>
                        <a:rPr lang="en-US" sz="2400" baseline="0" dirty="0" smtClean="0"/>
                        <a:t> Myers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Austin Powers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Austin Powers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Mike Myers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Dr. Evil</a:t>
                      </a:r>
                      <a:endParaRPr lang="en-US" sz="2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Oval Callout 24"/>
          <p:cNvSpPr/>
          <p:nvPr/>
        </p:nvSpPr>
        <p:spPr bwMode="auto">
          <a:xfrm>
            <a:off x="6745356" y="3013075"/>
            <a:ext cx="2093844" cy="1227622"/>
          </a:xfrm>
          <a:prstGeom prst="wedgeEllipseCallout">
            <a:avLst>
              <a:gd name="adj1" fmla="val -51044"/>
              <a:gd name="adj2" fmla="val 74363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What happened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here?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5" grpId="0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3rd Normal Form (3NF)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3787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A simple condition for removing anomalies from relations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3NF has a </a:t>
            </a:r>
            <a:r>
              <a:rPr lang="en-US" dirty="0" smtClean="0">
                <a:solidFill>
                  <a:srgbClr val="FF0000"/>
                </a:solidFill>
              </a:rPr>
              <a:t>dependency-preserving </a:t>
            </a:r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143364" name="AutoShape 4"/>
          <p:cNvSpPr>
            <a:spLocks noChangeArrowheads="1"/>
          </p:cNvSpPr>
          <p:nvPr/>
        </p:nvSpPr>
        <p:spPr bwMode="auto">
          <a:xfrm>
            <a:off x="381000" y="2971800"/>
            <a:ext cx="7958276" cy="21452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 relation R is in 3rd normal form if 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Whenever there is a nontrivial dependency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B</a:t>
            </a:r>
            <a:br>
              <a:rPr lang="en-US" dirty="0">
                <a:sym typeface="Symbol" pitchFamily="18" charset="2"/>
              </a:rPr>
            </a:br>
            <a:r>
              <a:rPr lang="en-US" dirty="0"/>
              <a:t>for  R , then 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..., A</a:t>
            </a:r>
            <a:r>
              <a:rPr lang="en-US" baseline="-25000" dirty="0"/>
              <a:t>n</a:t>
            </a:r>
            <a:r>
              <a:rPr lang="en-US" dirty="0"/>
              <a:t> } a </a:t>
            </a:r>
            <a:r>
              <a:rPr lang="en-US" dirty="0" smtClean="0"/>
              <a:t>key </a:t>
            </a:r>
            <a:r>
              <a:rPr lang="en-US" dirty="0"/>
              <a:t>for R, </a:t>
            </a:r>
          </a:p>
          <a:p>
            <a:r>
              <a:rPr lang="en-US" dirty="0">
                <a:solidFill>
                  <a:srgbClr val="FF0000"/>
                </a:solidFill>
              </a:rPr>
              <a:t>or B is part of a key</a:t>
            </a:r>
            <a:r>
              <a:rPr lang="en-US" dirty="0"/>
              <a:t>. </a:t>
            </a:r>
          </a:p>
        </p:txBody>
      </p:sp>
      <p:sp>
        <p:nvSpPr>
          <p:cNvPr id="7" name="Oval Callout 6"/>
          <p:cNvSpPr/>
          <p:nvPr/>
        </p:nvSpPr>
        <p:spPr bwMode="auto">
          <a:xfrm>
            <a:off x="5658679" y="4582010"/>
            <a:ext cx="2093844" cy="1070116"/>
          </a:xfrm>
          <a:prstGeom prst="wedgeEllipseCallout">
            <a:avLst>
              <a:gd name="adj1" fmla="val -85855"/>
              <a:gd name="adj2" fmla="val -4534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Including superkeys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into 3NF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we know BCNF decomposition (how?)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baseline="0" dirty="0" smtClean="0">
                <a:latin typeface="+mn-lt"/>
                <a:sym typeface="Wingdings" pitchFamily="2" charset="2"/>
              </a:rPr>
              <a:t>Not</a:t>
            </a:r>
            <a:r>
              <a:rPr lang="en-US" sz="3200" kern="0" dirty="0" smtClean="0">
                <a:latin typeface="+mn-lt"/>
                <a:sym typeface="Wingdings" pitchFamily="2" charset="2"/>
              </a:rPr>
              <a:t>-so-easy: if we want a dependency-preserving decomposition…</a:t>
            </a:r>
          </a:p>
          <a:p>
            <a:pPr marL="1073150" lvl="1" indent="-61595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200" kern="0" dirty="0" smtClean="0">
                <a:latin typeface="+mn-lt"/>
                <a:sym typeface="Wingdings" pitchFamily="2" charset="2"/>
              </a:rPr>
              <a:t>In the book (3.5)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Dependencies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Definition:    A</a:t>
            </a:r>
            <a:r>
              <a:rPr lang="en-US" sz="2400" baseline="-25000" dirty="0"/>
              <a:t>1</a:t>
            </a:r>
            <a:r>
              <a:rPr lang="en-US" sz="2400" dirty="0"/>
              <a:t>, ..., A</a:t>
            </a:r>
            <a:r>
              <a:rPr lang="en-US" sz="2400" baseline="-25000" dirty="0"/>
              <a:t>m </a:t>
            </a:r>
            <a:r>
              <a:rPr lang="en-US" sz="2400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B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, ..., B</a:t>
            </a:r>
            <a:r>
              <a:rPr lang="en-US" sz="2400" baseline="-25000" dirty="0">
                <a:sym typeface="Wingdings" pitchFamily="2" charset="2"/>
              </a:rPr>
              <a:t>n </a:t>
            </a:r>
            <a:r>
              <a:rPr lang="en-US" sz="2400" dirty="0">
                <a:sym typeface="Wingdings" pitchFamily="2" charset="2"/>
              </a:rPr>
              <a:t>holds in R if:</a:t>
            </a:r>
          </a:p>
          <a:p>
            <a:pPr>
              <a:buFontTx/>
              <a:buNone/>
            </a:pPr>
            <a:endParaRPr lang="en-US" sz="2400" dirty="0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t, t’  R, (t.A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=t’.A</a:t>
            </a:r>
            <a:r>
              <a:rPr lang="en-US" sz="2400" baseline="-25000" dirty="0">
                <a:sym typeface="Symbol" pitchFamily="18" charset="2"/>
              </a:rPr>
              <a:t>1 </a:t>
            </a:r>
            <a:r>
              <a:rPr lang="en-US" sz="2400" dirty="0">
                <a:sym typeface="Symbol" pitchFamily="18" charset="2"/>
              </a:rPr>
              <a:t> ...  t.A</a:t>
            </a:r>
            <a:r>
              <a:rPr lang="en-US" sz="2400" baseline="-25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=t’.A</a:t>
            </a:r>
            <a:r>
              <a:rPr lang="en-US" sz="2400" baseline="-25000" dirty="0">
                <a:sym typeface="Symbol" pitchFamily="18" charset="2"/>
              </a:rPr>
              <a:t>m </a:t>
            </a:r>
            <a:r>
              <a:rPr lang="en-US" sz="2400" dirty="0">
                <a:sym typeface="Symbol" pitchFamily="18" charset="2"/>
              </a:rPr>
              <a:t> t.B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=t’.B</a:t>
            </a:r>
            <a:r>
              <a:rPr lang="en-US" sz="2400" baseline="-25000" dirty="0">
                <a:sym typeface="Symbol" pitchFamily="18" charset="2"/>
              </a:rPr>
              <a:t>1 </a:t>
            </a:r>
            <a:r>
              <a:rPr lang="en-US" sz="2400" dirty="0">
                <a:sym typeface="Symbol" pitchFamily="18" charset="2"/>
              </a:rPr>
              <a:t> ...  t.B</a:t>
            </a:r>
            <a:r>
              <a:rPr lang="en-US" sz="2400" baseline="-25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=t’.B</a:t>
            </a:r>
            <a:r>
              <a:rPr lang="en-US" sz="2400" baseline="-25000" dirty="0">
                <a:sym typeface="Symbol" pitchFamily="18" charset="2"/>
              </a:rPr>
              <a:t>m </a:t>
            </a:r>
            <a:r>
              <a:rPr lang="en-US" sz="2400" dirty="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endParaRPr lang="en-US" sz="2400" baseline="-25000" dirty="0">
              <a:sym typeface="Symbol" pitchFamily="18" charset="2"/>
            </a:endParaRPr>
          </a:p>
        </p:txBody>
      </p:sp>
      <p:graphicFrame>
        <p:nvGraphicFramePr>
          <p:cNvPr id="105476" name="Group 4"/>
          <p:cNvGraphicFramePr>
            <a:graphicFrameLocks noGrp="1"/>
          </p:cNvGraphicFramePr>
          <p:nvPr/>
        </p:nvGraphicFramePr>
        <p:xfrm>
          <a:off x="1143000" y="4038600"/>
          <a:ext cx="6172200" cy="1828800"/>
        </p:xfrm>
        <a:graphic>
          <a:graphicData uri="http://schemas.openxmlformats.org/drawingml/2006/table">
            <a:tbl>
              <a:tblPr/>
              <a:tblGrid>
                <a:gridCol w="617538"/>
                <a:gridCol w="617537"/>
                <a:gridCol w="615950"/>
                <a:gridCol w="617538"/>
                <a:gridCol w="617537"/>
                <a:gridCol w="617538"/>
                <a:gridCol w="617537"/>
                <a:gridCol w="615950"/>
                <a:gridCol w="617538"/>
                <a:gridCol w="61753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05555" name="AutoShape 83"/>
          <p:cNvSpPr>
            <a:spLocks/>
          </p:cNvSpPr>
          <p:nvPr/>
        </p:nvSpPr>
        <p:spPr bwMode="auto">
          <a:xfrm rot="-5400000">
            <a:off x="2628900" y="5067300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 t, t’ agree here</a:t>
            </a:r>
          </a:p>
        </p:txBody>
      </p:sp>
      <p:sp>
        <p:nvSpPr>
          <p:cNvPr id="105556" name="AutoShape 84"/>
          <p:cNvSpPr>
            <a:spLocks/>
          </p:cNvSpPr>
          <p:nvPr/>
        </p:nvSpPr>
        <p:spPr bwMode="auto">
          <a:xfrm rot="-5400000">
            <a:off x="5143500" y="5067300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then t, t’ agree here</a:t>
            </a:r>
          </a:p>
        </p:txBody>
      </p:sp>
      <p:sp>
        <p:nvSpPr>
          <p:cNvPr id="105557" name="Text Box 85"/>
          <p:cNvSpPr txBox="1">
            <a:spLocks noChangeArrowheads="1"/>
          </p:cNvSpPr>
          <p:nvPr/>
        </p:nvSpPr>
        <p:spPr bwMode="auto">
          <a:xfrm>
            <a:off x="685800" y="4495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</a:t>
            </a:r>
          </a:p>
        </p:txBody>
      </p:sp>
      <p:sp>
        <p:nvSpPr>
          <p:cNvPr id="105558" name="Text Box 86"/>
          <p:cNvSpPr txBox="1">
            <a:spLocks noChangeArrowheads="1"/>
          </p:cNvSpPr>
          <p:nvPr/>
        </p:nvSpPr>
        <p:spPr bwMode="auto">
          <a:xfrm>
            <a:off x="685800" y="5181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t’</a:t>
            </a:r>
          </a:p>
        </p:txBody>
      </p:sp>
      <p:sp>
        <p:nvSpPr>
          <p:cNvPr id="105559" name="Text Box 87"/>
          <p:cNvSpPr txBox="1">
            <a:spLocks noChangeArrowheads="1"/>
          </p:cNvSpPr>
          <p:nvPr/>
        </p:nvSpPr>
        <p:spPr bwMode="auto">
          <a:xfrm>
            <a:off x="822325" y="35464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Point!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Functional dependencies are part of the schema!</a:t>
            </a:r>
          </a:p>
          <a:p>
            <a:r>
              <a:rPr lang="en-US" dirty="0"/>
              <a:t>They constrain the possible </a:t>
            </a:r>
            <a:r>
              <a:rPr lang="en-US" i="1" dirty="0"/>
              <a:t>legal </a:t>
            </a:r>
            <a:r>
              <a:rPr lang="en-US" dirty="0"/>
              <a:t>data instances.</a:t>
            </a:r>
          </a:p>
          <a:p>
            <a:r>
              <a:rPr lang="en-US" dirty="0"/>
              <a:t>At any point in time, the actual database may satisfy additional FD’s.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EmpID → Name, Phone, Position</a:t>
            </a:r>
          </a:p>
          <a:p>
            <a:r>
              <a:rPr lang="en-US" dirty="0" smtClean="0"/>
              <a:t>Position → Phone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  Phone → Position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18184" y="5678556"/>
            <a:ext cx="215346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534492" y="1752600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 of a key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key</a:t>
            </a:r>
            <a:r>
              <a:rPr lang="en-US" dirty="0" smtClean="0"/>
              <a:t> is a set of attributes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s.t. for any other attribute B, 	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→</a:t>
            </a:r>
            <a:r>
              <a:rPr lang="en-US" dirty="0" smtClean="0">
                <a:sym typeface="Wingdings" pitchFamily="2" charset="2"/>
              </a:rPr>
              <a:t> B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A </a:t>
            </a:r>
            <a:r>
              <a:rPr lang="en-US" b="1" dirty="0" smtClean="0"/>
              <a:t>minimal key</a:t>
            </a:r>
            <a:r>
              <a:rPr lang="en-US" dirty="0" smtClean="0"/>
              <a:t> is a set of attributes which is a key and for which no subset is a key</a:t>
            </a:r>
          </a:p>
          <a:p>
            <a:endParaRPr lang="en-US" dirty="0" smtClean="0"/>
          </a:p>
          <a:p>
            <a:r>
              <a:rPr lang="en-US" dirty="0" smtClean="0"/>
              <a:t>Note: book calls them </a:t>
            </a:r>
            <a:r>
              <a:rPr lang="en-US" b="1" dirty="0" smtClean="0"/>
              <a:t>superkey</a:t>
            </a:r>
            <a:r>
              <a:rPr lang="en-US" dirty="0" smtClean="0"/>
              <a:t> and </a:t>
            </a:r>
            <a:r>
              <a:rPr lang="en-US" b="1" dirty="0" smtClean="0"/>
              <a:t>key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Product(name, price, category, color)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name, category →</a:t>
            </a:r>
            <a:r>
              <a:rPr lang="en-US" sz="2000" dirty="0" smtClean="0">
                <a:sym typeface="Wingdings" pitchFamily="2" charset="2"/>
              </a:rPr>
              <a:t> price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category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color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Keys are:    {name, category} and all supersets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Enrollment(student, address, course, room, time)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student → </a:t>
            </a:r>
            <a:r>
              <a:rPr lang="en-US" sz="2000" dirty="0" smtClean="0">
                <a:sym typeface="Wingdings" pitchFamily="2" charset="2"/>
              </a:rPr>
              <a:t>address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room, time →</a:t>
            </a:r>
            <a:r>
              <a:rPr lang="en-US" sz="2000" dirty="0" smtClean="0">
                <a:sym typeface="Wingdings" pitchFamily="2" charset="2"/>
              </a:rPr>
              <a:t> course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student, course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room, time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Keys are: 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Rules for FD’s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44474" y="2549525"/>
            <a:ext cx="432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, A</a:t>
            </a:r>
            <a:r>
              <a:rPr lang="en-US" baseline="-25000" dirty="0" smtClean="0"/>
              <a:t>2</a:t>
            </a:r>
            <a:r>
              <a:rPr lang="en-US" dirty="0" smtClean="0"/>
              <a:t> , … A</a:t>
            </a:r>
            <a:r>
              <a:rPr lang="en-US" baseline="-25000" dirty="0" smtClean="0"/>
              <a:t>n</a:t>
            </a:r>
            <a:r>
              <a:rPr lang="en-US" dirty="0" smtClean="0"/>
              <a:t>→B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914400" y="3352800"/>
            <a:ext cx="206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Is equivalent to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1692274" y="3940274"/>
            <a:ext cx="3527798" cy="2061865"/>
            <a:chOff x="1692274" y="3921125"/>
            <a:chExt cx="3527798" cy="2061865"/>
          </a:xfrm>
        </p:grpSpPr>
        <p:sp>
          <p:nvSpPr>
            <p:cNvPr id="114700" name="Text Box 12"/>
            <p:cNvSpPr txBox="1">
              <a:spLocks noChangeArrowheads="1"/>
            </p:cNvSpPr>
            <p:nvPr/>
          </p:nvSpPr>
          <p:spPr bwMode="auto">
            <a:xfrm>
              <a:off x="1692274" y="3921125"/>
              <a:ext cx="35277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14708" name="Text Box 20"/>
            <p:cNvSpPr txBox="1">
              <a:spLocks noChangeArrowheads="1"/>
            </p:cNvSpPr>
            <p:nvPr/>
          </p:nvSpPr>
          <p:spPr bwMode="auto">
            <a:xfrm>
              <a:off x="1692274" y="4456013"/>
              <a:ext cx="338378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14715" name="Text Box 27"/>
            <p:cNvSpPr txBox="1">
              <a:spLocks noChangeArrowheads="1"/>
            </p:cNvSpPr>
            <p:nvPr/>
          </p:nvSpPr>
          <p:spPr bwMode="auto">
            <a:xfrm>
              <a:off x="1692274" y="5521325"/>
              <a:ext cx="35236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, A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, … A</a:t>
              </a:r>
              <a:r>
                <a:rPr lang="en-US" baseline="-25000" dirty="0" smtClean="0"/>
                <a:t>n</a:t>
              </a:r>
              <a:r>
                <a:rPr lang="en-US" dirty="0" smtClean="0"/>
                <a:t> →B</a:t>
              </a:r>
              <a:r>
                <a:rPr lang="en-US" baseline="-25000" dirty="0" smtClean="0"/>
                <a:t>m</a:t>
              </a:r>
              <a:endParaRPr lang="en-US" dirty="0"/>
            </a:p>
          </p:txBody>
        </p:sp>
        <p:sp>
          <p:nvSpPr>
            <p:cNvPr id="114722" name="Text Box 34"/>
            <p:cNvSpPr txBox="1">
              <a:spLocks noChangeArrowheads="1"/>
            </p:cNvSpPr>
            <p:nvPr/>
          </p:nvSpPr>
          <p:spPr bwMode="auto">
            <a:xfrm>
              <a:off x="1692274" y="4990901"/>
              <a:ext cx="4889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6096000" y="2638425"/>
            <a:ext cx="22891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Splitting rule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       and 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Combing rule</a:t>
            </a:r>
            <a:endParaRPr lang="en-US" sz="2800" b="1" dirty="0"/>
          </a:p>
        </p:txBody>
      </p:sp>
      <p:graphicFrame>
        <p:nvGraphicFramePr>
          <p:cNvPr id="114724" name="Group 36"/>
          <p:cNvGraphicFramePr>
            <a:graphicFrameLocks noGrp="1"/>
          </p:cNvGraphicFramePr>
          <p:nvPr/>
        </p:nvGraphicFramePr>
        <p:xfrm>
          <a:off x="5562600" y="4419600"/>
          <a:ext cx="3222625" cy="1752600"/>
        </p:xfrm>
        <a:graphic>
          <a:graphicData uri="http://schemas.openxmlformats.org/drawingml/2006/table">
            <a:tbl>
              <a:tblPr/>
              <a:tblGrid>
                <a:gridCol w="358775"/>
                <a:gridCol w="357188"/>
                <a:gridCol w="358775"/>
                <a:gridCol w="357187"/>
                <a:gridCol w="358775"/>
                <a:gridCol w="358775"/>
                <a:gridCol w="357188"/>
                <a:gridCol w="358775"/>
                <a:gridCol w="357187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10" name="Left Brace 109"/>
          <p:cNvSpPr/>
          <p:nvPr/>
        </p:nvSpPr>
        <p:spPr bwMode="auto">
          <a:xfrm>
            <a:off x="1475656" y="3963094"/>
            <a:ext cx="216024" cy="201622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39552" y="474037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D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1467</Words>
  <Application>Microsoft Office PowerPoint</Application>
  <PresentationFormat>On-screen Show (4:3)</PresentationFormat>
  <Paragraphs>518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Blank Presentation</vt:lpstr>
      <vt:lpstr>Lecture 09: Functional Dependencies</vt:lpstr>
      <vt:lpstr>Outline</vt:lpstr>
      <vt:lpstr>Relational Schema Design</vt:lpstr>
      <vt:lpstr>Functional Dependencies</vt:lpstr>
      <vt:lpstr>Important Point!</vt:lpstr>
      <vt:lpstr>Examples</vt:lpstr>
      <vt:lpstr>Formal definition of a key</vt:lpstr>
      <vt:lpstr>Examples of Keys</vt:lpstr>
      <vt:lpstr>Inference Rules for FD’s</vt:lpstr>
      <vt:lpstr>Inference Rules for FD’s (continued)</vt:lpstr>
      <vt:lpstr>Inference Rules for FD’s (continued)</vt:lpstr>
      <vt:lpstr>Slide 12</vt:lpstr>
      <vt:lpstr>Slide 13</vt:lpstr>
      <vt:lpstr>Closure of a set of Attributes</vt:lpstr>
      <vt:lpstr>Closure Algorithm</vt:lpstr>
      <vt:lpstr>Example</vt:lpstr>
      <vt:lpstr>Why Is the Algorithm Correct ?</vt:lpstr>
      <vt:lpstr>Relational Schema Design (or Logical Design)</vt:lpstr>
      <vt:lpstr>Relational Schema Design</vt:lpstr>
      <vt:lpstr>Relation Decomposition</vt:lpstr>
      <vt:lpstr>Relational Schema Design</vt:lpstr>
      <vt:lpstr>Decompositions in General</vt:lpstr>
      <vt:lpstr>Incorrect Decomposition</vt:lpstr>
      <vt:lpstr>Incorrect Decomposition</vt:lpstr>
      <vt:lpstr>Normal Forms</vt:lpstr>
      <vt:lpstr>Boyce-Codd Normal Form</vt:lpstr>
      <vt:lpstr>Example</vt:lpstr>
      <vt:lpstr>Decompose it into BCNF</vt:lpstr>
      <vt:lpstr>Summary of BCNF Decomposition</vt:lpstr>
      <vt:lpstr>Example Decomposition </vt:lpstr>
      <vt:lpstr>Other Example</vt:lpstr>
      <vt:lpstr>Correct Decompositions</vt:lpstr>
      <vt:lpstr>Correct Decompositions</vt:lpstr>
      <vt:lpstr>3NF: A Problem with BCNF</vt:lpstr>
      <vt:lpstr>So What’s the Problem?</vt:lpstr>
      <vt:lpstr>Solution: 3rd Normal Form (3NF)</vt:lpstr>
      <vt:lpstr>Decomposition into 3NF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2013-04-28T13:14:26Z</dcterms:created>
  <dcterms:modified xsi:type="dcterms:W3CDTF">2013-05-01T11:40:20Z</dcterms:modified>
</cp:coreProperties>
</file>