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5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259" r:id="rId19"/>
    <p:sldId id="310" r:id="rId20"/>
    <p:sldId id="260" r:id="rId21"/>
    <p:sldId id="311" r:id="rId22"/>
    <p:sldId id="312" r:id="rId23"/>
    <p:sldId id="281" r:id="rId24"/>
    <p:sldId id="282" r:id="rId25"/>
    <p:sldId id="283" r:id="rId26"/>
    <p:sldId id="284" r:id="rId27"/>
    <p:sldId id="285" r:id="rId28"/>
    <p:sldId id="277" r:id="rId29"/>
    <p:sldId id="306" r:id="rId30"/>
    <p:sldId id="287" r:id="rId31"/>
    <p:sldId id="288" r:id="rId32"/>
    <p:sldId id="289" r:id="rId33"/>
    <p:sldId id="307" r:id="rId34"/>
    <p:sldId id="309" r:id="rId35"/>
    <p:sldId id="308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88131" autoAdjust="0"/>
  </p:normalViewPr>
  <p:slideViewPr>
    <p:cSldViewPr>
      <p:cViewPr varScale="1">
        <p:scale>
          <a:sx n="72" d="100"/>
          <a:sy n="72" d="100"/>
        </p:scale>
        <p:origin x="-90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158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B05B776A-AB01-4FFC-B9AC-C5697D669DD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5791"/>
            <a:ext cx="5142244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816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1581"/>
            <a:ext cx="303816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C2ED90D-3B49-46BC-B682-0D9E3EC9401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ED90D-3B49-46BC-B682-0D9E3EC9401D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6CD40-C08F-48FA-9EF1-7EC7F08AE6C1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final values are A=3, B=2.  If the two transactions were executed serially, then we would have either A=1,B=2,  or A=3,B=4.  This is not a serializable execution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A1C6-F81D-4B0B-A69C-04108612E1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3B12-0AD1-42BC-9509-A1E7321061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6B0D6-D5A2-4D65-A520-A20095F2CC8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C586-466A-4CEF-B0EA-09456F1A90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9823-338B-404F-BEF4-EA27514D3E4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687E-FD05-4C7C-8B28-E567F7C5310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442F1-80F7-4AF2-A07B-457EFB4B8F0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32F6-426F-4F64-87D5-FFCF39C7E6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CAC9-88AD-44C4-8348-F1AB1C86E8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67F1-B761-41D6-BC2F-83B10B5E1FF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3C0D7-1365-4C0A-B483-6A7447F3D4E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F82180E4-ACC8-4A6C-916B-0C1E5766CD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3DB8B-EB9B-4C4F-9FCA-35C9E77AC0FD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20888"/>
            <a:ext cx="7772400" cy="2016224"/>
          </a:xfrm>
        </p:spPr>
        <p:txBody>
          <a:bodyPr/>
          <a:lstStyle/>
          <a:p>
            <a:pPr eaLnBrk="1" hangingPunct="1"/>
            <a:r>
              <a:rPr lang="en-US" dirty="0" smtClean="0"/>
              <a:t>Lecture 6: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SQL Constraints</a:t>
            </a:r>
            <a:br>
              <a:rPr lang="en-US" b="1" dirty="0" smtClean="0"/>
            </a:br>
            <a:r>
              <a:rPr lang="en-US" b="1" dirty="0" smtClean="0"/>
              <a:t>and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5431E0-5E31-41AE-B661-5449000F6C39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Foreign Key Constraints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OR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(name, category) must be a PRIMARY KEY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381000" y="2057400"/>
            <a:ext cx="8285163" cy="302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</a:rPr>
              <a:t>CREATE TABLE</a:t>
            </a:r>
            <a:r>
              <a:rPr lang="en-US" sz="3200"/>
              <a:t> Purchase (</a:t>
            </a:r>
          </a:p>
          <a:p>
            <a:pPr>
              <a:defRPr/>
            </a:pPr>
            <a:r>
              <a:rPr lang="en-US" sz="3200"/>
              <a:t>	prodName CHAR(30),</a:t>
            </a:r>
          </a:p>
          <a:p>
            <a:pPr>
              <a:defRPr/>
            </a:pPr>
            <a:r>
              <a:rPr lang="en-US" sz="3200"/>
              <a:t>	category VARCHAR(20),</a:t>
            </a:r>
          </a:p>
          <a:p>
            <a:pPr>
              <a:defRPr/>
            </a:pPr>
            <a:r>
              <a:rPr lang="en-US" sz="3200"/>
              <a:t>    	date DATETIME,</a:t>
            </a:r>
          </a:p>
          <a:p>
            <a:pPr>
              <a:defRPr/>
            </a:pPr>
            <a:r>
              <a:rPr lang="en-US" sz="3200"/>
              <a:t>    	</a:t>
            </a:r>
            <a:r>
              <a:rPr lang="en-US" sz="3200">
                <a:solidFill>
                  <a:schemeClr val="accent2"/>
                </a:solidFill>
              </a:rPr>
              <a:t>FOREIGN</a:t>
            </a:r>
            <a:r>
              <a:rPr lang="en-US" sz="3200"/>
              <a:t> </a:t>
            </a:r>
            <a:r>
              <a:rPr lang="en-US" sz="3200">
                <a:solidFill>
                  <a:schemeClr val="accent2"/>
                </a:solidFill>
              </a:rPr>
              <a:t>KEY</a:t>
            </a:r>
            <a:r>
              <a:rPr lang="en-US" sz="3200"/>
              <a:t> (prodName, category) </a:t>
            </a:r>
          </a:p>
          <a:p>
            <a:pPr>
              <a:defRPr/>
            </a:pPr>
            <a:r>
              <a:rPr lang="en-US" sz="3200"/>
              <a:t>        	   </a:t>
            </a:r>
            <a:r>
              <a:rPr lang="en-US" sz="3200">
                <a:solidFill>
                  <a:schemeClr val="accent2"/>
                </a:solidFill>
              </a:rPr>
              <a:t>REFERENCES</a:t>
            </a:r>
            <a:r>
              <a:rPr lang="en-US" sz="3200"/>
              <a:t>  Product(name, category)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075A85-1704-4CDC-8930-CE4D6327764D}" type="slidenum">
              <a:rPr lang="he-IL" smtClean="0"/>
              <a:pPr/>
              <a:t>11</a:t>
            </a:fld>
            <a:endParaRPr lang="en-US" smtClean="0"/>
          </a:p>
        </p:txBody>
      </p:sp>
      <p:graphicFrame>
        <p:nvGraphicFramePr>
          <p:cNvPr id="254978" name="Group 2"/>
          <p:cNvGraphicFramePr>
            <a:graphicFrameLocks noGrp="1"/>
          </p:cNvGraphicFramePr>
          <p:nvPr/>
        </p:nvGraphicFramePr>
        <p:xfrm>
          <a:off x="304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4995" name="Group 19"/>
          <p:cNvGraphicFramePr>
            <a:graphicFrameLocks noGrp="1"/>
          </p:cNvGraphicFramePr>
          <p:nvPr/>
        </p:nvGraphicFramePr>
        <p:xfrm>
          <a:off x="4876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5" name="Rectangle 36"/>
          <p:cNvSpPr>
            <a:spLocks noChangeArrowheads="1"/>
          </p:cNvSpPr>
          <p:nvPr/>
        </p:nvSpPr>
        <p:spPr bwMode="auto">
          <a:xfrm>
            <a:off x="304800" y="39116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2326" name="Rectangle 37"/>
          <p:cNvSpPr>
            <a:spLocks noChangeArrowheads="1"/>
          </p:cNvSpPr>
          <p:nvPr/>
        </p:nvSpPr>
        <p:spPr bwMode="auto">
          <a:xfrm>
            <a:off x="4876800" y="39116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12327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during updates ?</a:t>
            </a:r>
          </a:p>
        </p:txBody>
      </p:sp>
      <p:sp>
        <p:nvSpPr>
          <p:cNvPr id="12328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Types of updates:</a:t>
            </a:r>
          </a:p>
          <a:p>
            <a:pPr eaLnBrk="1" hangingPunct="1"/>
            <a:r>
              <a:rPr lang="en-US" dirty="0" smtClean="0"/>
              <a:t>In Purchase: insert/update</a:t>
            </a:r>
          </a:p>
          <a:p>
            <a:pPr eaLnBrk="1" hangingPunct="1"/>
            <a:r>
              <a:rPr lang="en-US" dirty="0" smtClean="0"/>
              <a:t>In Product: delete/update</a:t>
            </a:r>
          </a:p>
        </p:txBody>
      </p:sp>
      <p:sp>
        <p:nvSpPr>
          <p:cNvPr id="12329" name="Freeform 40"/>
          <p:cNvSpPr>
            <a:spLocks/>
          </p:cNvSpPr>
          <p:nvPr/>
        </p:nvSpPr>
        <p:spPr bwMode="auto">
          <a:xfrm>
            <a:off x="1371600" y="3962400"/>
            <a:ext cx="3733800" cy="609600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01C363-96BE-434F-9014-4E827E0F12BA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during updates 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SQL has three policies for maintaining referential integrity: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Restrict:</a:t>
            </a:r>
            <a:r>
              <a:rPr lang="en-US" dirty="0" smtClean="0"/>
              <a:t> violating modifications (default)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Cascade</a:t>
            </a:r>
            <a:r>
              <a:rPr lang="en-US" dirty="0" smtClean="0"/>
              <a:t>: after a delete/update do a delete/update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Set NULL:</a:t>
            </a:r>
            <a:r>
              <a:rPr lang="en-US" dirty="0" smtClean="0"/>
              <a:t> set foreign-key field to NULL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READING ASSIGNEMNT: 7.1.5,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3EFB6-527C-4463-A7E3-A5E02C6B635D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on Attributes and Tuples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Constraints on attributes:</a:t>
            </a:r>
            <a:br>
              <a:rPr lang="en-US" sz="2800" smtClean="0"/>
            </a:br>
            <a:r>
              <a:rPr lang="en-US" sz="2800" smtClean="0"/>
              <a:t>	NOT NULL		-- obvious meaning...</a:t>
            </a:r>
            <a:br>
              <a:rPr lang="en-US" sz="2800" smtClean="0"/>
            </a:br>
            <a:r>
              <a:rPr lang="en-US" sz="2800" smtClean="0"/>
              <a:t>	CHECK condition	-- any condition !</a:t>
            </a:r>
          </a:p>
          <a:p>
            <a:pPr eaLnBrk="1" hangingPunct="1"/>
            <a:r>
              <a:rPr lang="en-US" sz="2800" smtClean="0"/>
              <a:t>Constraints on tuples</a:t>
            </a:r>
            <a:br>
              <a:rPr lang="en-US" sz="2800" smtClean="0"/>
            </a:br>
            <a:r>
              <a:rPr lang="en-US" sz="2800" smtClean="0"/>
              <a:t>	CHECK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0301B-9BC9-4855-8F43-B294CBAC05E7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81000" y="2667000"/>
            <a:ext cx="7483475" cy="3025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</a:rPr>
              <a:t>CREATE TABLE</a:t>
            </a:r>
            <a:r>
              <a:rPr lang="en-US" sz="3200"/>
              <a:t> Purchase (</a:t>
            </a:r>
          </a:p>
          <a:p>
            <a:pPr>
              <a:defRPr/>
            </a:pPr>
            <a:r>
              <a:rPr lang="en-US" sz="3200"/>
              <a:t>	prodName CHAR(30)</a:t>
            </a:r>
          </a:p>
          <a:p>
            <a:pPr>
              <a:defRPr/>
            </a:pPr>
            <a:r>
              <a:rPr lang="en-US" sz="3200"/>
              <a:t>		</a:t>
            </a:r>
            <a:r>
              <a:rPr lang="en-US" sz="3200">
                <a:solidFill>
                  <a:srgbClr val="FF5050"/>
                </a:solidFill>
              </a:rPr>
              <a:t>CHECK</a:t>
            </a:r>
            <a:r>
              <a:rPr lang="en-US" sz="3200"/>
              <a:t> (prodName IN</a:t>
            </a:r>
            <a:br>
              <a:rPr lang="en-US" sz="3200"/>
            </a:br>
            <a:r>
              <a:rPr lang="en-US" sz="3200"/>
              <a:t>                                  </a:t>
            </a:r>
            <a:r>
              <a:rPr lang="en-US" sz="3200">
                <a:solidFill>
                  <a:schemeClr val="accent2"/>
                </a:solidFill>
              </a:rPr>
              <a:t>SELECT</a:t>
            </a:r>
            <a:r>
              <a:rPr lang="en-US" sz="3200"/>
              <a:t> Product.name</a:t>
            </a:r>
            <a:br>
              <a:rPr lang="en-US" sz="3200"/>
            </a:br>
            <a:r>
              <a:rPr lang="en-US" sz="3200"/>
              <a:t>                                  </a:t>
            </a:r>
            <a:r>
              <a:rPr lang="en-US" sz="3200">
                <a:solidFill>
                  <a:schemeClr val="accent2"/>
                </a:solidFill>
              </a:rPr>
              <a:t>FROM</a:t>
            </a:r>
            <a:r>
              <a:rPr lang="en-US" sz="3200"/>
              <a:t> Product),</a:t>
            </a:r>
          </a:p>
          <a:p>
            <a:pPr>
              <a:defRPr/>
            </a:pPr>
            <a:r>
              <a:rPr lang="en-US" sz="3200"/>
              <a:t>    	date DATETIME </a:t>
            </a:r>
            <a:r>
              <a:rPr lang="en-US" sz="3200">
                <a:solidFill>
                  <a:srgbClr val="FF5050"/>
                </a:solidFill>
              </a:rPr>
              <a:t>NOT NULL</a:t>
            </a:r>
            <a:r>
              <a:rPr lang="en-US" sz="3200"/>
              <a:t>)</a:t>
            </a: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4970463" y="304800"/>
            <a:ext cx="3911600" cy="1651000"/>
          </a:xfrm>
          <a:prstGeom prst="wedgeEllipseCallout">
            <a:avLst>
              <a:gd name="adj1" fmla="val -40361"/>
              <a:gd name="adj2" fmla="val 14471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What</a:t>
            </a:r>
            <a:br>
              <a:rPr lang="en-US" dirty="0"/>
            </a:br>
            <a:r>
              <a:rPr lang="en-US" dirty="0"/>
              <a:t>is the difference from</a:t>
            </a:r>
            <a:br>
              <a:rPr lang="en-US" dirty="0"/>
            </a:br>
            <a:r>
              <a:rPr lang="en-US" dirty="0"/>
              <a:t>Foreign-Key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E8A44-C7B3-44B0-9E23-89F653522B2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Assertions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228600" y="1981200"/>
            <a:ext cx="8618538" cy="3513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2"/>
                </a:solidFill>
              </a:rPr>
              <a:t>CREATE ASSERTION</a:t>
            </a:r>
            <a:r>
              <a:rPr lang="en-US" sz="3200" dirty="0"/>
              <a:t> </a:t>
            </a:r>
            <a:r>
              <a:rPr lang="en-US" sz="3200" dirty="0" err="1"/>
              <a:t>myAssert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CHECK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 </a:t>
            </a:r>
            <a:r>
              <a:rPr lang="en-US" sz="3200" dirty="0">
                <a:solidFill>
                  <a:schemeClr val="accent2"/>
                </a:solidFill>
              </a:rPr>
              <a:t>NOT EXISTS</a:t>
            </a:r>
            <a:r>
              <a:rPr lang="en-US" sz="3200" dirty="0"/>
              <a:t>(</a:t>
            </a:r>
          </a:p>
          <a:p>
            <a:pPr>
              <a:defRPr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SELECT</a:t>
            </a:r>
            <a:r>
              <a:rPr lang="en-US" sz="3200" dirty="0"/>
              <a:t> Product.name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FROM</a:t>
            </a:r>
            <a:r>
              <a:rPr lang="en-US" sz="3200" dirty="0"/>
              <a:t> Product, Purchase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WHERE</a:t>
            </a:r>
            <a:r>
              <a:rPr lang="en-US" sz="3200" dirty="0"/>
              <a:t> Product.name = </a:t>
            </a:r>
            <a:r>
              <a:rPr lang="en-US" sz="3200" dirty="0" err="1"/>
              <a:t>Purchase.prodName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GROUP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BY</a:t>
            </a:r>
            <a:r>
              <a:rPr lang="en-US" sz="3200" dirty="0"/>
              <a:t> Product.name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HAVING</a:t>
            </a:r>
            <a:r>
              <a:rPr lang="en-US" sz="3200" dirty="0"/>
              <a:t> count(*) &gt; 200)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64045-35BF-41A3-A20A-7C67E5D1A68A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Comments on Constraints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give them names, and alter later</a:t>
            </a:r>
          </a:p>
          <a:p>
            <a:pPr lvl="1" eaLnBrk="1" hangingPunct="1"/>
            <a:r>
              <a:rPr lang="en-US" smtClean="0"/>
              <a:t>Read in the book !!!</a:t>
            </a:r>
          </a:p>
          <a:p>
            <a:pPr eaLnBrk="1" hangingPunct="1"/>
            <a:r>
              <a:rPr lang="en-US" smtClean="0"/>
              <a:t>We need to understand exactly </a:t>
            </a:r>
            <a:r>
              <a:rPr lang="en-US" i="1" smtClean="0"/>
              <a:t>when</a:t>
            </a:r>
            <a:r>
              <a:rPr lang="en-US" smtClean="0"/>
              <a:t> they are checked</a:t>
            </a:r>
          </a:p>
          <a:p>
            <a:pPr eaLnBrk="1" hangingPunct="1"/>
            <a:r>
              <a:rPr lang="en-US" smtClean="0"/>
              <a:t>We need to understand exactly </a:t>
            </a:r>
            <a:r>
              <a:rPr lang="en-US" i="1" smtClean="0"/>
              <a:t>what</a:t>
            </a:r>
            <a:r>
              <a:rPr lang="en-US" smtClean="0"/>
              <a:t> actions are taken if they fail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8CCC4-E7D2-471F-B8D6-355FEA43D39A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Triggers in SQL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trigger contains an </a:t>
            </a:r>
            <a:r>
              <a:rPr lang="en-US" sz="2800" i="1" smtClean="0"/>
              <a:t>event</a:t>
            </a:r>
            <a:r>
              <a:rPr lang="en-US" sz="2800" smtClean="0"/>
              <a:t>, a </a:t>
            </a:r>
            <a:r>
              <a:rPr lang="en-US" sz="2800" i="1" smtClean="0"/>
              <a:t>condition</a:t>
            </a:r>
            <a:r>
              <a:rPr lang="en-US" sz="2800" smtClean="0"/>
              <a:t>, an </a:t>
            </a:r>
            <a:r>
              <a:rPr lang="en-US" sz="2800" i="1" smtClean="0"/>
              <a:t>action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Event = INSERT, DELETE, UPDATE</a:t>
            </a:r>
          </a:p>
          <a:p>
            <a:pPr eaLnBrk="1" hangingPunct="1"/>
            <a:r>
              <a:rPr lang="en-US" sz="2800" smtClean="0"/>
              <a:t>Condition = any WHERE condition (may refer to the old and the new values)</a:t>
            </a:r>
          </a:p>
          <a:p>
            <a:pPr eaLnBrk="1" hangingPunct="1"/>
            <a:r>
              <a:rPr lang="en-US" sz="2800" smtClean="0"/>
              <a:t>Action = more inserts, deletes, updates</a:t>
            </a:r>
          </a:p>
          <a:p>
            <a:pPr eaLnBrk="1" hangingPunct="1"/>
            <a:r>
              <a:rPr lang="en-US" sz="2800" smtClean="0"/>
              <a:t>Many, many more bells and whistles...</a:t>
            </a:r>
          </a:p>
          <a:p>
            <a:pPr eaLnBrk="1" hangingPunct="1"/>
            <a:r>
              <a:rPr lang="en-US" sz="2800" smtClean="0"/>
              <a:t>Read in the book (it only scratches the surface...)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DD4810-3200-424A-BB22-5728B697495C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Programming SQL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Embedded SQL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direct SQL (= ad-hoc SQL)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* Stored Procedures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9E579-E9AD-42C8-ADDE-47D83E7111F8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Programs with Embedded SQL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041525" y="2174875"/>
            <a:ext cx="444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Host language  +  Embedded SQL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429000" y="2971800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Preprocessor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2286000" y="3886200"/>
            <a:ext cx="400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Host Language + function calls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2574925" y="4765675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Host language compiler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667000" y="5715000"/>
            <a:ext cx="304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Host language program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124200" y="2895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Preprocessor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2438400" y="4800600"/>
            <a:ext cx="3429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Host language compiler</a:t>
            </a:r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>
            <a:off x="4114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191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>
            <a:off x="41910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>
            <a:off x="4191000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4"/>
          <p:cNvSpPr>
            <a:spLocks noChangeArrowheads="1"/>
          </p:cNvSpPr>
          <p:nvPr/>
        </p:nvSpPr>
        <p:spPr bwMode="auto">
          <a:xfrm>
            <a:off x="6099175" y="3657600"/>
            <a:ext cx="2908300" cy="2168525"/>
          </a:xfrm>
          <a:prstGeom prst="wedgeEllipseCallout">
            <a:avLst>
              <a:gd name="adj1" fmla="val -73190"/>
              <a:gd name="adj2" fmla="val -16986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Call-level</a:t>
            </a:r>
            <a:br>
              <a:rPr lang="en-US"/>
            </a:br>
            <a:r>
              <a:rPr lang="en-US"/>
              <a:t>interface (CLI):</a:t>
            </a:r>
            <a:br>
              <a:rPr lang="en-US"/>
            </a:br>
            <a:r>
              <a:rPr lang="en-US"/>
              <a:t>ODBC,JDBC,</a:t>
            </a:r>
            <a:br>
              <a:rPr lang="en-US"/>
            </a:br>
            <a:r>
              <a:rPr lang="en-US"/>
              <a:t>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67B82E-FB99-4597-A09D-9BF094B8E249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in SQL </a:t>
            </a:r>
          </a:p>
          <a:p>
            <a:pPr eaLnBrk="1" hangingPunct="1"/>
            <a:r>
              <a:rPr lang="en-US" smtClean="0"/>
              <a:t>Systems aspects of SQL.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DF67FD-894E-4B2D-850C-09C5B116549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Embedded SQL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SQL code within C</a:t>
            </a:r>
            <a:br>
              <a:rPr lang="en-US" dirty="0" smtClean="0"/>
            </a:br>
            <a:r>
              <a:rPr lang="en-US" dirty="0" smtClean="0"/>
              <a:t>(more languages are supported, but not all)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Impedance mismatch</a:t>
            </a:r>
            <a:r>
              <a:rPr lang="en-US" dirty="0" smtClean="0"/>
              <a:t> = incompatible types</a:t>
            </a:r>
            <a:br>
              <a:rPr lang="en-US" dirty="0" smtClean="0"/>
            </a:br>
            <a:r>
              <a:rPr lang="en-US" dirty="0" smtClean="0"/>
              <a:t>(types variables)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 so popular / recommended..</a:t>
            </a: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E0706-0C32-4428-8F1E-DB3E8E96DC1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Direct SQL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specific interfaces (ODBC..) to call the DB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Execute “Strings” or use “smarter” drivers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We use it... More details on the following programming lectures</a:t>
            </a: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733535-D265-41DE-A884-E03B75D31F73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Stored Procedures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Different for each </a:t>
            </a:r>
            <a:r>
              <a:rPr lang="en-US" dirty="0" smtClean="0"/>
              <a:t>DBMS</a:t>
            </a:r>
            <a:endParaRPr 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“Enhanced” programming language (variables, loops</a:t>
            </a:r>
            <a:r>
              <a:rPr lang="en-US" dirty="0" smtClean="0"/>
              <a:t>..)</a:t>
            </a:r>
            <a:endParaRPr 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better Security / better </a:t>
            </a:r>
            <a:r>
              <a:rPr lang="en-US" dirty="0" smtClean="0"/>
              <a:t>Abstraction</a:t>
            </a: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dirty="0" smtClean="0"/>
              <a:t>(</a:t>
            </a:r>
            <a:r>
              <a:rPr lang="en-US" dirty="0" smtClean="0"/>
              <a:t>too bad this is just a basic </a:t>
            </a:r>
            <a:r>
              <a:rPr lang="en-US" dirty="0" smtClean="0"/>
              <a:t>course...)</a:t>
            </a:r>
          </a:p>
          <a:p>
            <a:pPr marL="0" indent="0" algn="ctr" eaLnBrk="1" hangingPunct="1">
              <a:buFontTx/>
              <a:buNone/>
            </a:pPr>
            <a:r>
              <a:rPr lang="en-US" sz="2800" dirty="0" smtClean="0"/>
              <a:t>Many tutorials online, e.g.: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u="sng" dirty="0" smtClean="0">
                <a:solidFill>
                  <a:schemeClr val="accent2"/>
                </a:solidFill>
              </a:rPr>
              <a:t> </a:t>
            </a:r>
            <a:r>
              <a:rPr lang="en-US" sz="2000" u="sng" dirty="0" smtClean="0">
                <a:solidFill>
                  <a:schemeClr val="accent2"/>
                </a:solidFill>
              </a:rPr>
              <a:t>http://net.tutsplus.com/tutorials/an-introduction-to-stored-procedures/</a:t>
            </a:r>
            <a:endParaRPr lang="en-US" sz="2200" u="sng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248291-8110-457B-A385-6CB04693FC2D}" type="slidenum">
              <a:rPr lang="he-IL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Address two issues: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Access by multiple users</a:t>
            </a:r>
          </a:p>
          <a:p>
            <a:pPr lvl="1" eaLnBrk="1" hangingPunct="1"/>
            <a:r>
              <a:rPr lang="en-US" smtClean="0"/>
              <a:t>Remember the “client-server” architecture: one server with many clients</a:t>
            </a:r>
          </a:p>
          <a:p>
            <a:pPr eaLnBrk="1" hangingPunct="1"/>
            <a:r>
              <a:rPr lang="en-US" smtClean="0"/>
              <a:t>Protection against crashes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6C678-7EC7-40C4-ADC8-1F87F4A84BED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users: single statements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2209800" y="2209800"/>
            <a:ext cx="3881438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/>
              <a:t>Client 1:</a:t>
            </a:r>
          </a:p>
          <a:p>
            <a:pPr eaLnBrk="0" hangingPunct="0">
              <a:defRPr/>
            </a:pP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UPDATE</a:t>
            </a:r>
            <a:r>
              <a:rPr lang="en-US" sz="2000"/>
              <a:t> Product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SET</a:t>
            </a:r>
            <a:r>
              <a:rPr lang="en-US" sz="2000"/>
              <a:t> Price = Price – 1.99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pname = ‘Gizmo’</a:t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r>
              <a:rPr lang="en-US" sz="2000"/>
              <a:t>Client 2: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UPDATE</a:t>
            </a:r>
            <a:r>
              <a:rPr lang="en-US" sz="2000"/>
              <a:t> Product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SET</a:t>
            </a:r>
            <a:r>
              <a:rPr lang="en-US" sz="2000"/>
              <a:t> Price = Price*0.5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>
                <a:solidFill>
                  <a:schemeClr val="accent2"/>
                </a:solidFill>
              </a:rPr>
              <a:t>WHERE</a:t>
            </a:r>
            <a:r>
              <a:rPr lang="en-US" sz="2000"/>
              <a:t> pname=‘Gizmo’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211263" y="5643563"/>
            <a:ext cx="5062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Two managers attempt to do a discount.</a:t>
            </a:r>
            <a:br>
              <a:rPr lang="en-US"/>
            </a:br>
            <a:r>
              <a:rPr lang="en-US"/>
              <a:t>Will it work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29FE5-AA67-43C5-9C35-A33E238CAD04}" type="slidenum">
              <a:rPr lang="he-IL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users: multiple statements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828800" y="2057400"/>
            <a:ext cx="5032375" cy="3671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/>
              <a:t>Client 1:	</a:t>
            </a:r>
            <a:r>
              <a:rPr lang="en-US" sz="1800">
                <a:solidFill>
                  <a:schemeClr val="accent2"/>
                </a:solidFill>
              </a:rPr>
              <a:t>INSERT INTO</a:t>
            </a:r>
            <a:r>
              <a:rPr lang="en-US" sz="1800"/>
              <a:t> SmallProduct(name, price)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SELECT</a:t>
            </a:r>
            <a:r>
              <a:rPr lang="en-US" sz="1800"/>
              <a:t> pname, price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FROM</a:t>
            </a:r>
            <a:r>
              <a:rPr lang="en-US" sz="1800"/>
              <a:t> Product</a:t>
            </a:r>
          </a:p>
          <a:p>
            <a:pPr eaLnBrk="0" hangingPunct="0">
              <a:defRPr/>
            </a:pP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WHERE</a:t>
            </a:r>
            <a:r>
              <a:rPr lang="en-US" sz="1800"/>
              <a:t> price &lt;= 0.99</a:t>
            </a:r>
          </a:p>
          <a:p>
            <a:pPr eaLnBrk="0" hangingPunct="0">
              <a:defRPr/>
            </a:pPr>
            <a:endParaRPr lang="en-US" sz="1800"/>
          </a:p>
          <a:p>
            <a:pPr eaLnBrk="0" hangingPunct="0">
              <a:defRPr/>
            </a:pP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DELETE</a:t>
            </a:r>
            <a:r>
              <a:rPr lang="en-US" sz="1800"/>
              <a:t> Product</a:t>
            </a:r>
            <a:br>
              <a:rPr lang="en-US" sz="1800"/>
            </a:br>
            <a:r>
              <a:rPr lang="en-US" sz="1800"/>
              <a:t>		</a:t>
            </a:r>
            <a:r>
              <a:rPr lang="en-US" sz="1800">
                <a:solidFill>
                  <a:schemeClr val="accent2"/>
                </a:solidFill>
              </a:rPr>
              <a:t>WHERE</a:t>
            </a:r>
            <a:r>
              <a:rPr lang="en-US" sz="1800"/>
              <a:t> price &lt;=0.99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Client 2:	</a:t>
            </a:r>
            <a:r>
              <a:rPr lang="en-US" sz="1800">
                <a:solidFill>
                  <a:schemeClr val="accent2"/>
                </a:solidFill>
              </a:rPr>
              <a:t>SELECT</a:t>
            </a:r>
            <a:r>
              <a:rPr lang="en-US" sz="1800"/>
              <a:t> count(*)</a:t>
            </a:r>
            <a:br>
              <a:rPr lang="en-US" sz="1800"/>
            </a:b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FROM</a:t>
            </a:r>
            <a:r>
              <a:rPr lang="en-US" sz="1800"/>
              <a:t> Product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SELECT</a:t>
            </a:r>
            <a:r>
              <a:rPr lang="en-US" sz="1800"/>
              <a:t> count(*)</a:t>
            </a:r>
            <a:br>
              <a:rPr lang="en-US" sz="1800"/>
            </a:br>
            <a:r>
              <a:rPr lang="en-US" sz="1800"/>
              <a:t>	</a:t>
            </a:r>
            <a:r>
              <a:rPr lang="en-US" sz="1800">
                <a:solidFill>
                  <a:schemeClr val="accent2"/>
                </a:solidFill>
              </a:rPr>
              <a:t>FROM</a:t>
            </a:r>
            <a:r>
              <a:rPr lang="en-US" sz="1800"/>
              <a:t> SmallProduct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3581400" y="6172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What’s wrong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D31504-BB07-484E-B237-17759D39CE37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Protection against crashes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838200" y="2286000"/>
            <a:ext cx="6335713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/>
              <a:t>Client 1:</a:t>
            </a:r>
          </a:p>
          <a:p>
            <a:pPr eaLnBrk="0" hangingPunct="0">
              <a:defRPr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INSERT INTO</a:t>
            </a:r>
            <a:r>
              <a:rPr lang="en-US"/>
              <a:t> SmallProduct(name, price)</a:t>
            </a:r>
            <a:br>
              <a:rPr lang="en-US"/>
            </a:b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pname, price</a:t>
            </a:r>
            <a:br>
              <a:rPr lang="en-US"/>
            </a:b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FROM</a:t>
            </a:r>
            <a:r>
              <a:rPr lang="en-US"/>
              <a:t> Product</a:t>
            </a:r>
          </a:p>
          <a:p>
            <a:pPr eaLnBrk="0" hangingPunct="0">
              <a:defRPr/>
            </a:pP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price &lt;= 0.99</a:t>
            </a:r>
          </a:p>
          <a:p>
            <a:pPr eaLnBrk="0" hangingPunct="0">
              <a:defRPr/>
            </a:pPr>
            <a:endParaRPr lang="en-US"/>
          </a:p>
          <a:p>
            <a:pPr eaLnBrk="0" hangingPunct="0">
              <a:defRPr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DELETE</a:t>
            </a:r>
            <a:r>
              <a:rPr lang="en-US"/>
              <a:t> Product</a:t>
            </a:r>
            <a:br>
              <a:rPr lang="en-US"/>
            </a:br>
            <a:r>
              <a:rPr lang="en-US"/>
              <a:t>		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price &lt;=0.99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581400" y="6172200"/>
            <a:ext cx="213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What’s wrong ?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7604125" y="4029075"/>
            <a:ext cx="1082675" cy="466725"/>
          </a:xfrm>
          <a:prstGeom prst="wedgeRectCallout">
            <a:avLst>
              <a:gd name="adj1" fmla="val -427042"/>
              <a:gd name="adj2" fmla="val 3435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7DEF9-9C87-42AC-A17D-85C26402F31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Transaction = group of statements that must be executed atomically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Transaction properties: ACID</a:t>
            </a:r>
          </a:p>
          <a:p>
            <a:pPr lvl="1" eaLnBrk="1" hangingPunct="1"/>
            <a:r>
              <a:rPr lang="en-US" sz="2400" smtClean="0"/>
              <a:t>ATOMICITY = all or nothing</a:t>
            </a:r>
          </a:p>
          <a:p>
            <a:pPr lvl="1" eaLnBrk="1" hangingPunct="1"/>
            <a:r>
              <a:rPr lang="en-US" sz="2400" smtClean="0"/>
              <a:t>CONSISTENCY = leave database in consistent state</a:t>
            </a:r>
          </a:p>
          <a:p>
            <a:pPr lvl="1" eaLnBrk="1" hangingPunct="1"/>
            <a:r>
              <a:rPr lang="en-US" sz="2400" smtClean="0"/>
              <a:t>ISOLATION = as if it were the only transaction in the system</a:t>
            </a:r>
          </a:p>
          <a:p>
            <a:pPr lvl="1" eaLnBrk="1" hangingPunct="1"/>
            <a:r>
              <a:rPr lang="en-US" sz="2400" smtClean="0"/>
              <a:t>DURABILITY = store on disk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BB07CE-6C1F-4967-AB51-8B0F753C25FA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Transactions: Serializability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Serializability</a:t>
            </a:r>
            <a:r>
              <a:rPr lang="en-US" dirty="0" smtClean="0"/>
              <a:t> = the technical term for isolation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execution is </a:t>
            </a:r>
            <a:r>
              <a:rPr lang="en-US" b="1" i="1" dirty="0" smtClean="0"/>
              <a:t>serial</a:t>
            </a:r>
            <a:r>
              <a:rPr lang="en-US" dirty="0" smtClean="0"/>
              <a:t> if it is completely before or completely after any other function’s execution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execution is </a:t>
            </a:r>
            <a:r>
              <a:rPr lang="en-US" b="1" i="1" dirty="0" err="1" smtClean="0"/>
              <a:t>serializable</a:t>
            </a:r>
            <a:r>
              <a:rPr lang="en-US" dirty="0" smtClean="0"/>
              <a:t> if </a:t>
            </a:r>
            <a:r>
              <a:rPr lang="en-US" smtClean="0"/>
              <a:t>it </a:t>
            </a:r>
            <a:r>
              <a:rPr lang="en-US" smtClean="0"/>
              <a:t>is equivalent </a:t>
            </a:r>
            <a:r>
              <a:rPr lang="en-US" dirty="0" smtClean="0"/>
              <a:t>to one that is serial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DBMS can offer </a:t>
            </a:r>
            <a:r>
              <a:rPr lang="en-US" dirty="0" err="1" smtClean="0"/>
              <a:t>serializability</a:t>
            </a:r>
            <a:r>
              <a:rPr lang="en-US" dirty="0" smtClean="0"/>
              <a:t> guarantees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DD57B-1A1E-42D7-9BFE-95B78E229C0D}" type="slidenum">
              <a:rPr lang="he-IL" smtClean="0"/>
              <a:pPr/>
              <a:t>29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97887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T1:  R(x) R(y) W(x) W(y)</a:t>
            </a:r>
            <a:endParaRPr lang="he-IL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FF5050"/>
                </a:solidFill>
              </a:rPr>
              <a:t>T2:  R(x) R(z) R(y) W(x) W(y)</a:t>
            </a:r>
            <a:endParaRPr lang="he-IL" dirty="0" smtClean="0">
              <a:solidFill>
                <a:srgbClr val="FF5050"/>
              </a:solidFill>
              <a:cs typeface="Times New Roman" pitchFamily="18" charset="0"/>
            </a:endParaRPr>
          </a:p>
          <a:p>
            <a:pPr eaLnBrk="1" hangingPunct="1"/>
            <a:endParaRPr lang="he-IL" dirty="0" smtClean="0">
              <a:solidFill>
                <a:srgbClr val="FF505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R(x) R(y) W(x) </a:t>
            </a:r>
            <a:r>
              <a:rPr lang="en-US" dirty="0" smtClean="0">
                <a:solidFill>
                  <a:srgbClr val="FF5050"/>
                </a:solidFill>
              </a:rPr>
              <a:t>R(x) R(z) </a:t>
            </a:r>
            <a:r>
              <a:rPr lang="en-US" dirty="0" smtClean="0"/>
              <a:t>W(y) </a:t>
            </a:r>
            <a:r>
              <a:rPr lang="en-US" dirty="0" smtClean="0">
                <a:solidFill>
                  <a:srgbClr val="FF5050"/>
                </a:solidFill>
              </a:rPr>
              <a:t>R(y) W(x) W(y)</a:t>
            </a:r>
            <a:endParaRPr lang="en-US" dirty="0" smtClean="0"/>
          </a:p>
          <a:p>
            <a:pPr eaLnBrk="1" hangingPunct="1"/>
            <a:r>
              <a:rPr lang="en-US" dirty="0" smtClean="0"/>
              <a:t>R(x) R(y) W(x) </a:t>
            </a:r>
            <a:r>
              <a:rPr lang="en-US" dirty="0" smtClean="0">
                <a:solidFill>
                  <a:srgbClr val="FF5050"/>
                </a:solidFill>
              </a:rPr>
              <a:t>R(x)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R(z)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R(y) </a:t>
            </a:r>
            <a:r>
              <a:rPr lang="en-US" dirty="0" smtClean="0"/>
              <a:t>W(y) </a:t>
            </a:r>
            <a:r>
              <a:rPr lang="en-US" dirty="0" smtClean="0">
                <a:solidFill>
                  <a:srgbClr val="FF5050"/>
                </a:solidFill>
              </a:rPr>
              <a:t>W(x) W(y)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FF5050"/>
                </a:solidFill>
              </a:rPr>
              <a:t>R(x)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R(z)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5050"/>
                </a:solidFill>
              </a:rPr>
              <a:t>R(y) </a:t>
            </a:r>
            <a:r>
              <a:rPr lang="en-US" dirty="0" smtClean="0"/>
              <a:t>R(x) R(y) W(x) W(y) </a:t>
            </a:r>
            <a:r>
              <a:rPr lang="en-US" dirty="0" smtClean="0">
                <a:solidFill>
                  <a:srgbClr val="FF5050"/>
                </a:solidFill>
              </a:rPr>
              <a:t>W(x) W(y)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806790-AD0A-4DC0-B17D-35A592A641D1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in SQL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constraint = a property that we’d like our database to hold</a:t>
            </a:r>
          </a:p>
          <a:p>
            <a:pPr eaLnBrk="1" hangingPunct="1"/>
            <a:r>
              <a:rPr lang="en-US" smtClean="0"/>
              <a:t>The system will enforce the constraint by taking some actions:</a:t>
            </a:r>
          </a:p>
          <a:p>
            <a:pPr lvl="1" eaLnBrk="1" hangingPunct="1"/>
            <a:r>
              <a:rPr lang="en-US" smtClean="0"/>
              <a:t>forbid an update</a:t>
            </a:r>
          </a:p>
          <a:p>
            <a:pPr lvl="1" eaLnBrk="1" hangingPunct="1"/>
            <a:r>
              <a:rPr lang="en-US" smtClean="0"/>
              <a:t>or perform compensating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4577C-1ACF-4666-8A69-983DFE97CF6E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Serializability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Enforced with locks, like in Operating Systems !</a:t>
            </a:r>
          </a:p>
          <a:p>
            <a:pPr eaLnBrk="1" hangingPunct="1"/>
            <a:r>
              <a:rPr lang="en-US" sz="2800" smtClean="0"/>
              <a:t>But this is not enough: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1676400" y="3352800"/>
            <a:ext cx="1503363" cy="314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/>
              <a:t>LOCK A</a:t>
            </a:r>
          </a:p>
          <a:p>
            <a:pPr eaLnBrk="0" hangingPunct="0">
              <a:defRPr/>
            </a:pPr>
            <a:r>
              <a:rPr lang="en-US" sz="2000"/>
              <a:t>[write A=1]</a:t>
            </a:r>
          </a:p>
          <a:p>
            <a:pPr eaLnBrk="0" hangingPunct="0">
              <a:defRPr/>
            </a:pPr>
            <a:r>
              <a:rPr lang="en-US" sz="2000"/>
              <a:t>UNLOCK A</a:t>
            </a:r>
          </a:p>
          <a:p>
            <a:pPr eaLnBrk="0" hangingPunct="0">
              <a:defRPr/>
            </a:pPr>
            <a:r>
              <a:rPr lang="en-US" sz="2000"/>
              <a:t>. . .</a:t>
            </a:r>
            <a:br>
              <a:rPr lang="en-US" sz="2000"/>
            </a:br>
            <a:r>
              <a:rPr lang="en-US" sz="2000"/>
              <a:t>. . .</a:t>
            </a:r>
            <a:br>
              <a:rPr lang="en-US" sz="2000"/>
            </a:br>
            <a:r>
              <a:rPr lang="en-US" sz="2000"/>
              <a:t>. . .</a:t>
            </a:r>
            <a:br>
              <a:rPr lang="en-US" sz="2000"/>
            </a:br>
            <a:r>
              <a:rPr lang="en-US" sz="2000"/>
              <a:t>. . .</a:t>
            </a:r>
          </a:p>
          <a:p>
            <a:pPr eaLnBrk="0" hangingPunct="0">
              <a:defRPr/>
            </a:pPr>
            <a:r>
              <a:rPr lang="en-US" sz="2000"/>
              <a:t>LOCK B</a:t>
            </a:r>
          </a:p>
          <a:p>
            <a:pPr eaLnBrk="0" hangingPunct="0">
              <a:defRPr/>
            </a:pPr>
            <a:r>
              <a:rPr lang="en-US" sz="2000"/>
              <a:t>[write B=2]</a:t>
            </a:r>
          </a:p>
          <a:p>
            <a:pPr eaLnBrk="0" hangingPunct="0">
              <a:defRPr/>
            </a:pPr>
            <a:r>
              <a:rPr lang="en-US" sz="2000"/>
              <a:t>UNLOCK B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4648200" y="4038600"/>
            <a:ext cx="1503363" cy="193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/>
              <a:t>LOCK A</a:t>
            </a:r>
          </a:p>
          <a:p>
            <a:pPr eaLnBrk="0" hangingPunct="0">
              <a:defRPr/>
            </a:pPr>
            <a:r>
              <a:rPr lang="en-US" sz="2000"/>
              <a:t>[write A=3]</a:t>
            </a:r>
          </a:p>
          <a:p>
            <a:pPr eaLnBrk="0" hangingPunct="0">
              <a:defRPr/>
            </a:pPr>
            <a:r>
              <a:rPr lang="en-US" sz="2000"/>
              <a:t>UNLOCK A</a:t>
            </a:r>
          </a:p>
          <a:p>
            <a:pPr eaLnBrk="0" hangingPunct="0">
              <a:defRPr/>
            </a:pPr>
            <a:r>
              <a:rPr lang="en-US" sz="2000"/>
              <a:t>LOCK B</a:t>
            </a:r>
          </a:p>
          <a:p>
            <a:pPr eaLnBrk="0" hangingPunct="0">
              <a:defRPr/>
            </a:pPr>
            <a:r>
              <a:rPr lang="en-US" sz="2000"/>
              <a:t>[write B=4]</a:t>
            </a:r>
          </a:p>
          <a:p>
            <a:pPr eaLnBrk="0" hangingPunct="0">
              <a:defRPr/>
            </a:pPr>
            <a:r>
              <a:rPr lang="en-US" sz="2000"/>
              <a:t>UNLOCK B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200400" y="40386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3200400" y="5410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365125" y="3241675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User 1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4708525" y="3317875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User 2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3810000" y="6248400"/>
            <a:ext cx="218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is wrong ?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>
            <a:off x="7010400" y="3124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7070725" y="5299075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9781F0-64F6-4838-9106-5AB11AE46CBB}" type="slidenum">
              <a:rPr lang="he-IL" smtClean="0"/>
              <a:pPr/>
              <a:t>31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Serializability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Solution: two-phase locking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Lock everything at the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Unlock everything at the end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Read locks: many simultaneous read locks allowed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Write locks (update/delete): only one write lock allowed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Insert locks: one per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971B8E-DA73-4188-A543-8DAD7CF922AF}" type="slidenum">
              <a:rPr lang="he-IL" smtClean="0"/>
              <a:pPr/>
              <a:t>32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Isolation Levels in SQL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“Dirty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READ UNCOMMITTED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“Committed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READ COMMITTED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“Repeatable reads”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REPEATABLE READ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Serializable transactions (default):</a:t>
            </a:r>
          </a:p>
          <a:p>
            <a:pPr marL="990600" lvl="1" indent="-533400" eaLnBrk="1" hangingPunct="1">
              <a:buFontTx/>
              <a:buNone/>
            </a:pPr>
            <a:r>
              <a:rPr lang="en-US" sz="2000" smtClean="0"/>
              <a:t>SET TRANSACTION ISOLATION LEVEL SERIALIZABLE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517525" y="5680075"/>
            <a:ext cx="461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Recommended Reading: chapter </a:t>
            </a:r>
            <a:r>
              <a:rPr lang="en-US" dirty="0" smtClean="0"/>
              <a:t>6.6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“Dirty”</a:t>
            </a:r>
            <a:endParaRPr lang="he-IL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C59BFC-54D3-4919-9DBF-820BA09A2D65}" type="slidenum">
              <a:rPr lang="he-IL" smtClean="0"/>
              <a:pPr/>
              <a:t>33</a:t>
            </a:fld>
            <a:endParaRPr lang="en-US" smtClean="0"/>
          </a:p>
        </p:txBody>
      </p:sp>
      <p:pic>
        <p:nvPicPr>
          <p:cNvPr id="34820" name="Picture 2" descr="C:\Users\Rubi Boim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0" y="1752600"/>
            <a:ext cx="8154988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“Committed” VS “Repeatable”</a:t>
            </a:r>
            <a:endParaRPr lang="he-IL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763DDF-32AF-4174-9531-66A5113F0718}" type="slidenum">
              <a:rPr lang="he-IL" smtClean="0"/>
              <a:pPr/>
              <a:t>34</a:t>
            </a:fld>
            <a:endParaRPr lang="en-US" smtClean="0"/>
          </a:p>
        </p:txBody>
      </p:sp>
      <p:pic>
        <p:nvPicPr>
          <p:cNvPr id="35844" name="Picture 2" descr="C:\Users\Rubi Boim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1779588"/>
            <a:ext cx="8899525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“Repeatable” VS “Serializable”</a:t>
            </a:r>
            <a:endParaRPr lang="he-IL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F76B3B-F747-4D8D-B7A7-5E912F6EA2C2}" type="slidenum">
              <a:rPr lang="he-IL" smtClean="0"/>
              <a:pPr/>
              <a:t>35</a:t>
            </a:fld>
            <a:endParaRPr lang="en-US" smtClean="0"/>
          </a:p>
        </p:txBody>
      </p:sp>
      <p:pic>
        <p:nvPicPr>
          <p:cNvPr id="36868" name="Picture 3" descr="C:\Users\Rubi Boim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928813"/>
            <a:ext cx="83280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441F6-9DBE-4440-ADC8-A02D57A93F2D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in SQL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Constraints in SQL:</a:t>
            </a:r>
          </a:p>
          <a:p>
            <a:pPr eaLnBrk="1" hangingPunct="1"/>
            <a:r>
              <a:rPr lang="en-US" sz="2800" dirty="0" smtClean="0"/>
              <a:t>Keys, foreign keys</a:t>
            </a:r>
          </a:p>
          <a:p>
            <a:pPr eaLnBrk="1" hangingPunct="1"/>
            <a:r>
              <a:rPr lang="en-US" sz="2800" dirty="0" smtClean="0"/>
              <a:t>Attribute-level constraints</a:t>
            </a:r>
          </a:p>
          <a:p>
            <a:pPr eaLnBrk="1" hangingPunct="1"/>
            <a:r>
              <a:rPr lang="en-US" sz="2800" dirty="0" err="1" smtClean="0"/>
              <a:t>Tuple</a:t>
            </a:r>
            <a:r>
              <a:rPr lang="en-US" sz="2800" dirty="0" smtClean="0"/>
              <a:t>-level constraints</a:t>
            </a:r>
          </a:p>
          <a:p>
            <a:pPr eaLnBrk="1" hangingPunct="1"/>
            <a:r>
              <a:rPr lang="en-US" sz="2800" dirty="0" smtClean="0"/>
              <a:t>Global constraints: assertions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The more complex the constraint, the harder it is to check and to enforce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6732240" y="2132856"/>
            <a:ext cx="1656184" cy="1152128"/>
          </a:xfrm>
          <a:prstGeom prst="wedgeEllipseCallout">
            <a:avLst>
              <a:gd name="adj1" fmla="val -172074"/>
              <a:gd name="adj2" fmla="val 567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dirty="0"/>
              <a:t>simplest</a:t>
            </a: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6708201" y="3656013"/>
            <a:ext cx="1747398" cy="1168539"/>
          </a:xfrm>
          <a:prstGeom prst="wedgeEllipseCallout">
            <a:avLst>
              <a:gd name="adj1" fmla="val -119961"/>
              <a:gd name="adj2" fmla="val 3718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dirty="0"/>
              <a:t>Most</a:t>
            </a:r>
            <a:br>
              <a:rPr lang="en-US" dirty="0"/>
            </a:br>
            <a:r>
              <a:rPr lang="en-US" dirty="0"/>
              <a:t>complex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AF21C-A798-4A4C-BE56-AFEB9BD112C1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429000"/>
            <a:ext cx="1600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OR: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914400" y="1752600"/>
            <a:ext cx="54451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CREATE TABLE</a:t>
            </a:r>
            <a:r>
              <a:rPr lang="en-US"/>
              <a:t> Product (</a:t>
            </a:r>
          </a:p>
          <a:p>
            <a:pPr>
              <a:defRPr/>
            </a:pPr>
            <a:r>
              <a:rPr lang="en-US"/>
              <a:t>	name CHAR(30) </a:t>
            </a:r>
            <a:r>
              <a:rPr lang="en-US">
                <a:solidFill>
                  <a:schemeClr val="accent2"/>
                </a:solidFill>
              </a:rPr>
              <a:t>PRIMARY KEY</a:t>
            </a:r>
            <a:r>
              <a:rPr lang="en-US"/>
              <a:t>,</a:t>
            </a:r>
          </a:p>
          <a:p>
            <a:pPr>
              <a:defRPr/>
            </a:pPr>
            <a:r>
              <a:rPr lang="en-US"/>
              <a:t>	category VARCHAR(20))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990600" y="4343400"/>
            <a:ext cx="4232275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CREATE TABLE</a:t>
            </a:r>
            <a:r>
              <a:rPr lang="en-US"/>
              <a:t> Product (</a:t>
            </a:r>
          </a:p>
          <a:p>
            <a:pPr>
              <a:defRPr/>
            </a:pPr>
            <a:r>
              <a:rPr lang="en-US"/>
              <a:t>	name CHAR(30),</a:t>
            </a:r>
          </a:p>
          <a:p>
            <a:pPr>
              <a:defRPr/>
            </a:pPr>
            <a:r>
              <a:rPr lang="en-US"/>
              <a:t>	category VARCHAR(20)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</a:rPr>
              <a:t>PRIMARY KEY </a:t>
            </a:r>
            <a:r>
              <a:rPr lang="en-US"/>
              <a:t>(name))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DE7B19-8064-427B-A103-94C4F74E196B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Keys with Multiple Attributes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590800"/>
            <a:ext cx="5605463" cy="2236788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>
                <a:solidFill>
                  <a:schemeClr val="accent2"/>
                </a:solidFill>
              </a:rPr>
              <a:t>CREATE TABLE</a:t>
            </a:r>
            <a:r>
              <a:rPr lang="en-US" sz="2800" smtClean="0"/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	price INT,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   </a:t>
            </a:r>
            <a:r>
              <a:rPr lang="en-US" sz="2800" smtClean="0">
                <a:solidFill>
                  <a:schemeClr val="accent2"/>
                </a:solidFill>
              </a:rPr>
              <a:t>PRIMARY KEY</a:t>
            </a:r>
            <a:r>
              <a:rPr lang="en-US" sz="2800" smtClean="0"/>
              <a:t> (name, category))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7F2B3B-0CDD-4661-A3FB-54B4D91E792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Other Keys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040438" cy="3513138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CREATE TABLE</a:t>
            </a:r>
            <a:r>
              <a:rPr lang="en-US" smtClean="0"/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 	productID  CHAR(10),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price INT,</a:t>
            </a:r>
            <a:br>
              <a:rPr lang="en-US" smtClean="0"/>
            </a:br>
            <a:r>
              <a:rPr lang="en-US" smtClean="0"/>
              <a:t>    	</a:t>
            </a:r>
            <a:r>
              <a:rPr lang="en-US" smtClean="0">
                <a:solidFill>
                  <a:schemeClr val="accent2"/>
                </a:solidFill>
              </a:rPr>
              <a:t>PRIMARY</a:t>
            </a: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KEY</a:t>
            </a:r>
            <a:r>
              <a:rPr lang="en-US" smtClean="0"/>
              <a:t> (productID),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    	</a:t>
            </a:r>
            <a:r>
              <a:rPr lang="en-US" smtClean="0">
                <a:solidFill>
                  <a:schemeClr val="accent2"/>
                </a:solidFill>
              </a:rPr>
              <a:t>UNIQUE</a:t>
            </a:r>
            <a:r>
              <a:rPr lang="en-US" smtClean="0"/>
              <a:t> (name, category))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295400" y="5867400"/>
            <a:ext cx="4906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There is at most one </a:t>
            </a:r>
            <a:r>
              <a:rPr lang="en-US">
                <a:solidFill>
                  <a:schemeClr val="accent2"/>
                </a:solidFill>
              </a:rPr>
              <a:t>PRIMARY KEY</a:t>
            </a:r>
            <a:r>
              <a:rPr lang="en-US"/>
              <a:t>;</a:t>
            </a:r>
            <a:br>
              <a:rPr lang="en-US"/>
            </a:br>
            <a:r>
              <a:rPr lang="en-US"/>
              <a:t>there can be many </a:t>
            </a:r>
            <a:r>
              <a:rPr lang="en-US">
                <a:solidFill>
                  <a:schemeClr val="accent2"/>
                </a:solidFill>
              </a:rPr>
              <a:t>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94E875-BA4B-488D-95FC-FE1522E06EE5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Foreign Key Constraints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7189788" cy="2051050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CREATE TABLE</a:t>
            </a:r>
            <a:r>
              <a:rPr lang="en-US" smtClean="0"/>
              <a:t> Purchase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prodName CHAR(30)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olidFill>
                  <a:schemeClr val="accent2"/>
                </a:solidFill>
              </a:rPr>
              <a:t>REFERENCES</a:t>
            </a:r>
            <a:r>
              <a:rPr lang="en-US" smtClean="0"/>
              <a:t> Product(name),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mtClean="0"/>
              <a:t>    	date DATETIME)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914400" y="5181600"/>
            <a:ext cx="5747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prodName</a:t>
            </a:r>
            <a:r>
              <a:rPr lang="en-US" dirty="0"/>
              <a:t> is a </a:t>
            </a:r>
            <a:r>
              <a:rPr lang="en-US" b="1" dirty="0"/>
              <a:t>foreign key</a:t>
            </a:r>
            <a:r>
              <a:rPr lang="en-US" dirty="0"/>
              <a:t> to Product(name)</a:t>
            </a:r>
            <a:br>
              <a:rPr lang="en-US" dirty="0"/>
            </a:br>
            <a:r>
              <a:rPr lang="en-US" dirty="0"/>
              <a:t>name must be a </a:t>
            </a:r>
            <a:r>
              <a:rPr lang="en-US" b="1" dirty="0" smtClean="0"/>
              <a:t>primary</a:t>
            </a:r>
            <a:r>
              <a:rPr lang="en-US" dirty="0" smtClean="0"/>
              <a:t> </a:t>
            </a:r>
            <a:r>
              <a:rPr lang="en-US" b="1" dirty="0" smtClean="0"/>
              <a:t>key</a:t>
            </a:r>
            <a:r>
              <a:rPr lang="en-US" dirty="0" smtClean="0"/>
              <a:t> </a:t>
            </a:r>
            <a:r>
              <a:rPr lang="en-US" dirty="0"/>
              <a:t>in Product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6934200" y="914400"/>
            <a:ext cx="2106613" cy="1651000"/>
          </a:xfrm>
          <a:prstGeom prst="wedgeEllipseCallout">
            <a:avLst>
              <a:gd name="adj1" fmla="val -141634"/>
              <a:gd name="adj2" fmla="val -3240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Referential</a:t>
            </a:r>
            <a:br>
              <a:rPr lang="en-US"/>
            </a:br>
            <a:r>
              <a:rPr lang="en-US"/>
              <a:t>integrity</a:t>
            </a:r>
            <a:br>
              <a:rPr lang="en-US"/>
            </a:br>
            <a:r>
              <a:rPr lang="en-US"/>
              <a:t>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4422A-6062-402F-96CE-8F2B738B06F4}" type="slidenum">
              <a:rPr lang="he-IL" smtClean="0"/>
              <a:pPr/>
              <a:t>9</a:t>
            </a:fld>
            <a:endParaRPr lang="en-US" smtClean="0"/>
          </a:p>
        </p:txBody>
      </p:sp>
      <p:graphicFrame>
        <p:nvGraphicFramePr>
          <p:cNvPr id="252930" name="Group 2"/>
          <p:cNvGraphicFramePr>
            <a:graphicFrameLocks noGrp="1"/>
          </p:cNvGraphicFramePr>
          <p:nvPr/>
        </p:nvGraphicFramePr>
        <p:xfrm>
          <a:off x="457200" y="2540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2947" name="Group 19"/>
          <p:cNvGraphicFramePr>
            <a:graphicFrameLocks noGrp="1"/>
          </p:cNvGraphicFramePr>
          <p:nvPr/>
        </p:nvGraphicFramePr>
        <p:xfrm>
          <a:off x="5029200" y="2540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7" name="Rectangle 36"/>
          <p:cNvSpPr>
            <a:spLocks noChangeArrowheads="1"/>
          </p:cNvSpPr>
          <p:nvPr/>
        </p:nvSpPr>
        <p:spPr bwMode="auto">
          <a:xfrm>
            <a:off x="457200" y="20066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0278" name="Rectangle 37"/>
          <p:cNvSpPr>
            <a:spLocks noChangeArrowheads="1"/>
          </p:cNvSpPr>
          <p:nvPr/>
        </p:nvSpPr>
        <p:spPr bwMode="auto">
          <a:xfrm>
            <a:off x="5029200" y="2006600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Purchase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</TotalTime>
  <Words>937</Words>
  <Application>Microsoft Office PowerPoint</Application>
  <PresentationFormat>On-screen Show (4:3)</PresentationFormat>
  <Paragraphs>289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Lecture 6:  SQL Constraints and Programming</vt:lpstr>
      <vt:lpstr>Agenda</vt:lpstr>
      <vt:lpstr>Constraints in SQL</vt:lpstr>
      <vt:lpstr>Constraints in SQL</vt:lpstr>
      <vt:lpstr>Keys</vt:lpstr>
      <vt:lpstr>Keys with Multiple Attributes</vt:lpstr>
      <vt:lpstr>Other Keys</vt:lpstr>
      <vt:lpstr>Foreign Key Constraints</vt:lpstr>
      <vt:lpstr>Slide 9</vt:lpstr>
      <vt:lpstr>Foreign Key Constraints</vt:lpstr>
      <vt:lpstr>What happens during updates ?</vt:lpstr>
      <vt:lpstr>What happens during updates ?</vt:lpstr>
      <vt:lpstr>Constraints on Attributes and Tuples</vt:lpstr>
      <vt:lpstr>Slide 14</vt:lpstr>
      <vt:lpstr>General Assertions</vt:lpstr>
      <vt:lpstr>Final Comments on Constraints</vt:lpstr>
      <vt:lpstr>Triggers in SQL</vt:lpstr>
      <vt:lpstr>Programming SQL</vt:lpstr>
      <vt:lpstr>Programs with Embedded SQL</vt:lpstr>
      <vt:lpstr>Embedded SQL</vt:lpstr>
      <vt:lpstr>Direct SQL</vt:lpstr>
      <vt:lpstr>Stored Procedures</vt:lpstr>
      <vt:lpstr>Transactions</vt:lpstr>
      <vt:lpstr>Multiple users: single statements</vt:lpstr>
      <vt:lpstr>Multiple users: multiple statements</vt:lpstr>
      <vt:lpstr>Protection against crashes</vt:lpstr>
      <vt:lpstr>Transactions</vt:lpstr>
      <vt:lpstr>Transactions: Serializability</vt:lpstr>
      <vt:lpstr>Example</vt:lpstr>
      <vt:lpstr>Serializability</vt:lpstr>
      <vt:lpstr>Serializability</vt:lpstr>
      <vt:lpstr>Isolation Levels in SQL</vt:lpstr>
      <vt:lpstr>“Dirty”</vt:lpstr>
      <vt:lpstr>“Committed” VS “Repeatable”</vt:lpstr>
      <vt:lpstr>“Repeatable” VS “Serializable”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yaelamst</cp:lastModifiedBy>
  <cp:revision>294</cp:revision>
  <dcterms:created xsi:type="dcterms:W3CDTF">1601-01-01T00:00:00Z</dcterms:created>
  <dcterms:modified xsi:type="dcterms:W3CDTF">2013-03-18T13:56:32Z</dcterms:modified>
</cp:coreProperties>
</file>