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28" r:id="rId2"/>
    <p:sldId id="357" r:id="rId3"/>
    <p:sldId id="349" r:id="rId4"/>
    <p:sldId id="379" r:id="rId5"/>
    <p:sldId id="354" r:id="rId6"/>
    <p:sldId id="358" r:id="rId7"/>
    <p:sldId id="359" r:id="rId8"/>
    <p:sldId id="360" r:id="rId9"/>
    <p:sldId id="38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78" r:id="rId18"/>
    <p:sldId id="368" r:id="rId19"/>
    <p:sldId id="371" r:id="rId20"/>
    <p:sldId id="369" r:id="rId21"/>
    <p:sldId id="370" r:id="rId22"/>
    <p:sldId id="381" r:id="rId23"/>
    <p:sldId id="372" r:id="rId24"/>
    <p:sldId id="373" r:id="rId25"/>
    <p:sldId id="374" r:id="rId26"/>
    <p:sldId id="382" r:id="rId27"/>
    <p:sldId id="376" r:id="rId28"/>
  </p:sldIdLst>
  <p:sldSz cx="9144000" cy="6858000" type="screen4x3"/>
  <p:notesSz cx="6864350" cy="9996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9798" autoAdjust="0"/>
  </p:normalViewPr>
  <p:slideViewPr>
    <p:cSldViewPr>
      <p:cViewPr varScale="1">
        <p:scale>
          <a:sx n="92" d="100"/>
          <a:sy n="92" d="100"/>
        </p:scale>
        <p:origin x="81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BB0C3BA6-C6FC-497F-A034-6C3FF3444B89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570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352" y="4748333"/>
            <a:ext cx="5033647" cy="44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4708500-2355-4770-932B-4F1F0FBE62C3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051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033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014F4A-0663-4998-AE9C-C411E50A2324}" type="slidenum">
              <a:rPr lang="he-IL"/>
              <a:pPr/>
              <a:t>10</a:t>
            </a:fld>
            <a:endParaRPr lang="en-US" dirty="0"/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4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07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063865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5E2983-44E7-48D0-A17E-CA8C85DD0A59}" type="slidenum">
              <a:rPr lang="he-IL"/>
              <a:pPr/>
              <a:t>11</a:t>
            </a:fld>
            <a:endParaRPr lang="en-US" dirty="0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11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17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17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algn="r" rtl="1"/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914885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9C3116-66F5-420A-96C2-4AA603C7D998}" type="slidenum">
              <a:rPr lang="he-IL"/>
              <a:pPr/>
              <a:t>12</a:t>
            </a:fld>
            <a:endParaRPr lang="en-US" dirty="0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12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27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27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4063916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D0784C-06D2-4512-8E73-3344A4A42A75}" type="slidenum">
              <a:rPr lang="he-IL"/>
              <a:pPr/>
              <a:t>13</a:t>
            </a:fld>
            <a:endParaRPr lang="en-US" dirty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14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37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38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518530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80F5E4-9465-4360-94A8-A41011FAD18E}" type="slidenum">
              <a:rPr lang="he-IL"/>
              <a:pPr/>
              <a:t>14</a:t>
            </a:fld>
            <a:endParaRPr lang="en-US" dirty="0"/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15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48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48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3751984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468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FBC344-1135-40FC-A1E7-EF38CE192FAF}" type="slidenum">
              <a:rPr lang="he-IL"/>
              <a:pPr/>
              <a:t>16</a:t>
            </a:fld>
            <a:endParaRPr lang="en-US" dirty="0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5</a:t>
            </a: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58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58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8825705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0736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A0FBD8-E04A-443F-80D6-356AED3689C8}" type="slidenum">
              <a:rPr lang="he-IL"/>
              <a:pPr/>
              <a:t>18</a:t>
            </a:fld>
            <a:endParaRPr lang="en-US" dirty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6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68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68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4104584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276E11-97F6-4EBB-8A50-EB395A7F3C21}" type="slidenum">
              <a:rPr lang="he-IL"/>
              <a:pPr/>
              <a:t>19</a:t>
            </a:fld>
            <a:endParaRPr lang="en-US" dirty="0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9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994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994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82843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9680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34E72-9BDB-48A4-A762-BE6DFBBB77CF}" type="slidenum">
              <a:rPr lang="he-IL"/>
              <a:pPr/>
              <a:t>20</a:t>
            </a:fld>
            <a:endParaRPr lang="en-US" dirty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  <p:sp>
        <p:nvSpPr>
          <p:cNvPr id="378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7693169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CF3233-969D-4A39-AA55-76A5CCED5BAF}" type="slidenum">
              <a:rPr lang="he-IL"/>
              <a:pPr/>
              <a:t>21</a:t>
            </a:fld>
            <a:endParaRPr lang="en-US" dirty="0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8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89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892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4363453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303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BD4113-C232-4BBC-B391-A61BB034F81B}" type="slidenum">
              <a:rPr lang="he-IL"/>
              <a:pPr/>
              <a:t>23</a:t>
            </a:fld>
            <a:endParaRPr lang="en-US" dirty="0"/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11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09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096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8562882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5247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123BA5-841F-413D-A968-59605ABE601F}" type="slidenum">
              <a:rPr lang="he-IL"/>
              <a:pPr/>
              <a:t>25</a:t>
            </a:fld>
            <a:endParaRPr lang="en-US" dirty="0"/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14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99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199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4652417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3885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99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18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806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041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620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56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4375ED-3E69-49A3-A7AF-A380828867AA}" type="slidenum">
              <a:rPr lang="he-IL"/>
              <a:pPr/>
              <a:t>8</a:t>
            </a:fld>
            <a:endParaRPr lang="en-US" dirty="0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3</a:t>
            </a: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97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297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735319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647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327E0-6469-463A-A639-620F767B95A2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834E3-1236-45AD-A9D7-845133C72728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9AA00-AF77-4E53-ACAE-5F5F7D3E8759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he-IL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E17CB-9475-463C-8DC5-2C68FE4C7EC6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e-IL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5E4EF-6043-4D3C-A298-52D5DA0ACC4D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F73CC-5438-4965-9424-3BCC4FF0CA5D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A74C5-10E1-4405-B616-BF49A9B03155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27663-D076-4DDB-AA4B-FF39E90CB70F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7ADCF-5F05-442B-ADAF-B631A571B7FE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C384-8BA8-4C6B-9045-770617C255F0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D6E1F-2D35-47F7-AB91-9867C9FACBA3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50883-DAEE-40B4-83AA-766025A0624E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E8AB4-2D7F-4D8B-97CF-39CCB4966BAB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fld id="{8AE52E56-9351-4250-9173-D124DD0CD4C0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57500"/>
            <a:ext cx="9144000" cy="1143000"/>
          </a:xfrm>
        </p:spPr>
        <p:txBody>
          <a:bodyPr/>
          <a:lstStyle/>
          <a:p>
            <a:r>
              <a:rPr lang="en-US" dirty="0" smtClean="0"/>
              <a:t>Lecture 13: </a:t>
            </a:r>
            <a:r>
              <a:rPr lang="en-US" b="1" dirty="0" smtClean="0"/>
              <a:t>Query Execution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/>
              <a:t>Schema for Examples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895600"/>
            <a:ext cx="9067800" cy="3810000"/>
          </a:xfrm>
          <a:noFill/>
        </p:spPr>
        <p:txBody>
          <a:bodyPr lIns="92075" tIns="46038" rIns="92075" bIns="46038"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Purchase:</a:t>
            </a:r>
            <a:endParaRPr lang="en-US" dirty="0" smtClean="0"/>
          </a:p>
          <a:p>
            <a:pPr lvl="1"/>
            <a:r>
              <a:rPr lang="en-US" dirty="0" smtClean="0"/>
              <a:t>Each tuple is 40 bytes long,  100 tuples per page, 1000 pages </a:t>
            </a:r>
            <a:r>
              <a:rPr lang="en-US" dirty="0" smtClean="0">
                <a:solidFill>
                  <a:schemeClr val="accent2"/>
                </a:solidFill>
              </a:rPr>
              <a:t>(i.e., 100,000 tuples, 4MB for the entire relation).</a:t>
            </a:r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Person:</a:t>
            </a:r>
            <a:endParaRPr lang="en-US" dirty="0" smtClean="0"/>
          </a:p>
          <a:p>
            <a:pPr lvl="1"/>
            <a:r>
              <a:rPr lang="en-US" dirty="0" smtClean="0"/>
              <a:t>Each tuple is 50 bytes long,  80 tuples per page, 500 pages </a:t>
            </a:r>
            <a:r>
              <a:rPr lang="en-US" dirty="0" smtClean="0">
                <a:solidFill>
                  <a:schemeClr val="accent2"/>
                </a:solidFill>
              </a:rPr>
              <a:t>(i.e., 40,000 tuples, 2MB for the entire relation).</a:t>
            </a:r>
            <a:endParaRPr lang="en-US" dirty="0" smtClean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9875" y="1828800"/>
            <a:ext cx="88741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Purchase (</a:t>
            </a:r>
            <a:r>
              <a:rPr lang="en-US" sz="2800" i="1" dirty="0">
                <a:latin typeface="Book Antiqua" pitchFamily="18" charset="0"/>
              </a:rPr>
              <a:t>buyer</a:t>
            </a:r>
            <a:r>
              <a:rPr lang="en-US" sz="2800" dirty="0">
                <a:latin typeface="Book Antiqua" pitchFamily="18" charset="0"/>
              </a:rPr>
              <a:t>:string, </a:t>
            </a:r>
            <a:r>
              <a:rPr lang="en-US" sz="2800" i="1" dirty="0">
                <a:latin typeface="Book Antiqua" pitchFamily="18" charset="0"/>
              </a:rPr>
              <a:t>seller</a:t>
            </a:r>
            <a:r>
              <a:rPr lang="en-US" sz="2800" dirty="0">
                <a:latin typeface="Book Antiqua" pitchFamily="18" charset="0"/>
              </a:rPr>
              <a:t>: string, </a:t>
            </a:r>
            <a:r>
              <a:rPr lang="en-US" sz="2800" i="1" dirty="0">
                <a:latin typeface="Book Antiqua" pitchFamily="18" charset="0"/>
              </a:rPr>
              <a:t>product</a:t>
            </a:r>
            <a:r>
              <a:rPr lang="en-US" sz="2800" dirty="0">
                <a:latin typeface="Book Antiqua" pitchFamily="18" charset="0"/>
              </a:rPr>
              <a:t>: integer), </a:t>
            </a:r>
          </a:p>
          <a:p>
            <a:endParaRPr lang="en-US" sz="2800" dirty="0">
              <a:latin typeface="Book Antiqua" pitchFamily="18" charset="0"/>
            </a:endParaRPr>
          </a:p>
          <a:p>
            <a:r>
              <a:rPr lang="en-US" sz="2800" dirty="0">
                <a:latin typeface="Book Antiqua" pitchFamily="18" charset="0"/>
              </a:rPr>
              <a:t>Person (</a:t>
            </a:r>
            <a:r>
              <a:rPr lang="en-US" sz="2800" i="1" u="sng" dirty="0">
                <a:latin typeface="Book Antiqua" pitchFamily="18" charset="0"/>
              </a:rPr>
              <a:t>name</a:t>
            </a:r>
            <a:r>
              <a:rPr lang="en-US" sz="2800" u="sng" dirty="0">
                <a:latin typeface="Book Antiqua" pitchFamily="18" charset="0"/>
              </a:rPr>
              <a:t>:string</a:t>
            </a:r>
            <a:r>
              <a:rPr lang="en-US" sz="2800" dirty="0">
                <a:latin typeface="Book Antiqua" pitchFamily="18" charset="0"/>
              </a:rPr>
              <a:t>, </a:t>
            </a:r>
            <a:r>
              <a:rPr lang="en-US" sz="2800" i="1" dirty="0">
                <a:latin typeface="Book Antiqua" pitchFamily="18" charset="0"/>
              </a:rPr>
              <a:t>city</a:t>
            </a:r>
            <a:r>
              <a:rPr lang="en-US" sz="2800" dirty="0">
                <a:latin typeface="Book Antiqua" pitchFamily="18" charset="0"/>
              </a:rPr>
              <a:t>:string, </a:t>
            </a:r>
            <a:r>
              <a:rPr lang="en-US" sz="2800" i="1" dirty="0">
                <a:latin typeface="Book Antiqua" pitchFamily="18" charset="0"/>
              </a:rPr>
              <a:t>phone</a:t>
            </a:r>
            <a:r>
              <a:rPr lang="en-US" sz="2800" dirty="0">
                <a:latin typeface="Book Antiqua" pitchFamily="18" charset="0"/>
              </a:rPr>
              <a:t>: integer)</a:t>
            </a:r>
            <a:endParaRPr lang="en-US" sz="2400" dirty="0"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1219200"/>
          </a:xfrm>
          <a:noFill/>
        </p:spPr>
        <p:txBody>
          <a:bodyPr lIns="92075" tIns="46038" rIns="92075" bIns="46038"/>
          <a:lstStyle/>
          <a:p>
            <a:pPr algn="l"/>
            <a:r>
              <a:rPr lang="en-US" dirty="0" smtClean="0"/>
              <a:t>Simple Selections</a:t>
            </a:r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44958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Of the form </a:t>
            </a:r>
            <a:r>
              <a:rPr lang="el-GR" sz="2800" dirty="0" smtClean="0"/>
              <a:t>σ</a:t>
            </a:r>
            <a:r>
              <a:rPr lang="en-US" sz="2800" baseline="-25000" dirty="0" smtClean="0"/>
              <a:t>R.attr op value</a:t>
            </a:r>
            <a:r>
              <a:rPr lang="en-US" sz="2800" dirty="0" smtClean="0"/>
              <a:t>(R)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With no index, unsorted:  </a:t>
            </a:r>
            <a:r>
              <a:rPr lang="en-US" sz="2800" dirty="0" smtClean="0"/>
              <a:t>Must essentially scan the whole relation; </a:t>
            </a:r>
            <a:r>
              <a:rPr lang="en-US" sz="2800" dirty="0" smtClean="0">
                <a:solidFill>
                  <a:schemeClr val="accent2"/>
                </a:solidFill>
              </a:rPr>
              <a:t>cost is B(R) </a:t>
            </a:r>
            <a:r>
              <a:rPr lang="en-US" sz="2800" dirty="0" smtClean="0"/>
              <a:t>(#pages in R).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With an index on selection attribute:  </a:t>
            </a:r>
            <a:r>
              <a:rPr lang="en-US" sz="2800" dirty="0" smtClean="0"/>
              <a:t>Use index to find qualifying data entries, then retrieve corresponding data records.  (Hash index useful only for equality selections.) 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Result size estimation:</a:t>
            </a:r>
            <a:r>
              <a:rPr lang="en-US" sz="2800" dirty="0" smtClean="0"/>
              <a:t> </a:t>
            </a:r>
          </a:p>
          <a:p>
            <a:pPr>
              <a:buFontTx/>
              <a:buNone/>
            </a:pPr>
            <a:r>
              <a:rPr lang="en-US" sz="2800" dirty="0" smtClean="0"/>
              <a:t>              (Size of R) · reduction factor.</a:t>
            </a:r>
          </a:p>
          <a:p>
            <a:pPr>
              <a:buFontTx/>
              <a:buNone/>
            </a:pPr>
            <a:r>
              <a:rPr lang="en-US" sz="2800" dirty="0" smtClean="0"/>
              <a:t>     </a:t>
            </a:r>
            <a:r>
              <a:rPr lang="en-US" sz="2800" i="1" dirty="0" smtClean="0"/>
              <a:t>More on this later.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5310188" y="207963"/>
            <a:ext cx="3592512" cy="1200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sz="2400" dirty="0">
                <a:latin typeface="Book Antiqua" pitchFamily="18" charset="0"/>
              </a:rPr>
              <a:t>  *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sz="2400" dirty="0">
                <a:latin typeface="Book Antiqua" pitchFamily="18" charset="0"/>
              </a:rPr>
              <a:t> Person R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sz="2400" dirty="0">
                <a:latin typeface="Book Antiqua" pitchFamily="18" charset="0"/>
              </a:rPr>
              <a:t>   R.phone &lt; ‘543%’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3635896" y="5733256"/>
            <a:ext cx="2376264" cy="864096"/>
          </a:xfrm>
          <a:prstGeom prst="wedgeRoundRectCallout">
            <a:avLst>
              <a:gd name="adj1" fmla="val -72421"/>
              <a:gd name="adj2" fmla="val -106626"/>
              <a:gd name="adj3" fmla="val 16667"/>
            </a:avLst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#pages or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#bytes or #tuples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114300"/>
            <a:ext cx="7772400" cy="11049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Using an Index for Selections</a:t>
            </a:r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432520"/>
            <a:ext cx="9067800" cy="48768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Cost depends on #qualifying tuples, and clustering.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Cost of </a:t>
            </a:r>
            <a:r>
              <a:rPr lang="en-US" sz="2400" b="1" dirty="0" smtClean="0"/>
              <a:t>search</a:t>
            </a:r>
            <a:r>
              <a:rPr lang="en-US" sz="2400" dirty="0" smtClean="0"/>
              <a:t> (typically small) plus cost of </a:t>
            </a:r>
            <a:r>
              <a:rPr lang="en-US" sz="2400" b="1" dirty="0" smtClean="0"/>
              <a:t>retrieval</a:t>
            </a:r>
            <a:r>
              <a:rPr lang="en-US" sz="2400" dirty="0" smtClean="0"/>
              <a:t> (depends on the size of the result).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 example, assuming uniform distribution of phones, about 54% of tuples qualify (250 pages, 20,000 tuples).  With a clustered index, cost is little more than 250 I/Os; if unclustered, up to 20,000 I/Os!</a:t>
            </a:r>
          </a:p>
          <a:p>
            <a:pPr>
              <a:lnSpc>
                <a:spcPct val="90000"/>
              </a:lnSpc>
            </a:pPr>
            <a:r>
              <a:rPr lang="en-US" sz="2800" i="1" dirty="0" smtClean="0">
                <a:solidFill>
                  <a:schemeClr val="accent2"/>
                </a:solidFill>
              </a:rPr>
              <a:t>Important refinement for unclustered indexes</a:t>
            </a:r>
            <a:r>
              <a:rPr lang="en-US" sz="2800" dirty="0" smtClean="0">
                <a:solidFill>
                  <a:schemeClr val="accent2"/>
                </a:solidFill>
              </a:rPr>
              <a:t>:  </a:t>
            </a:r>
            <a:endParaRPr lang="en-US" sz="28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 smtClean="0"/>
              <a:t>1. Find and sort the rid’s of the qualifying data entries.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 smtClean="0"/>
              <a:t>2. Fetch rids in order.  This ensures that each data page is looked at just once (though # of such pages likely to be higher than with clustering).  </a:t>
            </a:r>
            <a:r>
              <a:rPr lang="en-US" sz="2400" dirty="0" smtClean="0">
                <a:solidFill>
                  <a:schemeClr val="accent2"/>
                </a:solidFill>
              </a:rPr>
              <a:t>Min{B(R</a:t>
            </a:r>
            <a:r>
              <a:rPr lang="en-US" sz="2400" dirty="0" smtClean="0">
                <a:solidFill>
                  <a:schemeClr val="accent2"/>
                </a:solidFill>
              </a:rPr>
              <a:t>), result size}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3" grpId="0" uiExpand="1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419100"/>
            <a:ext cx="8077200" cy="11049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Two Approaches to General Selections</a:t>
            </a:r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8991600" cy="49530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u="sng" dirty="0" smtClean="0">
                <a:solidFill>
                  <a:srgbClr val="008000"/>
                </a:solidFill>
              </a:rPr>
              <a:t>First approach: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smtClean="0"/>
              <a:t>Find the </a:t>
            </a:r>
            <a:r>
              <a:rPr lang="en-US" i="1" dirty="0" smtClean="0">
                <a:solidFill>
                  <a:schemeClr val="accent2"/>
                </a:solidFill>
              </a:rPr>
              <a:t>most selective access path</a:t>
            </a:r>
            <a:r>
              <a:rPr lang="en-US" dirty="0" smtClean="0"/>
              <a:t>, retrieve tuples using it, and apply any remaining terms that don’t </a:t>
            </a:r>
            <a:r>
              <a:rPr lang="en-US" dirty="0" smtClean="0">
                <a:solidFill>
                  <a:schemeClr val="accent2"/>
                </a:solidFill>
              </a:rPr>
              <a:t>match</a:t>
            </a:r>
            <a:r>
              <a:rPr lang="en-US" dirty="0" smtClean="0"/>
              <a:t> the index:</a:t>
            </a:r>
          </a:p>
          <a:p>
            <a:pPr lvl="1">
              <a:lnSpc>
                <a:spcPct val="90000"/>
              </a:lnSpc>
            </a:pPr>
            <a:r>
              <a:rPr lang="en-US" i="1" dirty="0" smtClean="0">
                <a:solidFill>
                  <a:schemeClr val="accent2"/>
                </a:solidFill>
              </a:rPr>
              <a:t>Most selective access path: </a:t>
            </a:r>
            <a:r>
              <a:rPr lang="en-US" dirty="0" smtClean="0"/>
              <a:t>An index or file scan that we estimate will require the fewest page I/Os.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Consider </a:t>
            </a:r>
            <a:r>
              <a:rPr lang="en-US" i="1" dirty="0" smtClean="0">
                <a:solidFill>
                  <a:schemeClr val="accent2"/>
                </a:solidFill>
              </a:rPr>
              <a:t>city=“Seattle AND phone&lt;“543%” 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en-US" sz="2800" dirty="0" smtClean="0"/>
              <a:t>A hash index on </a:t>
            </a:r>
            <a:r>
              <a:rPr lang="en-US" sz="2800" i="1" dirty="0" smtClean="0"/>
              <a:t> city </a:t>
            </a:r>
            <a:r>
              <a:rPr lang="en-US" sz="2800" dirty="0" smtClean="0"/>
              <a:t>can be used; then, </a:t>
            </a:r>
            <a:r>
              <a:rPr lang="en-US" sz="2800" i="1" dirty="0" smtClean="0"/>
              <a:t>phone</a:t>
            </a:r>
            <a:r>
              <a:rPr lang="en-US" sz="2800" dirty="0" smtClean="0"/>
              <a:t>&lt;“543%” must be checked for each retrieved tuple.</a:t>
            </a:r>
          </a:p>
          <a:p>
            <a:pPr lvl="2">
              <a:lnSpc>
                <a:spcPct val="90000"/>
              </a:lnSpc>
            </a:pPr>
            <a:r>
              <a:rPr lang="en-US" sz="2800" dirty="0" smtClean="0"/>
              <a:t> Similarly, a b-tree index on </a:t>
            </a:r>
            <a:r>
              <a:rPr lang="en-US" sz="2800" i="1" dirty="0" smtClean="0"/>
              <a:t>phone</a:t>
            </a:r>
            <a:r>
              <a:rPr lang="en-US" sz="2800" dirty="0" smtClean="0"/>
              <a:t> could be used; </a:t>
            </a:r>
            <a:r>
              <a:rPr lang="en-US" sz="2800" i="1" dirty="0" smtClean="0"/>
              <a:t>city=“Seattle” </a:t>
            </a:r>
            <a:r>
              <a:rPr lang="en-US" sz="2800" dirty="0" smtClean="0"/>
              <a:t>must then be checked.</a:t>
            </a:r>
            <a:r>
              <a:rPr lang="en-US" i="1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/>
              <a:t>Intersection of Rids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915400" cy="4724400"/>
          </a:xfrm>
          <a:noFill/>
        </p:spPr>
        <p:txBody>
          <a:bodyPr lIns="92075" tIns="46038" rIns="92075" bIns="46038"/>
          <a:lstStyle/>
          <a:p>
            <a:r>
              <a:rPr lang="en-US" u="sng" dirty="0" smtClean="0">
                <a:solidFill>
                  <a:srgbClr val="008000"/>
                </a:solidFill>
              </a:rPr>
              <a:t>Second approach</a:t>
            </a:r>
            <a:endParaRPr lang="en-US" dirty="0" smtClean="0"/>
          </a:p>
          <a:p>
            <a:pPr lvl="1"/>
            <a:r>
              <a:rPr lang="en-US" dirty="0" smtClean="0"/>
              <a:t>Get sets of rids of data records using each matching index.</a:t>
            </a:r>
          </a:p>
          <a:p>
            <a:pPr lvl="1"/>
            <a:r>
              <a:rPr lang="en-US" dirty="0" smtClean="0"/>
              <a:t>Then </a:t>
            </a:r>
            <a:r>
              <a:rPr lang="en-US" i="1" dirty="0" smtClean="0">
                <a:solidFill>
                  <a:schemeClr val="accent2"/>
                </a:solidFill>
              </a:rPr>
              <a:t>intersect</a:t>
            </a:r>
            <a:r>
              <a:rPr lang="en-US" dirty="0" smtClean="0"/>
              <a:t> these </a:t>
            </a:r>
            <a:r>
              <a:rPr lang="en-US" dirty="0" smtClean="0">
                <a:solidFill>
                  <a:schemeClr val="accent2"/>
                </a:solidFill>
              </a:rPr>
              <a:t>sets of rids.</a:t>
            </a:r>
            <a:endParaRPr lang="en-US" dirty="0" smtClean="0"/>
          </a:p>
          <a:p>
            <a:pPr lvl="1"/>
            <a:r>
              <a:rPr lang="en-US" dirty="0" smtClean="0"/>
              <a:t>Retrieve the records and apply any remaining terms.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Implementing Projection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Two parts: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    (1) remove unwanted attributes,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    (2) remove duplicates from the result.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Refinements to duplicate removal: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If an index on a relation contains all wanted attributes, then we can do an </a:t>
            </a:r>
            <a:r>
              <a:rPr lang="en-US" i="1" dirty="0" smtClean="0"/>
              <a:t>index-only</a:t>
            </a:r>
            <a:r>
              <a:rPr lang="en-US" dirty="0" smtClean="0"/>
              <a:t> scan.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If the index contains a subset of the wanted attributes, you can remove duplicates </a:t>
            </a:r>
            <a:r>
              <a:rPr lang="en-US" i="1" dirty="0" smtClean="0"/>
              <a:t>locally</a:t>
            </a:r>
            <a:r>
              <a:rPr lang="en-US" dirty="0" smtClean="0"/>
              <a:t>.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943600" y="1066800"/>
            <a:ext cx="3000375" cy="1565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sz="2400" dirty="0">
                <a:latin typeface="Book Antiqua" pitchFamily="18" charset="0"/>
              </a:rPr>
              <a:t>   </a:t>
            </a:r>
            <a:r>
              <a:rPr lang="en-US" sz="2000" dirty="0">
                <a:solidFill>
                  <a:schemeClr val="accent2"/>
                </a:solidFill>
                <a:latin typeface="Book Antiqua" pitchFamily="18" charset="0"/>
              </a:rPr>
              <a:t>DISTINCT</a:t>
            </a:r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            R.name,         </a:t>
            </a:r>
          </a:p>
          <a:p>
            <a:r>
              <a:rPr lang="en-US" sz="2400" dirty="0">
                <a:latin typeface="Book Antiqua" pitchFamily="18" charset="0"/>
              </a:rPr>
              <a:t>               R.phone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sz="2400" dirty="0">
                <a:latin typeface="Book Antiqua" pitchFamily="18" charset="0"/>
              </a:rPr>
              <a:t> Person 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05800" cy="1104900"/>
          </a:xfrm>
          <a:noFill/>
        </p:spPr>
        <p:txBody>
          <a:bodyPr lIns="92075" tIns="46038" rIns="92075" bIns="46038"/>
          <a:lstStyle/>
          <a:p>
            <a:r>
              <a:rPr lang="en-US" sz="4000" dirty="0" smtClean="0"/>
              <a:t>Equality Joins With One Join Column</a:t>
            </a:r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209800"/>
            <a:ext cx="9067800" cy="34290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R</a:t>
            </a:r>
            <a:r>
              <a:rPr lang="en-US" sz="28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sz="2800" dirty="0" smtClean="0"/>
              <a:t>S is a common operation. The cross product is too large. Hence, performing  R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S and then a selection is too inefficient. </a:t>
            </a:r>
          </a:p>
          <a:p>
            <a:r>
              <a:rPr lang="en-US" sz="2800" dirty="0" smtClean="0"/>
              <a:t>Assume: B(R) pages, T(R) tuples in R, B(S) pages, T(S) tuples in S.</a:t>
            </a:r>
          </a:p>
          <a:p>
            <a:pPr lvl="1"/>
            <a:r>
              <a:rPr lang="en-US" sz="2400" dirty="0" smtClean="0"/>
              <a:t>In our examples, R is Person and S is Purchase.</a:t>
            </a:r>
          </a:p>
          <a:p>
            <a:r>
              <a:rPr lang="en-US" sz="2800" i="1" dirty="0" smtClean="0">
                <a:solidFill>
                  <a:schemeClr val="accent2"/>
                </a:solidFill>
              </a:rPr>
              <a:t>Cost metric</a:t>
            </a:r>
            <a:r>
              <a:rPr lang="en-US" sz="2800" dirty="0" smtClean="0"/>
              <a:t>:  # of I/Os.  We will ignore output costs.</a:t>
            </a:r>
          </a:p>
        </p:txBody>
      </p:sp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4756150" y="1066800"/>
            <a:ext cx="37036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sz="2400" dirty="0">
                <a:latin typeface="Book Antiqua" pitchFamily="18" charset="0"/>
              </a:rPr>
              <a:t>  *</a:t>
            </a:r>
          </a:p>
          <a:p>
            <a:r>
              <a:rPr lang="en-US" sz="2000" dirty="0">
                <a:latin typeface="Book Antiqua" pitchFamily="18" charset="0"/>
              </a:rPr>
              <a:t>FROM   </a:t>
            </a:r>
            <a:r>
              <a:rPr lang="en-US" sz="2400" dirty="0">
                <a:latin typeface="Book Antiqua" pitchFamily="18" charset="0"/>
              </a:rPr>
              <a:t>Person R, Purchase S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sz="2400" dirty="0">
                <a:latin typeface="Book Antiqua" pitchFamily="18" charset="0"/>
              </a:rPr>
              <a:t>  R.name=S.buyer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724400" y="1143000"/>
            <a:ext cx="4038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would you implement join?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Simple Nested Loops Join</a:t>
            </a:r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0"/>
            <a:ext cx="8991600" cy="37338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For each tuple in the </a:t>
            </a:r>
            <a:r>
              <a:rPr lang="en-US" sz="2800" i="1" dirty="0" smtClean="0">
                <a:solidFill>
                  <a:schemeClr val="accent2"/>
                </a:solidFill>
              </a:rPr>
              <a:t>outer</a:t>
            </a:r>
            <a:r>
              <a:rPr lang="en-US" sz="2800" dirty="0" smtClean="0"/>
              <a:t> relation R, we scan the </a:t>
            </a:r>
            <a:r>
              <a:rPr lang="en-US" sz="2800" dirty="0" smtClean="0">
                <a:solidFill>
                  <a:srgbClr val="FF0000"/>
                </a:solidFill>
              </a:rPr>
              <a:t>entire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chemeClr val="accent2"/>
                </a:solidFill>
              </a:rPr>
              <a:t>inner</a:t>
            </a:r>
            <a:r>
              <a:rPr lang="en-US" sz="2800" dirty="0" smtClean="0"/>
              <a:t> relation S. 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Cost:  B(R)+ T(R)·B(S) </a:t>
            </a:r>
            <a:r>
              <a:rPr lang="en-US" sz="2400" dirty="0" smtClean="0"/>
              <a:t>= 1000+100·1000·500  I/Os:  </a:t>
            </a:r>
            <a:r>
              <a:rPr lang="en-US" sz="2400" b="1" dirty="0" smtClean="0">
                <a:solidFill>
                  <a:srgbClr val="FF0000"/>
                </a:solidFill>
              </a:rPr>
              <a:t>140 hours!</a:t>
            </a:r>
            <a:endParaRPr lang="en-US" sz="2400" dirty="0" smtClean="0"/>
          </a:p>
          <a:p>
            <a:r>
              <a:rPr lang="en-US" sz="2800" dirty="0" smtClean="0"/>
              <a:t>Page-oriented Nested Loops join:  For each </a:t>
            </a:r>
            <a:r>
              <a:rPr lang="en-US" sz="2800" i="1" dirty="0" smtClean="0"/>
              <a:t>page</a:t>
            </a:r>
            <a:r>
              <a:rPr lang="en-US" sz="2800" dirty="0" smtClean="0"/>
              <a:t> of R, get each </a:t>
            </a:r>
            <a:r>
              <a:rPr lang="en-US" sz="2800" i="1" dirty="0" smtClean="0"/>
              <a:t>page</a:t>
            </a:r>
            <a:r>
              <a:rPr lang="en-US" sz="2800" dirty="0" smtClean="0"/>
              <a:t> of S, and write out matching pairs of tuples </a:t>
            </a:r>
            <a:br>
              <a:rPr lang="en-US" sz="2800" dirty="0" smtClean="0"/>
            </a:br>
            <a:r>
              <a:rPr lang="en-US" sz="2800" dirty="0" smtClean="0"/>
              <a:t>&lt;r, s&gt;, where r is in R-page and s is in S-page.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Cost:  B(R) + B(R)·B(S) </a:t>
            </a:r>
            <a:r>
              <a:rPr lang="en-US" sz="2400" dirty="0" smtClean="0"/>
              <a:t>= 1000 + 1000·500 (</a:t>
            </a:r>
            <a:r>
              <a:rPr lang="en-US" sz="2400" b="1" dirty="0" smtClean="0">
                <a:solidFill>
                  <a:srgbClr val="FF0000"/>
                </a:solidFill>
              </a:rPr>
              <a:t>1.4 hours</a:t>
            </a:r>
            <a:r>
              <a:rPr lang="en-US" sz="2400" dirty="0" smtClean="0"/>
              <a:t>)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828800" y="1143000"/>
            <a:ext cx="6518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For each tuple r in R do</a:t>
            </a:r>
          </a:p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	for each tuple s in S do</a:t>
            </a:r>
          </a:p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		if r</a:t>
            </a:r>
            <a:r>
              <a:rPr lang="en-US" sz="2400" baseline="-10000" dirty="0">
                <a:solidFill>
                  <a:srgbClr val="008000"/>
                </a:solidFill>
                <a:latin typeface="Book Antiqua" pitchFamily="18" charset="0"/>
              </a:rPr>
              <a:t>i</a:t>
            </a:r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 == s</a:t>
            </a:r>
            <a:r>
              <a:rPr lang="en-US" sz="2400" baseline="-10000" dirty="0">
                <a:solidFill>
                  <a:srgbClr val="008000"/>
                </a:solidFill>
                <a:latin typeface="Book Antiqua" pitchFamily="18" charset="0"/>
              </a:rPr>
              <a:t>j </a:t>
            </a:r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 then add &lt;r, s&gt; to result</a:t>
            </a:r>
            <a:endParaRPr lang="en-US" sz="2400" dirty="0">
              <a:solidFill>
                <a:schemeClr val="folHlink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Block Nested Loops Join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915400" cy="24384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Use one page as an input buffer for scanning the inner S, one page as the output buffer, and use all remaining pages to hold a ``block’’ of outer R.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8000"/>
                </a:solidFill>
              </a:rPr>
              <a:t>For each matching tuple r in R-block, s in S-page, add      &lt;r, s&gt; to result.  Then read next R-block, scan S, etc.</a:t>
            </a: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accent2"/>
                </a:solidFill>
              </a:rPr>
              <a:t>Cost: B(R)+(B(R)/k)·B(S)</a:t>
            </a:r>
          </a:p>
        </p:txBody>
      </p:sp>
      <p:grpSp>
        <p:nvGrpSpPr>
          <p:cNvPr id="24582" name="Group 6"/>
          <p:cNvGrpSpPr>
            <a:grpSpLocks/>
          </p:cNvGrpSpPr>
          <p:nvPr/>
        </p:nvGrpSpPr>
        <p:grpSpPr bwMode="auto">
          <a:xfrm>
            <a:off x="1822450" y="4197350"/>
            <a:ext cx="844550" cy="2027238"/>
            <a:chOff x="1148" y="2644"/>
            <a:chExt cx="532" cy="1277"/>
          </a:xfrm>
        </p:grpSpPr>
        <p:sp>
          <p:nvSpPr>
            <p:cNvPr id="24614" name="Oval 7"/>
            <p:cNvSpPr>
              <a:spLocks noChangeArrowheads="1"/>
            </p:cNvSpPr>
            <p:nvPr/>
          </p:nvSpPr>
          <p:spPr bwMode="auto">
            <a:xfrm>
              <a:off x="1156" y="2644"/>
              <a:ext cx="520" cy="8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4615" name="Line 8"/>
            <p:cNvSpPr>
              <a:spLocks noChangeShapeType="1"/>
            </p:cNvSpPr>
            <p:nvPr/>
          </p:nvSpPr>
          <p:spPr bwMode="auto">
            <a:xfrm>
              <a:off x="1152" y="2688"/>
              <a:ext cx="0" cy="115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4616" name="Line 9"/>
            <p:cNvSpPr>
              <a:spLocks noChangeShapeType="1"/>
            </p:cNvSpPr>
            <p:nvPr/>
          </p:nvSpPr>
          <p:spPr bwMode="auto">
            <a:xfrm>
              <a:off x="1680" y="2688"/>
              <a:ext cx="0" cy="115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4617" name="Arc 10"/>
            <p:cNvSpPr>
              <a:spLocks/>
            </p:cNvSpPr>
            <p:nvPr/>
          </p:nvSpPr>
          <p:spPr bwMode="auto">
            <a:xfrm>
              <a:off x="1148" y="3843"/>
              <a:ext cx="528" cy="78"/>
            </a:xfrm>
            <a:custGeom>
              <a:avLst/>
              <a:gdLst>
                <a:gd name="T0" fmla="*/ 528 w 43200"/>
                <a:gd name="T1" fmla="*/ 0 h 22170"/>
                <a:gd name="T2" fmla="*/ 0 w 43200"/>
                <a:gd name="T3" fmla="*/ 2 h 22170"/>
                <a:gd name="T4" fmla="*/ 264 w 43200"/>
                <a:gd name="T5" fmla="*/ 2 h 22170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170"/>
                <a:gd name="T11" fmla="*/ 43200 w 43200"/>
                <a:gd name="T12" fmla="*/ 22170 h 221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170" fill="none" extrusionOk="0">
                  <a:moveTo>
                    <a:pt x="43192" y="-1"/>
                  </a:moveTo>
                  <a:cubicBezTo>
                    <a:pt x="43197" y="189"/>
                    <a:pt x="43200" y="379"/>
                    <a:pt x="43200" y="570"/>
                  </a:cubicBezTo>
                  <a:cubicBezTo>
                    <a:pt x="43200" y="12499"/>
                    <a:pt x="33529" y="22170"/>
                    <a:pt x="21600" y="22170"/>
                  </a:cubicBezTo>
                  <a:cubicBezTo>
                    <a:pt x="9670" y="22170"/>
                    <a:pt x="0" y="12499"/>
                    <a:pt x="0" y="570"/>
                  </a:cubicBezTo>
                </a:path>
                <a:path w="43200" h="22170" stroke="0" extrusionOk="0">
                  <a:moveTo>
                    <a:pt x="43192" y="-1"/>
                  </a:moveTo>
                  <a:cubicBezTo>
                    <a:pt x="43197" y="189"/>
                    <a:pt x="43200" y="379"/>
                    <a:pt x="43200" y="570"/>
                  </a:cubicBezTo>
                  <a:cubicBezTo>
                    <a:pt x="43200" y="12499"/>
                    <a:pt x="33529" y="22170"/>
                    <a:pt x="21600" y="22170"/>
                  </a:cubicBezTo>
                  <a:cubicBezTo>
                    <a:pt x="9670" y="22170"/>
                    <a:pt x="0" y="12499"/>
                    <a:pt x="0" y="570"/>
                  </a:cubicBezTo>
                  <a:lnTo>
                    <a:pt x="21600" y="570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4583" name="Rectangle 11"/>
          <p:cNvSpPr>
            <a:spLocks noChangeArrowheads="1"/>
          </p:cNvSpPr>
          <p:nvPr/>
        </p:nvSpPr>
        <p:spPr bwMode="auto">
          <a:xfrm>
            <a:off x="2974975" y="4044950"/>
            <a:ext cx="3416300" cy="21971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4" name="Rectangle 12" descr="25%"/>
          <p:cNvSpPr>
            <a:spLocks noChangeArrowheads="1"/>
          </p:cNvSpPr>
          <p:nvPr/>
        </p:nvSpPr>
        <p:spPr bwMode="auto">
          <a:xfrm>
            <a:off x="2063750" y="4502150"/>
            <a:ext cx="292100" cy="292100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5" name="Rectangle 13" descr="25%"/>
          <p:cNvSpPr>
            <a:spLocks noChangeArrowheads="1"/>
          </p:cNvSpPr>
          <p:nvPr/>
        </p:nvSpPr>
        <p:spPr bwMode="auto">
          <a:xfrm>
            <a:off x="2063750" y="4959350"/>
            <a:ext cx="292100" cy="292100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6" name="Rectangle 14" descr="25%"/>
          <p:cNvSpPr>
            <a:spLocks noChangeArrowheads="1"/>
          </p:cNvSpPr>
          <p:nvPr/>
        </p:nvSpPr>
        <p:spPr bwMode="auto">
          <a:xfrm>
            <a:off x="2063750" y="5721350"/>
            <a:ext cx="292100" cy="292100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7" name="Rectangle 15"/>
          <p:cNvSpPr>
            <a:spLocks noChangeArrowheads="1"/>
          </p:cNvSpPr>
          <p:nvPr/>
        </p:nvSpPr>
        <p:spPr bwMode="auto">
          <a:xfrm>
            <a:off x="1887538" y="5153025"/>
            <a:ext cx="692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24588" name="Rectangle 16"/>
          <p:cNvSpPr>
            <a:spLocks noChangeArrowheads="1"/>
          </p:cNvSpPr>
          <p:nvPr/>
        </p:nvSpPr>
        <p:spPr bwMode="auto">
          <a:xfrm>
            <a:off x="3511550" y="4578350"/>
            <a:ext cx="2197100" cy="5207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9" name="Rectangle 17"/>
          <p:cNvSpPr>
            <a:spLocks noChangeArrowheads="1"/>
          </p:cNvSpPr>
          <p:nvPr/>
        </p:nvSpPr>
        <p:spPr bwMode="auto">
          <a:xfrm>
            <a:off x="3587750" y="46545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0" name="Rectangle 18"/>
          <p:cNvSpPr>
            <a:spLocks noChangeArrowheads="1"/>
          </p:cNvSpPr>
          <p:nvPr/>
        </p:nvSpPr>
        <p:spPr bwMode="auto">
          <a:xfrm>
            <a:off x="4044950" y="46545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1" name="Rectangle 19"/>
          <p:cNvSpPr>
            <a:spLocks noChangeArrowheads="1"/>
          </p:cNvSpPr>
          <p:nvPr/>
        </p:nvSpPr>
        <p:spPr bwMode="auto">
          <a:xfrm>
            <a:off x="4478338" y="4465638"/>
            <a:ext cx="692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24592" name="Rectangle 20"/>
          <p:cNvSpPr>
            <a:spLocks noChangeArrowheads="1"/>
          </p:cNvSpPr>
          <p:nvPr/>
        </p:nvSpPr>
        <p:spPr bwMode="auto">
          <a:xfrm>
            <a:off x="5187950" y="46545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3" name="Rectangle 21"/>
          <p:cNvSpPr>
            <a:spLocks noChangeArrowheads="1"/>
          </p:cNvSpPr>
          <p:nvPr/>
        </p:nvSpPr>
        <p:spPr bwMode="auto">
          <a:xfrm>
            <a:off x="3511550" y="55689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4" name="Rectangle 22"/>
          <p:cNvSpPr>
            <a:spLocks noChangeArrowheads="1"/>
          </p:cNvSpPr>
          <p:nvPr/>
        </p:nvSpPr>
        <p:spPr bwMode="auto">
          <a:xfrm>
            <a:off x="5416550" y="55689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5" name="Line 23"/>
          <p:cNvSpPr>
            <a:spLocks noChangeShapeType="1"/>
          </p:cNvSpPr>
          <p:nvPr/>
        </p:nvSpPr>
        <p:spPr bwMode="auto">
          <a:xfrm>
            <a:off x="2667000" y="4800600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596" name="Line 24"/>
          <p:cNvSpPr>
            <a:spLocks noChangeShapeType="1"/>
          </p:cNvSpPr>
          <p:nvPr/>
        </p:nvSpPr>
        <p:spPr bwMode="auto">
          <a:xfrm>
            <a:off x="2667000" y="5715000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597" name="Line 25"/>
          <p:cNvSpPr>
            <a:spLocks noChangeShapeType="1"/>
          </p:cNvSpPr>
          <p:nvPr/>
        </p:nvSpPr>
        <p:spPr bwMode="auto">
          <a:xfrm>
            <a:off x="5715000" y="5715000"/>
            <a:ext cx="99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598" name="Rectangle 26"/>
          <p:cNvSpPr>
            <a:spLocks noChangeArrowheads="1"/>
          </p:cNvSpPr>
          <p:nvPr/>
        </p:nvSpPr>
        <p:spPr bwMode="auto">
          <a:xfrm>
            <a:off x="1811338" y="3843338"/>
            <a:ext cx="811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 pitchFamily="18" charset="0"/>
              </a:rPr>
              <a:t>R &amp; S</a:t>
            </a:r>
          </a:p>
        </p:txBody>
      </p:sp>
      <p:sp>
        <p:nvSpPr>
          <p:cNvPr id="24599" name="Rectangle 27"/>
          <p:cNvSpPr>
            <a:spLocks noChangeArrowheads="1"/>
          </p:cNvSpPr>
          <p:nvPr/>
        </p:nvSpPr>
        <p:spPr bwMode="auto">
          <a:xfrm>
            <a:off x="3565525" y="4037013"/>
            <a:ext cx="23685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Hash table for block of R</a:t>
            </a:r>
          </a:p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(k &lt; </a:t>
            </a:r>
            <a:r>
              <a:rPr lang="en-US" sz="1600" b="1" dirty="0" smtClean="0">
                <a:solidFill>
                  <a:schemeClr val="tx2"/>
                </a:solidFill>
                <a:latin typeface="Times New Roman" pitchFamily="18" charset="0"/>
              </a:rPr>
              <a:t>M-1 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pages)</a:t>
            </a:r>
          </a:p>
        </p:txBody>
      </p:sp>
      <p:sp>
        <p:nvSpPr>
          <p:cNvPr id="24600" name="Rectangle 28"/>
          <p:cNvSpPr>
            <a:spLocks noChangeArrowheads="1"/>
          </p:cNvSpPr>
          <p:nvPr/>
        </p:nvSpPr>
        <p:spPr bwMode="auto">
          <a:xfrm>
            <a:off x="3032125" y="5868988"/>
            <a:ext cx="173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Input buffer for S</a:t>
            </a:r>
          </a:p>
        </p:txBody>
      </p:sp>
      <p:sp>
        <p:nvSpPr>
          <p:cNvPr id="24601" name="Rectangle 29"/>
          <p:cNvSpPr>
            <a:spLocks noChangeArrowheads="1"/>
          </p:cNvSpPr>
          <p:nvPr/>
        </p:nvSpPr>
        <p:spPr bwMode="auto">
          <a:xfrm>
            <a:off x="4937125" y="5865813"/>
            <a:ext cx="1409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Output buffer</a:t>
            </a:r>
          </a:p>
        </p:txBody>
      </p:sp>
      <p:sp>
        <p:nvSpPr>
          <p:cNvPr id="24602" name="Freeform 30"/>
          <p:cNvSpPr>
            <a:spLocks/>
          </p:cNvSpPr>
          <p:nvPr/>
        </p:nvSpPr>
        <p:spPr bwMode="auto">
          <a:xfrm>
            <a:off x="3581400" y="5029200"/>
            <a:ext cx="306388" cy="534988"/>
          </a:xfrm>
          <a:custGeom>
            <a:avLst/>
            <a:gdLst>
              <a:gd name="T0" fmla="*/ 48 w 193"/>
              <a:gd name="T1" fmla="*/ 336 h 337"/>
              <a:gd name="T2" fmla="*/ 144 w 193"/>
              <a:gd name="T3" fmla="*/ 144 h 337"/>
              <a:gd name="T4" fmla="*/ 0 w 193"/>
              <a:gd name="T5" fmla="*/ 192 h 337"/>
              <a:gd name="T6" fmla="*/ 2 w 193"/>
              <a:gd name="T7" fmla="*/ 166 h 337"/>
              <a:gd name="T8" fmla="*/ 192 w 193"/>
              <a:gd name="T9" fmla="*/ 0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"/>
              <a:gd name="T16" fmla="*/ 0 h 337"/>
              <a:gd name="T17" fmla="*/ 193 w 193"/>
              <a:gd name="T18" fmla="*/ 337 h 3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" h="337">
                <a:moveTo>
                  <a:pt x="48" y="336"/>
                </a:moveTo>
                <a:lnTo>
                  <a:pt x="144" y="144"/>
                </a:lnTo>
                <a:lnTo>
                  <a:pt x="0" y="192"/>
                </a:lnTo>
                <a:lnTo>
                  <a:pt x="2" y="166"/>
                </a:lnTo>
                <a:lnTo>
                  <a:pt x="192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24603" name="Group 31"/>
          <p:cNvGrpSpPr>
            <a:grpSpLocks/>
          </p:cNvGrpSpPr>
          <p:nvPr/>
        </p:nvGrpSpPr>
        <p:grpSpPr bwMode="auto">
          <a:xfrm>
            <a:off x="6699250" y="4197350"/>
            <a:ext cx="844550" cy="2027238"/>
            <a:chOff x="4220" y="2644"/>
            <a:chExt cx="532" cy="1277"/>
          </a:xfrm>
        </p:grpSpPr>
        <p:grpSp>
          <p:nvGrpSpPr>
            <p:cNvPr id="24605" name="Group 32"/>
            <p:cNvGrpSpPr>
              <a:grpSpLocks/>
            </p:cNvGrpSpPr>
            <p:nvPr/>
          </p:nvGrpSpPr>
          <p:grpSpPr bwMode="auto">
            <a:xfrm>
              <a:off x="4220" y="2644"/>
              <a:ext cx="532" cy="1277"/>
              <a:chOff x="4220" y="2644"/>
              <a:chExt cx="532" cy="1277"/>
            </a:xfrm>
          </p:grpSpPr>
          <p:sp>
            <p:nvSpPr>
              <p:cNvPr id="24610" name="Oval 33"/>
              <p:cNvSpPr>
                <a:spLocks noChangeArrowheads="1"/>
              </p:cNvSpPr>
              <p:nvPr/>
            </p:nvSpPr>
            <p:spPr bwMode="auto">
              <a:xfrm>
                <a:off x="4228" y="2644"/>
                <a:ext cx="520" cy="88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4611" name="Line 34"/>
              <p:cNvSpPr>
                <a:spLocks noChangeShapeType="1"/>
              </p:cNvSpPr>
              <p:nvPr/>
            </p:nvSpPr>
            <p:spPr bwMode="auto">
              <a:xfrm>
                <a:off x="4224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612" name="Line 35"/>
              <p:cNvSpPr>
                <a:spLocks noChangeShapeType="1"/>
              </p:cNvSpPr>
              <p:nvPr/>
            </p:nvSpPr>
            <p:spPr bwMode="auto">
              <a:xfrm>
                <a:off x="4752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613" name="Arc 36"/>
              <p:cNvSpPr>
                <a:spLocks/>
              </p:cNvSpPr>
              <p:nvPr/>
            </p:nvSpPr>
            <p:spPr bwMode="auto">
              <a:xfrm>
                <a:off x="4220" y="3843"/>
                <a:ext cx="528" cy="78"/>
              </a:xfrm>
              <a:custGeom>
                <a:avLst/>
                <a:gdLst>
                  <a:gd name="T0" fmla="*/ 528 w 43200"/>
                  <a:gd name="T1" fmla="*/ 0 h 22170"/>
                  <a:gd name="T2" fmla="*/ 0 w 43200"/>
                  <a:gd name="T3" fmla="*/ 2 h 22170"/>
                  <a:gd name="T4" fmla="*/ 264 w 43200"/>
                  <a:gd name="T5" fmla="*/ 2 h 2217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70"/>
                  <a:gd name="T11" fmla="*/ 43200 w 43200"/>
                  <a:gd name="T12" fmla="*/ 22170 h 2217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70" fill="none" extrusionOk="0">
                    <a:moveTo>
                      <a:pt x="43192" y="-1"/>
                    </a:moveTo>
                    <a:cubicBezTo>
                      <a:pt x="43197" y="189"/>
                      <a:pt x="43200" y="379"/>
                      <a:pt x="43200" y="570"/>
                    </a:cubicBezTo>
                    <a:cubicBezTo>
                      <a:pt x="43200" y="12499"/>
                      <a:pt x="33529" y="22170"/>
                      <a:pt x="21600" y="22170"/>
                    </a:cubicBezTo>
                    <a:cubicBezTo>
                      <a:pt x="9670" y="22170"/>
                      <a:pt x="0" y="12499"/>
                      <a:pt x="0" y="570"/>
                    </a:cubicBezTo>
                  </a:path>
                  <a:path w="43200" h="22170" stroke="0" extrusionOk="0">
                    <a:moveTo>
                      <a:pt x="43192" y="-1"/>
                    </a:moveTo>
                    <a:cubicBezTo>
                      <a:pt x="43197" y="189"/>
                      <a:pt x="43200" y="379"/>
                      <a:pt x="43200" y="570"/>
                    </a:cubicBezTo>
                    <a:cubicBezTo>
                      <a:pt x="43200" y="12499"/>
                      <a:pt x="33529" y="22170"/>
                      <a:pt x="21600" y="22170"/>
                    </a:cubicBezTo>
                    <a:cubicBezTo>
                      <a:pt x="9670" y="22170"/>
                      <a:pt x="0" y="12499"/>
                      <a:pt x="0" y="570"/>
                    </a:cubicBezTo>
                    <a:lnTo>
                      <a:pt x="21600" y="57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4606" name="Rectangle 37" descr="25%"/>
            <p:cNvSpPr>
              <a:spLocks noChangeArrowheads="1"/>
            </p:cNvSpPr>
            <p:nvPr/>
          </p:nvSpPr>
          <p:spPr bwMode="auto">
            <a:xfrm>
              <a:off x="4420" y="2836"/>
              <a:ext cx="184" cy="184"/>
            </a:xfrm>
            <a:prstGeom prst="rect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4607" name="Rectangle 38" descr="25%"/>
            <p:cNvSpPr>
              <a:spLocks noChangeArrowheads="1"/>
            </p:cNvSpPr>
            <p:nvPr/>
          </p:nvSpPr>
          <p:spPr bwMode="auto">
            <a:xfrm>
              <a:off x="4420" y="3124"/>
              <a:ext cx="184" cy="184"/>
            </a:xfrm>
            <a:prstGeom prst="rect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4608" name="Rectangle 39" descr="25%"/>
            <p:cNvSpPr>
              <a:spLocks noChangeArrowheads="1"/>
            </p:cNvSpPr>
            <p:nvPr/>
          </p:nvSpPr>
          <p:spPr bwMode="auto">
            <a:xfrm>
              <a:off x="4420" y="3604"/>
              <a:ext cx="184" cy="184"/>
            </a:xfrm>
            <a:prstGeom prst="rect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4609" name="Rectangle 40"/>
            <p:cNvSpPr>
              <a:spLocks noChangeArrowheads="1"/>
            </p:cNvSpPr>
            <p:nvPr/>
          </p:nvSpPr>
          <p:spPr bwMode="auto">
            <a:xfrm>
              <a:off x="4309" y="3245"/>
              <a:ext cx="4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</p:grpSp>
      <p:sp>
        <p:nvSpPr>
          <p:cNvPr id="24604" name="Rectangle 41"/>
          <p:cNvSpPr>
            <a:spLocks noChangeArrowheads="1"/>
          </p:cNvSpPr>
          <p:nvPr/>
        </p:nvSpPr>
        <p:spPr bwMode="auto">
          <a:xfrm>
            <a:off x="6383338" y="3841750"/>
            <a:ext cx="1401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 pitchFamily="18" charset="0"/>
              </a:rPr>
              <a:t>Join Result</a:t>
            </a:r>
          </a:p>
        </p:txBody>
      </p:sp>
      <p:sp>
        <p:nvSpPr>
          <p:cNvPr id="42" name="Rectangle 28"/>
          <p:cNvSpPr>
            <a:spLocks noChangeArrowheads="1"/>
          </p:cNvSpPr>
          <p:nvPr/>
        </p:nvSpPr>
        <p:spPr bwMode="auto">
          <a:xfrm>
            <a:off x="2915816" y="6237312"/>
            <a:ext cx="3384375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  <a:latin typeface="Times New Roman" pitchFamily="18" charset="0"/>
              </a:rPr>
              <a:t>Memory with M pages</a:t>
            </a:r>
            <a:endParaRPr lang="en-US" sz="1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File organizations: sorted, hashed, heaps.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Indexes: hash index, B+-tree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Indexes can be clustered or not.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Data can be stored inside</a:t>
            </a:r>
            <a:r>
              <a:rPr lang="en-US" i="1" dirty="0" smtClean="0"/>
              <a:t> </a:t>
            </a:r>
            <a:r>
              <a:rPr lang="en-US" dirty="0" smtClean="0"/>
              <a:t>the index or not.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Hence, when we access a relation, we can either scan or go through an index: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Called an </a:t>
            </a:r>
            <a:r>
              <a:rPr lang="en-US" i="1" dirty="0" smtClean="0"/>
              <a:t>access path.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Index Nested Loops Join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915400" cy="38862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If there is an index on the join column of one relation (say S), can make it the inner. 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Cost:  B(R) + T(R) · cost of finding matching S tuples</a:t>
            </a:r>
            <a:endParaRPr lang="en-US" sz="2400" dirty="0" smtClean="0"/>
          </a:p>
          <a:p>
            <a:r>
              <a:rPr lang="en-US" sz="2800" dirty="0" smtClean="0"/>
              <a:t>For each R tuple, cost of probing S index is about 1.2 for hash index, 2-4 for B+ tree.  Cost of then finding S tuples depends on clustering.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Clustered index:  1 I/O (typical), unclustered: up to 1 I/O per matching S tuple.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828800" y="914400"/>
            <a:ext cx="59880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foreach tuple r in R do</a:t>
            </a:r>
          </a:p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	foreach tuple s in S where r</a:t>
            </a:r>
            <a:r>
              <a:rPr lang="en-US" sz="2400" baseline="-10000" dirty="0">
                <a:solidFill>
                  <a:srgbClr val="008000"/>
                </a:solidFill>
                <a:latin typeface="Book Antiqua" pitchFamily="18" charset="0"/>
              </a:rPr>
              <a:t>i</a:t>
            </a:r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 == s</a:t>
            </a:r>
            <a:r>
              <a:rPr lang="en-US" sz="2400" baseline="-10000" dirty="0">
                <a:solidFill>
                  <a:srgbClr val="008000"/>
                </a:solidFill>
                <a:latin typeface="Book Antiqua" pitchFamily="18" charset="0"/>
              </a:rPr>
              <a:t>j  </a:t>
            </a:r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do</a:t>
            </a:r>
          </a:p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		add &lt;r, s&gt; to result</a:t>
            </a:r>
            <a:endParaRPr lang="en-US" sz="2400" dirty="0">
              <a:solidFill>
                <a:schemeClr val="folHlink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Examples of Index Nested Loops</a:t>
            </a:r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991600" cy="49530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Hash-index on </a:t>
            </a:r>
            <a:r>
              <a:rPr lang="en-US" sz="2800" i="1" dirty="0" smtClean="0">
                <a:solidFill>
                  <a:schemeClr val="accent2"/>
                </a:solidFill>
              </a:rPr>
              <a:t>name</a:t>
            </a:r>
            <a:r>
              <a:rPr lang="en-US" sz="2800" dirty="0" smtClean="0">
                <a:solidFill>
                  <a:schemeClr val="accent2"/>
                </a:solidFill>
              </a:rPr>
              <a:t> of Person (as inner):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Scan Purchase:  1000 page I/Os, 100·1000 tuples.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For each Person tuple:  1.2 I/Os to get data entry in index, plus 1 I/O to get (the exactly one) matching Person tuple.  Total:  220,000 I/Os. (</a:t>
            </a:r>
            <a:r>
              <a:rPr lang="en-US" sz="2400" b="1" dirty="0" smtClean="0">
                <a:solidFill>
                  <a:srgbClr val="FF0000"/>
                </a:solidFill>
              </a:rPr>
              <a:t>36 minutes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Hash-index on </a:t>
            </a:r>
            <a:r>
              <a:rPr lang="en-US" sz="2800" i="1" dirty="0" smtClean="0">
                <a:solidFill>
                  <a:schemeClr val="accent2"/>
                </a:solidFill>
              </a:rPr>
              <a:t>buyer</a:t>
            </a:r>
            <a:r>
              <a:rPr lang="en-US" sz="2800" dirty="0" smtClean="0">
                <a:solidFill>
                  <a:schemeClr val="accent2"/>
                </a:solidFill>
              </a:rPr>
              <a:t> of  Purchase (as inner):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Scan Person:  500 page I/Os, 80·500 tuples.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For each Person tuple:  1.2 I/Os to find index page with data entries, plus cost of retrieving matching Purchase tuples. Assuming uniform distribution, 2.5 purchases per buyer (100,000 / 40,000).  Cost of retrieving them  is 1 or 2.5 I/Os depending on clustering.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Nested Loop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Discussion: </a:t>
            </a:r>
            <a:r>
              <a:rPr lang="en-US" dirty="0" smtClean="0"/>
              <a:t>When is Index Nested worse than Nested?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Sort-Merge Join  (R 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</a:t>
            </a:r>
            <a:r>
              <a:rPr lang="en-US" dirty="0" smtClean="0"/>
              <a:t> S)</a:t>
            </a: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1066800"/>
            <a:ext cx="9067800" cy="495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Sort R and S </a:t>
            </a:r>
            <a:r>
              <a:rPr lang="en-US" b="1" dirty="0" smtClean="0"/>
              <a:t>on the join column</a:t>
            </a:r>
            <a:r>
              <a:rPr lang="en-US" dirty="0" smtClean="0"/>
              <a:t>, then scan them again to perform a “merge” on the join column.</a:t>
            </a:r>
          </a:p>
          <a:p>
            <a:pPr lvl="1"/>
            <a:r>
              <a:rPr lang="en-US" dirty="0" smtClean="0"/>
              <a:t>Advance scan of R until current R-tuple &gt;= current S tuple, then advance scan of S until current S-tuple &gt;= current R tuple; do this until current R tuple = current S tuple.</a:t>
            </a:r>
          </a:p>
          <a:p>
            <a:pPr lvl="1"/>
            <a:r>
              <a:rPr lang="en-US" dirty="0" smtClean="0"/>
              <a:t>At this point, all R tuples with same value and all S tuples with same value </a:t>
            </a:r>
            <a:r>
              <a:rPr lang="en-US" i="1" u="sng" dirty="0" smtClean="0"/>
              <a:t>match</a:t>
            </a:r>
            <a:r>
              <a:rPr lang="en-US" dirty="0" smtClean="0"/>
              <a:t>;  output &lt;r, s&gt; for all pairs of such tuples.</a:t>
            </a:r>
          </a:p>
          <a:p>
            <a:pPr lvl="1"/>
            <a:r>
              <a:rPr lang="en-US" dirty="0" smtClean="0"/>
              <a:t>Then resume scanning R and S.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300192" y="667544"/>
            <a:ext cx="5338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Book Antiqua" pitchFamily="18" charset="0"/>
              </a:rPr>
              <a:t>i=j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Sort-Merge Join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dirty="0" smtClean="0">
                <a:solidFill>
                  <a:schemeClr val="accent2"/>
                </a:solidFill>
              </a:rPr>
              <a:t>Cost:  2K·B(R) + 2K·B(S)+ </a:t>
            </a:r>
            <a:r>
              <a:rPr lang="en-US" sz="3000" dirty="0" smtClean="0">
                <a:solidFill>
                  <a:srgbClr val="008000"/>
                </a:solidFill>
              </a:rPr>
              <a:t>(B(R)+B(S))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K</a:t>
            </a:r>
            <a:r>
              <a:rPr lang="en-US" dirty="0" smtClean="0"/>
              <a:t> – the number of passes, each pass includes read and write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cost of </a:t>
            </a:r>
            <a:r>
              <a:rPr lang="en-US" dirty="0" smtClean="0">
                <a:solidFill>
                  <a:srgbClr val="008000"/>
                </a:solidFill>
              </a:rPr>
              <a:t>scanning</a:t>
            </a:r>
            <a:r>
              <a:rPr lang="en-US" dirty="0" smtClean="0"/>
              <a:t>, B(R)+B(S), could be B(R)·B(S) </a:t>
            </a:r>
            <a:r>
              <a:rPr lang="en-US" dirty="0" smtClean="0"/>
              <a:t>(but usually isn’t)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With </a:t>
            </a:r>
            <a:r>
              <a:rPr lang="en-US" dirty="0" smtClean="0"/>
              <a:t>35, 100 or 300 buffer pages, both Person and Purchase can be sorted in 2 passes; </a:t>
            </a:r>
            <a:r>
              <a:rPr lang="en-US" dirty="0" smtClean="0">
                <a:solidFill>
                  <a:srgbClr val="008000"/>
                </a:solidFill>
              </a:rPr>
              <a:t>total: 7500.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75 seconds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1524000"/>
          </a:xfrm>
          <a:noFill/>
        </p:spPr>
        <p:txBody>
          <a:bodyPr lIns="92075" tIns="46038" rIns="92075" bIns="46038"/>
          <a:lstStyle/>
          <a:p>
            <a:pPr algn="l"/>
            <a:r>
              <a:rPr lang="en-US" dirty="0" smtClean="0"/>
              <a:t>Hash-Join</a:t>
            </a:r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95400"/>
            <a:ext cx="3505200" cy="2637656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r>
              <a:rPr lang="en-US" sz="2400" dirty="0" smtClean="0"/>
              <a:t>Partition both relations using hash function </a:t>
            </a:r>
            <a:r>
              <a:rPr lang="en-US" sz="2400" b="1" dirty="0" smtClean="0">
                <a:solidFill>
                  <a:schemeClr val="accent2"/>
                </a:solidFill>
              </a:rPr>
              <a:t>h</a:t>
            </a:r>
            <a:r>
              <a:rPr lang="en-US" sz="2400" dirty="0" smtClean="0"/>
              <a:t>:  R tuples in partition i will only match S tuples in partition i.</a:t>
            </a:r>
          </a:p>
          <a:p>
            <a:r>
              <a:rPr lang="en-US" sz="2400" dirty="0" smtClean="0"/>
              <a:t>(if partition is bigger than M-2, do it again)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4114800"/>
            <a:ext cx="3276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v"/>
            </a:pPr>
            <a:r>
              <a:rPr lang="en-US" sz="2400" dirty="0">
                <a:latin typeface="+mn-lt"/>
              </a:rPr>
              <a:t>Read in a partition of R, hash it using </a:t>
            </a:r>
            <a:r>
              <a:rPr lang="en-US" sz="2400" b="1" dirty="0">
                <a:solidFill>
                  <a:srgbClr val="3365FB"/>
                </a:solidFill>
                <a:latin typeface="+mn-lt"/>
              </a:rPr>
              <a:t>h2 (&lt;&gt; </a:t>
            </a:r>
            <a:r>
              <a:rPr lang="en-US" sz="2400" b="1" dirty="0">
                <a:solidFill>
                  <a:schemeClr val="accent2"/>
                </a:solidFill>
                <a:latin typeface="+mn-lt"/>
              </a:rPr>
              <a:t>h</a:t>
            </a:r>
            <a:r>
              <a:rPr lang="en-US" sz="2400" b="1" dirty="0">
                <a:solidFill>
                  <a:srgbClr val="3365FB"/>
                </a:solidFill>
                <a:latin typeface="+mn-lt"/>
              </a:rPr>
              <a:t>!)</a:t>
            </a:r>
            <a:r>
              <a:rPr lang="en-US" sz="2400" dirty="0">
                <a:latin typeface="+mn-lt"/>
              </a:rPr>
              <a:t>. Scan matching partition of S, search for matches.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505200" y="3429000"/>
            <a:ext cx="51054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6632" name="Group 8"/>
          <p:cNvGrpSpPr>
            <a:grpSpLocks/>
          </p:cNvGrpSpPr>
          <p:nvPr/>
        </p:nvGrpSpPr>
        <p:grpSpPr bwMode="auto">
          <a:xfrm>
            <a:off x="3422650" y="3560763"/>
            <a:ext cx="5494338" cy="3030537"/>
            <a:chOff x="2156" y="2243"/>
            <a:chExt cx="3461" cy="1909"/>
          </a:xfrm>
        </p:grpSpPr>
        <p:sp>
          <p:nvSpPr>
            <p:cNvPr id="26688" name="Rectangle 9"/>
            <p:cNvSpPr>
              <a:spLocks noChangeArrowheads="1"/>
            </p:cNvSpPr>
            <p:nvPr/>
          </p:nvSpPr>
          <p:spPr bwMode="auto">
            <a:xfrm>
              <a:off x="2172" y="2243"/>
              <a:ext cx="7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Partitions</a:t>
              </a:r>
            </a:p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of R &amp; S</a:t>
              </a:r>
            </a:p>
          </p:txBody>
        </p:sp>
        <p:sp>
          <p:nvSpPr>
            <p:cNvPr id="26689" name="Rectangle 10"/>
            <p:cNvSpPr>
              <a:spLocks noChangeArrowheads="1"/>
            </p:cNvSpPr>
            <p:nvPr/>
          </p:nvSpPr>
          <p:spPr bwMode="auto">
            <a:xfrm>
              <a:off x="3252" y="3607"/>
              <a:ext cx="710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>
                <a:lnSpc>
                  <a:spcPct val="50000"/>
                </a:lnSpc>
              </a:pPr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Input buffer</a:t>
              </a:r>
            </a:p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for Si</a:t>
              </a:r>
            </a:p>
          </p:txBody>
        </p:sp>
        <p:sp>
          <p:nvSpPr>
            <p:cNvPr id="26690" name="Rectangle 11"/>
            <p:cNvSpPr>
              <a:spLocks noChangeArrowheads="1"/>
            </p:cNvSpPr>
            <p:nvPr/>
          </p:nvSpPr>
          <p:spPr bwMode="auto">
            <a:xfrm>
              <a:off x="3285" y="2525"/>
              <a:ext cx="1417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Hash table for partition</a:t>
              </a:r>
            </a:p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Ri (k &lt; </a:t>
              </a: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M-1 </a:t>
              </a:r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pages)</a:t>
              </a:r>
            </a:p>
          </p:txBody>
        </p:sp>
        <p:sp>
          <p:nvSpPr>
            <p:cNvPr id="26691" name="Freeform 12"/>
            <p:cNvSpPr>
              <a:spLocks/>
            </p:cNvSpPr>
            <p:nvPr/>
          </p:nvSpPr>
          <p:spPr bwMode="auto">
            <a:xfrm>
              <a:off x="3513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2" name="Freeform 13"/>
            <p:cNvSpPr>
              <a:spLocks/>
            </p:cNvSpPr>
            <p:nvPr/>
          </p:nvSpPr>
          <p:spPr bwMode="auto">
            <a:xfrm>
              <a:off x="2362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3" name="Freeform 14"/>
            <p:cNvSpPr>
              <a:spLocks/>
            </p:cNvSpPr>
            <p:nvPr/>
          </p:nvSpPr>
          <p:spPr bwMode="auto">
            <a:xfrm>
              <a:off x="244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4" name="Freeform 15"/>
            <p:cNvSpPr>
              <a:spLocks/>
            </p:cNvSpPr>
            <p:nvPr/>
          </p:nvSpPr>
          <p:spPr bwMode="auto">
            <a:xfrm>
              <a:off x="253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5" name="Freeform 16"/>
            <p:cNvSpPr>
              <a:spLocks/>
            </p:cNvSpPr>
            <p:nvPr/>
          </p:nvSpPr>
          <p:spPr bwMode="auto">
            <a:xfrm>
              <a:off x="2218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6" name="Freeform 17"/>
            <p:cNvSpPr>
              <a:spLocks/>
            </p:cNvSpPr>
            <p:nvPr/>
          </p:nvSpPr>
          <p:spPr bwMode="auto">
            <a:xfrm>
              <a:off x="2386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7" name="Freeform 18"/>
            <p:cNvSpPr>
              <a:spLocks/>
            </p:cNvSpPr>
            <p:nvPr/>
          </p:nvSpPr>
          <p:spPr bwMode="auto">
            <a:xfrm>
              <a:off x="2218" y="3189"/>
              <a:ext cx="145" cy="155"/>
            </a:xfrm>
            <a:custGeom>
              <a:avLst/>
              <a:gdLst>
                <a:gd name="T0" fmla="*/ 0 w 145"/>
                <a:gd name="T1" fmla="*/ 154 h 155"/>
                <a:gd name="T2" fmla="*/ 0 w 145"/>
                <a:gd name="T3" fmla="*/ 0 h 155"/>
                <a:gd name="T4" fmla="*/ 144 w 145"/>
                <a:gd name="T5" fmla="*/ 0 h 155"/>
                <a:gd name="T6" fmla="*/ 144 w 145"/>
                <a:gd name="T7" fmla="*/ 154 h 155"/>
                <a:gd name="T8" fmla="*/ 0 w 145"/>
                <a:gd name="T9" fmla="*/ 154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5"/>
                <a:gd name="T17" fmla="*/ 145 w 145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5">
                  <a:moveTo>
                    <a:pt x="0" y="154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8" name="Freeform 19"/>
            <p:cNvSpPr>
              <a:spLocks/>
            </p:cNvSpPr>
            <p:nvPr/>
          </p:nvSpPr>
          <p:spPr bwMode="auto">
            <a:xfrm>
              <a:off x="2392" y="318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5"/>
                <a:gd name="T17" fmla="*/ 144 w 144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9" name="Freeform 20"/>
            <p:cNvSpPr>
              <a:spLocks/>
            </p:cNvSpPr>
            <p:nvPr/>
          </p:nvSpPr>
          <p:spPr bwMode="auto">
            <a:xfrm>
              <a:off x="2421" y="366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5"/>
                <a:gd name="T17" fmla="*/ 144 w 144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0" name="Freeform 21"/>
            <p:cNvSpPr>
              <a:spLocks/>
            </p:cNvSpPr>
            <p:nvPr/>
          </p:nvSpPr>
          <p:spPr bwMode="auto">
            <a:xfrm>
              <a:off x="2218" y="3670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1" name="Freeform 22"/>
            <p:cNvSpPr>
              <a:spLocks/>
            </p:cNvSpPr>
            <p:nvPr/>
          </p:nvSpPr>
          <p:spPr bwMode="auto">
            <a:xfrm>
              <a:off x="3442" y="2956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2" name="Freeform 23"/>
            <p:cNvSpPr>
              <a:spLocks/>
            </p:cNvSpPr>
            <p:nvPr/>
          </p:nvSpPr>
          <p:spPr bwMode="auto">
            <a:xfrm>
              <a:off x="3644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3" name="Freeform 24"/>
            <p:cNvSpPr>
              <a:spLocks/>
            </p:cNvSpPr>
            <p:nvPr/>
          </p:nvSpPr>
          <p:spPr bwMode="auto">
            <a:xfrm>
              <a:off x="4307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4" name="Freeform 25"/>
            <p:cNvSpPr>
              <a:spLocks/>
            </p:cNvSpPr>
            <p:nvPr/>
          </p:nvSpPr>
          <p:spPr bwMode="auto">
            <a:xfrm>
              <a:off x="3961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5" name="Freeform 26"/>
            <p:cNvSpPr>
              <a:spLocks/>
            </p:cNvSpPr>
            <p:nvPr/>
          </p:nvSpPr>
          <p:spPr bwMode="auto">
            <a:xfrm>
              <a:off x="4045" y="3028"/>
              <a:ext cx="24" cy="36"/>
            </a:xfrm>
            <a:custGeom>
              <a:avLst/>
              <a:gdLst>
                <a:gd name="T0" fmla="*/ 23 w 24"/>
                <a:gd name="T1" fmla="*/ 18 h 36"/>
                <a:gd name="T2" fmla="*/ 11 w 24"/>
                <a:gd name="T3" fmla="*/ 0 h 36"/>
                <a:gd name="T4" fmla="*/ 0 w 24"/>
                <a:gd name="T5" fmla="*/ 18 h 36"/>
                <a:gd name="T6" fmla="*/ 11 w 24"/>
                <a:gd name="T7" fmla="*/ 35 h 36"/>
                <a:gd name="T8" fmla="*/ 23 w 24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36"/>
                <a:gd name="T17" fmla="*/ 24 w 24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36">
                  <a:moveTo>
                    <a:pt x="23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3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6" name="Freeform 27"/>
            <p:cNvSpPr>
              <a:spLocks/>
            </p:cNvSpPr>
            <p:nvPr/>
          </p:nvSpPr>
          <p:spPr bwMode="auto">
            <a:xfrm>
              <a:off x="4134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7" name="Freeform 28"/>
            <p:cNvSpPr>
              <a:spLocks/>
            </p:cNvSpPr>
            <p:nvPr/>
          </p:nvSpPr>
          <p:spPr bwMode="auto">
            <a:xfrm>
              <a:off x="3408" y="2928"/>
              <a:ext cx="1102" cy="231"/>
            </a:xfrm>
            <a:custGeom>
              <a:avLst/>
              <a:gdLst>
                <a:gd name="T0" fmla="*/ 0 w 1102"/>
                <a:gd name="T1" fmla="*/ 230 h 231"/>
                <a:gd name="T2" fmla="*/ 0 w 1102"/>
                <a:gd name="T3" fmla="*/ 0 h 231"/>
                <a:gd name="T4" fmla="*/ 1101 w 1102"/>
                <a:gd name="T5" fmla="*/ 0 h 231"/>
                <a:gd name="T6" fmla="*/ 1101 w 1102"/>
                <a:gd name="T7" fmla="*/ 230 h 231"/>
                <a:gd name="T8" fmla="*/ 0 w 1102"/>
                <a:gd name="T9" fmla="*/ 230 h 2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2"/>
                <a:gd name="T16" fmla="*/ 0 h 231"/>
                <a:gd name="T17" fmla="*/ 1102 w 1102"/>
                <a:gd name="T18" fmla="*/ 231 h 2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2" h="231">
                  <a:moveTo>
                    <a:pt x="0" y="230"/>
                  </a:moveTo>
                  <a:lnTo>
                    <a:pt x="0" y="0"/>
                  </a:lnTo>
                  <a:lnTo>
                    <a:pt x="1101" y="0"/>
                  </a:lnTo>
                  <a:lnTo>
                    <a:pt x="1101" y="230"/>
                  </a:lnTo>
                  <a:lnTo>
                    <a:pt x="0" y="23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8" name="Freeform 29"/>
            <p:cNvSpPr>
              <a:spLocks/>
            </p:cNvSpPr>
            <p:nvPr/>
          </p:nvSpPr>
          <p:spPr bwMode="auto">
            <a:xfrm>
              <a:off x="4265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9" name="Freeform 30"/>
            <p:cNvSpPr>
              <a:spLocks/>
            </p:cNvSpPr>
            <p:nvPr/>
          </p:nvSpPr>
          <p:spPr bwMode="auto">
            <a:xfrm>
              <a:off x="3227" y="2496"/>
              <a:ext cx="1526" cy="1393"/>
            </a:xfrm>
            <a:custGeom>
              <a:avLst/>
              <a:gdLst>
                <a:gd name="T0" fmla="*/ 0 w 1526"/>
                <a:gd name="T1" fmla="*/ 1392 h 1393"/>
                <a:gd name="T2" fmla="*/ 0 w 1526"/>
                <a:gd name="T3" fmla="*/ 0 h 1393"/>
                <a:gd name="T4" fmla="*/ 1525 w 1526"/>
                <a:gd name="T5" fmla="*/ 0 h 1393"/>
                <a:gd name="T6" fmla="*/ 1525 w 1526"/>
                <a:gd name="T7" fmla="*/ 1392 h 1393"/>
                <a:gd name="T8" fmla="*/ 0 w 1526"/>
                <a:gd name="T9" fmla="*/ 1392 h 13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26"/>
                <a:gd name="T16" fmla="*/ 0 h 1393"/>
                <a:gd name="T17" fmla="*/ 1526 w 1526"/>
                <a:gd name="T18" fmla="*/ 1393 h 13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26" h="1393">
                  <a:moveTo>
                    <a:pt x="0" y="1392"/>
                  </a:moveTo>
                  <a:lnTo>
                    <a:pt x="0" y="0"/>
                  </a:lnTo>
                  <a:lnTo>
                    <a:pt x="1525" y="0"/>
                  </a:lnTo>
                  <a:lnTo>
                    <a:pt x="1525" y="1392"/>
                  </a:lnTo>
                  <a:lnTo>
                    <a:pt x="0" y="13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6710" name="Group 31"/>
            <p:cNvGrpSpPr>
              <a:grpSpLocks/>
            </p:cNvGrpSpPr>
            <p:nvPr/>
          </p:nvGrpSpPr>
          <p:grpSpPr bwMode="auto">
            <a:xfrm>
              <a:off x="5095" y="2868"/>
              <a:ext cx="197" cy="862"/>
              <a:chOff x="5095" y="2868"/>
              <a:chExt cx="197" cy="862"/>
            </a:xfrm>
          </p:grpSpPr>
          <p:sp>
            <p:nvSpPr>
              <p:cNvPr id="26734" name="Freeform 32"/>
              <p:cNvSpPr>
                <a:spLocks/>
              </p:cNvSpPr>
              <p:nvPr/>
            </p:nvSpPr>
            <p:spPr bwMode="auto">
              <a:xfrm>
                <a:off x="5095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37"/>
                  <a:gd name="T17" fmla="*/ 25 w 25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5" name="Freeform 33"/>
              <p:cNvSpPr>
                <a:spLocks/>
              </p:cNvSpPr>
              <p:nvPr/>
            </p:nvSpPr>
            <p:spPr bwMode="auto">
              <a:xfrm>
                <a:off x="5178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37"/>
                  <a:gd name="T17" fmla="*/ 25 w 25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6" name="Freeform 34"/>
              <p:cNvSpPr>
                <a:spLocks/>
              </p:cNvSpPr>
              <p:nvPr/>
            </p:nvSpPr>
            <p:spPr bwMode="auto">
              <a:xfrm>
                <a:off x="5268" y="3396"/>
                <a:ext cx="24" cy="37"/>
              </a:xfrm>
              <a:custGeom>
                <a:avLst/>
                <a:gdLst>
                  <a:gd name="T0" fmla="*/ 23 w 24"/>
                  <a:gd name="T1" fmla="*/ 18 h 37"/>
                  <a:gd name="T2" fmla="*/ 12 w 24"/>
                  <a:gd name="T3" fmla="*/ 0 h 37"/>
                  <a:gd name="T4" fmla="*/ 0 w 24"/>
                  <a:gd name="T5" fmla="*/ 18 h 37"/>
                  <a:gd name="T6" fmla="*/ 12 w 24"/>
                  <a:gd name="T7" fmla="*/ 36 h 37"/>
                  <a:gd name="T8" fmla="*/ 23 w 24"/>
                  <a:gd name="T9" fmla="*/ 18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37"/>
                  <a:gd name="T17" fmla="*/ 24 w 24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37">
                    <a:moveTo>
                      <a:pt x="23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3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7" name="Freeform 35"/>
              <p:cNvSpPr>
                <a:spLocks/>
              </p:cNvSpPr>
              <p:nvPr/>
            </p:nvSpPr>
            <p:spPr bwMode="auto">
              <a:xfrm>
                <a:off x="5131" y="2868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55"/>
                  <a:gd name="T17" fmla="*/ 144 w 144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8" name="Freeform 36"/>
              <p:cNvSpPr>
                <a:spLocks/>
              </p:cNvSpPr>
              <p:nvPr/>
            </p:nvSpPr>
            <p:spPr bwMode="auto">
              <a:xfrm>
                <a:off x="5131" y="3093"/>
                <a:ext cx="144" cy="156"/>
              </a:xfrm>
              <a:custGeom>
                <a:avLst/>
                <a:gdLst>
                  <a:gd name="T0" fmla="*/ 0 w 144"/>
                  <a:gd name="T1" fmla="*/ 155 h 156"/>
                  <a:gd name="T2" fmla="*/ 0 w 144"/>
                  <a:gd name="T3" fmla="*/ 0 h 156"/>
                  <a:gd name="T4" fmla="*/ 143 w 144"/>
                  <a:gd name="T5" fmla="*/ 0 h 156"/>
                  <a:gd name="T6" fmla="*/ 143 w 144"/>
                  <a:gd name="T7" fmla="*/ 155 h 156"/>
                  <a:gd name="T8" fmla="*/ 0 w 144"/>
                  <a:gd name="T9" fmla="*/ 155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56"/>
                  <a:gd name="T17" fmla="*/ 144 w 144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56">
                    <a:moveTo>
                      <a:pt x="0" y="155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5"/>
                    </a:lnTo>
                    <a:lnTo>
                      <a:pt x="0" y="155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9" name="Freeform 37"/>
              <p:cNvSpPr>
                <a:spLocks/>
              </p:cNvSpPr>
              <p:nvPr/>
            </p:nvSpPr>
            <p:spPr bwMode="auto">
              <a:xfrm>
                <a:off x="5131" y="3575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55"/>
                  <a:gd name="T17" fmla="*/ 144 w 144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6711" name="Rectangle 38"/>
            <p:cNvSpPr>
              <a:spLocks noChangeArrowheads="1"/>
            </p:cNvSpPr>
            <p:nvPr/>
          </p:nvSpPr>
          <p:spPr bwMode="auto">
            <a:xfrm>
              <a:off x="3198" y="3885"/>
              <a:ext cx="16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 smtClean="0">
                  <a:solidFill>
                    <a:srgbClr val="000000"/>
                  </a:solidFill>
                  <a:latin typeface="Times New Roman" pitchFamily="18" charset="0"/>
                </a:rPr>
                <a:t>M </a:t>
              </a:r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main memory buffers</a:t>
              </a:r>
            </a:p>
          </p:txBody>
        </p:sp>
        <p:sp>
          <p:nvSpPr>
            <p:cNvPr id="26712" name="Rectangle 39"/>
            <p:cNvSpPr>
              <a:spLocks noChangeArrowheads="1"/>
            </p:cNvSpPr>
            <p:nvPr/>
          </p:nvSpPr>
          <p:spPr bwMode="auto">
            <a:xfrm>
              <a:off x="2322" y="3921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26713" name="Rectangle 40"/>
            <p:cNvSpPr>
              <a:spLocks noChangeArrowheads="1"/>
            </p:cNvSpPr>
            <p:nvPr/>
          </p:nvSpPr>
          <p:spPr bwMode="auto">
            <a:xfrm>
              <a:off x="4130" y="3549"/>
              <a:ext cx="493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Output </a:t>
              </a:r>
            </a:p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 buffer</a:t>
              </a:r>
            </a:p>
          </p:txBody>
        </p:sp>
        <p:sp>
          <p:nvSpPr>
            <p:cNvPr id="26714" name="Rectangle 41"/>
            <p:cNvSpPr>
              <a:spLocks noChangeArrowheads="1"/>
            </p:cNvSpPr>
            <p:nvPr/>
          </p:nvSpPr>
          <p:spPr bwMode="auto">
            <a:xfrm>
              <a:off x="5001" y="3885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26715" name="Rectangle 42"/>
            <p:cNvSpPr>
              <a:spLocks noChangeArrowheads="1"/>
            </p:cNvSpPr>
            <p:nvPr/>
          </p:nvSpPr>
          <p:spPr bwMode="auto">
            <a:xfrm>
              <a:off x="4809" y="2355"/>
              <a:ext cx="8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Join Result</a:t>
              </a:r>
            </a:p>
          </p:txBody>
        </p:sp>
        <p:sp>
          <p:nvSpPr>
            <p:cNvPr id="26716" name="Rectangle 43"/>
            <p:cNvSpPr>
              <a:spLocks noChangeArrowheads="1"/>
            </p:cNvSpPr>
            <p:nvPr/>
          </p:nvSpPr>
          <p:spPr bwMode="auto">
            <a:xfrm>
              <a:off x="2836" y="2709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hash</a:t>
              </a:r>
            </a:p>
          </p:txBody>
        </p:sp>
        <p:sp>
          <p:nvSpPr>
            <p:cNvPr id="26717" name="Rectangle 44"/>
            <p:cNvSpPr>
              <a:spLocks noChangeArrowheads="1"/>
            </p:cNvSpPr>
            <p:nvPr/>
          </p:nvSpPr>
          <p:spPr bwMode="auto">
            <a:xfrm>
              <a:off x="2865" y="2841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fn</a:t>
              </a:r>
            </a:p>
          </p:txBody>
        </p:sp>
        <p:sp>
          <p:nvSpPr>
            <p:cNvPr id="26718" name="Rectangle 45"/>
            <p:cNvSpPr>
              <a:spLocks noChangeArrowheads="1"/>
            </p:cNvSpPr>
            <p:nvPr/>
          </p:nvSpPr>
          <p:spPr bwMode="auto">
            <a:xfrm>
              <a:off x="2870" y="2971"/>
              <a:ext cx="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3365FB"/>
                  </a:solidFill>
                  <a:latin typeface="Times New Roman" pitchFamily="18" charset="0"/>
                </a:rPr>
                <a:t>h2</a:t>
              </a:r>
            </a:p>
          </p:txBody>
        </p:sp>
        <p:sp>
          <p:nvSpPr>
            <p:cNvPr id="26719" name="Rectangle 46"/>
            <p:cNvSpPr>
              <a:spLocks noChangeArrowheads="1"/>
            </p:cNvSpPr>
            <p:nvPr/>
          </p:nvSpPr>
          <p:spPr bwMode="auto">
            <a:xfrm>
              <a:off x="3750" y="3267"/>
              <a:ext cx="2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b="1" dirty="0">
                  <a:solidFill>
                    <a:srgbClr val="3365FB"/>
                  </a:solidFill>
                  <a:latin typeface="Times New Roman" pitchFamily="18" charset="0"/>
                </a:rPr>
                <a:t>h2</a:t>
              </a:r>
            </a:p>
          </p:txBody>
        </p:sp>
        <p:grpSp>
          <p:nvGrpSpPr>
            <p:cNvPr id="26720" name="Group 47"/>
            <p:cNvGrpSpPr>
              <a:grpSpLocks/>
            </p:cNvGrpSpPr>
            <p:nvPr/>
          </p:nvGrpSpPr>
          <p:grpSpPr bwMode="auto">
            <a:xfrm>
              <a:off x="2156" y="2644"/>
              <a:ext cx="676" cy="1277"/>
              <a:chOff x="2156" y="2644"/>
              <a:chExt cx="676" cy="1277"/>
            </a:xfrm>
          </p:grpSpPr>
          <p:sp>
            <p:nvSpPr>
              <p:cNvPr id="26730" name="Oval 48"/>
              <p:cNvSpPr>
                <a:spLocks noChangeArrowheads="1"/>
              </p:cNvSpPr>
              <p:nvPr/>
            </p:nvSpPr>
            <p:spPr bwMode="auto">
              <a:xfrm>
                <a:off x="2165" y="2644"/>
                <a:ext cx="663" cy="88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6731" name="Line 49"/>
              <p:cNvSpPr>
                <a:spLocks noChangeShapeType="1"/>
              </p:cNvSpPr>
              <p:nvPr/>
            </p:nvSpPr>
            <p:spPr bwMode="auto">
              <a:xfrm>
                <a:off x="2161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732" name="Line 50"/>
              <p:cNvSpPr>
                <a:spLocks noChangeShapeType="1"/>
              </p:cNvSpPr>
              <p:nvPr/>
            </p:nvSpPr>
            <p:spPr bwMode="auto">
              <a:xfrm>
                <a:off x="2832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733" name="Arc 51"/>
              <p:cNvSpPr>
                <a:spLocks/>
              </p:cNvSpPr>
              <p:nvPr/>
            </p:nvSpPr>
            <p:spPr bwMode="auto">
              <a:xfrm>
                <a:off x="2156" y="3843"/>
                <a:ext cx="671" cy="78"/>
              </a:xfrm>
              <a:custGeom>
                <a:avLst/>
                <a:gdLst>
                  <a:gd name="T0" fmla="*/ 671 w 43200"/>
                  <a:gd name="T1" fmla="*/ 0 h 22171"/>
                  <a:gd name="T2" fmla="*/ 0 w 43200"/>
                  <a:gd name="T3" fmla="*/ 2 h 22171"/>
                  <a:gd name="T4" fmla="*/ 336 w 43200"/>
                  <a:gd name="T5" fmla="*/ 2 h 22171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71"/>
                  <a:gd name="T11" fmla="*/ 43200 w 43200"/>
                  <a:gd name="T12" fmla="*/ 22171 h 2217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71" fill="none" extrusionOk="0">
                    <a:moveTo>
                      <a:pt x="43192" y="-1"/>
                    </a:moveTo>
                    <a:cubicBezTo>
                      <a:pt x="43197" y="190"/>
                      <a:pt x="43200" y="380"/>
                      <a:pt x="43200" y="571"/>
                    </a:cubicBezTo>
                    <a:cubicBezTo>
                      <a:pt x="43200" y="12500"/>
                      <a:pt x="33529" y="22171"/>
                      <a:pt x="21600" y="22171"/>
                    </a:cubicBezTo>
                    <a:cubicBezTo>
                      <a:pt x="9670" y="22171"/>
                      <a:pt x="0" y="12500"/>
                      <a:pt x="0" y="571"/>
                    </a:cubicBezTo>
                  </a:path>
                  <a:path w="43200" h="22171" stroke="0" extrusionOk="0">
                    <a:moveTo>
                      <a:pt x="43192" y="-1"/>
                    </a:moveTo>
                    <a:cubicBezTo>
                      <a:pt x="43197" y="190"/>
                      <a:pt x="43200" y="380"/>
                      <a:pt x="43200" y="571"/>
                    </a:cubicBezTo>
                    <a:cubicBezTo>
                      <a:pt x="43200" y="12500"/>
                      <a:pt x="33529" y="22171"/>
                      <a:pt x="21600" y="22171"/>
                    </a:cubicBezTo>
                    <a:cubicBezTo>
                      <a:pt x="9670" y="22171"/>
                      <a:pt x="0" y="12500"/>
                      <a:pt x="0" y="571"/>
                    </a:cubicBezTo>
                    <a:lnTo>
                      <a:pt x="21600" y="57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721" name="Group 52"/>
            <p:cNvGrpSpPr>
              <a:grpSpLocks/>
            </p:cNvGrpSpPr>
            <p:nvPr/>
          </p:nvGrpSpPr>
          <p:grpSpPr bwMode="auto">
            <a:xfrm>
              <a:off x="4940" y="2692"/>
              <a:ext cx="532" cy="1182"/>
              <a:chOff x="4940" y="2692"/>
              <a:chExt cx="532" cy="1182"/>
            </a:xfrm>
          </p:grpSpPr>
          <p:sp>
            <p:nvSpPr>
              <p:cNvPr id="26726" name="Oval 53"/>
              <p:cNvSpPr>
                <a:spLocks noChangeArrowheads="1"/>
              </p:cNvSpPr>
              <p:nvPr/>
            </p:nvSpPr>
            <p:spPr bwMode="auto">
              <a:xfrm>
                <a:off x="4948" y="2692"/>
                <a:ext cx="520" cy="81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6727" name="Line 54"/>
              <p:cNvSpPr>
                <a:spLocks noChangeShapeType="1"/>
              </p:cNvSpPr>
              <p:nvPr/>
            </p:nvSpPr>
            <p:spPr bwMode="auto">
              <a:xfrm>
                <a:off x="4944" y="2732"/>
                <a:ext cx="0" cy="106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728" name="Line 55"/>
              <p:cNvSpPr>
                <a:spLocks noChangeShapeType="1"/>
              </p:cNvSpPr>
              <p:nvPr/>
            </p:nvSpPr>
            <p:spPr bwMode="auto">
              <a:xfrm>
                <a:off x="5472" y="2732"/>
                <a:ext cx="0" cy="106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729" name="Arc 56"/>
              <p:cNvSpPr>
                <a:spLocks/>
              </p:cNvSpPr>
              <p:nvPr/>
            </p:nvSpPr>
            <p:spPr bwMode="auto">
              <a:xfrm>
                <a:off x="4940" y="3801"/>
                <a:ext cx="528" cy="73"/>
              </a:xfrm>
              <a:custGeom>
                <a:avLst/>
                <a:gdLst>
                  <a:gd name="T0" fmla="*/ 528 w 43200"/>
                  <a:gd name="T1" fmla="*/ 0 h 22215"/>
                  <a:gd name="T2" fmla="*/ 0 w 43200"/>
                  <a:gd name="T3" fmla="*/ 1 h 22215"/>
                  <a:gd name="T4" fmla="*/ 264 w 43200"/>
                  <a:gd name="T5" fmla="*/ 2 h 2221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215"/>
                  <a:gd name="T11" fmla="*/ 43200 w 43200"/>
                  <a:gd name="T12" fmla="*/ 22215 h 222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215" fill="none" extrusionOk="0">
                    <a:moveTo>
                      <a:pt x="43191" y="-1"/>
                    </a:moveTo>
                    <a:cubicBezTo>
                      <a:pt x="43197" y="204"/>
                      <a:pt x="43200" y="409"/>
                      <a:pt x="43200" y="615"/>
                    </a:cubicBezTo>
                    <a:cubicBezTo>
                      <a:pt x="43200" y="12544"/>
                      <a:pt x="33529" y="22215"/>
                      <a:pt x="21600" y="22215"/>
                    </a:cubicBezTo>
                    <a:cubicBezTo>
                      <a:pt x="9670" y="22215"/>
                      <a:pt x="0" y="12544"/>
                      <a:pt x="0" y="615"/>
                    </a:cubicBezTo>
                    <a:cubicBezTo>
                      <a:pt x="-1" y="512"/>
                      <a:pt x="0" y="410"/>
                      <a:pt x="2" y="309"/>
                    </a:cubicBezTo>
                  </a:path>
                  <a:path w="43200" h="22215" stroke="0" extrusionOk="0">
                    <a:moveTo>
                      <a:pt x="43191" y="-1"/>
                    </a:moveTo>
                    <a:cubicBezTo>
                      <a:pt x="43197" y="204"/>
                      <a:pt x="43200" y="409"/>
                      <a:pt x="43200" y="615"/>
                    </a:cubicBezTo>
                    <a:cubicBezTo>
                      <a:pt x="43200" y="12544"/>
                      <a:pt x="33529" y="22215"/>
                      <a:pt x="21600" y="22215"/>
                    </a:cubicBezTo>
                    <a:cubicBezTo>
                      <a:pt x="9670" y="22215"/>
                      <a:pt x="0" y="12544"/>
                      <a:pt x="0" y="615"/>
                    </a:cubicBezTo>
                    <a:cubicBezTo>
                      <a:pt x="-1" y="512"/>
                      <a:pt x="0" y="410"/>
                      <a:pt x="2" y="309"/>
                    </a:cubicBezTo>
                    <a:lnTo>
                      <a:pt x="21600" y="615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6722" name="Line 57"/>
            <p:cNvSpPr>
              <a:spLocks noChangeShapeType="1"/>
            </p:cNvSpPr>
            <p:nvPr/>
          </p:nvSpPr>
          <p:spPr bwMode="auto">
            <a:xfrm>
              <a:off x="2832" y="3168"/>
              <a:ext cx="5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723" name="Line 58"/>
            <p:cNvSpPr>
              <a:spLocks noChangeShapeType="1"/>
            </p:cNvSpPr>
            <p:nvPr/>
          </p:nvSpPr>
          <p:spPr bwMode="auto">
            <a:xfrm>
              <a:off x="2832" y="3504"/>
              <a:ext cx="67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724" name="Freeform 59"/>
            <p:cNvSpPr>
              <a:spLocks/>
            </p:cNvSpPr>
            <p:nvPr/>
          </p:nvSpPr>
          <p:spPr bwMode="auto">
            <a:xfrm>
              <a:off x="3600" y="3168"/>
              <a:ext cx="193" cy="289"/>
            </a:xfrm>
            <a:custGeom>
              <a:avLst/>
              <a:gdLst>
                <a:gd name="T0" fmla="*/ 0 w 193"/>
                <a:gd name="T1" fmla="*/ 288 h 289"/>
                <a:gd name="T2" fmla="*/ 192 w 193"/>
                <a:gd name="T3" fmla="*/ 173 h 289"/>
                <a:gd name="T4" fmla="*/ 188 w 193"/>
                <a:gd name="T5" fmla="*/ 145 h 289"/>
                <a:gd name="T6" fmla="*/ 0 w 193"/>
                <a:gd name="T7" fmla="*/ 115 h 289"/>
                <a:gd name="T8" fmla="*/ 192 w 193"/>
                <a:gd name="T9" fmla="*/ 0 h 2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3"/>
                <a:gd name="T16" fmla="*/ 0 h 289"/>
                <a:gd name="T17" fmla="*/ 193 w 193"/>
                <a:gd name="T18" fmla="*/ 289 h 2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3" h="289">
                  <a:moveTo>
                    <a:pt x="0" y="288"/>
                  </a:moveTo>
                  <a:lnTo>
                    <a:pt x="192" y="173"/>
                  </a:lnTo>
                  <a:lnTo>
                    <a:pt x="188" y="145"/>
                  </a:lnTo>
                  <a:lnTo>
                    <a:pt x="0" y="115"/>
                  </a:lnTo>
                  <a:lnTo>
                    <a:pt x="192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25" name="Line 60"/>
            <p:cNvSpPr>
              <a:spLocks noChangeShapeType="1"/>
            </p:cNvSpPr>
            <p:nvPr/>
          </p:nvSpPr>
          <p:spPr bwMode="auto">
            <a:xfrm>
              <a:off x="4416" y="3504"/>
              <a:ext cx="52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6633" name="Group 61"/>
          <p:cNvGrpSpPr>
            <a:grpSpLocks/>
          </p:cNvGrpSpPr>
          <p:nvPr/>
        </p:nvGrpSpPr>
        <p:grpSpPr bwMode="auto">
          <a:xfrm>
            <a:off x="3435350" y="328613"/>
            <a:ext cx="5730875" cy="2971800"/>
            <a:chOff x="2164" y="207"/>
            <a:chExt cx="3610" cy="1872"/>
          </a:xfrm>
        </p:grpSpPr>
        <p:sp>
          <p:nvSpPr>
            <p:cNvPr id="26635" name="Rectangle 62"/>
            <p:cNvSpPr>
              <a:spLocks noChangeArrowheads="1"/>
            </p:cNvSpPr>
            <p:nvPr/>
          </p:nvSpPr>
          <p:spPr bwMode="auto">
            <a:xfrm>
              <a:off x="2936" y="1833"/>
              <a:ext cx="16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 smtClean="0">
                  <a:solidFill>
                    <a:srgbClr val="000000"/>
                  </a:solidFill>
                  <a:latin typeface="Times New Roman" pitchFamily="18" charset="0"/>
                </a:rPr>
                <a:t>M </a:t>
              </a:r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main memory buffers</a:t>
              </a:r>
            </a:p>
          </p:txBody>
        </p:sp>
        <p:sp>
          <p:nvSpPr>
            <p:cNvPr id="26636" name="Rectangle 63"/>
            <p:cNvSpPr>
              <a:spLocks noChangeArrowheads="1"/>
            </p:cNvSpPr>
            <p:nvPr/>
          </p:nvSpPr>
          <p:spPr bwMode="auto">
            <a:xfrm>
              <a:off x="4910" y="1847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26637" name="Rectangle 64"/>
            <p:cNvSpPr>
              <a:spLocks noChangeArrowheads="1"/>
            </p:cNvSpPr>
            <p:nvPr/>
          </p:nvSpPr>
          <p:spPr bwMode="auto">
            <a:xfrm>
              <a:off x="2317" y="1848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26638" name="Rectangle 65"/>
            <p:cNvSpPr>
              <a:spLocks noChangeArrowheads="1"/>
            </p:cNvSpPr>
            <p:nvPr/>
          </p:nvSpPr>
          <p:spPr bwMode="auto">
            <a:xfrm>
              <a:off x="2164" y="207"/>
              <a:ext cx="6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Original </a:t>
              </a:r>
            </a:p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Relation</a:t>
              </a:r>
            </a:p>
          </p:txBody>
        </p:sp>
        <p:sp>
          <p:nvSpPr>
            <p:cNvPr id="26639" name="Rectangle 66"/>
            <p:cNvSpPr>
              <a:spLocks noChangeArrowheads="1"/>
            </p:cNvSpPr>
            <p:nvPr/>
          </p:nvSpPr>
          <p:spPr bwMode="auto">
            <a:xfrm>
              <a:off x="3916" y="398"/>
              <a:ext cx="58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OUTPUT</a:t>
              </a:r>
            </a:p>
          </p:txBody>
        </p:sp>
        <p:sp>
          <p:nvSpPr>
            <p:cNvPr id="26640" name="Freeform 67"/>
            <p:cNvSpPr>
              <a:spLocks/>
            </p:cNvSpPr>
            <p:nvPr/>
          </p:nvSpPr>
          <p:spPr bwMode="auto">
            <a:xfrm>
              <a:off x="504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1" name="Freeform 68"/>
            <p:cNvSpPr>
              <a:spLocks/>
            </p:cNvSpPr>
            <p:nvPr/>
          </p:nvSpPr>
          <p:spPr bwMode="auto">
            <a:xfrm>
              <a:off x="5138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2" name="Freeform 69"/>
            <p:cNvSpPr>
              <a:spLocks/>
            </p:cNvSpPr>
            <p:nvPr/>
          </p:nvSpPr>
          <p:spPr bwMode="auto">
            <a:xfrm>
              <a:off x="2832" y="384"/>
              <a:ext cx="1683" cy="1442"/>
            </a:xfrm>
            <a:custGeom>
              <a:avLst/>
              <a:gdLst>
                <a:gd name="T0" fmla="*/ 0 w 1683"/>
                <a:gd name="T1" fmla="*/ 1441 h 1442"/>
                <a:gd name="T2" fmla="*/ 0 w 1683"/>
                <a:gd name="T3" fmla="*/ 0 h 1442"/>
                <a:gd name="T4" fmla="*/ 1682 w 1683"/>
                <a:gd name="T5" fmla="*/ 0 h 1442"/>
                <a:gd name="T6" fmla="*/ 1682 w 1683"/>
                <a:gd name="T7" fmla="*/ 1441 h 1442"/>
                <a:gd name="T8" fmla="*/ 0 w 1683"/>
                <a:gd name="T9" fmla="*/ 1441 h 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83"/>
                <a:gd name="T16" fmla="*/ 0 h 1442"/>
                <a:gd name="T17" fmla="*/ 1683 w 1683"/>
                <a:gd name="T18" fmla="*/ 1442 h 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83" h="1442">
                  <a:moveTo>
                    <a:pt x="0" y="1441"/>
                  </a:moveTo>
                  <a:lnTo>
                    <a:pt x="0" y="0"/>
                  </a:lnTo>
                  <a:lnTo>
                    <a:pt x="1682" y="0"/>
                  </a:lnTo>
                  <a:lnTo>
                    <a:pt x="1682" y="1441"/>
                  </a:lnTo>
                  <a:lnTo>
                    <a:pt x="0" y="144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3" name="Freeform 70"/>
            <p:cNvSpPr>
              <a:spLocks/>
            </p:cNvSpPr>
            <p:nvPr/>
          </p:nvSpPr>
          <p:spPr bwMode="auto">
            <a:xfrm>
              <a:off x="3054" y="1215"/>
              <a:ext cx="211" cy="170"/>
            </a:xfrm>
            <a:custGeom>
              <a:avLst/>
              <a:gdLst>
                <a:gd name="T0" fmla="*/ 0 w 211"/>
                <a:gd name="T1" fmla="*/ 169 h 170"/>
                <a:gd name="T2" fmla="*/ 0 w 211"/>
                <a:gd name="T3" fmla="*/ 0 h 170"/>
                <a:gd name="T4" fmla="*/ 210 w 211"/>
                <a:gd name="T5" fmla="*/ 0 h 170"/>
                <a:gd name="T6" fmla="*/ 210 w 211"/>
                <a:gd name="T7" fmla="*/ 169 h 170"/>
                <a:gd name="T8" fmla="*/ 0 w 211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1"/>
                <a:gd name="T16" fmla="*/ 0 h 170"/>
                <a:gd name="T17" fmla="*/ 211 w 211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1" h="170">
                  <a:moveTo>
                    <a:pt x="0" y="169"/>
                  </a:moveTo>
                  <a:lnTo>
                    <a:pt x="0" y="0"/>
                  </a:lnTo>
                  <a:lnTo>
                    <a:pt x="210" y="0"/>
                  </a:lnTo>
                  <a:lnTo>
                    <a:pt x="210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6644" name="Group 71"/>
            <p:cNvGrpSpPr>
              <a:grpSpLocks/>
            </p:cNvGrpSpPr>
            <p:nvPr/>
          </p:nvGrpSpPr>
          <p:grpSpPr bwMode="auto">
            <a:xfrm>
              <a:off x="4158" y="1336"/>
              <a:ext cx="211" cy="57"/>
              <a:chOff x="4158" y="1336"/>
              <a:chExt cx="211" cy="57"/>
            </a:xfrm>
          </p:grpSpPr>
          <p:sp>
            <p:nvSpPr>
              <p:cNvPr id="26685" name="Freeform 72"/>
              <p:cNvSpPr>
                <a:spLocks/>
              </p:cNvSpPr>
              <p:nvPr/>
            </p:nvSpPr>
            <p:spPr bwMode="auto">
              <a:xfrm>
                <a:off x="4158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686" name="Freeform 73"/>
              <p:cNvSpPr>
                <a:spLocks/>
              </p:cNvSpPr>
              <p:nvPr/>
            </p:nvSpPr>
            <p:spPr bwMode="auto">
              <a:xfrm>
                <a:off x="4249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687" name="Freeform 74"/>
              <p:cNvSpPr>
                <a:spLocks/>
              </p:cNvSpPr>
              <p:nvPr/>
            </p:nvSpPr>
            <p:spPr bwMode="auto">
              <a:xfrm>
                <a:off x="4347" y="1336"/>
                <a:ext cx="22" cy="57"/>
              </a:xfrm>
              <a:custGeom>
                <a:avLst/>
                <a:gdLst>
                  <a:gd name="T0" fmla="*/ 21 w 22"/>
                  <a:gd name="T1" fmla="*/ 27 h 57"/>
                  <a:gd name="T2" fmla="*/ 11 w 22"/>
                  <a:gd name="T3" fmla="*/ 0 h 57"/>
                  <a:gd name="T4" fmla="*/ 0 w 22"/>
                  <a:gd name="T5" fmla="*/ 27 h 57"/>
                  <a:gd name="T6" fmla="*/ 11 w 22"/>
                  <a:gd name="T7" fmla="*/ 56 h 57"/>
                  <a:gd name="T8" fmla="*/ 21 w 22"/>
                  <a:gd name="T9" fmla="*/ 27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57"/>
                  <a:gd name="T17" fmla="*/ 22 w 22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57">
                    <a:moveTo>
                      <a:pt x="21" y="27"/>
                    </a:moveTo>
                    <a:lnTo>
                      <a:pt x="11" y="0"/>
                    </a:lnTo>
                    <a:lnTo>
                      <a:pt x="0" y="27"/>
                    </a:lnTo>
                    <a:lnTo>
                      <a:pt x="11" y="56"/>
                    </a:lnTo>
                    <a:lnTo>
                      <a:pt x="21" y="2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6645" name="Freeform 75"/>
            <p:cNvSpPr>
              <a:spLocks/>
            </p:cNvSpPr>
            <p:nvPr/>
          </p:nvSpPr>
          <p:spPr bwMode="auto">
            <a:xfrm>
              <a:off x="4793" y="79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6" name="Freeform 76"/>
            <p:cNvSpPr>
              <a:spLocks/>
            </p:cNvSpPr>
            <p:nvPr/>
          </p:nvSpPr>
          <p:spPr bwMode="auto">
            <a:xfrm>
              <a:off x="4976" y="791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7" name="Freeform 77"/>
            <p:cNvSpPr>
              <a:spLocks/>
            </p:cNvSpPr>
            <p:nvPr/>
          </p:nvSpPr>
          <p:spPr bwMode="auto">
            <a:xfrm>
              <a:off x="4793" y="1085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8" name="Freeform 78"/>
            <p:cNvSpPr>
              <a:spLocks/>
            </p:cNvSpPr>
            <p:nvPr/>
          </p:nvSpPr>
          <p:spPr bwMode="auto">
            <a:xfrm>
              <a:off x="4982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9" name="Freeform 79"/>
            <p:cNvSpPr>
              <a:spLocks/>
            </p:cNvSpPr>
            <p:nvPr/>
          </p:nvSpPr>
          <p:spPr bwMode="auto">
            <a:xfrm>
              <a:off x="495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3 w 27"/>
                <a:gd name="T3" fmla="*/ 0 h 40"/>
                <a:gd name="T4" fmla="*/ 0 w 27"/>
                <a:gd name="T5" fmla="*/ 20 h 40"/>
                <a:gd name="T6" fmla="*/ 13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3" y="0"/>
                  </a:lnTo>
                  <a:lnTo>
                    <a:pt x="0" y="20"/>
                  </a:lnTo>
                  <a:lnTo>
                    <a:pt x="13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0" name="Freeform 80"/>
            <p:cNvSpPr>
              <a:spLocks/>
            </p:cNvSpPr>
            <p:nvPr/>
          </p:nvSpPr>
          <p:spPr bwMode="auto">
            <a:xfrm>
              <a:off x="5171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1" name="Rectangle 81"/>
            <p:cNvSpPr>
              <a:spLocks noChangeArrowheads="1"/>
            </p:cNvSpPr>
            <p:nvPr/>
          </p:nvSpPr>
          <p:spPr bwMode="auto">
            <a:xfrm>
              <a:off x="4150" y="910"/>
              <a:ext cx="1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6652" name="Freeform 82"/>
            <p:cNvSpPr>
              <a:spLocks/>
            </p:cNvSpPr>
            <p:nvPr/>
          </p:nvSpPr>
          <p:spPr bwMode="auto">
            <a:xfrm>
              <a:off x="4793" y="161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3" name="Freeform 83"/>
            <p:cNvSpPr>
              <a:spLocks/>
            </p:cNvSpPr>
            <p:nvPr/>
          </p:nvSpPr>
          <p:spPr bwMode="auto">
            <a:xfrm>
              <a:off x="4128" y="1584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4" name="Rectangle 84"/>
            <p:cNvSpPr>
              <a:spLocks noChangeArrowheads="1"/>
            </p:cNvSpPr>
            <p:nvPr/>
          </p:nvSpPr>
          <p:spPr bwMode="auto">
            <a:xfrm>
              <a:off x="2907" y="954"/>
              <a:ext cx="4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INPUT</a:t>
              </a:r>
            </a:p>
          </p:txBody>
        </p:sp>
        <p:sp useBgFill="1">
          <p:nvSpPr>
            <p:cNvPr id="26655" name="Rectangle 85"/>
            <p:cNvSpPr>
              <a:spLocks noChangeArrowheads="1"/>
            </p:cNvSpPr>
            <p:nvPr/>
          </p:nvSpPr>
          <p:spPr bwMode="auto">
            <a:xfrm>
              <a:off x="4150" y="565"/>
              <a:ext cx="172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56" name="Rectangle 86"/>
            <p:cNvSpPr>
              <a:spLocks noChangeArrowheads="1"/>
            </p:cNvSpPr>
            <p:nvPr/>
          </p:nvSpPr>
          <p:spPr bwMode="auto">
            <a:xfrm>
              <a:off x="3269" y="1109"/>
              <a:ext cx="514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hash</a:t>
              </a:r>
            </a:p>
            <a:p>
              <a:pPr algn="ctr">
                <a:lnSpc>
                  <a:spcPct val="50000"/>
                </a:lnSpc>
              </a:pPr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function</a:t>
              </a:r>
            </a:p>
            <a:p>
              <a:pPr algn="ctr"/>
              <a:r>
                <a:rPr lang="en-US" sz="2000" b="1" dirty="0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26657" name="Rectangle 87"/>
            <p:cNvSpPr>
              <a:spLocks noChangeArrowheads="1"/>
            </p:cNvSpPr>
            <p:nvPr/>
          </p:nvSpPr>
          <p:spPr bwMode="auto">
            <a:xfrm>
              <a:off x="4090" y="1405"/>
              <a:ext cx="31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M-1</a:t>
              </a:r>
              <a:endParaRPr lang="en-US" sz="14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658" name="Rectangle 88"/>
            <p:cNvSpPr>
              <a:spLocks noChangeArrowheads="1"/>
            </p:cNvSpPr>
            <p:nvPr/>
          </p:nvSpPr>
          <p:spPr bwMode="auto">
            <a:xfrm>
              <a:off x="4697" y="391"/>
              <a:ext cx="7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Partitions</a:t>
              </a:r>
            </a:p>
          </p:txBody>
        </p:sp>
        <p:sp>
          <p:nvSpPr>
            <p:cNvPr id="26659" name="Rectangle 89"/>
            <p:cNvSpPr>
              <a:spLocks noChangeArrowheads="1"/>
            </p:cNvSpPr>
            <p:nvPr/>
          </p:nvSpPr>
          <p:spPr bwMode="auto">
            <a:xfrm>
              <a:off x="5424" y="776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60" name="Rectangle 90"/>
            <p:cNvSpPr>
              <a:spLocks noChangeArrowheads="1"/>
            </p:cNvSpPr>
            <p:nvPr/>
          </p:nvSpPr>
          <p:spPr bwMode="auto">
            <a:xfrm>
              <a:off x="5418" y="104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6661" name="Rectangle 91"/>
            <p:cNvSpPr>
              <a:spLocks noChangeArrowheads="1"/>
            </p:cNvSpPr>
            <p:nvPr/>
          </p:nvSpPr>
          <p:spPr bwMode="auto">
            <a:xfrm>
              <a:off x="5398" y="1542"/>
              <a:ext cx="3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 smtClean="0">
                  <a:solidFill>
                    <a:srgbClr val="000000"/>
                  </a:solidFill>
                  <a:latin typeface="Times New Roman" pitchFamily="18" charset="0"/>
                </a:rPr>
                <a:t>M-1</a:t>
              </a:r>
              <a:endParaRPr lang="en-US" sz="18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6662" name="Group 92"/>
            <p:cNvGrpSpPr>
              <a:grpSpLocks/>
            </p:cNvGrpSpPr>
            <p:nvPr/>
          </p:nvGrpSpPr>
          <p:grpSpPr bwMode="auto">
            <a:xfrm>
              <a:off x="2204" y="628"/>
              <a:ext cx="580" cy="1230"/>
              <a:chOff x="2204" y="628"/>
              <a:chExt cx="580" cy="1230"/>
            </a:xfrm>
          </p:grpSpPr>
          <p:sp>
            <p:nvSpPr>
              <p:cNvPr id="26681" name="Oval 93"/>
              <p:cNvSpPr>
                <a:spLocks noChangeArrowheads="1"/>
              </p:cNvSpPr>
              <p:nvPr/>
            </p:nvSpPr>
            <p:spPr bwMode="auto">
              <a:xfrm>
                <a:off x="2213" y="628"/>
                <a:ext cx="567" cy="8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6682" name="Line 94"/>
              <p:cNvSpPr>
                <a:spLocks noChangeShapeType="1"/>
              </p:cNvSpPr>
              <p:nvPr/>
            </p:nvSpPr>
            <p:spPr bwMode="auto">
              <a:xfrm>
                <a:off x="2209" y="670"/>
                <a:ext cx="0" cy="1109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683" name="Line 95"/>
              <p:cNvSpPr>
                <a:spLocks noChangeShapeType="1"/>
              </p:cNvSpPr>
              <p:nvPr/>
            </p:nvSpPr>
            <p:spPr bwMode="auto">
              <a:xfrm>
                <a:off x="2784" y="670"/>
                <a:ext cx="0" cy="1109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684" name="Arc 96"/>
              <p:cNvSpPr>
                <a:spLocks/>
              </p:cNvSpPr>
              <p:nvPr/>
            </p:nvSpPr>
            <p:spPr bwMode="auto">
              <a:xfrm>
                <a:off x="2204" y="1782"/>
                <a:ext cx="575" cy="76"/>
              </a:xfrm>
              <a:custGeom>
                <a:avLst/>
                <a:gdLst>
                  <a:gd name="T0" fmla="*/ 575 w 43200"/>
                  <a:gd name="T1" fmla="*/ 0 h 22191"/>
                  <a:gd name="T2" fmla="*/ 0 w 43200"/>
                  <a:gd name="T3" fmla="*/ 1 h 22191"/>
                  <a:gd name="T4" fmla="*/ 288 w 43200"/>
                  <a:gd name="T5" fmla="*/ 2 h 22191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91"/>
                  <a:gd name="T11" fmla="*/ 43200 w 43200"/>
                  <a:gd name="T12" fmla="*/ 22191 h 2219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91" fill="none" extrusionOk="0">
                    <a:moveTo>
                      <a:pt x="43191" y="0"/>
                    </a:moveTo>
                    <a:cubicBezTo>
                      <a:pt x="43197" y="196"/>
                      <a:pt x="43200" y="393"/>
                      <a:pt x="43200" y="591"/>
                    </a:cubicBezTo>
                    <a:cubicBezTo>
                      <a:pt x="43200" y="12520"/>
                      <a:pt x="33529" y="22191"/>
                      <a:pt x="21600" y="22191"/>
                    </a:cubicBezTo>
                    <a:cubicBezTo>
                      <a:pt x="9670" y="22191"/>
                      <a:pt x="0" y="12520"/>
                      <a:pt x="0" y="591"/>
                    </a:cubicBezTo>
                    <a:cubicBezTo>
                      <a:pt x="-1" y="493"/>
                      <a:pt x="0" y="395"/>
                      <a:pt x="1" y="297"/>
                    </a:cubicBezTo>
                  </a:path>
                  <a:path w="43200" h="22191" stroke="0" extrusionOk="0">
                    <a:moveTo>
                      <a:pt x="43191" y="0"/>
                    </a:moveTo>
                    <a:cubicBezTo>
                      <a:pt x="43197" y="196"/>
                      <a:pt x="43200" y="393"/>
                      <a:pt x="43200" y="591"/>
                    </a:cubicBezTo>
                    <a:cubicBezTo>
                      <a:pt x="43200" y="12520"/>
                      <a:pt x="33529" y="22191"/>
                      <a:pt x="21600" y="22191"/>
                    </a:cubicBezTo>
                    <a:cubicBezTo>
                      <a:pt x="9670" y="22191"/>
                      <a:pt x="0" y="12520"/>
                      <a:pt x="0" y="591"/>
                    </a:cubicBezTo>
                    <a:cubicBezTo>
                      <a:pt x="-1" y="493"/>
                      <a:pt x="0" y="395"/>
                      <a:pt x="1" y="297"/>
                    </a:cubicBezTo>
                    <a:lnTo>
                      <a:pt x="21600" y="59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6663" name="Rectangle 97"/>
            <p:cNvSpPr>
              <a:spLocks noChangeArrowheads="1"/>
            </p:cNvSpPr>
            <p:nvPr/>
          </p:nvSpPr>
          <p:spPr bwMode="auto">
            <a:xfrm>
              <a:off x="2404" y="772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6664" name="Rectangle 98"/>
            <p:cNvSpPr>
              <a:spLocks noChangeArrowheads="1"/>
            </p:cNvSpPr>
            <p:nvPr/>
          </p:nvSpPr>
          <p:spPr bwMode="auto">
            <a:xfrm>
              <a:off x="2404" y="106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6665" name="Rectangle 99"/>
            <p:cNvSpPr>
              <a:spLocks noChangeArrowheads="1"/>
            </p:cNvSpPr>
            <p:nvPr/>
          </p:nvSpPr>
          <p:spPr bwMode="auto">
            <a:xfrm>
              <a:off x="2404" y="154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6666" name="Rectangle 100"/>
            <p:cNvSpPr>
              <a:spLocks noChangeArrowheads="1"/>
            </p:cNvSpPr>
            <p:nvPr/>
          </p:nvSpPr>
          <p:spPr bwMode="auto">
            <a:xfrm>
              <a:off x="2292" y="1182"/>
              <a:ext cx="4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grpSp>
          <p:nvGrpSpPr>
            <p:cNvPr id="26667" name="Group 101"/>
            <p:cNvGrpSpPr>
              <a:grpSpLocks/>
            </p:cNvGrpSpPr>
            <p:nvPr/>
          </p:nvGrpSpPr>
          <p:grpSpPr bwMode="auto">
            <a:xfrm>
              <a:off x="4748" y="628"/>
              <a:ext cx="676" cy="1244"/>
              <a:chOff x="4748" y="628"/>
              <a:chExt cx="676" cy="1244"/>
            </a:xfrm>
          </p:grpSpPr>
          <p:sp>
            <p:nvSpPr>
              <p:cNvPr id="26677" name="Oval 102"/>
              <p:cNvSpPr>
                <a:spLocks noChangeArrowheads="1"/>
              </p:cNvSpPr>
              <p:nvPr/>
            </p:nvSpPr>
            <p:spPr bwMode="auto">
              <a:xfrm>
                <a:off x="4757" y="628"/>
                <a:ext cx="663" cy="86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6678" name="Line 103"/>
              <p:cNvSpPr>
                <a:spLocks noChangeShapeType="1"/>
              </p:cNvSpPr>
              <p:nvPr/>
            </p:nvSpPr>
            <p:spPr bwMode="auto">
              <a:xfrm>
                <a:off x="4753" y="671"/>
                <a:ext cx="0" cy="11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679" name="Line 104"/>
              <p:cNvSpPr>
                <a:spLocks noChangeShapeType="1"/>
              </p:cNvSpPr>
              <p:nvPr/>
            </p:nvSpPr>
            <p:spPr bwMode="auto">
              <a:xfrm>
                <a:off x="5424" y="671"/>
                <a:ext cx="0" cy="11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680" name="Arc 105"/>
              <p:cNvSpPr>
                <a:spLocks/>
              </p:cNvSpPr>
              <p:nvPr/>
            </p:nvSpPr>
            <p:spPr bwMode="auto">
              <a:xfrm>
                <a:off x="4748" y="1796"/>
                <a:ext cx="671" cy="76"/>
              </a:xfrm>
              <a:custGeom>
                <a:avLst/>
                <a:gdLst>
                  <a:gd name="T0" fmla="*/ 671 w 43200"/>
                  <a:gd name="T1" fmla="*/ 0 h 22186"/>
                  <a:gd name="T2" fmla="*/ 0 w 43200"/>
                  <a:gd name="T3" fmla="*/ 2 h 22186"/>
                  <a:gd name="T4" fmla="*/ 336 w 43200"/>
                  <a:gd name="T5" fmla="*/ 2 h 22186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86"/>
                  <a:gd name="T11" fmla="*/ 43200 w 43200"/>
                  <a:gd name="T12" fmla="*/ 22186 h 221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86" fill="none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6"/>
                      <a:pt x="0" y="12515"/>
                      <a:pt x="0" y="586"/>
                    </a:cubicBezTo>
                  </a:path>
                  <a:path w="43200" h="22186" stroke="0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6"/>
                      <a:pt x="0" y="12515"/>
                      <a:pt x="0" y="586"/>
                    </a:cubicBezTo>
                    <a:lnTo>
                      <a:pt x="21600" y="58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6668" name="Line 106"/>
            <p:cNvSpPr>
              <a:spLocks noChangeShapeType="1"/>
            </p:cNvSpPr>
            <p:nvPr/>
          </p:nvSpPr>
          <p:spPr bwMode="auto">
            <a:xfrm>
              <a:off x="2784" y="1296"/>
              <a:ext cx="24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69" name="Line 107"/>
            <p:cNvSpPr>
              <a:spLocks noChangeShapeType="1"/>
            </p:cNvSpPr>
            <p:nvPr/>
          </p:nvSpPr>
          <p:spPr bwMode="auto">
            <a:xfrm flipV="1">
              <a:off x="3792" y="912"/>
              <a:ext cx="336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0" name="Line 108"/>
            <p:cNvSpPr>
              <a:spLocks noChangeShapeType="1"/>
            </p:cNvSpPr>
            <p:nvPr/>
          </p:nvSpPr>
          <p:spPr bwMode="auto">
            <a:xfrm flipV="1">
              <a:off x="3792" y="1200"/>
              <a:ext cx="336" cy="9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1" name="Line 109"/>
            <p:cNvSpPr>
              <a:spLocks noChangeShapeType="1"/>
            </p:cNvSpPr>
            <p:nvPr/>
          </p:nvSpPr>
          <p:spPr bwMode="auto">
            <a:xfrm>
              <a:off x="3792" y="1296"/>
              <a:ext cx="336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2" name="Line 110"/>
            <p:cNvSpPr>
              <a:spLocks noChangeShapeType="1"/>
            </p:cNvSpPr>
            <p:nvPr/>
          </p:nvSpPr>
          <p:spPr bwMode="auto">
            <a:xfrm>
              <a:off x="4416" y="864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3" name="Line 111"/>
            <p:cNvSpPr>
              <a:spLocks noChangeShapeType="1"/>
            </p:cNvSpPr>
            <p:nvPr/>
          </p:nvSpPr>
          <p:spPr bwMode="auto">
            <a:xfrm>
              <a:off x="4416" y="1152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4" name="Line 112"/>
            <p:cNvSpPr>
              <a:spLocks noChangeShapeType="1"/>
            </p:cNvSpPr>
            <p:nvPr/>
          </p:nvSpPr>
          <p:spPr bwMode="auto">
            <a:xfrm>
              <a:off x="4416" y="1680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5" name="Freeform 113"/>
            <p:cNvSpPr>
              <a:spLocks/>
            </p:cNvSpPr>
            <p:nvPr/>
          </p:nvSpPr>
          <p:spPr bwMode="auto">
            <a:xfrm>
              <a:off x="4128" y="1056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76" name="Freeform 114"/>
            <p:cNvSpPr>
              <a:spLocks/>
            </p:cNvSpPr>
            <p:nvPr/>
          </p:nvSpPr>
          <p:spPr bwMode="auto">
            <a:xfrm>
              <a:off x="4128" y="720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6634" name="Rectangle 115"/>
          <p:cNvSpPr>
            <a:spLocks noChangeArrowheads="1"/>
          </p:cNvSpPr>
          <p:nvPr/>
        </p:nvSpPr>
        <p:spPr bwMode="auto">
          <a:xfrm>
            <a:off x="0" y="4038600"/>
            <a:ext cx="3276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Cost of Hash-Join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5544616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In partitioning phase, </a:t>
            </a:r>
            <a:r>
              <a:rPr lang="en-US" sz="2800" dirty="0" err="1" smtClean="0"/>
              <a:t>read+write</a:t>
            </a:r>
            <a:r>
              <a:rPr lang="en-US" sz="2800" dirty="0" smtClean="0"/>
              <a:t> both relations; </a:t>
            </a:r>
            <a:r>
              <a:rPr lang="en-US" sz="2800" dirty="0" smtClean="0">
                <a:solidFill>
                  <a:schemeClr val="accent2"/>
                </a:solidFill>
              </a:rPr>
              <a:t>2(B(R) + B(S))</a:t>
            </a:r>
            <a:r>
              <a:rPr lang="en-US" sz="2800" dirty="0" smtClean="0"/>
              <a:t>. In matching phase, read both relations; </a:t>
            </a:r>
            <a:r>
              <a:rPr lang="en-US" sz="2800" dirty="0" smtClean="0">
                <a:solidFill>
                  <a:schemeClr val="accent2"/>
                </a:solidFill>
              </a:rPr>
              <a:t>B(R)+B(S) </a:t>
            </a:r>
            <a:r>
              <a:rPr lang="en-US" sz="2800" dirty="0" smtClean="0"/>
              <a:t>I/Os.</a:t>
            </a:r>
          </a:p>
          <a:p>
            <a:r>
              <a:rPr lang="en-US" sz="2800" dirty="0" smtClean="0"/>
              <a:t>In our running example, this is a total of 4500 I/Os. (</a:t>
            </a:r>
            <a:r>
              <a:rPr lang="en-US" sz="2800" b="1" dirty="0" smtClean="0">
                <a:solidFill>
                  <a:srgbClr val="FF0000"/>
                </a:solidFill>
              </a:rPr>
              <a:t>45 seconds</a:t>
            </a:r>
            <a:r>
              <a:rPr lang="en-US" sz="2800" dirty="0" smtClean="0"/>
              <a:t>!)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Sort-Merge Join vs. Hash Join:</a:t>
            </a:r>
            <a:endParaRPr lang="en-US" sz="2800" dirty="0" smtClean="0"/>
          </a:p>
          <a:p>
            <a:pPr lvl="1"/>
            <a:r>
              <a:rPr lang="en-US" dirty="0" smtClean="0"/>
              <a:t>Given a minimum amount of memory both have a cost of </a:t>
            </a:r>
            <a:r>
              <a:rPr lang="en-US" dirty="0" smtClean="0">
                <a:solidFill>
                  <a:schemeClr val="accent2"/>
                </a:solidFill>
              </a:rPr>
              <a:t>3(B(R) + B(S)) </a:t>
            </a:r>
            <a:r>
              <a:rPr lang="en-US" dirty="0" smtClean="0"/>
              <a:t>I/Os.  </a:t>
            </a:r>
          </a:p>
          <a:p>
            <a:pPr lvl="1"/>
            <a:r>
              <a:rPr lang="en-US" b="1" dirty="0" smtClean="0"/>
              <a:t>Advantages of Hash Join: </a:t>
            </a:r>
            <a:r>
              <a:rPr lang="en-US" dirty="0" smtClean="0"/>
              <a:t>requires less memory, highly parallelizable.</a:t>
            </a:r>
          </a:p>
          <a:p>
            <a:pPr lvl="1"/>
            <a:r>
              <a:rPr lang="en-US" b="1" dirty="0" smtClean="0"/>
              <a:t>Advantages of Sort-Merge:</a:t>
            </a:r>
            <a:r>
              <a:rPr lang="en-US" dirty="0" smtClean="0"/>
              <a:t> less sensitive to data skew, very efficient given a sorted index, result is sorted.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we doing?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99592" y="1916831"/>
          <a:ext cx="7416825" cy="301752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472275"/>
                <a:gridCol w="2472275"/>
                <a:gridCol w="2472275"/>
              </a:tblGrid>
              <a:tr h="288032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Nested</a:t>
                      </a:r>
                      <a:r>
                        <a:rPr lang="en-US" sz="2400" baseline="0" dirty="0" smtClean="0"/>
                        <a:t> Loop Join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140</a:t>
                      </a:r>
                      <a:r>
                        <a:rPr lang="en-US" sz="2400" baseline="0" dirty="0" smtClean="0"/>
                        <a:t> hours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aseline="0" dirty="0" smtClean="0"/>
                        <a:t>5·10</a:t>
                      </a:r>
                      <a:r>
                        <a:rPr lang="en-US" sz="2400" baseline="30000" dirty="0" smtClean="0"/>
                        <a:t>7</a:t>
                      </a:r>
                      <a:r>
                        <a:rPr lang="en-US" sz="2400" baseline="0" dirty="0" smtClean="0"/>
                        <a:t> I/Os</a:t>
                      </a:r>
                      <a:endParaRPr lang="en-US" sz="240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Page-oriented </a:t>
                      </a:r>
                      <a:r>
                        <a:rPr lang="en-US" sz="2400" baseline="0" dirty="0" smtClean="0"/>
                        <a:t>Nested  Loop Join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1.4 hours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5·10</a:t>
                      </a:r>
                      <a:r>
                        <a:rPr lang="en-US" sz="2400" baseline="30000" dirty="0" smtClean="0"/>
                        <a:t>5</a:t>
                      </a:r>
                      <a:r>
                        <a:rPr lang="en-US" sz="2400" baseline="0" dirty="0" smtClean="0"/>
                        <a:t> I/Os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Index Nested Loop Join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36 minutes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2.2·10</a:t>
                      </a:r>
                      <a:r>
                        <a:rPr lang="en-US" sz="2400" baseline="30000" dirty="0" smtClean="0"/>
                        <a:t>5</a:t>
                      </a:r>
                      <a:r>
                        <a:rPr lang="en-US" sz="2400" baseline="0" dirty="0" smtClean="0"/>
                        <a:t> I/Os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Sort-merge Join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75 seconds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7500 I/Os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Hash Join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45 seconds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4500 I/Os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Issues in Indexing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Multi-dimensional indexing: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how do we index regions in space?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Document collections?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Multi-dimensional sales data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How do we support nearest neighbor queries?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Indexing is still a hot and unsolved problem!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                   </a:t>
            </a:r>
            <a:r>
              <a:rPr lang="en-US" sz="3600" dirty="0" smtClean="0">
                <a:solidFill>
                  <a:schemeClr val="accent2"/>
                </a:solidFill>
                <a:latin typeface="+mn-lt"/>
              </a:rPr>
              <a:t>Generic Architecture</a:t>
            </a:r>
            <a:endParaRPr lang="en-US" sz="3600" dirty="0" smtClean="0">
              <a:latin typeface="+mn-lt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413270" y="1277143"/>
            <a:ext cx="3384260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 dirty="0">
                <a:latin typeface="+mn-lt"/>
              </a:rPr>
              <a:t>Query compiler/optimizer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952875" y="2202766"/>
            <a:ext cx="2326278" cy="46166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Execution engine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913981" y="3121393"/>
            <a:ext cx="2387833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Index/record mgr.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053681" y="4040020"/>
            <a:ext cx="2117118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Buffer manager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986213" y="4958647"/>
            <a:ext cx="2258952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Storage manager</a:t>
            </a: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70520" y="320824"/>
            <a:ext cx="19812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algn="ctr"/>
            <a:r>
              <a:rPr lang="en-US" sz="2400" dirty="0" smtClean="0">
                <a:latin typeface="+mn-lt"/>
              </a:rPr>
              <a:t>User / </a:t>
            </a:r>
            <a:r>
              <a:rPr lang="en-US" sz="2000" dirty="0" smtClean="0">
                <a:latin typeface="+mn-lt"/>
              </a:rPr>
              <a:t>Application</a:t>
            </a:r>
            <a:endParaRPr lang="he-IL" sz="1600" dirty="0">
              <a:latin typeface="+mn-lt"/>
            </a:endParaRP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 rot="961321">
            <a:off x="2220681" y="459770"/>
            <a:ext cx="10038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Query</a:t>
            </a:r>
          </a:p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update</a:t>
            </a:r>
            <a:endParaRPr lang="en-US" sz="2400" dirty="0">
              <a:latin typeface="+mn-lt"/>
            </a:endParaRP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6918711" y="1489075"/>
            <a:ext cx="22252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Query execution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plan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6987239" y="2525995"/>
            <a:ext cx="20882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D60093"/>
                </a:solidFill>
                <a:latin typeface="+mn-lt"/>
              </a:rPr>
              <a:t>Record,</a:t>
            </a:r>
          </a:p>
          <a:p>
            <a:pPr algn="ctr"/>
            <a:r>
              <a:rPr lang="en-US" sz="2400" dirty="0" smtClean="0">
                <a:solidFill>
                  <a:srgbClr val="D60093"/>
                </a:solidFill>
                <a:latin typeface="+mn-lt"/>
              </a:rPr>
              <a:t>Index requests</a:t>
            </a:r>
            <a:endParaRPr lang="en-US" sz="2400" dirty="0">
              <a:solidFill>
                <a:srgbClr val="D60093"/>
              </a:solidFill>
              <a:latin typeface="+mn-lt"/>
            </a:endParaRP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7272973" y="3462099"/>
            <a:ext cx="15167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Page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commands</a:t>
            </a:r>
            <a:endParaRPr lang="en-US" sz="2400" dirty="0">
              <a:latin typeface="+mn-lt"/>
            </a:endParaRP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7264959" y="4365104"/>
            <a:ext cx="15327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D60093"/>
                </a:solidFill>
                <a:latin typeface="+mn-lt"/>
              </a:rPr>
              <a:t>Read/write</a:t>
            </a:r>
          </a:p>
          <a:p>
            <a:pPr algn="ctr"/>
            <a:r>
              <a:rPr lang="en-US" sz="2400" dirty="0">
                <a:solidFill>
                  <a:srgbClr val="D60093"/>
                </a:solidFill>
                <a:latin typeface="+mn-lt"/>
              </a:rPr>
              <a:t>pages</a:t>
            </a: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152400" y="3168561"/>
            <a:ext cx="297180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eaLnBrk="1" hangingPunct="1"/>
            <a:r>
              <a:rPr lang="en-US" sz="2400" dirty="0">
                <a:latin typeface="+mn-lt"/>
              </a:rPr>
              <a:t>Transaction manager:</a:t>
            </a:r>
          </a:p>
          <a:p>
            <a:pPr eaLnBrk="1" hangingPunct="1">
              <a:buFontTx/>
              <a:buChar char="•"/>
            </a:pPr>
            <a:r>
              <a:rPr lang="en-US" sz="2400" dirty="0" smtClean="0">
                <a:latin typeface="+mn-lt"/>
              </a:rPr>
              <a:t> Concurrency </a:t>
            </a:r>
            <a:r>
              <a:rPr lang="en-US" sz="2400" dirty="0">
                <a:latin typeface="+mn-lt"/>
              </a:rPr>
              <a:t>control</a:t>
            </a:r>
          </a:p>
          <a:p>
            <a:pPr eaLnBrk="1" hangingPunct="1">
              <a:buFontTx/>
              <a:buChar char="•"/>
            </a:pPr>
            <a:r>
              <a:rPr lang="en-US" sz="2400" dirty="0" smtClean="0">
                <a:latin typeface="+mn-lt"/>
              </a:rPr>
              <a:t> Logging/recovery</a:t>
            </a:r>
            <a:endParaRPr lang="en-US" sz="2400" dirty="0">
              <a:latin typeface="+mn-lt"/>
            </a:endParaRP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 rot="3855484">
            <a:off x="1158861" y="2172516"/>
            <a:ext cx="11488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Transaction</a:t>
            </a:r>
          </a:p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commands</a:t>
            </a:r>
          </a:p>
        </p:txBody>
      </p:sp>
      <p:sp>
        <p:nvSpPr>
          <p:cNvPr id="40" name="Flowchart: Magnetic Disk 39"/>
          <p:cNvSpPr/>
          <p:nvPr/>
        </p:nvSpPr>
        <p:spPr bwMode="auto">
          <a:xfrm>
            <a:off x="4349316" y="5877272"/>
            <a:ext cx="1512168" cy="864096"/>
          </a:xfrm>
          <a:prstGeom prst="flowChartMagneticDisk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+mn-lt"/>
              </a:rPr>
              <a:t>storage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2" name="Straight Connector 41"/>
          <p:cNvCxnSpPr>
            <a:stCxn id="7171" idx="2"/>
            <a:endCxn id="7180" idx="0"/>
          </p:cNvCxnSpPr>
          <p:nvPr/>
        </p:nvCxnSpPr>
        <p:spPr bwMode="auto">
          <a:xfrm>
            <a:off x="5105400" y="1738808"/>
            <a:ext cx="10614" cy="46395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4" name="Straight Connector 43"/>
          <p:cNvCxnSpPr>
            <a:stCxn id="7180" idx="2"/>
            <a:endCxn id="7181" idx="0"/>
          </p:cNvCxnSpPr>
          <p:nvPr/>
        </p:nvCxnSpPr>
        <p:spPr bwMode="auto">
          <a:xfrm flipH="1">
            <a:off x="5107898" y="2664431"/>
            <a:ext cx="8116" cy="4569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6" name="Straight Connector 45"/>
          <p:cNvCxnSpPr>
            <a:stCxn id="7181" idx="2"/>
            <a:endCxn id="7182" idx="0"/>
          </p:cNvCxnSpPr>
          <p:nvPr/>
        </p:nvCxnSpPr>
        <p:spPr bwMode="auto">
          <a:xfrm>
            <a:off x="5107898" y="3583058"/>
            <a:ext cx="4342" cy="4569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8" name="Straight Connector 47"/>
          <p:cNvCxnSpPr>
            <a:stCxn id="7182" idx="2"/>
            <a:endCxn id="7183" idx="0"/>
          </p:cNvCxnSpPr>
          <p:nvPr/>
        </p:nvCxnSpPr>
        <p:spPr bwMode="auto">
          <a:xfrm>
            <a:off x="5112240" y="4501685"/>
            <a:ext cx="3449" cy="4569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0" name="Straight Connector 49"/>
          <p:cNvCxnSpPr>
            <a:stCxn id="7183" idx="2"/>
            <a:endCxn id="40" idx="1"/>
          </p:cNvCxnSpPr>
          <p:nvPr/>
        </p:nvCxnSpPr>
        <p:spPr bwMode="auto">
          <a:xfrm flipH="1">
            <a:off x="5105400" y="5420312"/>
            <a:ext cx="10289" cy="4569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2" name="Straight Connector 51"/>
          <p:cNvCxnSpPr>
            <a:stCxn id="7194" idx="1"/>
          </p:cNvCxnSpPr>
          <p:nvPr/>
        </p:nvCxnSpPr>
        <p:spPr bwMode="auto">
          <a:xfrm flipH="1">
            <a:off x="5292083" y="1904574"/>
            <a:ext cx="1626628" cy="122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7196" idx="1"/>
          </p:cNvCxnSpPr>
          <p:nvPr/>
        </p:nvCxnSpPr>
        <p:spPr bwMode="auto">
          <a:xfrm flipH="1" flipV="1">
            <a:off x="5292081" y="2924947"/>
            <a:ext cx="1695158" cy="165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7198" idx="1"/>
          </p:cNvCxnSpPr>
          <p:nvPr/>
        </p:nvCxnSpPr>
        <p:spPr bwMode="auto">
          <a:xfrm flipH="1" flipV="1">
            <a:off x="5292082" y="3861049"/>
            <a:ext cx="1980891" cy="1654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7200" idx="1"/>
          </p:cNvCxnSpPr>
          <p:nvPr/>
        </p:nvCxnSpPr>
        <p:spPr bwMode="auto">
          <a:xfrm flipH="1" flipV="1">
            <a:off x="5292083" y="4737404"/>
            <a:ext cx="1972876" cy="431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7190" idx="6"/>
            <a:endCxn id="7171" idx="1"/>
          </p:cNvCxnSpPr>
          <p:nvPr/>
        </p:nvCxnSpPr>
        <p:spPr bwMode="auto">
          <a:xfrm>
            <a:off x="2051720" y="1082824"/>
            <a:ext cx="1361550" cy="4251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7190" idx="4"/>
            <a:endCxn id="7202" idx="0"/>
          </p:cNvCxnSpPr>
          <p:nvPr/>
        </p:nvCxnSpPr>
        <p:spPr bwMode="auto">
          <a:xfrm>
            <a:off x="1061120" y="1844824"/>
            <a:ext cx="577180" cy="13237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8" name="Straight Arrow Connector 67"/>
          <p:cNvCxnSpPr>
            <a:stCxn id="7202" idx="3"/>
            <a:endCxn id="7180" idx="1"/>
          </p:cNvCxnSpPr>
          <p:nvPr/>
        </p:nvCxnSpPr>
        <p:spPr bwMode="auto">
          <a:xfrm flipV="1">
            <a:off x="3124200" y="2433599"/>
            <a:ext cx="828675" cy="1335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0" name="Straight Arrow Connector 69"/>
          <p:cNvCxnSpPr>
            <a:stCxn id="7202" idx="3"/>
            <a:endCxn id="7182" idx="1"/>
          </p:cNvCxnSpPr>
          <p:nvPr/>
        </p:nvCxnSpPr>
        <p:spPr bwMode="auto">
          <a:xfrm>
            <a:off x="3124200" y="3768726"/>
            <a:ext cx="929481" cy="502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/>
              <a:t>Query Execution Plans</a:t>
            </a:r>
          </a:p>
        </p:txBody>
      </p:sp>
      <p:sp>
        <p:nvSpPr>
          <p:cNvPr id="12298" name="Freeform 10"/>
          <p:cNvSpPr>
            <a:spLocks/>
          </p:cNvSpPr>
          <p:nvPr/>
        </p:nvSpPr>
        <p:spPr bwMode="auto">
          <a:xfrm>
            <a:off x="4437410" y="4097883"/>
            <a:ext cx="669925" cy="357187"/>
          </a:xfrm>
          <a:custGeom>
            <a:avLst/>
            <a:gdLst>
              <a:gd name="T0" fmla="*/ 0 w 422"/>
              <a:gd name="T1" fmla="*/ 224 h 225"/>
              <a:gd name="T2" fmla="*/ 421 w 422"/>
              <a:gd name="T3" fmla="*/ 0 h 225"/>
              <a:gd name="T4" fmla="*/ 0 w 422"/>
              <a:gd name="T5" fmla="*/ 224 h 225"/>
              <a:gd name="T6" fmla="*/ 0 60000 65536"/>
              <a:gd name="T7" fmla="*/ 0 60000 65536"/>
              <a:gd name="T8" fmla="*/ 0 60000 65536"/>
              <a:gd name="T9" fmla="*/ 0 w 422"/>
              <a:gd name="T10" fmla="*/ 0 h 225"/>
              <a:gd name="T11" fmla="*/ 422 w 422"/>
              <a:gd name="T12" fmla="*/ 225 h 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2" h="225">
                <a:moveTo>
                  <a:pt x="0" y="224"/>
                </a:moveTo>
                <a:lnTo>
                  <a:pt x="421" y="0"/>
                </a:lnTo>
                <a:lnTo>
                  <a:pt x="0" y="2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299" name="Freeform 11"/>
          <p:cNvSpPr>
            <a:spLocks/>
          </p:cNvSpPr>
          <p:nvPr/>
        </p:nvSpPr>
        <p:spPr bwMode="auto">
          <a:xfrm>
            <a:off x="5353397" y="4097883"/>
            <a:ext cx="684213" cy="357187"/>
          </a:xfrm>
          <a:custGeom>
            <a:avLst/>
            <a:gdLst>
              <a:gd name="T0" fmla="*/ 0 w 431"/>
              <a:gd name="T1" fmla="*/ 0 h 225"/>
              <a:gd name="T2" fmla="*/ 430 w 431"/>
              <a:gd name="T3" fmla="*/ 224 h 225"/>
              <a:gd name="T4" fmla="*/ 0 w 431"/>
              <a:gd name="T5" fmla="*/ 0 h 225"/>
              <a:gd name="T6" fmla="*/ 0 60000 65536"/>
              <a:gd name="T7" fmla="*/ 0 60000 65536"/>
              <a:gd name="T8" fmla="*/ 0 60000 65536"/>
              <a:gd name="T9" fmla="*/ 0 w 431"/>
              <a:gd name="T10" fmla="*/ 0 h 225"/>
              <a:gd name="T11" fmla="*/ 431 w 431"/>
              <a:gd name="T12" fmla="*/ 225 h 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" h="225">
                <a:moveTo>
                  <a:pt x="0" y="0"/>
                </a:moveTo>
                <a:lnTo>
                  <a:pt x="430" y="22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880197" y="4537620"/>
            <a:ext cx="11588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Purchase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5666135" y="4521745"/>
            <a:ext cx="9175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Person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5004048" y="3645024"/>
            <a:ext cx="160941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</a:t>
            </a:r>
            <a:r>
              <a:rPr lang="en-US" sz="24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Buyer=name</a:t>
            </a:r>
            <a:endParaRPr lang="en-US" sz="2400" baseline="-25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3851920" y="2420889"/>
            <a:ext cx="331236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r>
              <a:rPr lang="el-GR" sz="2400" dirty="0" smtClean="0">
                <a:solidFill>
                  <a:srgbClr val="000000"/>
                </a:solidFill>
                <a:latin typeface="Arial" charset="0"/>
              </a:rPr>
              <a:t>σ</a:t>
            </a:r>
            <a:r>
              <a:rPr lang="en-US" sz="2400" baseline="-25000" dirty="0" smtClean="0">
                <a:solidFill>
                  <a:srgbClr val="000000"/>
                </a:solidFill>
                <a:latin typeface="Arial" charset="0"/>
              </a:rPr>
              <a:t>city=‘Seattle’</a:t>
            </a:r>
            <a:r>
              <a:rPr lang="en-US" sz="2400" baseline="-25000" dirty="0" smtClean="0">
                <a:solidFill>
                  <a:srgbClr val="000000"/>
                </a:solidFill>
                <a:latin typeface="Arial" charset="0"/>
                <a:sym typeface="Symbol"/>
              </a:rPr>
              <a:t> </a:t>
            </a:r>
            <a:r>
              <a:rPr lang="en-US" sz="2400" baseline="-25000" dirty="0" smtClean="0">
                <a:solidFill>
                  <a:srgbClr val="000000"/>
                </a:solidFill>
                <a:latin typeface="Arial" charset="0"/>
              </a:rPr>
              <a:t>phone&gt;’5430000’</a:t>
            </a: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4716016" y="1412776"/>
            <a:ext cx="910506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l-GR" sz="2400" dirty="0" smtClean="0">
                <a:solidFill>
                  <a:srgbClr val="000000"/>
                </a:solidFill>
                <a:latin typeface="Arial" charset="0"/>
              </a:rPr>
              <a:t>π</a:t>
            </a:r>
            <a:r>
              <a:rPr lang="en-US" sz="2400" baseline="-25000" dirty="0" smtClean="0">
                <a:solidFill>
                  <a:srgbClr val="000000"/>
                </a:solidFill>
                <a:latin typeface="Arial" charset="0"/>
              </a:rPr>
              <a:t>buyer</a:t>
            </a:r>
            <a:endParaRPr lang="en-US" sz="240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6510783" y="3789040"/>
            <a:ext cx="252571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dirty="0">
                <a:solidFill>
                  <a:srgbClr val="FF0000"/>
                </a:solidFill>
                <a:latin typeface="Arial" charset="0"/>
              </a:rPr>
              <a:t>(Simple Nested Loops)</a:t>
            </a: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6272213" y="1443038"/>
            <a:ext cx="1841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endParaRPr lang="he-IL" sz="17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0" y="1447800"/>
            <a:ext cx="3593356" cy="181652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tabLst>
                <a:tab pos="1077913" algn="l"/>
              </a:tabLst>
            </a:pPr>
            <a:r>
              <a:rPr lang="en-US" sz="2000" dirty="0" smtClean="0">
                <a:latin typeface="+mn-lt"/>
                <a:cs typeface="Consolas" pitchFamily="49" charset="0"/>
              </a:rPr>
              <a:t>SELECT</a:t>
            </a:r>
            <a:r>
              <a:rPr lang="en-US" sz="2400" dirty="0" smtClean="0">
                <a:latin typeface="+mn-lt"/>
                <a:cs typeface="Consolas" pitchFamily="49" charset="0"/>
              </a:rPr>
              <a:t>	P.buyer</a:t>
            </a:r>
            <a:endParaRPr lang="en-US" sz="2400" dirty="0">
              <a:latin typeface="+mn-lt"/>
              <a:cs typeface="Consolas" pitchFamily="49" charset="0"/>
            </a:endParaRPr>
          </a:p>
          <a:p>
            <a:pPr>
              <a:tabLst>
                <a:tab pos="1077913" algn="l"/>
              </a:tabLst>
            </a:pPr>
            <a:r>
              <a:rPr lang="en-US" sz="2000" dirty="0" smtClean="0">
                <a:latin typeface="+mn-lt"/>
                <a:cs typeface="Consolas" pitchFamily="49" charset="0"/>
              </a:rPr>
              <a:t>FROM	Purchase </a:t>
            </a:r>
            <a:r>
              <a:rPr lang="en-US" sz="2000" dirty="0">
                <a:latin typeface="+mn-lt"/>
                <a:cs typeface="Consolas" pitchFamily="49" charset="0"/>
              </a:rPr>
              <a:t>P, Person Q</a:t>
            </a:r>
            <a:endParaRPr lang="en-US" sz="2400" dirty="0">
              <a:latin typeface="+mn-lt"/>
              <a:cs typeface="Consolas" pitchFamily="49" charset="0"/>
            </a:endParaRPr>
          </a:p>
          <a:p>
            <a:pPr>
              <a:tabLst>
                <a:tab pos="1077913" algn="l"/>
              </a:tabLst>
            </a:pPr>
            <a:r>
              <a:rPr lang="en-US" sz="2000" dirty="0" smtClean="0">
                <a:latin typeface="+mn-lt"/>
                <a:cs typeface="Consolas" pitchFamily="49" charset="0"/>
              </a:rPr>
              <a:t>WHERE	P.buyer=Q.name AND</a:t>
            </a:r>
            <a:r>
              <a:rPr lang="en-US" sz="2400" dirty="0" smtClean="0">
                <a:latin typeface="+mn-lt"/>
                <a:cs typeface="Consolas" pitchFamily="49" charset="0"/>
              </a:rPr>
              <a:t/>
            </a:r>
            <a:br>
              <a:rPr lang="en-US" sz="2400" dirty="0" smtClean="0">
                <a:latin typeface="+mn-lt"/>
                <a:cs typeface="Consolas" pitchFamily="49" charset="0"/>
              </a:rPr>
            </a:br>
            <a:r>
              <a:rPr lang="en-US" sz="2400" dirty="0" smtClean="0">
                <a:latin typeface="+mn-lt"/>
                <a:cs typeface="Consolas" pitchFamily="49" charset="0"/>
              </a:rPr>
              <a:t>	</a:t>
            </a:r>
            <a:r>
              <a:rPr lang="en-US" sz="2000" dirty="0" smtClean="0">
                <a:latin typeface="+mn-lt"/>
                <a:cs typeface="Consolas" pitchFamily="49" charset="0"/>
              </a:rPr>
              <a:t>Q.city=‘Seattle</a:t>
            </a:r>
            <a:r>
              <a:rPr lang="en-US" sz="2000" dirty="0">
                <a:latin typeface="+mn-lt"/>
                <a:cs typeface="Consolas" pitchFamily="49" charset="0"/>
              </a:rPr>
              <a:t>’ </a:t>
            </a:r>
            <a:r>
              <a:rPr lang="en-US" sz="2000" dirty="0" smtClean="0">
                <a:latin typeface="+mn-lt"/>
                <a:cs typeface="Consolas" pitchFamily="49" charset="0"/>
              </a:rPr>
              <a:t>AND</a:t>
            </a:r>
            <a:r>
              <a:rPr lang="en-US" sz="2400" dirty="0">
                <a:latin typeface="+mn-lt"/>
                <a:cs typeface="Consolas" pitchFamily="49" charset="0"/>
              </a:rPr>
              <a:t/>
            </a:r>
            <a:br>
              <a:rPr lang="en-US" sz="2400" dirty="0">
                <a:latin typeface="+mn-lt"/>
                <a:cs typeface="Consolas" pitchFamily="49" charset="0"/>
              </a:rPr>
            </a:br>
            <a:r>
              <a:rPr lang="en-US" sz="2400" dirty="0" smtClean="0">
                <a:latin typeface="+mn-lt"/>
                <a:cs typeface="Consolas" pitchFamily="49" charset="0"/>
              </a:rPr>
              <a:t>	</a:t>
            </a:r>
            <a:r>
              <a:rPr lang="en-US" sz="2000" dirty="0" smtClean="0">
                <a:latin typeface="+mn-lt"/>
                <a:cs typeface="Consolas" pitchFamily="49" charset="0"/>
              </a:rPr>
              <a:t>Q.phone </a:t>
            </a:r>
            <a:r>
              <a:rPr lang="en-US" sz="2000" dirty="0">
                <a:latin typeface="+mn-lt"/>
                <a:cs typeface="Consolas" pitchFamily="49" charset="0"/>
              </a:rPr>
              <a:t>&gt; ‘5430000’ </a:t>
            </a:r>
            <a:endParaRPr lang="en-US" sz="2400" dirty="0">
              <a:latin typeface="+mn-lt"/>
              <a:cs typeface="Consolas" pitchFamily="49" charset="0"/>
            </a:endParaRP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0" y="4795897"/>
            <a:ext cx="716428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9875" indent="-269875"/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Query Plan:</a:t>
            </a:r>
          </a:p>
          <a:p>
            <a:pPr marL="269875" indent="-269875">
              <a:buFontTx/>
              <a:buChar char="•"/>
            </a:pPr>
            <a:r>
              <a:rPr lang="en-US" dirty="0">
                <a:latin typeface="Times New Roman" pitchFamily="18" charset="0"/>
              </a:rPr>
              <a:t> logical tree</a:t>
            </a:r>
          </a:p>
          <a:p>
            <a:pPr marL="269875" indent="-269875">
              <a:buFontTx/>
              <a:buChar char="•"/>
            </a:pPr>
            <a:r>
              <a:rPr lang="en-US" dirty="0">
                <a:latin typeface="Times New Roman" pitchFamily="18" charset="0"/>
              </a:rPr>
              <a:t> implementation choice at every node</a:t>
            </a:r>
          </a:p>
          <a:p>
            <a:pPr marL="269875" indent="-269875">
              <a:buFontTx/>
              <a:buChar char="•"/>
            </a:pPr>
            <a:r>
              <a:rPr lang="en-US" dirty="0">
                <a:latin typeface="Times New Roman" pitchFamily="18" charset="0"/>
              </a:rPr>
              <a:t> scheduling of operations.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597622" y="4934495"/>
            <a:ext cx="151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Arial" charset="0"/>
              </a:rPr>
              <a:t>(Table scan)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5502622" y="4934495"/>
            <a:ext cx="151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Arial" charset="0"/>
              </a:rPr>
              <a:t>(Index scan)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5220072" y="1916832"/>
            <a:ext cx="0" cy="5760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5220072" y="2924944"/>
            <a:ext cx="0" cy="7920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0" grpId="0"/>
      <p:bldP spid="12316" grpId="0"/>
      <p:bldP spid="123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Leaves of the Plan: Scans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Table scan:</a:t>
            </a:r>
            <a:r>
              <a:rPr lang="en-US" dirty="0" smtClean="0"/>
              <a:t> iterate through the records of the relation.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Index scan:</a:t>
            </a:r>
            <a:r>
              <a:rPr lang="en-US" dirty="0" smtClean="0"/>
              <a:t> go to the index, from there get the records in the file (when would this be better?)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Sorted scan:</a:t>
            </a:r>
            <a:r>
              <a:rPr lang="en-US" dirty="0" smtClean="0"/>
              <a:t> produce the relation in order. Implementation depends on relation size.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9816"/>
            <a:ext cx="7772400" cy="1143000"/>
          </a:xfrm>
        </p:spPr>
        <p:txBody>
          <a:bodyPr/>
          <a:lstStyle/>
          <a:p>
            <a:r>
              <a:rPr lang="en-US" dirty="0" smtClean="0"/>
              <a:t>How do we combine Operations?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6488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8000"/>
                </a:solidFill>
              </a:rPr>
              <a:t>The iterator model.</a:t>
            </a:r>
            <a:r>
              <a:rPr lang="en-US" sz="2800" dirty="0" smtClean="0"/>
              <a:t> Each operation is implemented by 3 functions: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Open: sets up the data structures and performs initializations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GetNext: returns the next tuple of the result.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Close: ends the operations. Cleans up the data structures.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Enables pipelining!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Contrast with </a:t>
            </a:r>
            <a:r>
              <a:rPr lang="en-US" sz="2800" dirty="0" smtClean="0">
                <a:solidFill>
                  <a:srgbClr val="008000"/>
                </a:solidFill>
              </a:rPr>
              <a:t>data-driven materialize model.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Sometimes it’s the same (e.g., sorted scan).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03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Implementing Relational Operations</a:t>
            </a:r>
          </a:p>
        </p:txBody>
      </p:sp>
      <p:sp>
        <p:nvSpPr>
          <p:cNvPr id="103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3568" y="1977008"/>
            <a:ext cx="7848872" cy="4476328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We will consider how to implement: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Selection</a:t>
            </a:r>
            <a:r>
              <a:rPr lang="en-US" sz="2600" dirty="0" smtClean="0"/>
              <a:t>  (</a:t>
            </a:r>
            <a:r>
              <a:rPr lang="el-GR" sz="2600" dirty="0" smtClean="0"/>
              <a:t>σ</a:t>
            </a:r>
            <a:r>
              <a:rPr lang="en-US" sz="2600" dirty="0" smtClean="0"/>
              <a:t>)	Selects a subset of rows from relation.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Projection</a:t>
            </a:r>
            <a:r>
              <a:rPr lang="en-US" sz="2600" dirty="0" smtClean="0"/>
              <a:t>  (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n-US" sz="2600" dirty="0" smtClean="0"/>
              <a:t>)	Deletes unwanted columns from relation.</a:t>
            </a:r>
          </a:p>
          <a:p>
            <a:pPr lvl="1">
              <a:tabLst>
                <a:tab pos="2873375" algn="l"/>
              </a:tabLst>
            </a:pPr>
            <a:r>
              <a:rPr lang="en-US" sz="2600" b="1" i="1" u="sng" dirty="0" smtClean="0">
                <a:solidFill>
                  <a:srgbClr val="FF0000"/>
                </a:solidFill>
              </a:rPr>
              <a:t>Join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/>
              <a:t> (</a:t>
            </a:r>
            <a:r>
              <a:rPr lang="en-US" sz="26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</a:t>
            </a:r>
            <a:r>
              <a:rPr lang="en-US" sz="2600" dirty="0" smtClean="0"/>
              <a:t>)	Allows us to combine two relations.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Set-difference</a:t>
            </a:r>
            <a:r>
              <a:rPr lang="en-US" sz="2600" dirty="0" smtClean="0"/>
              <a:t>	Tuples in rel 1, but not in rel 2.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Union</a:t>
            </a:r>
            <a:r>
              <a:rPr lang="en-US" sz="2600" dirty="0" smtClean="0">
                <a:solidFill>
                  <a:srgbClr val="3365FB"/>
                </a:solidFill>
              </a:rPr>
              <a:t>	</a:t>
            </a:r>
            <a:r>
              <a:rPr lang="en-US" sz="2600" dirty="0" smtClean="0"/>
              <a:t>Tuples in rel 1 and in rel 2.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Aggregation</a:t>
            </a:r>
            <a:r>
              <a:rPr lang="en-US" sz="2600" dirty="0" smtClean="0"/>
              <a:t>	(SUM, MIN, etc.) and GROUP BY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want to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much </a:t>
            </a:r>
            <a:r>
              <a:rPr lang="en-US" dirty="0" smtClean="0">
                <a:solidFill>
                  <a:srgbClr val="008000"/>
                </a:solidFill>
              </a:rPr>
              <a:t>time</a:t>
            </a:r>
            <a:r>
              <a:rPr lang="en-US" dirty="0" smtClean="0"/>
              <a:t> each operation takes</a:t>
            </a:r>
          </a:p>
          <a:p>
            <a:pPr lvl="1"/>
            <a:r>
              <a:rPr lang="en-US" dirty="0" smtClean="0"/>
              <a:t>For different implementations</a:t>
            </a:r>
          </a:p>
          <a:p>
            <a:pPr lvl="1"/>
            <a:r>
              <a:rPr lang="en-US" dirty="0" smtClean="0"/>
              <a:t>Under different conditions (values, indexes…)</a:t>
            </a:r>
          </a:p>
          <a:p>
            <a:r>
              <a:rPr lang="en-US" dirty="0" smtClean="0"/>
              <a:t>What is the </a:t>
            </a:r>
            <a:r>
              <a:rPr lang="en-US" dirty="0" smtClean="0">
                <a:solidFill>
                  <a:srgbClr val="008000"/>
                </a:solidFill>
              </a:rPr>
              <a:t>size of the output </a:t>
            </a:r>
            <a:r>
              <a:rPr lang="en-US" dirty="0" smtClean="0"/>
              <a:t>(why?)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Only an estimation</a:t>
            </a:r>
          </a:p>
          <a:p>
            <a:pPr lvl="1"/>
            <a:r>
              <a:rPr lang="en-US" dirty="0" smtClean="0"/>
              <a:t>Read/write time are averaged</a:t>
            </a:r>
          </a:p>
          <a:p>
            <a:pPr lvl="1"/>
            <a:r>
              <a:rPr lang="en-US" dirty="0" smtClean="0"/>
              <a:t>Some pages may be in memory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1916</Words>
  <Application>Microsoft Office PowerPoint</Application>
  <PresentationFormat>On-screen Show (4:3)</PresentationFormat>
  <Paragraphs>295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 Unicode MS</vt:lpstr>
      <vt:lpstr>Arial</vt:lpstr>
      <vt:lpstr>Book Antiqua</vt:lpstr>
      <vt:lpstr>Consolas</vt:lpstr>
      <vt:lpstr>Monotype Sorts</vt:lpstr>
      <vt:lpstr>Roman</vt:lpstr>
      <vt:lpstr>Symbol</vt:lpstr>
      <vt:lpstr>Times New Roman</vt:lpstr>
      <vt:lpstr>Blank Presentation</vt:lpstr>
      <vt:lpstr>Lecture 13: Query Execution</vt:lpstr>
      <vt:lpstr>Where are we?</vt:lpstr>
      <vt:lpstr>Current Issues in Indexing</vt:lpstr>
      <vt:lpstr>                   Generic Architecture</vt:lpstr>
      <vt:lpstr>Query Execution Plans</vt:lpstr>
      <vt:lpstr>The Leaves of the Plan: Scans</vt:lpstr>
      <vt:lpstr>How do we combine Operations?</vt:lpstr>
      <vt:lpstr>Implementing Relational Operations</vt:lpstr>
      <vt:lpstr>We want to estimate</vt:lpstr>
      <vt:lpstr>Schema for Examples</vt:lpstr>
      <vt:lpstr>Simple Selections</vt:lpstr>
      <vt:lpstr>Using an Index for Selections</vt:lpstr>
      <vt:lpstr>Two Approaches to General Selections</vt:lpstr>
      <vt:lpstr>Intersection of Rids</vt:lpstr>
      <vt:lpstr>Implementing Projection</vt:lpstr>
      <vt:lpstr>Equality Joins With One Join Column</vt:lpstr>
      <vt:lpstr>Discussion</vt:lpstr>
      <vt:lpstr>Simple Nested Loops Join</vt:lpstr>
      <vt:lpstr>Block Nested Loops Join</vt:lpstr>
      <vt:lpstr>Index Nested Loops Join</vt:lpstr>
      <vt:lpstr>Examples of Index Nested Loops</vt:lpstr>
      <vt:lpstr>Index Nested Loop comparison</vt:lpstr>
      <vt:lpstr>Sort-Merge Join  (R ⋈ S)</vt:lpstr>
      <vt:lpstr>Cost of Sort-Merge Join</vt:lpstr>
      <vt:lpstr>Hash-Join</vt:lpstr>
      <vt:lpstr>Cost of Hash-Join</vt:lpstr>
      <vt:lpstr>How are we doing?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2013-01-06T14:49:13Z</dcterms:created>
  <dcterms:modified xsi:type="dcterms:W3CDTF">2018-12-30T12:07:27Z</dcterms:modified>
</cp:coreProperties>
</file>